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1D6D-0A0D-4D8C-AC56-F29F647E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CFFB-5C2B-47C1-B9F7-BF6FE52A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9781-4640-4FE7-96CD-025786D2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7328-C0E1-4FFD-98C9-A9D6BBA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B45B-1455-4D4A-B87E-66209A80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8959-6CB6-469D-8F5A-380763AE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D3B9-E9F6-43FC-A092-F5B3BF97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6972-7C0D-4BDF-B734-35B28C3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5297-981A-4912-8DDE-AFE8A56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ED2B-DF6D-4268-9DAB-4E7A294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F948-E806-4A85-A7D4-861CD283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75D-6F78-48F7-A12A-2E89BD7B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CCDB-4446-4E92-96EF-68B5B53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B21-EF42-4654-ABFD-8E14751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8414-20A8-4201-9235-BC0A8CAD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145-CCF8-4DFD-873B-EDB519E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6D0-F028-4A96-B6E3-13E2AA33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9325-FD46-46B6-979C-FB47BA7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1C02-152B-4C17-9861-091D3FBC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C0C5-2675-4438-8B37-0FD9967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9DB-9133-44FF-AEFD-B312E28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CF2E-1119-4C19-A534-64A3A535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0520-2A97-45E8-83F3-7DCFB0D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4327-097C-4F3D-8EB9-B2FBD50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3AA-3129-43AD-BFF4-BBFB6AC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92B-850C-4F44-88CC-C28C270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BB9-682C-4508-9449-50D279D8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53B-E023-45C3-8F52-34501307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2C93-9AB9-4BC4-83FB-44E2EF5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9436-9202-47B4-9A85-5591337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607D-339F-4839-BBFD-496D14D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5FF-6181-467D-B5DA-1581B01D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401B-21FE-41EC-ADD2-01E0A5A0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31BE-4277-4DB7-8CCB-CA6BDB49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4998-37D2-443B-9A83-194F7CA8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B988-CB0D-4529-A060-469D7359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5885-FC0F-40B6-8877-82435C39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E2BC-09D3-4CBF-B849-3523C8A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BC94-8AE6-4A15-9820-1C180F9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C36-83E6-4211-B386-8829C80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D7EB3-9779-4F7F-B11A-FAB8148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CDB44-3CE9-4766-BFE7-C9A8637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69B2-D4F9-42FB-A685-E126CC4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D6A2-6EB7-449F-A232-FF764178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7D2A-2CA0-4CE2-A9BE-5DE9417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6CF9-0FFB-4A4E-839C-DC099E9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EB3-8137-44F1-ADB9-2E6F985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596-A2DB-4908-9FFF-B438C841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39FAE-B3F6-4583-AF7C-66CCFED8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762E6-53EF-4F3A-9A67-BBC3FE3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C65C-2DAC-4529-9BC0-C803D0A8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E0B7-D0CE-410E-A6AF-4044409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05C-1C4C-44D4-924E-796EB0D3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64C0-5FF5-4965-B9A7-F81B0705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D369-6F95-487C-8C16-2085FB81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CCB8-9601-42C9-9BB7-883AF591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CDE3-13E0-49CB-A01D-8F44BF4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F5B2-1A3B-4F47-811A-AC86E84F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6380A-1295-49C3-BE24-6E807C71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4A60-E2F1-49CD-9507-46C5FBE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989E-8027-440A-9C2D-746B802B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9EDB-97DE-4CC1-A22E-D6F53BA844E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1FE6-5963-4ED7-8E82-ADE64E49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D6BE-BEEA-4294-B8F5-FCA8570A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FE6-DA3A-4B02-9CED-158042ED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Mack/Murphy Unchained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68C0-0551-4769-BAC1-1AAAC9D5C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2018</a:t>
            </a:r>
            <a:br>
              <a:rPr lang="en-US" dirty="0"/>
            </a:br>
            <a:r>
              <a:rPr lang="en-US" dirty="0"/>
              <a:t>Anaheim CA</a:t>
            </a:r>
            <a:br>
              <a:rPr lang="en-US" dirty="0"/>
            </a:br>
            <a:r>
              <a:rPr lang="en-US" dirty="0"/>
              <a:t>Daniel Murphy</a:t>
            </a:r>
            <a:br>
              <a:rPr lang="en-US" dirty="0"/>
            </a:br>
            <a:r>
              <a:rPr lang="en-US" dirty="0"/>
              <a:t>Trinostics</a:t>
            </a:r>
          </a:p>
        </p:txBody>
      </p:sp>
    </p:spTree>
    <p:extLst>
      <p:ext uri="{BB962C8B-B14F-4D97-AF65-F5344CB8AC3E}">
        <p14:creationId xmlns:p14="http://schemas.microsoft.com/office/powerpoint/2010/main" val="1537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3BDC-BA53-42C3-8198-E6E3C06C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</a:t>
            </a:r>
            <a:r>
              <a:rPr lang="en-US" dirty="0" err="1"/>
              <a:t>Chainladder</a:t>
            </a:r>
            <a:r>
              <a:rPr lang="en-US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65B4-1D76-4A28-ACB6-00782985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460" y="1825625"/>
            <a:ext cx="3913340" cy="4351338"/>
          </a:xfrm>
        </p:spPr>
        <p:txBody>
          <a:bodyPr/>
          <a:lstStyle/>
          <a:p>
            <a:r>
              <a:rPr lang="en-US" dirty="0"/>
              <a:t>The loss development method assumes a zero intercept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22EF3-6FC5-44A4-A7F0-5AF25273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92" y="1478259"/>
            <a:ext cx="5080261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5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3BDC-BA53-42C3-8198-E6E3C06C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situations are not captured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65B4-1D76-4A28-ACB6-00782985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460" y="1825625"/>
            <a:ext cx="3913340" cy="4351338"/>
          </a:xfrm>
        </p:spPr>
        <p:txBody>
          <a:bodyPr/>
          <a:lstStyle/>
          <a:p>
            <a:r>
              <a:rPr lang="en-US" dirty="0"/>
              <a:t>From the audience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22EF3-6FC5-44A4-A7F0-5AF25273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92" y="1478259"/>
            <a:ext cx="5080261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We observe some objects that have changed over time</a:t>
            </a:r>
          </a:p>
          <a:p>
            <a:r>
              <a:rPr lang="en-US" sz="2400" dirty="0"/>
              <a:t>We observe two new objects</a:t>
            </a:r>
          </a:p>
          <a:p>
            <a:pPr lvl="1"/>
            <a:r>
              <a:rPr lang="en-US" sz="1800" dirty="0"/>
              <a:t>What is our estimate of their changed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489F-4DF7-4A54-8C32-7753CCA7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04" y="848696"/>
            <a:ext cx="935101" cy="4608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/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8AC6C-EB82-4CC6-B650-2131484D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51" y="2570871"/>
                <a:ext cx="13150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 6">
            <a:extLst>
              <a:ext uri="{FF2B5EF4-FFF2-40B4-BE49-F238E27FC236}">
                <a16:creationId xmlns:a16="http://schemas.microsoft.com/office/drawing/2014/main" id="{FB783ECC-932C-4D73-BF01-51D8D5DBB235}"/>
              </a:ext>
            </a:extLst>
          </p:cNvPr>
          <p:cNvSpPr/>
          <p:nvPr/>
        </p:nvSpPr>
        <p:spPr>
          <a:xfrm>
            <a:off x="9056254" y="2262910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286" y="4167227"/>
                <a:ext cx="1452769" cy="103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8700310" y="3730697"/>
            <a:ext cx="1911927" cy="19241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average link ratio</a:t>
            </a:r>
          </a:p>
        </p:txBody>
      </p:sp>
    </p:spTree>
    <p:extLst>
      <p:ext uri="{BB962C8B-B14F-4D97-AF65-F5344CB8AC3E}">
        <p14:creationId xmlns:p14="http://schemas.microsoft.com/office/powerpoint/2010/main" val="37912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D13C-444A-4023-9480-59A300A8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387D-790D-4D82-8753-DC2FD8F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318068" cy="2427333"/>
          </a:xfrm>
        </p:spPr>
        <p:txBody>
          <a:bodyPr>
            <a:normAutofit/>
          </a:bodyPr>
          <a:lstStyle/>
          <a:p>
            <a:r>
              <a:rPr lang="en-US" sz="2400" dirty="0"/>
              <a:t>The traditional weighted average link ratio solves this model via MSE</a:t>
            </a:r>
          </a:p>
          <a:p>
            <a:r>
              <a:rPr lang="en-US" sz="2400" dirty="0"/>
              <a:t>Because it also solves the equivalent model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/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811958-E4E7-4AFA-8DE8-C94591A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2" y="1057318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Left 10">
            <a:extLst>
              <a:ext uri="{FF2B5EF4-FFF2-40B4-BE49-F238E27FC236}">
                <a16:creationId xmlns:a16="http://schemas.microsoft.com/office/drawing/2014/main" id="{E8FBD1FB-FE7E-41F4-A061-3B2A305FD651}"/>
              </a:ext>
            </a:extLst>
          </p:cNvPr>
          <p:cNvSpPr/>
          <p:nvPr/>
        </p:nvSpPr>
        <p:spPr>
          <a:xfrm>
            <a:off x="9302300" y="752148"/>
            <a:ext cx="1911927" cy="1108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/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2B9A6E-DFA8-4861-97E0-19441BC1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258" y="2154333"/>
                <a:ext cx="1452769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Left 11">
            <a:extLst>
              <a:ext uri="{FF2B5EF4-FFF2-40B4-BE49-F238E27FC236}">
                <a16:creationId xmlns:a16="http://schemas.microsoft.com/office/drawing/2014/main" id="{C8067424-EFB2-4EBD-BB7F-2EAA8B364ADD}"/>
              </a:ext>
            </a:extLst>
          </p:cNvPr>
          <p:cNvSpPr/>
          <p:nvPr/>
        </p:nvSpPr>
        <p:spPr>
          <a:xfrm>
            <a:off x="9140474" y="1967740"/>
            <a:ext cx="2084574" cy="1409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solves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/>
              <p:nvPr/>
            </p:nvSpPr>
            <p:spPr>
              <a:xfrm>
                <a:off x="5706416" y="4095964"/>
                <a:ext cx="2336152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3200" b="0" dirty="0"/>
                  <a:t>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8D548-73BF-479D-B990-4023ECAD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416" y="4095964"/>
                <a:ext cx="2336152" cy="707694"/>
              </a:xfrm>
              <a:prstGeom prst="rect">
                <a:avLst/>
              </a:prstGeom>
              <a:blipFill>
                <a:blip r:embed="rId4"/>
                <a:stretch>
                  <a:fillRect t="-8621" r="-9661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/>
              <p:nvPr/>
            </p:nvSpPr>
            <p:spPr>
              <a:xfrm>
                <a:off x="8641169" y="3805782"/>
                <a:ext cx="25199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`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A6DC-D204-416A-A917-E27EAFBC1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169" y="3805782"/>
                <a:ext cx="251992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/>
              <p:nvPr/>
            </p:nvSpPr>
            <p:spPr>
              <a:xfrm>
                <a:off x="8767870" y="4500827"/>
                <a:ext cx="1133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A7373-C100-4104-8C3A-5BED0416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70" y="4500827"/>
                <a:ext cx="1133259" cy="276999"/>
              </a:xfrm>
              <a:prstGeom prst="rect">
                <a:avLst/>
              </a:prstGeom>
              <a:blipFill>
                <a:blip r:embed="rId6"/>
                <a:stretch>
                  <a:fillRect l="-4839" r="-48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/>
              <p:nvPr/>
            </p:nvSpPr>
            <p:spPr>
              <a:xfrm>
                <a:off x="5800738" y="5180757"/>
                <a:ext cx="20808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36FF62-9600-469E-889C-FEA23833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38" y="5180757"/>
                <a:ext cx="208089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/>
              <p:nvPr/>
            </p:nvSpPr>
            <p:spPr>
              <a:xfrm>
                <a:off x="6170607" y="4636806"/>
                <a:ext cx="515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D49C0-2BB8-4FFA-9B17-97FDCC03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07" y="4636806"/>
                <a:ext cx="51559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/>
              <p:nvPr/>
            </p:nvSpPr>
            <p:spPr>
              <a:xfrm>
                <a:off x="8678682" y="5015139"/>
                <a:ext cx="2108975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29CD18-E9FC-4824-9AE5-87E5072A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82" y="5015139"/>
                <a:ext cx="2108975" cy="1043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EB676E7-D256-4164-AC04-ABA4F8AC18A2}"/>
              </a:ext>
            </a:extLst>
          </p:cNvPr>
          <p:cNvSpPr/>
          <p:nvPr/>
        </p:nvSpPr>
        <p:spPr>
          <a:xfrm>
            <a:off x="4920916" y="3473428"/>
            <a:ext cx="697831" cy="270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277AE1-3D14-46A9-A8DA-ABE9DEF78E9C}"/>
              </a:ext>
            </a:extLst>
          </p:cNvPr>
          <p:cNvSpPr/>
          <p:nvPr/>
        </p:nvSpPr>
        <p:spPr>
          <a:xfrm>
            <a:off x="5618747" y="3473428"/>
            <a:ext cx="5855830" cy="2701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E9A582-309E-4421-95A2-DF0A8AE547A4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Chain-Ladder: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First link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6D1FBF-F70F-4DF9-AA5F-6B1DF2F7C757}"/>
              </a:ext>
            </a:extLst>
          </p:cNvPr>
          <p:cNvSpPr txBox="1">
            <a:spLocks/>
          </p:cNvSpPr>
          <p:nvPr/>
        </p:nvSpPr>
        <p:spPr>
          <a:xfrm>
            <a:off x="717423" y="3355130"/>
            <a:ext cx="3318068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Graph </a:t>
            </a:r>
            <a:br>
              <a:rPr lang="en-US" sz="3200" dirty="0"/>
            </a:br>
            <a:r>
              <a:rPr lang="en-US" sz="3200" dirty="0"/>
              <a:t>for this triangle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0A444-12C3-4DAE-A970-A0D4B96E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52" y="13565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751FBD3D-C4FF-4A64-A8B0-8325BF27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3C90DC-E16B-4EFF-BF52-8CF9684506DF}"/>
              </a:ext>
            </a:extLst>
          </p:cNvPr>
          <p:cNvSpPr txBox="1">
            <a:spLocks/>
          </p:cNvSpPr>
          <p:nvPr/>
        </p:nvSpPr>
        <p:spPr>
          <a:xfrm>
            <a:off x="966952" y="1162069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Chain-Ladder: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First link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/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BD7566-5645-4037-BDA3-7BEABA1D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20" y="3355130"/>
                <a:ext cx="2605906" cy="498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F514DE2-3B20-46AE-A46D-E718C324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04" y="952500"/>
            <a:ext cx="1905000" cy="46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experience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342509" cy="2869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slope of the line</a:t>
            </a:r>
            <a:br>
              <a:rPr lang="en-US" dirty="0"/>
            </a:br>
            <a:r>
              <a:rPr lang="en-US" dirty="0"/>
              <a:t>= 2.037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new points awaiting blastoff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1" cy="5738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/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79DC6C-DC2F-4ED6-9F82-6C223DA0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47" y="4031260"/>
                <a:ext cx="688330" cy="1036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AB23B-D823-4FFB-9235-AD7572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Predicted experience with “confidence levels”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BABD8-C6AB-4AF9-A928-ADE2B134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408605" cy="2095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--- parameter risk</a:t>
            </a:r>
          </a:p>
          <a:p>
            <a:r>
              <a:rPr lang="en-US" dirty="0"/>
              <a:t>     total risk</a:t>
            </a:r>
          </a:p>
          <a:p>
            <a:r>
              <a:rPr lang="en-US" dirty="0"/>
              <a:t>Why does the prediction envelope </a:t>
            </a:r>
            <a:br>
              <a:rPr lang="en-US" dirty="0"/>
            </a:br>
            <a:r>
              <a:rPr lang="en-US" dirty="0"/>
              <a:t>fan out only at the high end?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5D79BD-B4C3-403E-BB26-519EEC4B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56" y="485800"/>
            <a:ext cx="7099020" cy="573866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CEA114-2421-448B-9511-F70083E55CF2}"/>
              </a:ext>
            </a:extLst>
          </p:cNvPr>
          <p:cNvCxnSpPr/>
          <p:nvPr/>
        </p:nvCxnSpPr>
        <p:spPr>
          <a:xfrm>
            <a:off x="1313715" y="3910263"/>
            <a:ext cx="27432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8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Mack/Murphy Unchained</vt:lpstr>
      <vt:lpstr>Illustration of Chainladder Procedure</vt:lpstr>
      <vt:lpstr>What kinds of situations are not captured by:</vt:lpstr>
      <vt:lpstr>Chain-Ladder: First link</vt:lpstr>
      <vt:lpstr>Chain-Ladder: First link</vt:lpstr>
      <vt:lpstr>Chain-Ladder: First link</vt:lpstr>
      <vt:lpstr>Development experience</vt:lpstr>
      <vt:lpstr>Predicted experience with “confidence levels”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Mack/Murphy Unchained</dc:title>
  <dc:creator>Dan Murphy</dc:creator>
  <cp:lastModifiedBy>Dan Murphy</cp:lastModifiedBy>
  <cp:revision>10</cp:revision>
  <dcterms:created xsi:type="dcterms:W3CDTF">2018-07-31T22:53:42Z</dcterms:created>
  <dcterms:modified xsi:type="dcterms:W3CDTF">2018-08-01T01:41:52Z</dcterms:modified>
</cp:coreProperties>
</file>