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9C52D-F905-4CA2-8C5C-EB5E5C768A14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20B8-EB04-44E9-B14D-FF7DE13BF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C20B8-EB04-44E9-B14D-FF7DE13BF7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0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FFB64-1D72-4BAB-A552-D21BF6F2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EA1F5-9497-4434-BF81-FCE05DD33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DC6C9-00F7-45D2-9462-304BCCBE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3120C-4517-4FA7-8E84-1D5680C9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4FD1-CB97-4E89-96A7-5C730EE8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6B9F-F04D-4C32-80FD-3B501F65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6548A-09DD-4969-AD33-A75257052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2F472-C1DB-4C51-96CF-E249762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6A39-8557-4AAC-9403-5F2BDB8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5462F-3756-46B7-B0B6-0E785713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B08B5-E2C5-4E18-9F83-8C1BDD210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2A7D6-F1F9-4533-9A81-997289B3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5D17-6AD0-4B23-8305-8056DB81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2A699-7CE7-4955-B6F2-7666EC51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57C41-6217-4213-95D3-E13E81A5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73BC-8296-46B8-82B6-1F7C581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5ED1A-7F5B-4D27-B179-97B519AB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45C57-18E8-4C97-A800-A919C21C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DF630-BD21-43D8-95F5-DD68605C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ADFF2-7F9F-41FA-9F55-5C8FF40B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8E7F-4A62-4D17-B3BE-C0281DBC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53842-F88B-4379-9BA3-0EB85391E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2F3A-323F-4841-9098-CD7739E2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97271-15CD-40F4-8CA7-7EBFF52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6F28D-DBDF-4CC5-A4B2-7CBC3277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B443F-56BC-4BEE-80B1-D8589C2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13FE6-266C-40A2-BF1A-21DF2633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A0EB4-96C2-41DF-9D8B-E6DA09F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0FFE8-EE6D-4C4A-98B0-475163E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EC8FB-C655-4E63-BF42-23B12367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B2D0C-7736-4F95-8777-B96C6D04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5DDD-232C-4CDE-A4A2-A66889F6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750CD-4EC7-4212-BCA4-EBDC2E2D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89841-49A9-4C5F-9B47-FA7FEECE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80A848-467B-47BC-A372-751CE9C5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1C34B5-D7FF-497F-B9B0-56E02793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71FAA-8A78-463A-9081-FA4690DD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9F5285-A494-4DD5-AFCB-61914ECE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D2EFA-A411-4693-B9EB-388195A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CE72-D086-4F78-BA9F-3A905BAB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F3E85-3F0C-42E3-9EBD-4C5272C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184C5-5671-4325-BF02-C248CC54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11F16-DEDE-4CCD-A529-65EB221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591F2-3639-4162-9B0F-53179DD9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8072CF-B6CA-46F5-87C1-FDFF8E79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67527-48A7-4AC7-9354-B94320BF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16DCE-DC95-4B59-9518-6466D736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03D01-3F8C-413E-BEF6-B95DC8D9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ABC01-8688-491D-83E0-B191A135C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C178B-F818-4CCA-8E18-1A9BFCB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8389D-65E0-4595-B5C1-341E5F4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1AB25-59DB-4B97-83FF-0B62D871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D746D-631D-475C-BE79-A7B3E37F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926D8-06BB-494F-8E33-59F55607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36194-C4DD-4DA4-8A5E-9DAA1015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9B27C-7A95-4945-BE10-CA21494E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D6A1D-2FE0-4590-B142-C8557354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5B3AE-A8D6-43B5-8D13-207B44C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213653-FBDA-47CE-BF9F-3EE0D86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79D09-8F37-4756-B717-22E8C378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4DA0A-BAAC-4645-9F04-7AB031002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D82B-5A9C-42B4-BBC8-E0676892890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A537-A632-4B49-ADBC-34564CEBB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F9F37-BEA9-41DA-B18D-35130687E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B933-DB04-4B87-8422-9FE73D876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ieeexplore.ieee.org/mediastore_new/IEEE/content/media/8961924/8977829/8977884/294300a315-alg-1-source-large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mediastore_new/IEEE/content/media/8961924/8977829/8977884/294300a315-fig-1-source-large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s://ieeexplore.ieee.org/mediastore_new/IEEE/content/media/8961924/8977829/8977884/294300a315-alg-1-source-large.gif" TargetMode="Externa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ieeexplore.ieee.org/mediastore_new/IEEE/content/media/8961924/8977829/8977884/294300a315-alg-1-source-large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ieeexplore.ieee.org/mediastore_new/IEEE/content/media/8961924/8977829/8977884/294300a315-alg-1-source-large.g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hyperlink" Target="https://ieeexplore.ieee.org/mediastore_new/IEEE/content/media/8961924/8977829/8977884/294300a315-fig-1-source-large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hyperlink" Target="https://ieeexplore.ieee.org/mediastore_new/IEEE/content/media/8961924/8977829/8977884/294300a315-alg-1-source-large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810C-0126-43BB-B9A9-B2C74A7FD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BFS on FPGA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2F670-962A-476A-987F-67EDD15C2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D8D9-309B-4755-9940-8460F29DE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505A6-D56F-4868-9F56-BCD405209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5058" y="3602038"/>
            <a:ext cx="5072941" cy="2219574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</a:p>
          <a:p>
            <a:pPr algn="l"/>
            <a:r>
              <a:rPr lang="zh-CN" altLang="en-US" dirty="0"/>
              <a:t>从</a:t>
            </a:r>
            <a:r>
              <a:rPr lang="en-US" altLang="zh-CN" dirty="0"/>
              <a:t>frontier</a:t>
            </a:r>
            <a:r>
              <a:rPr lang="zh-CN" altLang="en-US" dirty="0"/>
              <a:t>队列中读出结点</a:t>
            </a:r>
            <a:r>
              <a:rPr lang="en-US" altLang="zh-CN" dirty="0"/>
              <a:t>v</a:t>
            </a:r>
            <a:r>
              <a:rPr lang="zh-CN" altLang="en-US" dirty="0"/>
              <a:t>，将其放入</a:t>
            </a:r>
            <a:r>
              <a:rPr lang="en-US" altLang="zh-CN" dirty="0"/>
              <a:t>FIFO</a:t>
            </a:r>
            <a:r>
              <a:rPr lang="zh-CN" altLang="en-US" dirty="0"/>
              <a:t>队列中。</a:t>
            </a:r>
            <a:endParaRPr lang="en-US" altLang="zh-CN" dirty="0"/>
          </a:p>
          <a:p>
            <a:pPr algn="l"/>
            <a:r>
              <a:rPr lang="zh-CN" altLang="en-US" dirty="0"/>
              <a:t>例：一开始以</a:t>
            </a:r>
            <a:r>
              <a:rPr lang="en-US" altLang="zh-CN" dirty="0"/>
              <a:t>0</a:t>
            </a:r>
            <a:r>
              <a:rPr lang="zh-CN" altLang="en-US" dirty="0"/>
              <a:t>位</a:t>
            </a:r>
            <a:r>
              <a:rPr lang="en-US" altLang="zh-CN" dirty="0"/>
              <a:t>root</a:t>
            </a:r>
            <a:r>
              <a:rPr lang="zh-CN" altLang="en-US" dirty="0"/>
              <a:t>结点，则将</a:t>
            </a:r>
            <a:r>
              <a:rPr lang="en-US" altLang="zh-CN" dirty="0"/>
              <a:t>0</a:t>
            </a:r>
            <a:r>
              <a:rPr lang="zh-CN" altLang="en-US" dirty="0"/>
              <a:t>放入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</a:p>
        </p:txBody>
      </p:sp>
      <p:pic>
        <p:nvPicPr>
          <p:cNvPr id="5" name="图片 4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F7B61CDC-37D8-43B4-A584-8C868A7B51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lgorithm ">
            <a:hlinkClick r:id="rId4"/>
            <a:extLst>
              <a:ext uri="{FF2B5EF4-FFF2-40B4-BE49-F238E27FC236}">
                <a16:creationId xmlns:a16="http://schemas.microsoft.com/office/drawing/2014/main" id="{22360D72-0356-448D-889B-7D325B38A7F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38563" r="43470" b="52067"/>
          <a:stretch/>
        </p:blipFill>
        <p:spPr bwMode="auto">
          <a:xfrm>
            <a:off x="528202" y="3595938"/>
            <a:ext cx="5066857" cy="1191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1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6C9F-245B-437B-8E60-64073F5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FFBB-6768-49AA-816A-550B3A60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42A6120-20B8-477B-BDAA-A148B483D746}"/>
              </a:ext>
            </a:extLst>
          </p:cNvPr>
          <p:cNvSpPr txBox="1">
            <a:spLocks/>
          </p:cNvSpPr>
          <p:nvPr/>
        </p:nvSpPr>
        <p:spPr>
          <a:xfrm>
            <a:off x="5595058" y="3602037"/>
            <a:ext cx="5072941" cy="2433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队列中取出结点</a:t>
            </a:r>
            <a:r>
              <a:rPr lang="en-US" altLang="zh-CN" dirty="0"/>
              <a:t>v</a:t>
            </a:r>
            <a:r>
              <a:rPr lang="zh-CN" altLang="en-US" dirty="0"/>
              <a:t>，得到其子结点在</a:t>
            </a:r>
            <a:r>
              <a:rPr lang="en-US" altLang="zh-CN" dirty="0"/>
              <a:t>CSR</a:t>
            </a:r>
            <a:r>
              <a:rPr lang="zh-CN" altLang="en-US" dirty="0"/>
              <a:t>格式中的索引的位置。将位置放入</a:t>
            </a:r>
            <a:r>
              <a:rPr lang="en-US" altLang="zh-CN" dirty="0"/>
              <a:t>RPA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  <a:endParaRPr lang="en-US" altLang="zh-CN" dirty="0"/>
          </a:p>
          <a:p>
            <a:r>
              <a:rPr lang="zh-CN" altLang="en-US" dirty="0"/>
              <a:t>例：将</a:t>
            </a:r>
            <a:r>
              <a:rPr lang="en-US" altLang="zh-CN" dirty="0"/>
              <a:t>0</a:t>
            </a:r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队列中取出，得到其子结点在</a:t>
            </a:r>
            <a:r>
              <a:rPr lang="en-US" altLang="zh-CN" dirty="0"/>
              <a:t>CSR</a:t>
            </a:r>
            <a:r>
              <a:rPr lang="zh-CN" altLang="en-US" dirty="0"/>
              <a:t>格式中的索引位置为</a:t>
            </a:r>
            <a:r>
              <a:rPr lang="en-US" altLang="zh-CN" dirty="0"/>
              <a:t>[0,2)</a:t>
            </a:r>
            <a:endParaRPr lang="zh-CN" altLang="en-US" dirty="0"/>
          </a:p>
        </p:txBody>
      </p:sp>
      <p:pic>
        <p:nvPicPr>
          <p:cNvPr id="5" name="图片 4" descr="Fig. 1: - CSR layout after the data alignment, graph reordering and batching">
            <a:hlinkClick r:id="rId3"/>
            <a:extLst>
              <a:ext uri="{FF2B5EF4-FFF2-40B4-BE49-F238E27FC236}">
                <a16:creationId xmlns:a16="http://schemas.microsoft.com/office/drawing/2014/main" id="{B7A1D240-8BD1-45E3-A1D1-39AC0F1B6E0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lgorithm ">
            <a:hlinkClick r:id="rId5"/>
            <a:extLst>
              <a:ext uri="{FF2B5EF4-FFF2-40B4-BE49-F238E27FC236}">
                <a16:creationId xmlns:a16="http://schemas.microsoft.com/office/drawing/2014/main" id="{BAD0D156-F79C-4B3F-A52D-2D5451B7E886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t="47748" r="42972" b="37948"/>
          <a:stretch/>
        </p:blipFill>
        <p:spPr bwMode="auto">
          <a:xfrm>
            <a:off x="528202" y="3595938"/>
            <a:ext cx="5066857" cy="181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4CF0-332E-423F-B420-1B4964B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95CA-48D8-406D-A686-90AFB9B2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A386ACA-6A74-49E7-9056-2F400CDAE87F}"/>
              </a:ext>
            </a:extLst>
          </p:cNvPr>
          <p:cNvSpPr txBox="1">
            <a:spLocks/>
          </p:cNvSpPr>
          <p:nvPr/>
        </p:nvSpPr>
        <p:spPr>
          <a:xfrm>
            <a:off x="5595058" y="3602037"/>
            <a:ext cx="5072941" cy="24330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RPA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队列中取出子结点</a:t>
            </a:r>
            <a:r>
              <a:rPr lang="en-US" altLang="zh-CN" dirty="0"/>
              <a:t>w</a:t>
            </a:r>
            <a:r>
              <a:rPr lang="zh-CN" altLang="en-US" dirty="0"/>
              <a:t>，将其放入对应的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  <a:endParaRPr lang="en-US" altLang="zh-CN" dirty="0"/>
          </a:p>
          <a:p>
            <a:r>
              <a:rPr lang="zh-CN" altLang="en-US" dirty="0"/>
              <a:t>例：将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队列中取出，并放入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</a:p>
        </p:txBody>
      </p:sp>
      <p:pic>
        <p:nvPicPr>
          <p:cNvPr id="5" name="图片 4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6BC86606-33C7-4A5C-8027-260A917333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lgorithm ">
            <a:hlinkClick r:id="rId4"/>
            <a:extLst>
              <a:ext uri="{FF2B5EF4-FFF2-40B4-BE49-F238E27FC236}">
                <a16:creationId xmlns:a16="http://schemas.microsoft.com/office/drawing/2014/main" id="{A05FD89C-FCCE-4FCC-9390-F0F3EB572CB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t="61738" r="40337" b="23958"/>
          <a:stretch/>
        </p:blipFill>
        <p:spPr bwMode="auto">
          <a:xfrm>
            <a:off x="528202" y="3595938"/>
            <a:ext cx="5323958" cy="181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4CF0-332E-423F-B420-1B4964B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95CA-48D8-406D-A686-90AFB9B2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A386ACA-6A74-49E7-9056-2F400CDAE87F}"/>
              </a:ext>
            </a:extLst>
          </p:cNvPr>
          <p:cNvSpPr txBox="1">
            <a:spLocks/>
          </p:cNvSpPr>
          <p:nvPr/>
        </p:nvSpPr>
        <p:spPr>
          <a:xfrm>
            <a:off x="6285474" y="3602037"/>
            <a:ext cx="5205486" cy="2433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</a:p>
          <a:p>
            <a:r>
              <a:rPr lang="zh-CN" altLang="en-US" dirty="0"/>
              <a:t>判断该子结点是否已经被遍历（</a:t>
            </a:r>
            <a:r>
              <a:rPr lang="en-US" altLang="zh-CN" dirty="0"/>
              <a:t>level==-1?</a:t>
            </a:r>
            <a:r>
              <a:rPr lang="zh-CN" altLang="en-US" dirty="0"/>
              <a:t>），若否，则放入</a:t>
            </a:r>
            <a:r>
              <a:rPr lang="en-US" altLang="zh-CN" dirty="0"/>
              <a:t>FIFO</a:t>
            </a:r>
            <a:r>
              <a:rPr lang="zh-CN" altLang="en-US" dirty="0"/>
              <a:t>队列</a:t>
            </a:r>
            <a:r>
              <a:rPr lang="en-US" altLang="zh-CN" dirty="0" err="1"/>
              <a:t>next_frontier</a:t>
            </a:r>
            <a:r>
              <a:rPr lang="zh-CN" altLang="en-US" dirty="0"/>
              <a:t>中，更新其</a:t>
            </a:r>
            <a:r>
              <a:rPr lang="en-US" altLang="zh-CN" dirty="0"/>
              <a:t>level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都未被遍历，放入</a:t>
            </a:r>
            <a:r>
              <a:rPr lang="en-US" altLang="zh-CN" dirty="0" err="1"/>
              <a:t>next_frontier</a:t>
            </a:r>
            <a:r>
              <a:rPr lang="zh-CN" altLang="en-US" dirty="0"/>
              <a:t>中，</a:t>
            </a:r>
            <a:r>
              <a:rPr lang="en-US" altLang="zh-CN" dirty="0"/>
              <a:t>level[3]=level[7]=1</a:t>
            </a:r>
            <a:endParaRPr lang="zh-CN" altLang="en-US" dirty="0"/>
          </a:p>
        </p:txBody>
      </p:sp>
      <p:pic>
        <p:nvPicPr>
          <p:cNvPr id="5" name="图片 4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6BC86606-33C7-4A5C-8027-260A917333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lgorithm ">
            <a:hlinkClick r:id="rId4"/>
            <a:extLst>
              <a:ext uri="{FF2B5EF4-FFF2-40B4-BE49-F238E27FC236}">
                <a16:creationId xmlns:a16="http://schemas.microsoft.com/office/drawing/2014/main" id="{A05FD89C-FCCE-4FCC-9390-F0F3EB572CB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76356" r="31904" b="9340"/>
          <a:stretch/>
        </p:blipFill>
        <p:spPr bwMode="auto">
          <a:xfrm>
            <a:off x="143170" y="3602037"/>
            <a:ext cx="6146918" cy="181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3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4CF0-332E-423F-B420-1B4964B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95CA-48D8-406D-A686-90AFB9B2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A386ACA-6A74-49E7-9056-2F400CDAE87F}"/>
              </a:ext>
            </a:extLst>
          </p:cNvPr>
          <p:cNvSpPr txBox="1">
            <a:spLocks/>
          </p:cNvSpPr>
          <p:nvPr/>
        </p:nvSpPr>
        <p:spPr>
          <a:xfrm>
            <a:off x="6285474" y="3602037"/>
            <a:ext cx="5205486" cy="243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</a:p>
          <a:p>
            <a:r>
              <a:rPr lang="zh-CN" altLang="en-US" dirty="0"/>
              <a:t>从</a:t>
            </a:r>
            <a:r>
              <a:rPr lang="en-US" altLang="zh-CN" dirty="0" err="1"/>
              <a:t>next_frontier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队列中读出数据，并赋值给</a:t>
            </a:r>
            <a:r>
              <a:rPr lang="en-US" altLang="zh-CN" dirty="0"/>
              <a:t>frontier</a:t>
            </a:r>
            <a:r>
              <a:rPr lang="zh-CN" altLang="en-US" dirty="0"/>
              <a:t>队列，进行下一轮遍历</a:t>
            </a:r>
          </a:p>
        </p:txBody>
      </p:sp>
      <p:pic>
        <p:nvPicPr>
          <p:cNvPr id="5" name="图片 4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6BC86606-33C7-4A5C-8027-260A917333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3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4CF0-332E-423F-B420-1B4964B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95CA-48D8-406D-A686-90AFB9B2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A386ACA-6A74-49E7-9056-2F400CDAE87F}"/>
              </a:ext>
            </a:extLst>
          </p:cNvPr>
          <p:cNvSpPr txBox="1">
            <a:spLocks/>
          </p:cNvSpPr>
          <p:nvPr/>
        </p:nvSpPr>
        <p:spPr>
          <a:xfrm>
            <a:off x="838200" y="3602037"/>
            <a:ext cx="10652760" cy="243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这样的</a:t>
            </a:r>
            <a:r>
              <a:rPr lang="en-US" altLang="zh-CN" dirty="0"/>
              <a:t>dataflow</a:t>
            </a:r>
            <a:r>
              <a:rPr lang="zh-CN" altLang="en-US" dirty="0"/>
              <a:t>当子结点很多时，时间会线性增加，提升不大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更改数据结构，提高并行度</a:t>
            </a:r>
          </a:p>
        </p:txBody>
      </p:sp>
      <p:pic>
        <p:nvPicPr>
          <p:cNvPr id="5" name="图片 4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6BC86606-33C7-4A5C-8027-260A917333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8"/>
          <a:stretch/>
        </p:blipFill>
        <p:spPr bwMode="auto">
          <a:xfrm>
            <a:off x="528202" y="1036388"/>
            <a:ext cx="9711055" cy="2133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4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771A-9AD3-46AF-BA28-D0FCCCC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47AA6-325E-4B27-B05B-D8F9BDB9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861DE07D-6356-4A3B-A12B-A3253FD957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3" y="378460"/>
            <a:ext cx="9954897" cy="5900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34B922-54A2-44F1-AEEB-F018D4653925}"/>
              </a:ext>
            </a:extLst>
          </p:cNvPr>
          <p:cNvSpPr txBox="1"/>
          <p:nvPr/>
        </p:nvSpPr>
        <p:spPr>
          <a:xfrm>
            <a:off x="2966720" y="5232400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D3281-CB44-4961-8CDB-0A050AFC451D}"/>
              </a:ext>
            </a:extLst>
          </p:cNvPr>
          <p:cNvSpPr txBox="1"/>
          <p:nvPr/>
        </p:nvSpPr>
        <p:spPr>
          <a:xfrm>
            <a:off x="3516151" y="5227320"/>
            <a:ext cx="3670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BB9EEA-9DC2-4549-B048-C78EA2750FA5}"/>
              </a:ext>
            </a:extLst>
          </p:cNvPr>
          <p:cNvSpPr txBox="1"/>
          <p:nvPr/>
        </p:nvSpPr>
        <p:spPr>
          <a:xfrm>
            <a:off x="4973320" y="5232400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9F50DC-B09C-44B5-8E28-5F685A6DE3F8}"/>
              </a:ext>
            </a:extLst>
          </p:cNvPr>
          <p:cNvSpPr txBox="1"/>
          <p:nvPr/>
        </p:nvSpPr>
        <p:spPr>
          <a:xfrm>
            <a:off x="5584823" y="5227320"/>
            <a:ext cx="2632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EAF795-578A-442E-8A48-B84D41146E63}"/>
              </a:ext>
            </a:extLst>
          </p:cNvPr>
          <p:cNvSpPr txBox="1"/>
          <p:nvPr/>
        </p:nvSpPr>
        <p:spPr>
          <a:xfrm>
            <a:off x="9917731" y="5236845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A1FAC9-5478-497A-A67E-6389F3431DAB}"/>
              </a:ext>
            </a:extLst>
          </p:cNvPr>
          <p:cNvSpPr txBox="1"/>
          <p:nvPr/>
        </p:nvSpPr>
        <p:spPr>
          <a:xfrm>
            <a:off x="10414785" y="5236845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23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771A-9AD3-46AF-BA28-D0FCCCC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47AA6-325E-4B27-B05B-D8F9BDB9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Fig. 1: - CSR layout after the data alignment, graph reordering and batching">
            <a:hlinkClick r:id="rId2"/>
            <a:extLst>
              <a:ext uri="{FF2B5EF4-FFF2-40B4-BE49-F238E27FC236}">
                <a16:creationId xmlns:a16="http://schemas.microsoft.com/office/drawing/2014/main" id="{861DE07D-6356-4A3B-A12B-A3253FD9577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3" b="-1178"/>
          <a:stretch/>
        </p:blipFill>
        <p:spPr bwMode="auto">
          <a:xfrm>
            <a:off x="838200" y="156528"/>
            <a:ext cx="9954897" cy="31582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34B922-54A2-44F1-AEEB-F018D4653925}"/>
              </a:ext>
            </a:extLst>
          </p:cNvPr>
          <p:cNvSpPr txBox="1"/>
          <p:nvPr/>
        </p:nvSpPr>
        <p:spPr>
          <a:xfrm>
            <a:off x="2847977" y="2198688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D3281-CB44-4961-8CDB-0A050AFC451D}"/>
              </a:ext>
            </a:extLst>
          </p:cNvPr>
          <p:cNvSpPr txBox="1"/>
          <p:nvPr/>
        </p:nvSpPr>
        <p:spPr>
          <a:xfrm>
            <a:off x="3397408" y="2193608"/>
            <a:ext cx="3670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BB9EEA-9DC2-4549-B048-C78EA2750FA5}"/>
              </a:ext>
            </a:extLst>
          </p:cNvPr>
          <p:cNvSpPr txBox="1"/>
          <p:nvPr/>
        </p:nvSpPr>
        <p:spPr>
          <a:xfrm>
            <a:off x="4854577" y="2198688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9F50DC-B09C-44B5-8E28-5F685A6DE3F8}"/>
              </a:ext>
            </a:extLst>
          </p:cNvPr>
          <p:cNvSpPr txBox="1"/>
          <p:nvPr/>
        </p:nvSpPr>
        <p:spPr>
          <a:xfrm>
            <a:off x="5466080" y="2193608"/>
            <a:ext cx="2632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EAF795-578A-442E-8A48-B84D41146E63}"/>
              </a:ext>
            </a:extLst>
          </p:cNvPr>
          <p:cNvSpPr txBox="1"/>
          <p:nvPr/>
        </p:nvSpPr>
        <p:spPr>
          <a:xfrm>
            <a:off x="9798988" y="2203133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A1FAC9-5478-497A-A67E-6389F3431DAB}"/>
              </a:ext>
            </a:extLst>
          </p:cNvPr>
          <p:cNvSpPr txBox="1"/>
          <p:nvPr/>
        </p:nvSpPr>
        <p:spPr>
          <a:xfrm>
            <a:off x="10296042" y="2203133"/>
            <a:ext cx="4470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FA16F00E-12B9-41D6-8ECA-33480CE5691C}"/>
              </a:ext>
            </a:extLst>
          </p:cNvPr>
          <p:cNvSpPr txBox="1">
            <a:spLocks/>
          </p:cNvSpPr>
          <p:nvPr/>
        </p:nvSpPr>
        <p:spPr>
          <a:xfrm>
            <a:off x="405331" y="5043239"/>
            <a:ext cx="5060749" cy="1658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RPA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队列中取出子结点</a:t>
            </a:r>
            <a:r>
              <a:rPr lang="en-US" altLang="zh-CN" dirty="0"/>
              <a:t>w</a:t>
            </a:r>
            <a:r>
              <a:rPr lang="zh-CN" altLang="en-US" dirty="0"/>
              <a:t>，将其放入对应的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  <a:endParaRPr lang="en-US" altLang="zh-CN" dirty="0"/>
          </a:p>
          <a:p>
            <a:r>
              <a:rPr lang="zh-CN" altLang="en-US" dirty="0"/>
              <a:t>例：将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从</a:t>
            </a:r>
            <a:r>
              <a:rPr lang="en-US" altLang="zh-CN" dirty="0"/>
              <a:t>FIFO</a:t>
            </a:r>
            <a:r>
              <a:rPr lang="zh-CN" altLang="en-US" dirty="0"/>
              <a:t>队列中取出，并放入</a:t>
            </a:r>
            <a:r>
              <a:rPr lang="en-US" altLang="zh-CN" dirty="0"/>
              <a:t>FIFO</a:t>
            </a:r>
            <a:r>
              <a:rPr lang="zh-CN" altLang="en-US" dirty="0"/>
              <a:t>队列中</a:t>
            </a:r>
          </a:p>
        </p:txBody>
      </p:sp>
      <p:pic>
        <p:nvPicPr>
          <p:cNvPr id="16" name="图片 15" descr="Algorithm ">
            <a:hlinkClick r:id="rId4"/>
            <a:extLst>
              <a:ext uri="{FF2B5EF4-FFF2-40B4-BE49-F238E27FC236}">
                <a16:creationId xmlns:a16="http://schemas.microsoft.com/office/drawing/2014/main" id="{75EE53B9-9A2C-4706-8123-238DFC17B9A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t="61738" r="40337" b="23958"/>
          <a:stretch/>
        </p:blipFill>
        <p:spPr bwMode="auto">
          <a:xfrm>
            <a:off x="405331" y="3314794"/>
            <a:ext cx="5060749" cy="172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B8A7F45-AED5-4E1D-B503-0A61FEF86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731" y="3429862"/>
            <a:ext cx="1933575" cy="10191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DC3B8D-F0ED-451A-845A-334EAF983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731" y="4718119"/>
            <a:ext cx="1933575" cy="10763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8CA5FAB-9B5B-418B-8D60-FFB32B6EB9DA}"/>
              </a:ext>
            </a:extLst>
          </p:cNvPr>
          <p:cNvSpPr txBox="1"/>
          <p:nvPr/>
        </p:nvSpPr>
        <p:spPr>
          <a:xfrm>
            <a:off x="7691276" y="5796058"/>
            <a:ext cx="47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</a:t>
            </a:r>
            <a:endParaRPr lang="en-US" altLang="zh-CN" dirty="0"/>
          </a:p>
          <a:p>
            <a:r>
              <a:rPr lang="en-US" altLang="zh-CN" dirty="0"/>
              <a:t>FIFO1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F1D3FA-01A9-4A79-AD7C-82914E16344C}"/>
              </a:ext>
            </a:extLst>
          </p:cNvPr>
          <p:cNvSpPr txBox="1"/>
          <p:nvPr/>
        </p:nvSpPr>
        <p:spPr>
          <a:xfrm>
            <a:off x="8152682" y="5796058"/>
            <a:ext cx="47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</a:t>
            </a:r>
            <a:endParaRPr lang="en-US" altLang="zh-CN" dirty="0"/>
          </a:p>
          <a:p>
            <a:r>
              <a:rPr lang="en-US" altLang="zh-CN" dirty="0"/>
              <a:t>FIFO2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B9AF6B-8DFC-4530-BD4B-3801846977E8}"/>
              </a:ext>
            </a:extLst>
          </p:cNvPr>
          <p:cNvSpPr txBox="1"/>
          <p:nvPr/>
        </p:nvSpPr>
        <p:spPr>
          <a:xfrm>
            <a:off x="8603254" y="5801187"/>
            <a:ext cx="47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</a:t>
            </a:r>
            <a:endParaRPr lang="en-US" altLang="zh-CN" dirty="0"/>
          </a:p>
          <a:p>
            <a:r>
              <a:rPr lang="en-US" altLang="zh-CN" dirty="0"/>
              <a:t>FIFO3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D18422-B398-412F-BE19-F7ED286C3D54}"/>
              </a:ext>
            </a:extLst>
          </p:cNvPr>
          <p:cNvSpPr txBox="1"/>
          <p:nvPr/>
        </p:nvSpPr>
        <p:spPr>
          <a:xfrm>
            <a:off x="9093197" y="5806316"/>
            <a:ext cx="47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</a:t>
            </a:r>
            <a:endParaRPr lang="en-US" altLang="zh-CN" dirty="0"/>
          </a:p>
          <a:p>
            <a:r>
              <a:rPr lang="en-US" altLang="zh-CN" dirty="0"/>
              <a:t>FIFO4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19EC91-A64D-4002-939A-4D3FBCB0DCAD}"/>
              </a:ext>
            </a:extLst>
          </p:cNvPr>
          <p:cNvSpPr txBox="1"/>
          <p:nvPr/>
        </p:nvSpPr>
        <p:spPr>
          <a:xfrm>
            <a:off x="9845040" y="4326270"/>
            <a:ext cx="2346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bitmap</a:t>
            </a:r>
            <a:r>
              <a:rPr lang="zh-CN" altLang="en-US" dirty="0"/>
              <a:t>标识该结点是否被访问</a:t>
            </a:r>
            <a:endParaRPr lang="en-US" altLang="zh-CN" dirty="0"/>
          </a:p>
          <a:p>
            <a:r>
              <a:rPr lang="zh-CN" altLang="en-US" dirty="0"/>
              <a:t>最后将</a:t>
            </a:r>
            <a:r>
              <a:rPr lang="en-US" altLang="zh-CN" dirty="0"/>
              <a:t>B</a:t>
            </a:r>
            <a:r>
              <a:rPr lang="zh-CN" altLang="en-US" dirty="0"/>
              <a:t>个</a:t>
            </a:r>
            <a:r>
              <a:rPr lang="en-US" altLang="zh-CN" dirty="0"/>
              <a:t>FIFO</a:t>
            </a:r>
            <a:r>
              <a:rPr lang="zh-CN" altLang="en-US" dirty="0"/>
              <a:t>中的结点编号存入</a:t>
            </a:r>
            <a:r>
              <a:rPr lang="en-US" altLang="zh-CN" dirty="0"/>
              <a:t>frontier</a:t>
            </a:r>
            <a:r>
              <a:rPr lang="zh-CN" altLang="en-US" dirty="0"/>
              <a:t>中，进行下一轮遍历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B3DC12-2E1D-487A-B750-4D4C24AA21E9}"/>
              </a:ext>
            </a:extLst>
          </p:cNvPr>
          <p:cNvSpPr txBox="1"/>
          <p:nvPr/>
        </p:nvSpPr>
        <p:spPr>
          <a:xfrm>
            <a:off x="7691276" y="4417288"/>
            <a:ext cx="18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↓    ↓    ↓    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BB4378-9D38-4E11-B2BC-C58167387EE4}"/>
              </a:ext>
            </a:extLst>
          </p:cNvPr>
          <p:cNvSpPr txBox="1"/>
          <p:nvPr/>
        </p:nvSpPr>
        <p:spPr>
          <a:xfrm>
            <a:off x="9613465" y="6166486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→ </a:t>
            </a:r>
            <a:r>
              <a:rPr lang="en-US" altLang="zh-CN" sz="2400" dirty="0"/>
              <a:t>frontier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440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339</Words>
  <Application>Microsoft Office PowerPoint</Application>
  <PresentationFormat>宽屏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华文彩云</vt:lpstr>
      <vt:lpstr>宋体</vt:lpstr>
      <vt:lpstr>Arial</vt:lpstr>
      <vt:lpstr>Office 主题​​</vt:lpstr>
      <vt:lpstr>BFS on FPGA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1287546402@qq.com</dc:creator>
  <cp:lastModifiedBy>1287546402@qq.com</cp:lastModifiedBy>
  <cp:revision>20</cp:revision>
  <dcterms:created xsi:type="dcterms:W3CDTF">2021-02-25T07:01:28Z</dcterms:created>
  <dcterms:modified xsi:type="dcterms:W3CDTF">2021-02-25T13:23:43Z</dcterms:modified>
</cp:coreProperties>
</file>