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9144000"/>
  <p:notesSz cx="6858000" cy="9144000"/>
  <p:embeddedFontLst>
    <p:embeddedFont>
      <p:font typeface="Limelight"/>
      <p:regular r:id="rId19"/>
    </p:embeddedFont>
    <p:embeddedFont>
      <p:font typeface="Raleway"/>
      <p:regular r:id="rId20"/>
      <p:bold r:id="rId21"/>
      <p:italic r:id="rId22"/>
      <p:boldItalic r:id="rId23"/>
    </p:embeddedFont>
    <p:embeddedFont>
      <p:font typeface="Raleway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j3/2oCdeDasDaZjGtgcAEKnrXl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5FFE72-0EDF-4747-8023-A0834AAA97C2}">
  <a:tblStyle styleId="{AE5FFE72-0EDF-4747-8023-A0834AAA97C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alewayMedium-regular.fntdata"/><Relationship Id="rId23" Type="http://schemas.openxmlformats.org/officeDocument/2006/relationships/font" Target="fonts/Raleway-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alewayMedium-italic.fntdata"/><Relationship Id="rId25" Type="http://schemas.openxmlformats.org/officeDocument/2006/relationships/font" Target="fonts/RalewayMedium-bold.fntdata"/><Relationship Id="rId28" Type="http://customschemas.google.com/relationships/presentationmetadata" Target="metadata"/><Relationship Id="rId27" Type="http://schemas.openxmlformats.org/officeDocument/2006/relationships/font" Target="fonts/RalewayMedium-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Limelight-regular.fntdata"/><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20" name="Google Shape;1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http://www.mhhe.com/physsci/chemistry/animations/chang_7e_esp/bom1s2_11.swf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28" name="Google Shape;1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Occurs when the atoms are do different that the electrons are NOT completely transferred like ionic bonds but are different enough to cause UNEQUAL sharing of electrons. Such bonds are known as POLAR COVALENT BONDS.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bond is somewhere between an ionic and covalent bond!</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42" name="Google Shape;1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BECAUSE the bonding electrons spend more time new one atom that near the other.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other words, chlorine has the power to attract or pull the electrons closer to it because it has a higher proton pull! Remember the tug of war exercise!</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As a result, hydrogen atom is slightly positive charged while the chlorine atom is slightly negatively charged.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57" name="Google Shape;1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 can predict which part of the molecule will have δ positive or δ negative charge by comparing the electronegative of the atoms. </a:t>
            </a:r>
            <a:endParaRPr/>
          </a:p>
          <a:p>
            <a:pPr indent="0" lvl="0" marL="0" rtl="0" algn="l">
              <a:spcBef>
                <a:spcPts val="0"/>
              </a:spcBef>
              <a:spcAft>
                <a:spcPts val="0"/>
              </a:spcAft>
              <a:buSzPts val="1800"/>
              <a:buNone/>
            </a:pPr>
            <a:r>
              <a:rPr lang="en-US"/>
              <a:t>Electronegativity – ability of an atom, when bonded, to attract electrons.</a:t>
            </a:r>
            <a:endParaRPr/>
          </a:p>
          <a:p>
            <a:pPr indent="0" lvl="0" marL="0" rtl="0" algn="l">
              <a:spcBef>
                <a:spcPts val="0"/>
              </a:spcBef>
              <a:spcAft>
                <a:spcPts val="0"/>
              </a:spcAft>
              <a:buSzPts val="1800"/>
              <a:buNone/>
            </a:pPr>
            <a:r>
              <a:rPr lang="en-US"/>
              <a:t>The most electronegative atoms will attract electron pair strongly, and so will tend to have a negative pole in the covalent compounds they form. </a:t>
            </a:r>
            <a:endParaRPr/>
          </a:p>
          <a:p>
            <a:pPr indent="0" lvl="0" marL="0" rtl="0" algn="l">
              <a:spcBef>
                <a:spcPts val="0"/>
              </a:spcBef>
              <a:spcAft>
                <a:spcPts val="0"/>
              </a:spcAft>
              <a:buSzPts val="1800"/>
              <a:buNone/>
            </a:pPr>
            <a:r>
              <a:rPr lang="en-US"/>
              <a:t>When two different atoms are bonded covalently, the shared electrons are attracted to the more electronegative atom of the bond, resulting in a shift of electron density toward the more electronegative atom. Such a covalent bond is </a:t>
            </a:r>
            <a:r>
              <a:rPr b="1" lang="en-US"/>
              <a:t>polar</a:t>
            </a:r>
            <a:r>
              <a:rPr lang="en-US"/>
              <a:t>, and will have a </a:t>
            </a:r>
            <a:r>
              <a:rPr b="1" lang="en-US"/>
              <a:t>dipole</a:t>
            </a:r>
            <a:r>
              <a:rPr lang="en-US"/>
              <a:t> (one end is positive and the other end negative).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80" name="Google Shape;1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Remember!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13"/>
          <p:cNvSpPr txBox="1"/>
          <p:nvPr>
            <p:ph type="ctrTitle"/>
          </p:nvPr>
        </p:nvSpPr>
        <p:spPr>
          <a:xfrm>
            <a:off x="762000" y="990600"/>
            <a:ext cx="77724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 type="subTitle"/>
          </p:nvPr>
        </p:nvSpPr>
        <p:spPr>
          <a:xfrm>
            <a:off x="1371600" y="4953000"/>
            <a:ext cx="6400800" cy="5334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dk2"/>
              </a:buClr>
              <a:buSzPts val="2800"/>
              <a:buFont typeface="Arial"/>
              <a:buNone/>
              <a:defRPr sz="2800">
                <a:solidFill>
                  <a:schemeClr val="dk2"/>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33" name="Google Shape;33;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99" name="Google Shape;99;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00" name="Google Shape;100;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01" name="Google Shape;101;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02" name="Google Shape;102;p23"/>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3"/>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3"/>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5" name="Shape 105"/>
        <p:cNvGrpSpPr/>
        <p:nvPr/>
      </p:nvGrpSpPr>
      <p:grpSpPr>
        <a:xfrm>
          <a:off x="0" y="0"/>
          <a:ext cx="0" cy="0"/>
          <a:chOff x="0" y="0"/>
          <a:chExt cx="0" cy="0"/>
        </a:xfrm>
      </p:grpSpPr>
      <p:sp>
        <p:nvSpPr>
          <p:cNvPr id="106" name="Google Shape;106;p24"/>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 type="body"/>
          </p:nvPr>
        </p:nvSpPr>
        <p:spPr>
          <a:xfrm>
            <a:off x="457200" y="1447800"/>
            <a:ext cx="4038600" cy="4949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08" name="Google Shape;108;p24"/>
          <p:cNvSpPr txBox="1"/>
          <p:nvPr>
            <p:ph idx="2" type="body"/>
          </p:nvPr>
        </p:nvSpPr>
        <p:spPr>
          <a:xfrm>
            <a:off x="4648200" y="1447800"/>
            <a:ext cx="4038600" cy="4949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09" name="Google Shape;109;p24"/>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4"/>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4"/>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15" name="Google Shape;115;p25"/>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5"/>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5"/>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5"/>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 type="body"/>
          </p:nvPr>
        </p:nvSpPr>
        <p:spPr>
          <a:xfrm>
            <a:off x="457200" y="1447800"/>
            <a:ext cx="8229600" cy="4949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15"/>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56" name="Shape 56"/>
        <p:cNvGrpSpPr/>
        <p:nvPr/>
      </p:nvGrpSpPr>
      <p:grpSpPr>
        <a:xfrm>
          <a:off x="0" y="0"/>
          <a:ext cx="0" cy="0"/>
          <a:chOff x="0" y="0"/>
          <a:chExt cx="0" cy="0"/>
        </a:xfrm>
      </p:grpSpPr>
      <p:sp>
        <p:nvSpPr>
          <p:cNvPr id="57" name="Google Shape;57;p16"/>
          <p:cNvSpPr txBox="1"/>
          <p:nvPr>
            <p:ph type="title"/>
          </p:nvPr>
        </p:nvSpPr>
        <p:spPr>
          <a:xfrm>
            <a:off x="1676400" y="274638"/>
            <a:ext cx="6629400" cy="868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7"/>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8"/>
          <p:cNvSpPr txBox="1"/>
          <p:nvPr>
            <p:ph type="title"/>
          </p:nvPr>
        </p:nvSpPr>
        <p:spPr>
          <a:xfrm rot="5400000">
            <a:off x="4596607" y="2307431"/>
            <a:ext cx="6122987"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 type="body"/>
          </p:nvPr>
        </p:nvSpPr>
        <p:spPr>
          <a:xfrm rot="5400000">
            <a:off x="405607" y="326232"/>
            <a:ext cx="6122987"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8"/>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 type="body"/>
          </p:nvPr>
        </p:nvSpPr>
        <p:spPr>
          <a:xfrm rot="5400000">
            <a:off x="2097087" y="-192088"/>
            <a:ext cx="494982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9"/>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1" name="Google Shape;81;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2" name="Google Shape;82;p20"/>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88" name="Google Shape;88;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9" name="Google Shape;89;p21"/>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1"/>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2"/>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2"/>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slideLayout" Target="../slideLayouts/slideLayout1.xml"/><Relationship Id="rId7" Type="http://schemas.openxmlformats.org/officeDocument/2006/relationships/theme" Target="../theme/theme3.xml"/><Relationship Id="rId8"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FFFFF"/>
            </a:gs>
          </a:gsLst>
          <a:lin ang="5400000" scaled="0"/>
        </a:gradFill>
      </p:bgPr>
    </p:bg>
    <p:spTree>
      <p:nvGrpSpPr>
        <p:cNvPr id="9" name="Shape 9"/>
        <p:cNvGrpSpPr/>
        <p:nvPr/>
      </p:nvGrpSpPr>
      <p:grpSpPr>
        <a:xfrm>
          <a:off x="0" y="0"/>
          <a:ext cx="0" cy="0"/>
          <a:chOff x="0" y="0"/>
          <a:chExt cx="0" cy="0"/>
        </a:xfrm>
      </p:grpSpPr>
      <p:graphicFrame>
        <p:nvGraphicFramePr>
          <p:cNvPr id="10" name="Google Shape;10;p12"/>
          <p:cNvGraphicFramePr/>
          <p:nvPr/>
        </p:nvGraphicFramePr>
        <p:xfrm>
          <a:off x="44450" y="2393950"/>
          <a:ext cx="9077325" cy="1819275"/>
        </p:xfrm>
        <a:graphic>
          <a:graphicData uri="http://schemas.openxmlformats.org/presentationml/2006/ole">
            <mc:AlternateContent>
              <mc:Choice Requires="v">
                <p:oleObj r:id="rId1" imgH="1819275" imgW="9077325" progId="Photoshop.Image.6" spid="_x0000_s1">
                  <p:embed/>
                </p:oleObj>
              </mc:Choice>
              <mc:Fallback>
                <p:oleObj r:id="rId2" imgH="1819275" imgW="9077325" progId="Photoshop.Image.6">
                  <p:embed/>
                  <p:pic>
                    <p:nvPicPr>
                      <p:cNvPr id="10" name="Google Shape;10;p12"/>
                      <p:cNvPicPr preferRelativeResize="0"/>
                      <p:nvPr/>
                    </p:nvPicPr>
                    <p:blipFill rotWithShape="1">
                      <a:blip r:embed="rId3">
                        <a:alphaModFix/>
                      </a:blip>
                      <a:srcRect b="0" l="0" r="0" t="0"/>
                      <a:stretch/>
                    </p:blipFill>
                    <p:spPr>
                      <a:xfrm>
                        <a:off x="44450" y="2393950"/>
                        <a:ext cx="9077325" cy="1819275"/>
                      </a:xfrm>
                      <a:prstGeom prst="rect">
                        <a:avLst/>
                      </a:prstGeom>
                      <a:noFill/>
                      <a:ln>
                        <a:noFill/>
                      </a:ln>
                    </p:spPr>
                  </p:pic>
                </p:oleObj>
              </mc:Fallback>
            </mc:AlternateContent>
          </a:graphicData>
        </a:graphic>
      </p:graphicFrame>
      <p:grpSp>
        <p:nvGrpSpPr>
          <p:cNvPr id="11" name="Google Shape;11;p12"/>
          <p:cNvGrpSpPr/>
          <p:nvPr/>
        </p:nvGrpSpPr>
        <p:grpSpPr>
          <a:xfrm>
            <a:off x="34925" y="4292600"/>
            <a:ext cx="9074150" cy="2520950"/>
            <a:chOff x="0" y="2640"/>
            <a:chExt cx="5760" cy="1680"/>
          </a:xfrm>
        </p:grpSpPr>
        <p:sp>
          <p:nvSpPr>
            <p:cNvPr id="12" name="Google Shape;12;p12"/>
            <p:cNvSpPr txBox="1"/>
            <p:nvPr/>
          </p:nvSpPr>
          <p:spPr>
            <a:xfrm>
              <a:off x="0" y="2640"/>
              <a:ext cx="5760" cy="168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2"/>
            <p:cNvSpPr txBox="1"/>
            <p:nvPr/>
          </p:nvSpPr>
          <p:spPr>
            <a:xfrm>
              <a:off x="0" y="2640"/>
              <a:ext cx="5760" cy="96"/>
            </a:xfrm>
            <a:prstGeom prst="rect">
              <a:avLst/>
            </a:prstGeom>
            <a:gradFill>
              <a:gsLst>
                <a:gs pos="0">
                  <a:srgbClr val="5D5D5D"/>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4" name="Google Shape;14;p12"/>
          <p:cNvSpPr txBox="1"/>
          <p:nvPr/>
        </p:nvSpPr>
        <p:spPr>
          <a:xfrm>
            <a:off x="34925" y="44450"/>
            <a:ext cx="9074150" cy="2282825"/>
          </a:xfrm>
          <a:prstGeom prst="rect">
            <a:avLst/>
          </a:prstGeom>
          <a:gradFill>
            <a:gsLst>
              <a:gs pos="0">
                <a:schemeClr val="dk1"/>
              </a:gs>
              <a:gs pos="100000">
                <a:srgbClr val="0D264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5" name="Google Shape;15;p12"/>
          <p:cNvGrpSpPr/>
          <p:nvPr/>
        </p:nvGrpSpPr>
        <p:grpSpPr>
          <a:xfrm>
            <a:off x="-9387" y="0"/>
            <a:ext cx="9153387" cy="6859724"/>
            <a:chOff x="-6" y="0"/>
            <a:chExt cx="5766" cy="4321"/>
          </a:xfrm>
        </p:grpSpPr>
        <p:sp>
          <p:nvSpPr>
            <p:cNvPr id="16" name="Google Shape;16;p12"/>
            <p:cNvSpPr/>
            <p:nvPr/>
          </p:nvSpPr>
          <p:spPr>
            <a:xfrm>
              <a:off x="24" y="24"/>
              <a:ext cx="5712" cy="4272"/>
            </a:xfrm>
            <a:prstGeom prst="roundRect">
              <a:avLst>
                <a:gd fmla="val 1345" name="adj"/>
              </a:avLst>
            </a:prstGeom>
            <a:no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2"/>
            <p:cNvSpPr/>
            <p:nvPr/>
          </p:nvSpPr>
          <p:spPr>
            <a:xfrm>
              <a:off x="0" y="0"/>
              <a:ext cx="288" cy="288"/>
            </a:xfrm>
            <a:custGeom>
              <a:rect b="b" l="l" r="r" t="t"/>
              <a:pathLst>
                <a:path extrusionOk="0" h="384" w="336">
                  <a:moveTo>
                    <a:pt x="0" y="48"/>
                  </a:moveTo>
                  <a:lnTo>
                    <a:pt x="0" y="384"/>
                  </a:lnTo>
                  <a:lnTo>
                    <a:pt x="96" y="192"/>
                  </a:lnTo>
                  <a:lnTo>
                    <a:pt x="192" y="48"/>
                  </a:lnTo>
                  <a:lnTo>
                    <a:pt x="336" y="0"/>
                  </a:lnTo>
                  <a:lnTo>
                    <a:pt x="0" y="0"/>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2"/>
            <p:cNvSpPr/>
            <p:nvPr/>
          </p:nvSpPr>
          <p:spPr>
            <a:xfrm rot="-5460000">
              <a:off x="-50" y="4030"/>
              <a:ext cx="336" cy="242"/>
            </a:xfrm>
            <a:custGeom>
              <a:rect b="b" l="l" r="r" t="t"/>
              <a:pathLst>
                <a:path extrusionOk="0" h="384" w="336">
                  <a:moveTo>
                    <a:pt x="0" y="48"/>
                  </a:moveTo>
                  <a:lnTo>
                    <a:pt x="0" y="384"/>
                  </a:lnTo>
                  <a:lnTo>
                    <a:pt x="96" y="192"/>
                  </a:lnTo>
                  <a:lnTo>
                    <a:pt x="192" y="48"/>
                  </a:lnTo>
                  <a:lnTo>
                    <a:pt x="336" y="0"/>
                  </a:lnTo>
                  <a:lnTo>
                    <a:pt x="0" y="0"/>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2"/>
            <p:cNvSpPr/>
            <p:nvPr/>
          </p:nvSpPr>
          <p:spPr>
            <a:xfrm rot="10740000">
              <a:off x="5519" y="4031"/>
              <a:ext cx="232" cy="287"/>
            </a:xfrm>
            <a:custGeom>
              <a:rect b="b" l="l" r="r" t="t"/>
              <a:pathLst>
                <a:path extrusionOk="0" h="384" w="336">
                  <a:moveTo>
                    <a:pt x="0" y="48"/>
                  </a:moveTo>
                  <a:lnTo>
                    <a:pt x="0" y="384"/>
                  </a:lnTo>
                  <a:lnTo>
                    <a:pt x="96" y="192"/>
                  </a:lnTo>
                  <a:lnTo>
                    <a:pt x="192" y="48"/>
                  </a:lnTo>
                  <a:lnTo>
                    <a:pt x="336" y="0"/>
                  </a:lnTo>
                  <a:lnTo>
                    <a:pt x="0" y="0"/>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2"/>
            <p:cNvSpPr/>
            <p:nvPr/>
          </p:nvSpPr>
          <p:spPr>
            <a:xfrm rot="5400000">
              <a:off x="5472" y="0"/>
              <a:ext cx="288" cy="288"/>
            </a:xfrm>
            <a:custGeom>
              <a:rect b="b" l="l" r="r" t="t"/>
              <a:pathLst>
                <a:path extrusionOk="0" h="384" w="336">
                  <a:moveTo>
                    <a:pt x="0" y="48"/>
                  </a:moveTo>
                  <a:lnTo>
                    <a:pt x="0" y="384"/>
                  </a:lnTo>
                  <a:lnTo>
                    <a:pt x="96" y="192"/>
                  </a:lnTo>
                  <a:lnTo>
                    <a:pt x="192" y="48"/>
                  </a:lnTo>
                  <a:lnTo>
                    <a:pt x="336" y="0"/>
                  </a:lnTo>
                  <a:lnTo>
                    <a:pt x="0" y="0"/>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1" name="Google Shape;21;p12"/>
          <p:cNvGrpSpPr/>
          <p:nvPr/>
        </p:nvGrpSpPr>
        <p:grpSpPr>
          <a:xfrm>
            <a:off x="2482850" y="2895600"/>
            <a:ext cx="2698750" cy="1041400"/>
            <a:chOff x="1610" y="1965"/>
            <a:chExt cx="1700" cy="656"/>
          </a:xfrm>
        </p:grpSpPr>
        <p:pic>
          <p:nvPicPr>
            <p:cNvPr descr="Untitled-1 copy" id="22" name="Google Shape;22;p12"/>
            <p:cNvPicPr preferRelativeResize="0"/>
            <p:nvPr/>
          </p:nvPicPr>
          <p:blipFill rotWithShape="1">
            <a:blip r:embed="rId4">
              <a:alphaModFix/>
            </a:blip>
            <a:srcRect b="0" l="0" r="0" t="0"/>
            <a:stretch/>
          </p:blipFill>
          <p:spPr>
            <a:xfrm>
              <a:off x="2426" y="1965"/>
              <a:ext cx="590" cy="590"/>
            </a:xfrm>
            <a:prstGeom prst="rect">
              <a:avLst/>
            </a:prstGeom>
            <a:noFill/>
            <a:ln>
              <a:noFill/>
            </a:ln>
          </p:spPr>
        </p:pic>
        <p:pic>
          <p:nvPicPr>
            <p:cNvPr descr="Untitled-1 copy" id="23" name="Google Shape;23;p12"/>
            <p:cNvPicPr preferRelativeResize="0"/>
            <p:nvPr/>
          </p:nvPicPr>
          <p:blipFill rotWithShape="1">
            <a:blip r:embed="rId5">
              <a:alphaModFix/>
            </a:blip>
            <a:srcRect b="0" l="0" r="0" t="0"/>
            <a:stretch/>
          </p:blipFill>
          <p:spPr>
            <a:xfrm>
              <a:off x="3061" y="2372"/>
              <a:ext cx="249" cy="249"/>
            </a:xfrm>
            <a:prstGeom prst="rect">
              <a:avLst/>
            </a:prstGeom>
            <a:noFill/>
            <a:ln>
              <a:noFill/>
            </a:ln>
          </p:spPr>
        </p:pic>
        <p:pic>
          <p:nvPicPr>
            <p:cNvPr descr="Untitled-1 copy" id="24" name="Google Shape;24;p12"/>
            <p:cNvPicPr preferRelativeResize="0"/>
            <p:nvPr/>
          </p:nvPicPr>
          <p:blipFill rotWithShape="1">
            <a:blip r:embed="rId4">
              <a:alphaModFix/>
            </a:blip>
            <a:srcRect b="0" l="0" r="0" t="0"/>
            <a:stretch/>
          </p:blipFill>
          <p:spPr>
            <a:xfrm>
              <a:off x="1610" y="2237"/>
              <a:ext cx="363" cy="363"/>
            </a:xfrm>
            <a:prstGeom prst="rect">
              <a:avLst/>
            </a:prstGeom>
            <a:noFill/>
            <a:ln>
              <a:noFill/>
            </a:ln>
          </p:spPr>
        </p:pic>
      </p:grpSp>
      <p:sp>
        <p:nvSpPr>
          <p:cNvPr id="25" name="Google Shape;25;p12"/>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lt1"/>
                </a:solidFill>
                <a:latin typeface="Arial"/>
                <a:ea typeface="Arial"/>
                <a:cs typeface="Arial"/>
                <a:sym typeface="Arial"/>
              </a:defRPr>
            </a:lvl9pPr>
          </a:lstStyle>
          <a:p/>
        </p:txBody>
      </p:sp>
      <p:sp>
        <p:nvSpPr>
          <p:cNvPr id="26" name="Google Shape;26;p12"/>
          <p:cNvSpPr txBox="1"/>
          <p:nvPr>
            <p:ph idx="1" type="body"/>
          </p:nvPr>
        </p:nvSpPr>
        <p:spPr>
          <a:xfrm>
            <a:off x="457200" y="1447800"/>
            <a:ext cx="8229600" cy="49498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FFFFF"/>
            </a:gs>
          </a:gsLst>
          <a:lin ang="5400000" scaled="0"/>
        </a:gradFill>
      </p:bgPr>
    </p:bg>
    <p:spTree>
      <p:nvGrpSpPr>
        <p:cNvPr id="36" name="Shape 36"/>
        <p:cNvGrpSpPr/>
        <p:nvPr/>
      </p:nvGrpSpPr>
      <p:grpSpPr>
        <a:xfrm>
          <a:off x="0" y="0"/>
          <a:ext cx="0" cy="0"/>
          <a:chOff x="0" y="0"/>
          <a:chExt cx="0" cy="0"/>
        </a:xfrm>
      </p:grpSpPr>
      <p:grpSp>
        <p:nvGrpSpPr>
          <p:cNvPr id="37" name="Google Shape;37;p14"/>
          <p:cNvGrpSpPr/>
          <p:nvPr/>
        </p:nvGrpSpPr>
        <p:grpSpPr>
          <a:xfrm>
            <a:off x="0" y="285750"/>
            <a:ext cx="9156700" cy="911225"/>
            <a:chOff x="-1" y="196"/>
            <a:chExt cx="5768" cy="635"/>
          </a:xfrm>
        </p:grpSpPr>
        <p:sp>
          <p:nvSpPr>
            <p:cNvPr id="38" name="Google Shape;38;p14"/>
            <p:cNvSpPr txBox="1"/>
            <p:nvPr/>
          </p:nvSpPr>
          <p:spPr>
            <a:xfrm>
              <a:off x="1" y="196"/>
              <a:ext cx="5766" cy="635"/>
            </a:xfrm>
            <a:prstGeom prst="rect">
              <a:avLst/>
            </a:prstGeom>
            <a:gradFill>
              <a:gsLst>
                <a:gs pos="0">
                  <a:schemeClr val="accent1"/>
                </a:gs>
                <a:gs pos="100000">
                  <a:schemeClr val="dk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14"/>
            <p:cNvSpPr/>
            <p:nvPr/>
          </p:nvSpPr>
          <p:spPr>
            <a:xfrm rot="10800000">
              <a:off x="2265" y="196"/>
              <a:ext cx="3497" cy="226"/>
            </a:xfrm>
            <a:custGeom>
              <a:rect b="b" l="l" r="r" t="t"/>
              <a:pathLst>
                <a:path extrusionOk="0" h="590" w="1497">
                  <a:moveTo>
                    <a:pt x="45" y="590"/>
                  </a:moveTo>
                  <a:lnTo>
                    <a:pt x="1497" y="590"/>
                  </a:lnTo>
                  <a:lnTo>
                    <a:pt x="0" y="0"/>
                  </a:lnTo>
                  <a:lnTo>
                    <a:pt x="0" y="590"/>
                  </a:lnTo>
                </a:path>
              </a:pathLst>
            </a:custGeom>
            <a:gradFill>
              <a:gsLst>
                <a:gs pos="0">
                  <a:schemeClr val="dk1"/>
                </a:gs>
                <a:gs pos="100000">
                  <a:srgbClr val="0D2641"/>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14"/>
            <p:cNvSpPr/>
            <p:nvPr/>
          </p:nvSpPr>
          <p:spPr>
            <a:xfrm>
              <a:off x="-1" y="514"/>
              <a:ext cx="3702" cy="312"/>
            </a:xfrm>
            <a:custGeom>
              <a:rect b="b" l="l" r="r" t="t"/>
              <a:pathLst>
                <a:path extrusionOk="0" h="590" w="1497">
                  <a:moveTo>
                    <a:pt x="45" y="590"/>
                  </a:moveTo>
                  <a:lnTo>
                    <a:pt x="1497" y="590"/>
                  </a:lnTo>
                  <a:lnTo>
                    <a:pt x="0" y="0"/>
                  </a:lnTo>
                  <a:lnTo>
                    <a:pt x="0" y="590"/>
                  </a:lnTo>
                </a:path>
              </a:pathLst>
            </a:custGeom>
            <a:gradFill>
              <a:gsLst>
                <a:gs pos="0">
                  <a:schemeClr val="accent1"/>
                </a:gs>
                <a:gs pos="100000">
                  <a:srgbClr val="00475E"/>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1" name="Google Shape;41;p14"/>
          <p:cNvSpPr txBox="1"/>
          <p:nvPr/>
        </p:nvSpPr>
        <p:spPr>
          <a:xfrm>
            <a:off x="1587" y="0"/>
            <a:ext cx="9144000" cy="241300"/>
          </a:xfrm>
          <a:prstGeom prst="rect">
            <a:avLst/>
          </a:prstGeom>
          <a:gradFill>
            <a:gsLst>
              <a:gs pos="0">
                <a:schemeClr val="dk1"/>
              </a:gs>
              <a:gs pos="100000">
                <a:srgbClr val="0D264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14"/>
          <p:cNvSpPr txBox="1"/>
          <p:nvPr/>
        </p:nvSpPr>
        <p:spPr>
          <a:xfrm>
            <a:off x="12700" y="1235075"/>
            <a:ext cx="9132887" cy="158750"/>
          </a:xfrm>
          <a:prstGeom prst="rect">
            <a:avLst/>
          </a:prstGeom>
          <a:gradFill>
            <a:gsLst>
              <a:gs pos="0">
                <a:schemeClr val="lt2"/>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Untitled-1 copy" id="43" name="Google Shape;43;p14"/>
          <p:cNvPicPr preferRelativeResize="0"/>
          <p:nvPr/>
        </p:nvPicPr>
        <p:blipFill rotWithShape="1">
          <a:blip r:embed="rId1">
            <a:alphaModFix/>
          </a:blip>
          <a:srcRect b="0" l="0" r="0" t="0"/>
          <a:stretch/>
        </p:blipFill>
        <p:spPr>
          <a:xfrm>
            <a:off x="252412" y="382587"/>
            <a:ext cx="720725" cy="720725"/>
          </a:xfrm>
          <a:prstGeom prst="rect">
            <a:avLst/>
          </a:prstGeom>
          <a:noFill/>
          <a:ln>
            <a:noFill/>
          </a:ln>
        </p:spPr>
      </p:pic>
      <p:pic>
        <p:nvPicPr>
          <p:cNvPr descr="Untitled-1 copy" id="44" name="Google Shape;44;p14"/>
          <p:cNvPicPr preferRelativeResize="0"/>
          <p:nvPr/>
        </p:nvPicPr>
        <p:blipFill rotWithShape="1">
          <a:blip r:embed="rId2">
            <a:alphaModFix/>
          </a:blip>
          <a:srcRect b="0" l="0" r="0" t="0"/>
          <a:stretch/>
        </p:blipFill>
        <p:spPr>
          <a:xfrm>
            <a:off x="973137" y="765175"/>
            <a:ext cx="358775" cy="358775"/>
          </a:xfrm>
          <a:prstGeom prst="rect">
            <a:avLst/>
          </a:prstGeom>
          <a:noFill/>
          <a:ln>
            <a:noFill/>
          </a:ln>
        </p:spPr>
      </p:pic>
      <p:sp>
        <p:nvSpPr>
          <p:cNvPr id="45" name="Google Shape;45;p14"/>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lt1"/>
                </a:solidFill>
                <a:latin typeface="Arial"/>
                <a:ea typeface="Arial"/>
                <a:cs typeface="Arial"/>
                <a:sym typeface="Arial"/>
              </a:defRPr>
            </a:lvl9pPr>
          </a:lstStyle>
          <a:p/>
        </p:txBody>
      </p:sp>
      <p:sp>
        <p:nvSpPr>
          <p:cNvPr id="46" name="Google Shape;46;p14"/>
          <p:cNvSpPr txBox="1"/>
          <p:nvPr>
            <p:ph idx="1" type="body"/>
          </p:nvPr>
        </p:nvSpPr>
        <p:spPr>
          <a:xfrm>
            <a:off x="457200" y="1447800"/>
            <a:ext cx="8229600" cy="49498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7" name="Google Shape;47;p14"/>
          <p:cNvSpPr txBox="1"/>
          <p:nvPr>
            <p:ph idx="10" type="dt"/>
          </p:nvPr>
        </p:nvSpPr>
        <p:spPr>
          <a:xfrm>
            <a:off x="457200" y="6477000"/>
            <a:ext cx="2133600" cy="2444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4"/>
          <p:cNvSpPr txBox="1"/>
          <p:nvPr>
            <p:ph idx="11" type="ftr"/>
          </p:nvPr>
        </p:nvSpPr>
        <p:spPr>
          <a:xfrm>
            <a:off x="3124200" y="6477000"/>
            <a:ext cx="2895600" cy="2444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14"/>
          <p:cNvSpPr txBox="1"/>
          <p:nvPr>
            <p:ph idx="12" type="sldNum"/>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
          <p:cNvSpPr txBox="1"/>
          <p:nvPr>
            <p:ph type="ctrTitle"/>
          </p:nvPr>
        </p:nvSpPr>
        <p:spPr>
          <a:xfrm>
            <a:off x="758575" y="645975"/>
            <a:ext cx="77724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6000"/>
              <a:buFont typeface="Limelight"/>
              <a:buNone/>
            </a:pPr>
            <a:r>
              <a:rPr b="0" i="0" lang="en-US" sz="6000" u="none">
                <a:solidFill>
                  <a:schemeClr val="accent3"/>
                </a:solidFill>
                <a:latin typeface="Limelight"/>
                <a:ea typeface="Limelight"/>
                <a:cs typeface="Limelight"/>
                <a:sym typeface="Limelight"/>
              </a:rPr>
              <a:t>POLAR BONDS</a:t>
            </a:r>
            <a:endParaRPr>
              <a:solidFill>
                <a:schemeClr val="accent3"/>
              </a:solidFill>
            </a:endParaRPr>
          </a:p>
        </p:txBody>
      </p:sp>
      <p:pic>
        <p:nvPicPr>
          <p:cNvPr descr="molecules" id="124" name="Google Shape;124;p1"/>
          <p:cNvPicPr preferRelativeResize="0"/>
          <p:nvPr/>
        </p:nvPicPr>
        <p:blipFill rotWithShape="1">
          <a:blip r:embed="rId3">
            <a:alphaModFix/>
          </a:blip>
          <a:srcRect b="0" l="0" r="0" t="0"/>
          <a:stretch/>
        </p:blipFill>
        <p:spPr>
          <a:xfrm>
            <a:off x="5943600" y="2438400"/>
            <a:ext cx="3048000" cy="1708150"/>
          </a:xfrm>
          <a:prstGeom prst="rect">
            <a:avLst/>
          </a:prstGeom>
          <a:noFill/>
          <a:ln>
            <a:noFill/>
          </a:ln>
        </p:spPr>
      </p:pic>
      <p:sp>
        <p:nvSpPr>
          <p:cNvPr id="125" name="Google Shape;125;p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cxnSp>
        <p:nvCxnSpPr>
          <p:cNvPr id="285" name="Google Shape;285;p10"/>
          <p:cNvCxnSpPr/>
          <p:nvPr/>
        </p:nvCxnSpPr>
        <p:spPr>
          <a:xfrm>
            <a:off x="1752600" y="2514600"/>
            <a:ext cx="0" cy="3581400"/>
          </a:xfrm>
          <a:prstGeom prst="straightConnector1">
            <a:avLst/>
          </a:prstGeom>
          <a:noFill/>
          <a:ln cap="flat" cmpd="sng" w="28575">
            <a:solidFill>
              <a:schemeClr val="dk1"/>
            </a:solidFill>
            <a:prstDash val="solid"/>
            <a:miter lim="800000"/>
            <a:headEnd len="med" w="med" type="none"/>
            <a:tailEnd len="med" w="med" type="none"/>
          </a:ln>
        </p:spPr>
      </p:cxnSp>
      <p:sp>
        <p:nvSpPr>
          <p:cNvPr id="286" name="Google Shape;286;p10"/>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Limelight"/>
              <a:buNone/>
            </a:pPr>
            <a:r>
              <a:rPr b="0" i="0" lang="en-US" sz="4000" u="none">
                <a:solidFill>
                  <a:schemeClr val="lt1"/>
                </a:solidFill>
                <a:latin typeface="Limelight"/>
                <a:ea typeface="Limelight"/>
                <a:cs typeface="Limelight"/>
                <a:sym typeface="Limelight"/>
              </a:rPr>
              <a:t>Non-Polar Molecules</a:t>
            </a:r>
            <a:endParaRPr/>
          </a:p>
        </p:txBody>
      </p:sp>
      <p:sp>
        <p:nvSpPr>
          <p:cNvPr id="287" name="Google Shape;287;p10"/>
          <p:cNvSpPr txBox="1"/>
          <p:nvPr>
            <p:ph idx="1" type="body"/>
          </p:nvPr>
        </p:nvSpPr>
        <p:spPr>
          <a:xfrm>
            <a:off x="457200" y="1524000"/>
            <a:ext cx="8153400" cy="76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Comic Sans MS"/>
              <a:buChar char="•"/>
            </a:pPr>
            <a:r>
              <a:rPr i="0" lang="en-US" sz="3200" u="none">
                <a:solidFill>
                  <a:schemeClr val="dk1"/>
                </a:solidFill>
                <a:latin typeface="Raleway Medium"/>
                <a:ea typeface="Raleway Medium"/>
                <a:cs typeface="Raleway Medium"/>
                <a:sym typeface="Raleway Medium"/>
              </a:rPr>
              <a:t>It is possible for a molecule to contain polar bonds but be a non-polar molecule</a:t>
            </a:r>
            <a:endParaRPr>
              <a:latin typeface="Raleway Medium"/>
              <a:ea typeface="Raleway Medium"/>
              <a:cs typeface="Raleway Medium"/>
              <a:sym typeface="Raleway Medium"/>
            </a:endParaRPr>
          </a:p>
        </p:txBody>
      </p:sp>
      <p:sp>
        <p:nvSpPr>
          <p:cNvPr id="288" name="Google Shape;288;p10"/>
          <p:cNvSpPr txBox="1"/>
          <p:nvPr/>
        </p:nvSpPr>
        <p:spPr>
          <a:xfrm>
            <a:off x="3505200" y="2895600"/>
            <a:ext cx="5105400" cy="1333500"/>
          </a:xfrm>
          <a:prstGeom prst="rect">
            <a:avLst/>
          </a:prstGeom>
          <a:noFill/>
          <a:ln>
            <a:noFill/>
          </a:ln>
        </p:spPr>
        <p:txBody>
          <a:bodyPr anchorCtr="0" anchor="t" bIns="45700" lIns="91425" spcFirstLastPara="1" rIns="91425" wrap="square" tIns="45700">
            <a:spAutoFit/>
          </a:bodyPr>
          <a:lstStyle/>
          <a:p>
            <a:pPr indent="-288925" lvl="0" marL="288925" marR="0" rtl="0" algn="l">
              <a:lnSpc>
                <a:spcPct val="100000"/>
              </a:lnSpc>
              <a:spcBef>
                <a:spcPts val="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Any polar bonds?</a:t>
            </a:r>
            <a:endParaRPr>
              <a:latin typeface="Raleway Medium"/>
              <a:ea typeface="Raleway Medium"/>
              <a:cs typeface="Raleway Medium"/>
              <a:sym typeface="Raleway Medium"/>
            </a:endParaRPr>
          </a:p>
          <a:p>
            <a:pPr indent="-288925" lvl="0" marL="288925" marR="0" rtl="0" algn="l">
              <a:lnSpc>
                <a:spcPct val="100000"/>
              </a:lnSpc>
              <a:spcBef>
                <a:spcPts val="48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EN Difference of C and Cl = 0.5 </a:t>
            </a:r>
            <a:endParaRPr>
              <a:latin typeface="Raleway Medium"/>
              <a:ea typeface="Raleway Medium"/>
              <a:cs typeface="Raleway Medium"/>
              <a:sym typeface="Raleway Medium"/>
            </a:endParaRPr>
          </a:p>
          <a:p>
            <a:pPr indent="-288925" lvl="0" marL="288925" marR="0" rtl="0" algn="l">
              <a:lnSpc>
                <a:spcPct val="100000"/>
              </a:lnSpc>
              <a:spcBef>
                <a:spcPts val="480"/>
              </a:spcBef>
              <a:spcAft>
                <a:spcPts val="0"/>
              </a:spcAft>
              <a:buClr>
                <a:srgbClr val="FF2121"/>
              </a:buClr>
              <a:buSzPts val="2400"/>
              <a:buFont typeface="Raleway Medium"/>
              <a:buChar char="✔"/>
            </a:pPr>
            <a:r>
              <a:rPr i="0" lang="en-US" sz="2400" u="none">
                <a:solidFill>
                  <a:srgbClr val="FF2121"/>
                </a:solidFill>
                <a:latin typeface="Raleway Medium"/>
                <a:ea typeface="Raleway Medium"/>
                <a:cs typeface="Raleway Medium"/>
                <a:sym typeface="Raleway Medium"/>
              </a:rPr>
              <a:t> Yes, 4 Polar Covalent</a:t>
            </a:r>
            <a:endParaRPr>
              <a:latin typeface="Raleway Medium"/>
              <a:ea typeface="Raleway Medium"/>
              <a:cs typeface="Raleway Medium"/>
              <a:sym typeface="Raleway Medium"/>
            </a:endParaRPr>
          </a:p>
        </p:txBody>
      </p:sp>
      <p:sp>
        <p:nvSpPr>
          <p:cNvPr id="289" name="Google Shape;289;p10"/>
          <p:cNvSpPr/>
          <p:nvPr/>
        </p:nvSpPr>
        <p:spPr>
          <a:xfrm>
            <a:off x="1600200" y="4038600"/>
            <a:ext cx="381000" cy="381000"/>
          </a:xfrm>
          <a:prstGeom prst="ellipse">
            <a:avLst/>
          </a:prstGeom>
          <a:gradFill>
            <a:gsLst>
              <a:gs pos="0">
                <a:schemeClr val="lt2"/>
              </a:gs>
              <a:gs pos="100000">
                <a:srgbClr val="000000"/>
              </a:gs>
            </a:gsLst>
            <a:path path="circle">
              <a:fillToRect b="50%" l="50%" r="50%" t="50%"/>
            </a:path>
            <a:tileRect/>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omic Sans MS"/>
              <a:buNone/>
            </a:pPr>
            <a:r>
              <a:rPr b="1" i="0" lang="en-US" sz="1800" u="none">
                <a:solidFill>
                  <a:schemeClr val="lt1"/>
                </a:solidFill>
                <a:latin typeface="Comic Sans MS"/>
                <a:ea typeface="Comic Sans MS"/>
                <a:cs typeface="Comic Sans MS"/>
                <a:sym typeface="Comic Sans MS"/>
              </a:rPr>
              <a:t>C</a:t>
            </a:r>
            <a:endParaRPr/>
          </a:p>
        </p:txBody>
      </p:sp>
      <p:sp>
        <p:nvSpPr>
          <p:cNvPr id="290" name="Google Shape;290;p10"/>
          <p:cNvSpPr/>
          <p:nvPr/>
        </p:nvSpPr>
        <p:spPr>
          <a:xfrm>
            <a:off x="1524000" y="3048000"/>
            <a:ext cx="533400" cy="533400"/>
          </a:xfrm>
          <a:prstGeom prst="ellipse">
            <a:avLst/>
          </a:prstGeom>
          <a:gradFill>
            <a:gsLst>
              <a:gs pos="0">
                <a:schemeClr val="lt1"/>
              </a:gs>
              <a:gs pos="100000">
                <a:srgbClr val="00FF00"/>
              </a:gs>
            </a:gsLst>
            <a:path path="circle">
              <a:fillToRect b="50%" l="50%" r="50%" t="50%"/>
            </a:path>
            <a:tileRect/>
          </a:gra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Cl</a:t>
            </a:r>
            <a:endParaRPr/>
          </a:p>
        </p:txBody>
      </p:sp>
      <p:cxnSp>
        <p:nvCxnSpPr>
          <p:cNvPr id="291" name="Google Shape;291;p10"/>
          <p:cNvCxnSpPr/>
          <p:nvPr/>
        </p:nvCxnSpPr>
        <p:spPr>
          <a:xfrm>
            <a:off x="1752600" y="3581400"/>
            <a:ext cx="0" cy="457200"/>
          </a:xfrm>
          <a:prstGeom prst="straightConnector1">
            <a:avLst/>
          </a:prstGeom>
          <a:noFill/>
          <a:ln cap="flat" cmpd="sng" w="38100">
            <a:solidFill>
              <a:srgbClr val="777777"/>
            </a:solidFill>
            <a:prstDash val="solid"/>
            <a:miter lim="800000"/>
            <a:headEnd len="med" w="med" type="none"/>
            <a:tailEnd len="med" w="med" type="none"/>
          </a:ln>
        </p:spPr>
      </p:cxnSp>
      <p:cxnSp>
        <p:nvCxnSpPr>
          <p:cNvPr id="292" name="Google Shape;292;p10"/>
          <p:cNvCxnSpPr/>
          <p:nvPr/>
        </p:nvCxnSpPr>
        <p:spPr>
          <a:xfrm>
            <a:off x="1143000" y="4267200"/>
            <a:ext cx="457200" cy="0"/>
          </a:xfrm>
          <a:prstGeom prst="straightConnector1">
            <a:avLst/>
          </a:prstGeom>
          <a:noFill/>
          <a:ln cap="flat" cmpd="sng" w="38100">
            <a:solidFill>
              <a:srgbClr val="777777"/>
            </a:solidFill>
            <a:prstDash val="solid"/>
            <a:miter lim="800000"/>
            <a:headEnd len="med" w="med" type="none"/>
            <a:tailEnd len="med" w="med" type="none"/>
          </a:ln>
        </p:spPr>
      </p:cxnSp>
      <p:cxnSp>
        <p:nvCxnSpPr>
          <p:cNvPr id="293" name="Google Shape;293;p10"/>
          <p:cNvCxnSpPr/>
          <p:nvPr/>
        </p:nvCxnSpPr>
        <p:spPr>
          <a:xfrm>
            <a:off x="1752600" y="4419600"/>
            <a:ext cx="0" cy="457200"/>
          </a:xfrm>
          <a:prstGeom prst="straightConnector1">
            <a:avLst/>
          </a:prstGeom>
          <a:noFill/>
          <a:ln cap="flat" cmpd="sng" w="38100">
            <a:solidFill>
              <a:srgbClr val="777777"/>
            </a:solidFill>
            <a:prstDash val="solid"/>
            <a:miter lim="800000"/>
            <a:headEnd len="med" w="med" type="none"/>
            <a:tailEnd len="med" w="med" type="none"/>
          </a:ln>
        </p:spPr>
      </p:cxnSp>
      <p:cxnSp>
        <p:nvCxnSpPr>
          <p:cNvPr id="294" name="Google Shape;294;p10"/>
          <p:cNvCxnSpPr/>
          <p:nvPr/>
        </p:nvCxnSpPr>
        <p:spPr>
          <a:xfrm>
            <a:off x="1981200" y="4267200"/>
            <a:ext cx="457200" cy="0"/>
          </a:xfrm>
          <a:prstGeom prst="straightConnector1">
            <a:avLst/>
          </a:prstGeom>
          <a:noFill/>
          <a:ln cap="flat" cmpd="sng" w="38100">
            <a:solidFill>
              <a:srgbClr val="777777"/>
            </a:solidFill>
            <a:prstDash val="solid"/>
            <a:miter lim="800000"/>
            <a:headEnd len="med" w="med" type="none"/>
            <a:tailEnd len="med" w="med" type="none"/>
          </a:ln>
        </p:spPr>
      </p:cxnSp>
      <p:sp>
        <p:nvSpPr>
          <p:cNvPr id="295" name="Google Shape;295;p10"/>
          <p:cNvSpPr/>
          <p:nvPr/>
        </p:nvSpPr>
        <p:spPr>
          <a:xfrm>
            <a:off x="2438400" y="3962400"/>
            <a:ext cx="533400" cy="533400"/>
          </a:xfrm>
          <a:prstGeom prst="ellipse">
            <a:avLst/>
          </a:prstGeom>
          <a:gradFill>
            <a:gsLst>
              <a:gs pos="0">
                <a:schemeClr val="lt1"/>
              </a:gs>
              <a:gs pos="100000">
                <a:srgbClr val="00FF00"/>
              </a:gs>
            </a:gsLst>
            <a:path path="circle">
              <a:fillToRect b="50%" l="50%" r="50%" t="50%"/>
            </a:path>
            <a:tileRect/>
          </a:gra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Cl</a:t>
            </a:r>
            <a:endParaRPr/>
          </a:p>
        </p:txBody>
      </p:sp>
      <p:sp>
        <p:nvSpPr>
          <p:cNvPr id="296" name="Google Shape;296;p10"/>
          <p:cNvSpPr/>
          <p:nvPr/>
        </p:nvSpPr>
        <p:spPr>
          <a:xfrm>
            <a:off x="1524000" y="4876800"/>
            <a:ext cx="533400" cy="533400"/>
          </a:xfrm>
          <a:prstGeom prst="ellipse">
            <a:avLst/>
          </a:prstGeom>
          <a:gradFill>
            <a:gsLst>
              <a:gs pos="0">
                <a:schemeClr val="lt1"/>
              </a:gs>
              <a:gs pos="100000">
                <a:srgbClr val="00FF00"/>
              </a:gs>
            </a:gsLst>
            <a:path path="circle">
              <a:fillToRect b="50%" l="50%" r="50%" t="50%"/>
            </a:path>
            <a:tileRect/>
          </a:gra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Cl</a:t>
            </a:r>
            <a:endParaRPr/>
          </a:p>
        </p:txBody>
      </p:sp>
      <p:sp>
        <p:nvSpPr>
          <p:cNvPr id="297" name="Google Shape;297;p10"/>
          <p:cNvSpPr/>
          <p:nvPr/>
        </p:nvSpPr>
        <p:spPr>
          <a:xfrm>
            <a:off x="609600" y="4038600"/>
            <a:ext cx="533400" cy="533400"/>
          </a:xfrm>
          <a:prstGeom prst="ellipse">
            <a:avLst/>
          </a:prstGeom>
          <a:gradFill>
            <a:gsLst>
              <a:gs pos="0">
                <a:schemeClr val="lt1"/>
              </a:gs>
              <a:gs pos="100000">
                <a:srgbClr val="00FF00"/>
              </a:gs>
            </a:gsLst>
            <a:path path="circle">
              <a:fillToRect b="50%" l="50%" r="50%" t="50%"/>
            </a:path>
            <a:tileRect/>
          </a:gra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a:solidFill>
                  <a:schemeClr val="dk1"/>
                </a:solidFill>
                <a:latin typeface="Comic Sans MS"/>
                <a:ea typeface="Comic Sans MS"/>
                <a:cs typeface="Comic Sans MS"/>
                <a:sym typeface="Comic Sans MS"/>
              </a:rPr>
              <a:t>Cl</a:t>
            </a:r>
            <a:endParaRPr/>
          </a:p>
        </p:txBody>
      </p:sp>
      <p:sp>
        <p:nvSpPr>
          <p:cNvPr id="298" name="Google Shape;298;p10"/>
          <p:cNvSpPr txBox="1"/>
          <p:nvPr/>
        </p:nvSpPr>
        <p:spPr>
          <a:xfrm>
            <a:off x="1905000" y="3733800"/>
            <a:ext cx="6746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121"/>
              </a:buClr>
              <a:buSzPts val="2400"/>
              <a:buFont typeface="Arial"/>
              <a:buNone/>
            </a:pPr>
            <a:r>
              <a:rPr b="0" i="0" lang="en-US" sz="2400" u="none">
                <a:solidFill>
                  <a:srgbClr val="FF2121"/>
                </a:solidFill>
                <a:latin typeface="Arial"/>
                <a:ea typeface="Arial"/>
                <a:cs typeface="Arial"/>
                <a:sym typeface="Arial"/>
              </a:rPr>
              <a:t>δ</a:t>
            </a:r>
            <a:r>
              <a:rPr b="0" baseline="30000" i="0" lang="en-US" sz="2400" u="none">
                <a:solidFill>
                  <a:srgbClr val="FF2121"/>
                </a:solidFill>
                <a:latin typeface="Arial"/>
                <a:ea typeface="Arial"/>
                <a:cs typeface="Arial"/>
                <a:sym typeface="Arial"/>
              </a:rPr>
              <a:t>+</a:t>
            </a:r>
            <a:endParaRPr/>
          </a:p>
        </p:txBody>
      </p:sp>
      <p:sp>
        <p:nvSpPr>
          <p:cNvPr id="299" name="Google Shape;299;p10"/>
          <p:cNvSpPr txBox="1"/>
          <p:nvPr/>
        </p:nvSpPr>
        <p:spPr>
          <a:xfrm>
            <a:off x="1143000" y="3048000"/>
            <a:ext cx="58261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Arial"/>
              <a:buNone/>
            </a:pPr>
            <a:r>
              <a:rPr b="0" i="0" lang="en-US" sz="2800" u="none">
                <a:solidFill>
                  <a:srgbClr val="0000FF"/>
                </a:solidFill>
                <a:latin typeface="Arial"/>
                <a:ea typeface="Arial"/>
                <a:cs typeface="Arial"/>
                <a:sym typeface="Arial"/>
              </a:rPr>
              <a:t>δ</a:t>
            </a:r>
            <a:r>
              <a:rPr b="0" baseline="30000" i="0" lang="en-US" sz="2800" u="none">
                <a:solidFill>
                  <a:srgbClr val="0000FF"/>
                </a:solidFill>
                <a:latin typeface="Arial"/>
                <a:ea typeface="Arial"/>
                <a:cs typeface="Arial"/>
                <a:sym typeface="Arial"/>
              </a:rPr>
              <a:t>-</a:t>
            </a:r>
            <a:endParaRPr/>
          </a:p>
        </p:txBody>
      </p:sp>
      <p:sp>
        <p:nvSpPr>
          <p:cNvPr id="300" name="Google Shape;300;p10"/>
          <p:cNvSpPr txBox="1"/>
          <p:nvPr/>
        </p:nvSpPr>
        <p:spPr>
          <a:xfrm>
            <a:off x="2057400" y="4800600"/>
            <a:ext cx="58261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Arial"/>
              <a:buNone/>
            </a:pPr>
            <a:r>
              <a:rPr b="0" i="0" lang="en-US" sz="2800" u="none">
                <a:solidFill>
                  <a:srgbClr val="0000FF"/>
                </a:solidFill>
                <a:latin typeface="Arial"/>
                <a:ea typeface="Arial"/>
                <a:cs typeface="Arial"/>
                <a:sym typeface="Arial"/>
              </a:rPr>
              <a:t>δ</a:t>
            </a:r>
            <a:r>
              <a:rPr b="0" baseline="30000" i="0" lang="en-US" sz="2800" u="none">
                <a:solidFill>
                  <a:srgbClr val="0000FF"/>
                </a:solidFill>
                <a:latin typeface="Arial"/>
                <a:ea typeface="Arial"/>
                <a:cs typeface="Arial"/>
                <a:sym typeface="Arial"/>
              </a:rPr>
              <a:t>-</a:t>
            </a:r>
            <a:endParaRPr/>
          </a:p>
        </p:txBody>
      </p:sp>
      <p:sp>
        <p:nvSpPr>
          <p:cNvPr id="301" name="Google Shape;301;p10"/>
          <p:cNvSpPr txBox="1"/>
          <p:nvPr/>
        </p:nvSpPr>
        <p:spPr>
          <a:xfrm>
            <a:off x="228600" y="4038600"/>
            <a:ext cx="533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Arial"/>
              <a:buNone/>
            </a:pPr>
            <a:r>
              <a:rPr b="0" i="0" lang="en-US" sz="2800" u="none">
                <a:solidFill>
                  <a:srgbClr val="0000FF"/>
                </a:solidFill>
                <a:latin typeface="Arial"/>
                <a:ea typeface="Arial"/>
                <a:cs typeface="Arial"/>
                <a:sym typeface="Arial"/>
              </a:rPr>
              <a:t>δ</a:t>
            </a:r>
            <a:r>
              <a:rPr b="0" baseline="30000" i="0" lang="en-US" sz="2800" u="none">
                <a:solidFill>
                  <a:srgbClr val="0000FF"/>
                </a:solidFill>
                <a:latin typeface="Arial"/>
                <a:ea typeface="Arial"/>
                <a:cs typeface="Arial"/>
                <a:sym typeface="Arial"/>
              </a:rPr>
              <a:t>-</a:t>
            </a:r>
            <a:endParaRPr/>
          </a:p>
        </p:txBody>
      </p:sp>
      <p:sp>
        <p:nvSpPr>
          <p:cNvPr id="302" name="Google Shape;302;p10"/>
          <p:cNvSpPr txBox="1"/>
          <p:nvPr/>
        </p:nvSpPr>
        <p:spPr>
          <a:xfrm>
            <a:off x="2895600" y="3962400"/>
            <a:ext cx="58261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Arial"/>
              <a:buNone/>
            </a:pPr>
            <a:r>
              <a:rPr b="0" i="0" lang="en-US" sz="2800" u="none">
                <a:solidFill>
                  <a:srgbClr val="0000FF"/>
                </a:solidFill>
                <a:latin typeface="Arial"/>
                <a:ea typeface="Arial"/>
                <a:cs typeface="Arial"/>
                <a:sym typeface="Arial"/>
              </a:rPr>
              <a:t>δ</a:t>
            </a:r>
            <a:r>
              <a:rPr b="0" baseline="30000" i="0" lang="en-US" sz="2800" u="none">
                <a:solidFill>
                  <a:srgbClr val="0000FF"/>
                </a:solidFill>
                <a:latin typeface="Arial"/>
                <a:ea typeface="Arial"/>
                <a:cs typeface="Arial"/>
                <a:sym typeface="Arial"/>
              </a:rPr>
              <a:t>-</a:t>
            </a:r>
            <a:endParaRPr/>
          </a:p>
        </p:txBody>
      </p:sp>
      <p:sp>
        <p:nvSpPr>
          <p:cNvPr id="303" name="Google Shape;303;p10"/>
          <p:cNvSpPr txBox="1"/>
          <p:nvPr/>
        </p:nvSpPr>
        <p:spPr>
          <a:xfrm>
            <a:off x="228600" y="5643562"/>
            <a:ext cx="1074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i="0" lang="en-US" sz="1800" u="none">
                <a:solidFill>
                  <a:schemeClr val="dk1"/>
                </a:solidFill>
                <a:latin typeface="Raleway Medium"/>
                <a:ea typeface="Raleway Medium"/>
                <a:cs typeface="Raleway Medium"/>
                <a:sym typeface="Raleway Medium"/>
              </a:rPr>
              <a:t>negative</a:t>
            </a:r>
            <a:endParaRPr>
              <a:latin typeface="Raleway Medium"/>
              <a:ea typeface="Raleway Medium"/>
              <a:cs typeface="Raleway Medium"/>
              <a:sym typeface="Raleway Medium"/>
            </a:endParaRPr>
          </a:p>
        </p:txBody>
      </p:sp>
      <p:sp>
        <p:nvSpPr>
          <p:cNvPr id="304" name="Google Shape;304;p10"/>
          <p:cNvSpPr txBox="1"/>
          <p:nvPr/>
        </p:nvSpPr>
        <p:spPr>
          <a:xfrm>
            <a:off x="2362200" y="5643562"/>
            <a:ext cx="10747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i="0" lang="en-US" sz="1800" u="none">
                <a:solidFill>
                  <a:schemeClr val="dk1"/>
                </a:solidFill>
                <a:latin typeface="Raleway Medium"/>
                <a:ea typeface="Raleway Medium"/>
                <a:cs typeface="Raleway Medium"/>
                <a:sym typeface="Raleway Medium"/>
              </a:rPr>
              <a:t>negative</a:t>
            </a:r>
            <a:endParaRPr>
              <a:latin typeface="Raleway Medium"/>
              <a:ea typeface="Raleway Medium"/>
              <a:cs typeface="Raleway Medium"/>
              <a:sym typeface="Raleway Medium"/>
            </a:endParaRPr>
          </a:p>
        </p:txBody>
      </p:sp>
      <p:sp>
        <p:nvSpPr>
          <p:cNvPr id="305" name="Google Shape;305;p10"/>
          <p:cNvSpPr txBox="1"/>
          <p:nvPr/>
        </p:nvSpPr>
        <p:spPr>
          <a:xfrm>
            <a:off x="3581400" y="4495800"/>
            <a:ext cx="5105400" cy="1698625"/>
          </a:xfrm>
          <a:prstGeom prst="rect">
            <a:avLst/>
          </a:prstGeom>
          <a:noFill/>
          <a:ln>
            <a:noFill/>
          </a:ln>
        </p:spPr>
        <p:txBody>
          <a:bodyPr anchorCtr="0" anchor="t" bIns="45700" lIns="91425" spcFirstLastPara="1" rIns="91425" wrap="square" tIns="45700">
            <a:spAutoFit/>
          </a:bodyPr>
          <a:lstStyle/>
          <a:p>
            <a:pPr indent="-288925" lvl="0" marL="288925" marR="0" rtl="0" algn="l">
              <a:lnSpc>
                <a:spcPct val="100000"/>
              </a:lnSpc>
              <a:spcBef>
                <a:spcPts val="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Is it asymmetrical?</a:t>
            </a:r>
            <a:endParaRPr>
              <a:latin typeface="Raleway Medium"/>
              <a:ea typeface="Raleway Medium"/>
              <a:cs typeface="Raleway Medium"/>
              <a:sym typeface="Raleway Medium"/>
            </a:endParaRPr>
          </a:p>
          <a:p>
            <a:pPr indent="-288925" lvl="0" marL="288925" marR="0" rtl="0" algn="l">
              <a:lnSpc>
                <a:spcPct val="100000"/>
              </a:lnSpc>
              <a:spcBef>
                <a:spcPts val="480"/>
              </a:spcBef>
              <a:spcAft>
                <a:spcPts val="0"/>
              </a:spcAft>
              <a:buClr>
                <a:srgbClr val="FF0066"/>
              </a:buClr>
              <a:buSzPts val="2400"/>
              <a:buFont typeface="Comic Sans MS"/>
              <a:buNone/>
            </a:pPr>
            <a:r>
              <a:rPr i="0" lang="en-US" sz="2400" u="none">
                <a:solidFill>
                  <a:srgbClr val="FF0066"/>
                </a:solidFill>
                <a:latin typeface="Raleway Medium"/>
                <a:ea typeface="Raleway Medium"/>
                <a:cs typeface="Raleway Medium"/>
                <a:sym typeface="Raleway Medium"/>
              </a:rPr>
              <a:t>X  No</a:t>
            </a:r>
            <a:endParaRPr i="0" sz="2400" u="none">
              <a:solidFill>
                <a:schemeClr val="dk1"/>
              </a:solidFill>
              <a:latin typeface="Raleway Medium"/>
              <a:ea typeface="Raleway Medium"/>
              <a:cs typeface="Raleway Medium"/>
              <a:sym typeface="Raleway Medium"/>
            </a:endParaRPr>
          </a:p>
          <a:p>
            <a:pPr indent="-288925" lvl="0" marL="288925" marR="0" rtl="0" algn="l">
              <a:lnSpc>
                <a:spcPct val="100000"/>
              </a:lnSpc>
              <a:spcBef>
                <a:spcPts val="48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 CCl</a:t>
            </a:r>
            <a:r>
              <a:rPr baseline="-25000" i="0" lang="en-US" sz="2400" u="none">
                <a:solidFill>
                  <a:schemeClr val="dk1"/>
                </a:solidFill>
                <a:latin typeface="Raleway Medium"/>
                <a:ea typeface="Raleway Medium"/>
                <a:cs typeface="Raleway Medium"/>
                <a:sym typeface="Raleway Medium"/>
              </a:rPr>
              <a:t>4</a:t>
            </a:r>
            <a:r>
              <a:rPr i="0" lang="en-US" sz="2400" u="none">
                <a:solidFill>
                  <a:schemeClr val="dk1"/>
                </a:solidFill>
                <a:latin typeface="Raleway Medium"/>
                <a:ea typeface="Raleway Medium"/>
                <a:cs typeface="Raleway Medium"/>
                <a:sym typeface="Raleway Medium"/>
              </a:rPr>
              <a:t> is symmetrical, it lacks oppositely charged ends </a:t>
            </a:r>
            <a:endParaRPr>
              <a:latin typeface="Raleway Medium"/>
              <a:ea typeface="Raleway Medium"/>
              <a:cs typeface="Raleway Medium"/>
              <a:sym typeface="Raleway Medium"/>
            </a:endParaRPr>
          </a:p>
        </p:txBody>
      </p:sp>
      <p:cxnSp>
        <p:nvCxnSpPr>
          <p:cNvPr id="306" name="Google Shape;306;p10"/>
          <p:cNvCxnSpPr/>
          <p:nvPr/>
        </p:nvCxnSpPr>
        <p:spPr>
          <a:xfrm rot="10800000">
            <a:off x="1828800" y="6172200"/>
            <a:ext cx="990600" cy="0"/>
          </a:xfrm>
          <a:prstGeom prst="straightConnector1">
            <a:avLst/>
          </a:prstGeom>
          <a:noFill/>
          <a:ln cap="flat" cmpd="sng" w="28575">
            <a:solidFill>
              <a:srgbClr val="CC0099"/>
            </a:solidFill>
            <a:prstDash val="solid"/>
            <a:miter lim="800000"/>
            <a:headEnd len="med" w="med" type="triangle"/>
            <a:tailEnd len="med" w="med" type="none"/>
          </a:ln>
        </p:spPr>
      </p:cxnSp>
      <p:cxnSp>
        <p:nvCxnSpPr>
          <p:cNvPr id="307" name="Google Shape;307;p10"/>
          <p:cNvCxnSpPr/>
          <p:nvPr/>
        </p:nvCxnSpPr>
        <p:spPr>
          <a:xfrm>
            <a:off x="609600" y="6172200"/>
            <a:ext cx="1143000" cy="0"/>
          </a:xfrm>
          <a:prstGeom prst="straightConnector1">
            <a:avLst/>
          </a:prstGeom>
          <a:noFill/>
          <a:ln cap="flat" cmpd="sng" w="28575">
            <a:solidFill>
              <a:srgbClr val="CC0099"/>
            </a:solidFill>
            <a:prstDash val="solid"/>
            <a:miter lim="800000"/>
            <a:headEnd len="med" w="med" type="triangle"/>
            <a:tailEnd len="med" w="med" type="none"/>
          </a:ln>
        </p:spPr>
      </p:cxnSp>
      <p:cxnSp>
        <p:nvCxnSpPr>
          <p:cNvPr id="308" name="Google Shape;308;p10"/>
          <p:cNvCxnSpPr/>
          <p:nvPr/>
        </p:nvCxnSpPr>
        <p:spPr>
          <a:xfrm>
            <a:off x="1524000" y="6019800"/>
            <a:ext cx="0" cy="304800"/>
          </a:xfrm>
          <a:prstGeom prst="straightConnector1">
            <a:avLst/>
          </a:prstGeom>
          <a:noFill/>
          <a:ln cap="flat" cmpd="sng" w="28575">
            <a:solidFill>
              <a:srgbClr val="CC0099"/>
            </a:solidFill>
            <a:prstDash val="solid"/>
            <a:miter lim="800000"/>
            <a:headEnd len="med" w="med" type="none"/>
            <a:tailEnd len="med" w="med" type="none"/>
          </a:ln>
        </p:spPr>
      </p:cxnSp>
      <p:cxnSp>
        <p:nvCxnSpPr>
          <p:cNvPr id="309" name="Google Shape;309;p10"/>
          <p:cNvCxnSpPr/>
          <p:nvPr/>
        </p:nvCxnSpPr>
        <p:spPr>
          <a:xfrm>
            <a:off x="1981200" y="6019800"/>
            <a:ext cx="0" cy="304800"/>
          </a:xfrm>
          <a:prstGeom prst="straightConnector1">
            <a:avLst/>
          </a:prstGeom>
          <a:noFill/>
          <a:ln cap="flat" cmpd="sng" w="28575">
            <a:solidFill>
              <a:srgbClr val="CC0099"/>
            </a:solidFill>
            <a:prstDash val="solid"/>
            <a:miter lim="800000"/>
            <a:headEnd len="med" w="med" type="none"/>
            <a:tailEnd len="med" w="med" type="none"/>
          </a:ln>
        </p:spPr>
      </p:cxnSp>
      <p:sp>
        <p:nvSpPr>
          <p:cNvPr id="310" name="Google Shape;310;p10"/>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1"/>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Limelight"/>
              <a:buNone/>
            </a:pPr>
            <a:r>
              <a:rPr b="0" i="0" lang="en-US" sz="4000" u="none">
                <a:solidFill>
                  <a:schemeClr val="lt1"/>
                </a:solidFill>
                <a:latin typeface="Limelight"/>
                <a:ea typeface="Limelight"/>
                <a:cs typeface="Limelight"/>
                <a:sym typeface="Limelight"/>
              </a:rPr>
              <a:t>Non-Polar Molecules</a:t>
            </a:r>
            <a:endParaRPr/>
          </a:p>
        </p:txBody>
      </p:sp>
      <p:sp>
        <p:nvSpPr>
          <p:cNvPr id="316" name="Google Shape;316;p11"/>
          <p:cNvSpPr txBox="1"/>
          <p:nvPr>
            <p:ph idx="1" type="body"/>
          </p:nvPr>
        </p:nvSpPr>
        <p:spPr>
          <a:xfrm>
            <a:off x="457200" y="1447800"/>
            <a:ext cx="2438400" cy="76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Raleway Medium"/>
              <a:buChar char="•"/>
            </a:pPr>
            <a:r>
              <a:rPr i="0" lang="en-US" sz="3200" u="none">
                <a:solidFill>
                  <a:schemeClr val="dk1"/>
                </a:solidFill>
                <a:latin typeface="Raleway Medium"/>
                <a:ea typeface="Raleway Medium"/>
                <a:cs typeface="Raleway Medium"/>
                <a:sym typeface="Raleway Medium"/>
              </a:rPr>
              <a:t>Ex. PBr</a:t>
            </a:r>
            <a:r>
              <a:rPr baseline="-25000" i="0" lang="en-US" sz="3200" u="none">
                <a:solidFill>
                  <a:schemeClr val="dk1"/>
                </a:solidFill>
                <a:latin typeface="Raleway Medium"/>
                <a:ea typeface="Raleway Medium"/>
                <a:cs typeface="Raleway Medium"/>
                <a:sym typeface="Raleway Medium"/>
              </a:rPr>
              <a:t>3</a:t>
            </a:r>
            <a:endParaRPr i="0" sz="3200" u="none">
              <a:solidFill>
                <a:schemeClr val="dk1"/>
              </a:solidFill>
              <a:latin typeface="Raleway Medium"/>
              <a:ea typeface="Raleway Medium"/>
              <a:cs typeface="Raleway Medium"/>
              <a:sym typeface="Raleway Medium"/>
            </a:endParaRPr>
          </a:p>
          <a:p>
            <a:pPr indent="-139700" lvl="0" marL="342900" rtl="0" algn="l">
              <a:spcBef>
                <a:spcPts val="640"/>
              </a:spcBef>
              <a:spcAft>
                <a:spcPts val="0"/>
              </a:spcAft>
              <a:buClr>
                <a:schemeClr val="dk1"/>
              </a:buClr>
              <a:buSzPts val="3200"/>
              <a:buFont typeface="Arial"/>
              <a:buNone/>
            </a:pPr>
            <a:r>
              <a:t/>
            </a:r>
            <a:endParaRPr i="0" sz="3200" u="none">
              <a:solidFill>
                <a:schemeClr val="dk1"/>
              </a:solidFill>
              <a:latin typeface="Raleway Medium"/>
              <a:ea typeface="Raleway Medium"/>
              <a:cs typeface="Raleway Medium"/>
              <a:sym typeface="Raleway Medium"/>
            </a:endParaRPr>
          </a:p>
        </p:txBody>
      </p:sp>
      <p:sp>
        <p:nvSpPr>
          <p:cNvPr id="317" name="Google Shape;317;p11"/>
          <p:cNvSpPr txBox="1"/>
          <p:nvPr/>
        </p:nvSpPr>
        <p:spPr>
          <a:xfrm>
            <a:off x="3124200" y="1447800"/>
            <a:ext cx="20574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Comic Sans MS"/>
              <a:buNone/>
            </a:pPr>
            <a:r>
              <a:rPr i="0" lang="en-US" sz="3200" u="none">
                <a:solidFill>
                  <a:schemeClr val="dk1"/>
                </a:solidFill>
                <a:latin typeface="Raleway Medium"/>
                <a:ea typeface="Raleway Medium"/>
                <a:cs typeface="Raleway Medium"/>
                <a:sym typeface="Raleway Medium"/>
              </a:rPr>
              <a:t>Br   P  Br</a:t>
            </a:r>
            <a:endParaRPr>
              <a:latin typeface="Raleway Medium"/>
              <a:ea typeface="Raleway Medium"/>
              <a:cs typeface="Raleway Medium"/>
              <a:sym typeface="Raleway Medium"/>
            </a:endParaRPr>
          </a:p>
          <a:p>
            <a:pPr indent="-342900" lvl="0" marL="342900" marR="0" rtl="0" algn="l">
              <a:lnSpc>
                <a:spcPct val="100000"/>
              </a:lnSpc>
              <a:spcBef>
                <a:spcPts val="640"/>
              </a:spcBef>
              <a:spcAft>
                <a:spcPts val="0"/>
              </a:spcAft>
              <a:buClr>
                <a:schemeClr val="dk1"/>
              </a:buClr>
              <a:buSzPts val="3200"/>
              <a:buFont typeface="Comic Sans MS"/>
              <a:buNone/>
            </a:pPr>
            <a:r>
              <a:rPr i="0" lang="en-US" sz="3200" u="none">
                <a:solidFill>
                  <a:schemeClr val="dk1"/>
                </a:solidFill>
                <a:latin typeface="Raleway Medium"/>
                <a:ea typeface="Raleway Medium"/>
                <a:cs typeface="Raleway Medium"/>
                <a:sym typeface="Raleway Medium"/>
              </a:rPr>
              <a:t>      Br</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None/>
            </a:pPr>
            <a:r>
              <a:t/>
            </a:r>
            <a:endParaRPr i="0" sz="3200" u="none">
              <a:solidFill>
                <a:schemeClr val="dk1"/>
              </a:solidFill>
              <a:latin typeface="Raleway Medium"/>
              <a:ea typeface="Raleway Medium"/>
              <a:cs typeface="Raleway Medium"/>
              <a:sym typeface="Raleway Medium"/>
            </a:endParaRPr>
          </a:p>
        </p:txBody>
      </p:sp>
      <p:cxnSp>
        <p:nvCxnSpPr>
          <p:cNvPr id="318" name="Google Shape;318;p11"/>
          <p:cNvCxnSpPr/>
          <p:nvPr/>
        </p:nvCxnSpPr>
        <p:spPr>
          <a:xfrm>
            <a:off x="4114800" y="1905000"/>
            <a:ext cx="0" cy="228600"/>
          </a:xfrm>
          <a:prstGeom prst="straightConnector1">
            <a:avLst/>
          </a:prstGeom>
          <a:noFill/>
          <a:ln cap="flat" cmpd="sng" w="28575">
            <a:solidFill>
              <a:schemeClr val="dk1"/>
            </a:solidFill>
            <a:prstDash val="solid"/>
            <a:miter lim="800000"/>
            <a:headEnd len="med" w="med" type="none"/>
            <a:tailEnd len="med" w="med" type="none"/>
          </a:ln>
        </p:spPr>
      </p:cxnSp>
      <p:cxnSp>
        <p:nvCxnSpPr>
          <p:cNvPr id="319" name="Google Shape;319;p11"/>
          <p:cNvCxnSpPr/>
          <p:nvPr/>
        </p:nvCxnSpPr>
        <p:spPr>
          <a:xfrm rot="10800000">
            <a:off x="4267200" y="1752600"/>
            <a:ext cx="152400" cy="0"/>
          </a:xfrm>
          <a:prstGeom prst="straightConnector1">
            <a:avLst/>
          </a:prstGeom>
          <a:noFill/>
          <a:ln cap="flat" cmpd="sng" w="28575">
            <a:solidFill>
              <a:schemeClr val="dk1"/>
            </a:solidFill>
            <a:prstDash val="solid"/>
            <a:miter lim="800000"/>
            <a:headEnd len="med" w="med" type="none"/>
            <a:tailEnd len="med" w="med" type="none"/>
          </a:ln>
        </p:spPr>
      </p:cxnSp>
      <p:cxnSp>
        <p:nvCxnSpPr>
          <p:cNvPr id="320" name="Google Shape;320;p11"/>
          <p:cNvCxnSpPr/>
          <p:nvPr/>
        </p:nvCxnSpPr>
        <p:spPr>
          <a:xfrm>
            <a:off x="3733800" y="1752600"/>
            <a:ext cx="152400" cy="0"/>
          </a:xfrm>
          <a:prstGeom prst="straightConnector1">
            <a:avLst/>
          </a:prstGeom>
          <a:noFill/>
          <a:ln cap="flat" cmpd="sng" w="28575">
            <a:solidFill>
              <a:schemeClr val="dk1"/>
            </a:solidFill>
            <a:prstDash val="solid"/>
            <a:miter lim="800000"/>
            <a:headEnd len="med" w="med" type="none"/>
            <a:tailEnd len="med" w="med" type="none"/>
          </a:ln>
        </p:spPr>
      </p:cxnSp>
      <p:sp>
        <p:nvSpPr>
          <p:cNvPr id="321" name="Google Shape;321;p11"/>
          <p:cNvSpPr txBox="1"/>
          <p:nvPr/>
        </p:nvSpPr>
        <p:spPr>
          <a:xfrm>
            <a:off x="3886200" y="1143000"/>
            <a:ext cx="6746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121"/>
              </a:buClr>
              <a:buSzPts val="2000"/>
              <a:buFont typeface="Arial"/>
              <a:buNone/>
            </a:pPr>
            <a:r>
              <a:rPr b="1" i="0" lang="en-US" sz="2000" u="none">
                <a:solidFill>
                  <a:srgbClr val="FF2121"/>
                </a:solidFill>
                <a:latin typeface="Arial"/>
                <a:ea typeface="Arial"/>
                <a:cs typeface="Arial"/>
                <a:sym typeface="Arial"/>
              </a:rPr>
              <a:t>δ</a:t>
            </a:r>
            <a:r>
              <a:rPr b="1" baseline="30000" i="0" lang="en-US" sz="2000" u="none">
                <a:solidFill>
                  <a:srgbClr val="FF2121"/>
                </a:solidFill>
                <a:latin typeface="Arial"/>
                <a:ea typeface="Arial"/>
                <a:cs typeface="Arial"/>
                <a:sym typeface="Arial"/>
              </a:rPr>
              <a:t>+</a:t>
            </a:r>
            <a:endParaRPr/>
          </a:p>
        </p:txBody>
      </p:sp>
      <p:sp>
        <p:nvSpPr>
          <p:cNvPr id="322" name="Google Shape;322;p11"/>
          <p:cNvSpPr txBox="1"/>
          <p:nvPr/>
        </p:nvSpPr>
        <p:spPr>
          <a:xfrm>
            <a:off x="4876800" y="1371600"/>
            <a:ext cx="5826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δ</a:t>
            </a:r>
            <a:r>
              <a:rPr b="1" baseline="30000" i="0" lang="en-US" sz="2000" u="none">
                <a:solidFill>
                  <a:srgbClr val="0000FF"/>
                </a:solidFill>
                <a:latin typeface="Arial"/>
                <a:ea typeface="Arial"/>
                <a:cs typeface="Arial"/>
                <a:sym typeface="Arial"/>
              </a:rPr>
              <a:t>-</a:t>
            </a:r>
            <a:endParaRPr/>
          </a:p>
        </p:txBody>
      </p:sp>
      <p:sp>
        <p:nvSpPr>
          <p:cNvPr id="323" name="Google Shape;323;p11"/>
          <p:cNvSpPr txBox="1"/>
          <p:nvPr/>
        </p:nvSpPr>
        <p:spPr>
          <a:xfrm>
            <a:off x="2971800" y="1371600"/>
            <a:ext cx="533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δ</a:t>
            </a:r>
            <a:r>
              <a:rPr b="1" baseline="30000" i="0" lang="en-US" sz="2000" u="none">
                <a:solidFill>
                  <a:srgbClr val="0000FF"/>
                </a:solidFill>
                <a:latin typeface="Arial"/>
                <a:ea typeface="Arial"/>
                <a:cs typeface="Arial"/>
                <a:sym typeface="Arial"/>
              </a:rPr>
              <a:t>-</a:t>
            </a:r>
            <a:endParaRPr/>
          </a:p>
        </p:txBody>
      </p:sp>
      <p:sp>
        <p:nvSpPr>
          <p:cNvPr id="324" name="Google Shape;324;p11"/>
          <p:cNvSpPr txBox="1"/>
          <p:nvPr/>
        </p:nvSpPr>
        <p:spPr>
          <a:xfrm>
            <a:off x="4267200" y="1905000"/>
            <a:ext cx="5826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δ</a:t>
            </a:r>
            <a:r>
              <a:rPr b="1" baseline="30000" i="0" lang="en-US" sz="2000" u="none">
                <a:solidFill>
                  <a:srgbClr val="0000FF"/>
                </a:solidFill>
                <a:latin typeface="Arial"/>
                <a:ea typeface="Arial"/>
                <a:cs typeface="Arial"/>
                <a:sym typeface="Arial"/>
              </a:rPr>
              <a:t>-</a:t>
            </a:r>
            <a:endParaRPr/>
          </a:p>
        </p:txBody>
      </p:sp>
      <p:sp>
        <p:nvSpPr>
          <p:cNvPr id="325" name="Google Shape;325;p11"/>
          <p:cNvSpPr txBox="1"/>
          <p:nvPr/>
        </p:nvSpPr>
        <p:spPr>
          <a:xfrm>
            <a:off x="6248400" y="1371600"/>
            <a:ext cx="2057400" cy="11430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3200"/>
              <a:buFont typeface="Comic Sans MS"/>
              <a:buNone/>
            </a:pPr>
            <a:r>
              <a:rPr i="0" lang="en-US" sz="3200" u="none">
                <a:solidFill>
                  <a:schemeClr val="dk1"/>
                </a:solidFill>
                <a:latin typeface="Raleway Medium"/>
                <a:ea typeface="Raleway Medium"/>
                <a:cs typeface="Raleway Medium"/>
                <a:sym typeface="Raleway Medium"/>
              </a:rPr>
              <a:t>P</a:t>
            </a:r>
            <a:endParaRPr>
              <a:latin typeface="Raleway Medium"/>
              <a:ea typeface="Raleway Medium"/>
              <a:cs typeface="Raleway Medium"/>
              <a:sym typeface="Raleway Medium"/>
            </a:endParaRPr>
          </a:p>
          <a:p>
            <a:pPr indent="-342900" lvl="0" marL="342900" marR="0" rtl="0" algn="l">
              <a:lnSpc>
                <a:spcPct val="100000"/>
              </a:lnSpc>
              <a:spcBef>
                <a:spcPts val="640"/>
              </a:spcBef>
              <a:spcAft>
                <a:spcPts val="0"/>
              </a:spcAft>
              <a:buClr>
                <a:schemeClr val="dk1"/>
              </a:buClr>
              <a:buSzPts val="3200"/>
              <a:buFont typeface="Comic Sans MS"/>
              <a:buNone/>
            </a:pPr>
            <a:r>
              <a:rPr i="0" lang="en-US" sz="3200" u="none">
                <a:solidFill>
                  <a:schemeClr val="dk1"/>
                </a:solidFill>
                <a:latin typeface="Raleway Medium"/>
                <a:ea typeface="Raleway Medium"/>
                <a:cs typeface="Raleway Medium"/>
                <a:sym typeface="Raleway Medium"/>
              </a:rPr>
              <a:t>Br       Br</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None/>
            </a:pPr>
            <a:r>
              <a:t/>
            </a:r>
            <a:endParaRPr i="0" sz="3200" u="none">
              <a:solidFill>
                <a:schemeClr val="dk1"/>
              </a:solidFill>
              <a:latin typeface="Raleway Medium"/>
              <a:ea typeface="Raleway Medium"/>
              <a:cs typeface="Raleway Medium"/>
              <a:sym typeface="Raleway Medium"/>
            </a:endParaRPr>
          </a:p>
        </p:txBody>
      </p:sp>
      <p:sp>
        <p:nvSpPr>
          <p:cNvPr id="326" name="Google Shape;326;p11"/>
          <p:cNvSpPr txBox="1"/>
          <p:nvPr/>
        </p:nvSpPr>
        <p:spPr>
          <a:xfrm>
            <a:off x="6934200" y="2133600"/>
            <a:ext cx="6350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mic Sans MS"/>
              <a:buNone/>
            </a:pPr>
            <a:r>
              <a:rPr b="0" i="0" lang="en-US" sz="3200" u="none">
                <a:solidFill>
                  <a:schemeClr val="dk1"/>
                </a:solidFill>
                <a:latin typeface="Comic Sans MS"/>
                <a:ea typeface="Comic Sans MS"/>
                <a:cs typeface="Comic Sans MS"/>
                <a:sym typeface="Comic Sans MS"/>
              </a:rPr>
              <a:t>Br</a:t>
            </a:r>
            <a:endParaRPr/>
          </a:p>
        </p:txBody>
      </p:sp>
      <p:cxnSp>
        <p:nvCxnSpPr>
          <p:cNvPr id="327" name="Google Shape;327;p11"/>
          <p:cNvCxnSpPr/>
          <p:nvPr/>
        </p:nvCxnSpPr>
        <p:spPr>
          <a:xfrm>
            <a:off x="7239000" y="1905000"/>
            <a:ext cx="0" cy="304800"/>
          </a:xfrm>
          <a:prstGeom prst="straightConnector1">
            <a:avLst/>
          </a:prstGeom>
          <a:noFill/>
          <a:ln cap="flat" cmpd="sng" w="38100">
            <a:solidFill>
              <a:schemeClr val="dk1"/>
            </a:solidFill>
            <a:prstDash val="solid"/>
            <a:miter lim="800000"/>
            <a:headEnd len="med" w="med" type="none"/>
            <a:tailEnd len="med" w="med" type="none"/>
          </a:ln>
        </p:spPr>
      </p:cxnSp>
      <p:cxnSp>
        <p:nvCxnSpPr>
          <p:cNvPr id="328" name="Google Shape;328;p11"/>
          <p:cNvCxnSpPr/>
          <p:nvPr/>
        </p:nvCxnSpPr>
        <p:spPr>
          <a:xfrm>
            <a:off x="7467600" y="1752600"/>
            <a:ext cx="228600" cy="228600"/>
          </a:xfrm>
          <a:prstGeom prst="straightConnector1">
            <a:avLst/>
          </a:prstGeom>
          <a:noFill/>
          <a:ln cap="flat" cmpd="sng" w="38100">
            <a:solidFill>
              <a:schemeClr val="dk1"/>
            </a:solidFill>
            <a:prstDash val="solid"/>
            <a:miter lim="800000"/>
            <a:headEnd len="med" w="med" type="none"/>
            <a:tailEnd len="med" w="med" type="none"/>
          </a:ln>
        </p:spPr>
      </p:cxnSp>
      <p:cxnSp>
        <p:nvCxnSpPr>
          <p:cNvPr id="329" name="Google Shape;329;p11"/>
          <p:cNvCxnSpPr/>
          <p:nvPr/>
        </p:nvCxnSpPr>
        <p:spPr>
          <a:xfrm flipH="1">
            <a:off x="6781800" y="1752600"/>
            <a:ext cx="228600" cy="228600"/>
          </a:xfrm>
          <a:prstGeom prst="straightConnector1">
            <a:avLst/>
          </a:prstGeom>
          <a:noFill/>
          <a:ln cap="flat" cmpd="sng" w="38100">
            <a:solidFill>
              <a:schemeClr val="dk1"/>
            </a:solidFill>
            <a:prstDash val="solid"/>
            <a:miter lim="800000"/>
            <a:headEnd len="med" w="med" type="none"/>
            <a:tailEnd len="med" w="med" type="none"/>
          </a:ln>
        </p:spPr>
      </p:cxnSp>
      <p:sp>
        <p:nvSpPr>
          <p:cNvPr id="330" name="Google Shape;330;p11"/>
          <p:cNvSpPr txBox="1"/>
          <p:nvPr/>
        </p:nvSpPr>
        <p:spPr>
          <a:xfrm>
            <a:off x="7315200" y="1219200"/>
            <a:ext cx="6746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121"/>
              </a:buClr>
              <a:buSzPts val="2000"/>
              <a:buFont typeface="Arial"/>
              <a:buNone/>
            </a:pPr>
            <a:r>
              <a:rPr b="1" i="0" lang="en-US" sz="2000" u="none">
                <a:solidFill>
                  <a:srgbClr val="FF2121"/>
                </a:solidFill>
                <a:latin typeface="Arial"/>
                <a:ea typeface="Arial"/>
                <a:cs typeface="Arial"/>
                <a:sym typeface="Arial"/>
              </a:rPr>
              <a:t>δ</a:t>
            </a:r>
            <a:r>
              <a:rPr b="1" baseline="30000" i="0" lang="en-US" sz="2000" u="none">
                <a:solidFill>
                  <a:srgbClr val="FF2121"/>
                </a:solidFill>
                <a:latin typeface="Arial"/>
                <a:ea typeface="Arial"/>
                <a:cs typeface="Arial"/>
                <a:sym typeface="Arial"/>
              </a:rPr>
              <a:t>+</a:t>
            </a:r>
            <a:endParaRPr/>
          </a:p>
        </p:txBody>
      </p:sp>
      <p:sp>
        <p:nvSpPr>
          <p:cNvPr id="331" name="Google Shape;331;p11"/>
          <p:cNvSpPr txBox="1"/>
          <p:nvPr/>
        </p:nvSpPr>
        <p:spPr>
          <a:xfrm>
            <a:off x="6096000" y="1828800"/>
            <a:ext cx="5826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δ</a:t>
            </a:r>
            <a:r>
              <a:rPr b="1" baseline="30000" i="0" lang="en-US" sz="2000" u="none">
                <a:solidFill>
                  <a:srgbClr val="0000FF"/>
                </a:solidFill>
                <a:latin typeface="Arial"/>
                <a:ea typeface="Arial"/>
                <a:cs typeface="Arial"/>
                <a:sym typeface="Arial"/>
              </a:rPr>
              <a:t>-</a:t>
            </a:r>
            <a:endParaRPr/>
          </a:p>
        </p:txBody>
      </p:sp>
      <p:sp>
        <p:nvSpPr>
          <p:cNvPr id="332" name="Google Shape;332;p11"/>
          <p:cNvSpPr txBox="1"/>
          <p:nvPr/>
        </p:nvSpPr>
        <p:spPr>
          <a:xfrm>
            <a:off x="7924800" y="1828800"/>
            <a:ext cx="533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δ</a:t>
            </a:r>
            <a:r>
              <a:rPr b="1" baseline="30000" i="0" lang="en-US" sz="2000" u="none">
                <a:solidFill>
                  <a:srgbClr val="0000FF"/>
                </a:solidFill>
                <a:latin typeface="Arial"/>
                <a:ea typeface="Arial"/>
                <a:cs typeface="Arial"/>
                <a:sym typeface="Arial"/>
              </a:rPr>
              <a:t>-</a:t>
            </a:r>
            <a:endParaRPr/>
          </a:p>
        </p:txBody>
      </p:sp>
      <p:sp>
        <p:nvSpPr>
          <p:cNvPr id="333" name="Google Shape;333;p11"/>
          <p:cNvSpPr txBox="1"/>
          <p:nvPr/>
        </p:nvSpPr>
        <p:spPr>
          <a:xfrm>
            <a:off x="6884987" y="2514600"/>
            <a:ext cx="5826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Arial"/>
              <a:buNone/>
            </a:pPr>
            <a:r>
              <a:rPr b="1" i="0" lang="en-US" sz="2000" u="none">
                <a:solidFill>
                  <a:srgbClr val="0000FF"/>
                </a:solidFill>
                <a:latin typeface="Arial"/>
                <a:ea typeface="Arial"/>
                <a:cs typeface="Arial"/>
                <a:sym typeface="Arial"/>
              </a:rPr>
              <a:t>δ</a:t>
            </a:r>
            <a:r>
              <a:rPr b="1" baseline="30000" i="0" lang="en-US" sz="2000" u="none">
                <a:solidFill>
                  <a:srgbClr val="0000FF"/>
                </a:solidFill>
                <a:latin typeface="Arial"/>
                <a:ea typeface="Arial"/>
                <a:cs typeface="Arial"/>
                <a:sym typeface="Arial"/>
              </a:rPr>
              <a:t>-</a:t>
            </a:r>
            <a:endParaRPr/>
          </a:p>
        </p:txBody>
      </p:sp>
      <p:sp>
        <p:nvSpPr>
          <p:cNvPr id="334" name="Google Shape;334;p11"/>
          <p:cNvSpPr txBox="1"/>
          <p:nvPr/>
        </p:nvSpPr>
        <p:spPr>
          <a:xfrm>
            <a:off x="533400" y="2895600"/>
            <a:ext cx="4038600" cy="76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66"/>
              </a:buClr>
              <a:buSzPts val="2800"/>
              <a:buChar char="✔"/>
            </a:pPr>
            <a:r>
              <a:rPr i="0" lang="en-US" sz="2800" u="none">
                <a:solidFill>
                  <a:srgbClr val="FF0066"/>
                </a:solidFill>
              </a:rPr>
              <a:t>Contain polar bond</a:t>
            </a:r>
            <a:endParaRPr/>
          </a:p>
        </p:txBody>
      </p:sp>
      <p:sp>
        <p:nvSpPr>
          <p:cNvPr id="335" name="Google Shape;335;p11"/>
          <p:cNvSpPr txBox="1"/>
          <p:nvPr/>
        </p:nvSpPr>
        <p:spPr>
          <a:xfrm>
            <a:off x="5156988" y="2857500"/>
            <a:ext cx="4038600" cy="76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66"/>
              </a:buClr>
              <a:buSzPts val="2800"/>
              <a:buChar char="✔"/>
            </a:pPr>
            <a:r>
              <a:rPr i="0" lang="en-US" sz="2800" u="none">
                <a:solidFill>
                  <a:srgbClr val="FF0066"/>
                </a:solidFill>
              </a:rPr>
              <a:t>Asymmetrical</a:t>
            </a:r>
            <a:endParaRPr/>
          </a:p>
        </p:txBody>
      </p:sp>
      <p:sp>
        <p:nvSpPr>
          <p:cNvPr id="336" name="Google Shape;336;p11"/>
          <p:cNvSpPr txBox="1"/>
          <p:nvPr/>
        </p:nvSpPr>
        <p:spPr>
          <a:xfrm>
            <a:off x="533400" y="3352800"/>
            <a:ext cx="45720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mic Sans MS"/>
              <a:buNone/>
            </a:pPr>
            <a:r>
              <a:rPr i="0" lang="en-US" sz="2800" u="none">
                <a:solidFill>
                  <a:schemeClr val="dk1"/>
                </a:solidFill>
                <a:latin typeface="Raleway Medium"/>
                <a:ea typeface="Raleway Medium"/>
                <a:cs typeface="Raleway Medium"/>
                <a:sym typeface="Raleway Medium"/>
              </a:rPr>
              <a:t>∴ Polar molecule </a:t>
            </a:r>
            <a:endParaRPr>
              <a:latin typeface="Raleway Medium"/>
              <a:ea typeface="Raleway Medium"/>
              <a:cs typeface="Raleway Medium"/>
              <a:sym typeface="Raleway Medium"/>
            </a:endParaRPr>
          </a:p>
        </p:txBody>
      </p:sp>
      <p:sp>
        <p:nvSpPr>
          <p:cNvPr id="337" name="Google Shape;337;p11"/>
          <p:cNvSpPr txBox="1"/>
          <p:nvPr/>
        </p:nvSpPr>
        <p:spPr>
          <a:xfrm>
            <a:off x="533400" y="4343400"/>
            <a:ext cx="2209800" cy="76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Raleway Medium"/>
              <a:buChar char="•"/>
            </a:pPr>
            <a:r>
              <a:rPr i="0" lang="en-US" sz="3200" u="none">
                <a:solidFill>
                  <a:schemeClr val="dk1"/>
                </a:solidFill>
                <a:latin typeface="Raleway Medium"/>
                <a:ea typeface="Raleway Medium"/>
                <a:cs typeface="Raleway Medium"/>
                <a:sym typeface="Raleway Medium"/>
              </a:rPr>
              <a:t>Ex. HCN</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None/>
            </a:pPr>
            <a:r>
              <a:t/>
            </a:r>
            <a:endParaRPr i="0" sz="3200" u="none">
              <a:solidFill>
                <a:schemeClr val="dk1"/>
              </a:solidFill>
              <a:latin typeface="Raleway Medium"/>
              <a:ea typeface="Raleway Medium"/>
              <a:cs typeface="Raleway Medium"/>
              <a:sym typeface="Raleway Medium"/>
            </a:endParaRPr>
          </a:p>
        </p:txBody>
      </p:sp>
      <p:sp>
        <p:nvSpPr>
          <p:cNvPr id="338" name="Google Shape;338;p11"/>
          <p:cNvSpPr txBox="1"/>
          <p:nvPr/>
        </p:nvSpPr>
        <p:spPr>
          <a:xfrm>
            <a:off x="4038600" y="4343400"/>
            <a:ext cx="2209800" cy="76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Comic Sans MS"/>
              <a:buNone/>
            </a:pPr>
            <a:r>
              <a:rPr i="0" lang="en-US" sz="3200" u="none">
                <a:solidFill>
                  <a:schemeClr val="dk1"/>
                </a:solidFill>
                <a:latin typeface="Raleway Medium"/>
                <a:ea typeface="Raleway Medium"/>
                <a:cs typeface="Raleway Medium"/>
                <a:sym typeface="Raleway Medium"/>
              </a:rPr>
              <a:t>H – C     N</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None/>
            </a:pPr>
            <a:r>
              <a:t/>
            </a:r>
            <a:endParaRPr i="0" sz="3200" u="none">
              <a:solidFill>
                <a:schemeClr val="dk1"/>
              </a:solidFill>
              <a:latin typeface="Raleway Medium"/>
              <a:ea typeface="Raleway Medium"/>
              <a:cs typeface="Raleway Medium"/>
              <a:sym typeface="Raleway Medium"/>
            </a:endParaRPr>
          </a:p>
        </p:txBody>
      </p:sp>
      <p:cxnSp>
        <p:nvCxnSpPr>
          <p:cNvPr id="339" name="Google Shape;339;p11"/>
          <p:cNvCxnSpPr/>
          <p:nvPr/>
        </p:nvCxnSpPr>
        <p:spPr>
          <a:xfrm>
            <a:off x="5257800" y="4648200"/>
            <a:ext cx="381000" cy="0"/>
          </a:xfrm>
          <a:prstGeom prst="straightConnector1">
            <a:avLst/>
          </a:prstGeom>
          <a:noFill/>
          <a:ln cap="flat" cmpd="tri" w="180975">
            <a:solidFill>
              <a:schemeClr val="dk1"/>
            </a:solidFill>
            <a:prstDash val="solid"/>
            <a:miter lim="800000"/>
            <a:headEnd len="med" w="med" type="none"/>
            <a:tailEnd len="med" w="med" type="none"/>
          </a:ln>
        </p:spPr>
      </p:cxnSp>
      <p:sp>
        <p:nvSpPr>
          <p:cNvPr id="340" name="Google Shape;340;p11"/>
          <p:cNvSpPr txBox="1"/>
          <p:nvPr/>
        </p:nvSpPr>
        <p:spPr>
          <a:xfrm>
            <a:off x="6096000" y="4343400"/>
            <a:ext cx="582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Arial"/>
              <a:buNone/>
            </a:pPr>
            <a:r>
              <a:rPr b="1" i="0" lang="en-US" sz="2400" u="none">
                <a:solidFill>
                  <a:srgbClr val="0000FF"/>
                </a:solidFill>
                <a:latin typeface="Arial"/>
                <a:ea typeface="Arial"/>
                <a:cs typeface="Arial"/>
                <a:sym typeface="Arial"/>
              </a:rPr>
              <a:t>δ</a:t>
            </a:r>
            <a:r>
              <a:rPr b="1" baseline="30000" i="0" lang="en-US" sz="2400" u="none">
                <a:solidFill>
                  <a:srgbClr val="0000FF"/>
                </a:solidFill>
                <a:latin typeface="Arial"/>
                <a:ea typeface="Arial"/>
                <a:cs typeface="Arial"/>
                <a:sym typeface="Arial"/>
              </a:rPr>
              <a:t>-</a:t>
            </a:r>
            <a:endParaRPr/>
          </a:p>
        </p:txBody>
      </p:sp>
      <p:cxnSp>
        <p:nvCxnSpPr>
          <p:cNvPr id="341" name="Google Shape;341;p11"/>
          <p:cNvCxnSpPr/>
          <p:nvPr/>
        </p:nvCxnSpPr>
        <p:spPr>
          <a:xfrm>
            <a:off x="5181600" y="5105400"/>
            <a:ext cx="762000" cy="0"/>
          </a:xfrm>
          <a:prstGeom prst="straightConnector1">
            <a:avLst/>
          </a:prstGeom>
          <a:noFill/>
          <a:ln cap="flat" cmpd="sng" w="57150">
            <a:solidFill>
              <a:srgbClr val="CC0099"/>
            </a:solidFill>
            <a:prstDash val="solid"/>
            <a:miter lim="800000"/>
            <a:headEnd len="med" w="med" type="none"/>
            <a:tailEnd len="med" w="med" type="triangle"/>
          </a:ln>
        </p:spPr>
      </p:cxnSp>
      <p:cxnSp>
        <p:nvCxnSpPr>
          <p:cNvPr id="342" name="Google Shape;342;p11"/>
          <p:cNvCxnSpPr/>
          <p:nvPr/>
        </p:nvCxnSpPr>
        <p:spPr>
          <a:xfrm>
            <a:off x="5334000" y="4953000"/>
            <a:ext cx="0" cy="304800"/>
          </a:xfrm>
          <a:prstGeom prst="straightConnector1">
            <a:avLst/>
          </a:prstGeom>
          <a:noFill/>
          <a:ln cap="flat" cmpd="sng" w="57150">
            <a:solidFill>
              <a:srgbClr val="CC0099"/>
            </a:solidFill>
            <a:prstDash val="solid"/>
            <a:miter lim="800000"/>
            <a:headEnd len="med" w="med" type="none"/>
            <a:tailEnd len="med" w="med" type="none"/>
          </a:ln>
        </p:spPr>
      </p:cxnSp>
      <p:sp>
        <p:nvSpPr>
          <p:cNvPr id="343" name="Google Shape;343;p11"/>
          <p:cNvSpPr txBox="1"/>
          <p:nvPr/>
        </p:nvSpPr>
        <p:spPr>
          <a:xfrm>
            <a:off x="457200" y="5562600"/>
            <a:ext cx="8382000" cy="94615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Raleway Medium"/>
              <a:buChar char="•"/>
            </a:pPr>
            <a:r>
              <a:rPr i="0" lang="en-US" sz="2800" u="none">
                <a:solidFill>
                  <a:schemeClr val="dk1"/>
                </a:solidFill>
                <a:latin typeface="Raleway Medium"/>
                <a:ea typeface="Raleway Medium"/>
                <a:cs typeface="Raleway Medium"/>
                <a:sym typeface="Raleway Medium"/>
              </a:rPr>
              <a:t> Both dipoles have negative end on one side, therefore polar molecule even though it is linear. </a:t>
            </a:r>
            <a:endParaRPr>
              <a:latin typeface="Raleway Medium"/>
              <a:ea typeface="Raleway Medium"/>
              <a:cs typeface="Raleway Medium"/>
              <a:sym typeface="Raleway Medium"/>
            </a:endParaRPr>
          </a:p>
        </p:txBody>
      </p:sp>
      <p:sp>
        <p:nvSpPr>
          <p:cNvPr id="344" name="Google Shape;344;p11"/>
          <p:cNvSpPr txBox="1"/>
          <p:nvPr/>
        </p:nvSpPr>
        <p:spPr>
          <a:xfrm>
            <a:off x="5029200" y="3962400"/>
            <a:ext cx="609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121"/>
              </a:buClr>
              <a:buSzPts val="2400"/>
              <a:buFont typeface="Arial"/>
              <a:buNone/>
            </a:pPr>
            <a:r>
              <a:rPr b="1" i="0" lang="en-US" sz="2400" u="none">
                <a:solidFill>
                  <a:srgbClr val="FF2121"/>
                </a:solidFill>
                <a:latin typeface="Arial"/>
                <a:ea typeface="Arial"/>
                <a:cs typeface="Arial"/>
                <a:sym typeface="Arial"/>
              </a:rPr>
              <a:t>δ</a:t>
            </a:r>
            <a:r>
              <a:rPr b="1" baseline="30000" i="0" lang="en-US" sz="2400" u="none">
                <a:solidFill>
                  <a:srgbClr val="FF2121"/>
                </a:solidFill>
                <a:latin typeface="Arial"/>
                <a:ea typeface="Arial"/>
                <a:cs typeface="Arial"/>
                <a:sym typeface="Arial"/>
              </a:rPr>
              <a:t>+</a:t>
            </a:r>
            <a:endParaRPr/>
          </a:p>
        </p:txBody>
      </p:sp>
      <p:sp>
        <p:nvSpPr>
          <p:cNvPr id="345" name="Google Shape;345;p11"/>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46" name="Google Shape;346;p11"/>
          <p:cNvPicPr preferRelativeResize="0"/>
          <p:nvPr/>
        </p:nvPicPr>
        <p:blipFill rotWithShape="1">
          <a:blip r:embed="rId3">
            <a:alphaModFix/>
          </a:blip>
          <a:srcRect b="0" l="0" r="0" t="0"/>
          <a:stretch/>
        </p:blipFill>
        <p:spPr>
          <a:xfrm>
            <a:off x="3994150" y="1431925"/>
            <a:ext cx="157162" cy="157162"/>
          </a:xfrm>
          <a:prstGeom prst="rect">
            <a:avLst/>
          </a:prstGeom>
          <a:noFill/>
          <a:ln>
            <a:noFill/>
          </a:ln>
        </p:spPr>
      </p:pic>
      <p:pic>
        <p:nvPicPr>
          <p:cNvPr id="347" name="Google Shape;347;p11"/>
          <p:cNvPicPr preferRelativeResize="0"/>
          <p:nvPr/>
        </p:nvPicPr>
        <p:blipFill rotWithShape="1">
          <a:blip r:embed="rId3">
            <a:alphaModFix/>
          </a:blip>
          <a:srcRect b="0" l="0" r="0" t="0"/>
          <a:stretch/>
        </p:blipFill>
        <p:spPr>
          <a:xfrm>
            <a:off x="4092575" y="1431925"/>
            <a:ext cx="157162" cy="157162"/>
          </a:xfrm>
          <a:prstGeom prst="rect">
            <a:avLst/>
          </a:prstGeom>
          <a:noFill/>
          <a:ln>
            <a:noFill/>
          </a:ln>
        </p:spPr>
      </p:pic>
      <p:pic>
        <p:nvPicPr>
          <p:cNvPr id="348" name="Google Shape;348;p11"/>
          <p:cNvPicPr preferRelativeResize="0"/>
          <p:nvPr/>
        </p:nvPicPr>
        <p:blipFill rotWithShape="1">
          <a:blip r:embed="rId3">
            <a:alphaModFix/>
          </a:blip>
          <a:srcRect b="0" l="0" r="0" t="0"/>
          <a:stretch/>
        </p:blipFill>
        <p:spPr>
          <a:xfrm>
            <a:off x="7127875" y="1360487"/>
            <a:ext cx="157162" cy="157162"/>
          </a:xfrm>
          <a:prstGeom prst="rect">
            <a:avLst/>
          </a:prstGeom>
          <a:noFill/>
          <a:ln>
            <a:noFill/>
          </a:ln>
        </p:spPr>
      </p:pic>
      <p:pic>
        <p:nvPicPr>
          <p:cNvPr id="349" name="Google Shape;349;p11"/>
          <p:cNvPicPr preferRelativeResize="0"/>
          <p:nvPr/>
        </p:nvPicPr>
        <p:blipFill rotWithShape="1">
          <a:blip r:embed="rId3">
            <a:alphaModFix/>
          </a:blip>
          <a:srcRect b="0" l="0" r="0" t="0"/>
          <a:stretch/>
        </p:blipFill>
        <p:spPr>
          <a:xfrm>
            <a:off x="7226300" y="1360487"/>
            <a:ext cx="157162" cy="157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type="title"/>
          </p:nvPr>
        </p:nvSpPr>
        <p:spPr>
          <a:xfrm>
            <a:off x="1828800" y="152400"/>
            <a:ext cx="6400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400"/>
              <a:buFont typeface="Limelight"/>
              <a:buNone/>
            </a:pPr>
            <a:r>
              <a:rPr b="0" i="0" lang="en-US" sz="4400" u="none">
                <a:solidFill>
                  <a:schemeClr val="lt1"/>
                </a:solidFill>
                <a:latin typeface="Limelight"/>
                <a:ea typeface="Limelight"/>
                <a:cs typeface="Limelight"/>
                <a:sym typeface="Limelight"/>
              </a:rPr>
              <a:t>Let’s Recap</a:t>
            </a:r>
            <a:endParaRPr/>
          </a:p>
        </p:txBody>
      </p:sp>
      <p:sp>
        <p:nvSpPr>
          <p:cNvPr id="132" name="Google Shape;132;p2"/>
          <p:cNvSpPr txBox="1"/>
          <p:nvPr>
            <p:ph idx="1" type="body"/>
          </p:nvPr>
        </p:nvSpPr>
        <p:spPr>
          <a:xfrm>
            <a:off x="152400" y="1371600"/>
            <a:ext cx="8382000" cy="2209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Raleway Medium"/>
              <a:buChar char="•"/>
            </a:pPr>
            <a:r>
              <a:rPr i="0" lang="en-US" sz="2800" u="none">
                <a:solidFill>
                  <a:schemeClr val="dk1"/>
                </a:solidFill>
                <a:latin typeface="Raleway Medium"/>
                <a:ea typeface="Raleway Medium"/>
                <a:cs typeface="Raleway Medium"/>
                <a:sym typeface="Raleway Medium"/>
              </a:rPr>
              <a:t>When electrons are shared between two atoms – it’s a covalent bond. </a:t>
            </a:r>
            <a:endParaRPr>
              <a:latin typeface="Raleway Medium"/>
              <a:ea typeface="Raleway Medium"/>
              <a:cs typeface="Raleway Medium"/>
              <a:sym typeface="Raleway Medium"/>
            </a:endParaRPr>
          </a:p>
          <a:p>
            <a:pPr indent="-342900" lvl="0" marL="342900" rtl="0" algn="l">
              <a:lnSpc>
                <a:spcPct val="90000"/>
              </a:lnSpc>
              <a:spcBef>
                <a:spcPts val="560"/>
              </a:spcBef>
              <a:spcAft>
                <a:spcPts val="0"/>
              </a:spcAft>
              <a:buClr>
                <a:schemeClr val="dk1"/>
              </a:buClr>
              <a:buSzPts val="2800"/>
              <a:buFont typeface="Raleway Medium"/>
              <a:buChar char="•"/>
            </a:pPr>
            <a:r>
              <a:rPr i="0" lang="en-US" sz="2800" u="none">
                <a:solidFill>
                  <a:schemeClr val="dk1"/>
                </a:solidFill>
                <a:latin typeface="Raleway Medium"/>
                <a:ea typeface="Raleway Medium"/>
                <a:cs typeface="Raleway Medium"/>
                <a:sym typeface="Raleway Medium"/>
              </a:rPr>
              <a:t>In a molecule with identical atoms, the electrons are equally shared</a:t>
            </a:r>
            <a:endParaRPr>
              <a:latin typeface="Raleway Medium"/>
              <a:ea typeface="Raleway Medium"/>
              <a:cs typeface="Raleway Medium"/>
              <a:sym typeface="Raleway Medium"/>
            </a:endParaRPr>
          </a:p>
          <a:p>
            <a:pPr indent="0" lvl="0" marL="342900" rtl="0" algn="l">
              <a:lnSpc>
                <a:spcPct val="90000"/>
              </a:lnSpc>
              <a:spcBef>
                <a:spcPts val="560"/>
              </a:spcBef>
              <a:spcAft>
                <a:spcPts val="0"/>
              </a:spcAft>
              <a:buNone/>
            </a:pPr>
            <a:r>
              <a:rPr lang="en-US" sz="2800">
                <a:latin typeface="Raleway Medium"/>
                <a:ea typeface="Raleway Medium"/>
                <a:cs typeface="Raleway Medium"/>
                <a:sym typeface="Raleway Medium"/>
              </a:rPr>
              <a:t>       </a:t>
            </a:r>
            <a:r>
              <a:rPr i="0" lang="en-US" sz="2800" u="none">
                <a:solidFill>
                  <a:schemeClr val="dk1"/>
                </a:solidFill>
                <a:latin typeface="Raleway Medium"/>
                <a:ea typeface="Raleway Medium"/>
                <a:cs typeface="Raleway Medium"/>
                <a:sym typeface="Raleway Medium"/>
              </a:rPr>
              <a:t>Cl</a:t>
            </a:r>
            <a:r>
              <a:rPr baseline="-25000" i="0" lang="en-US" sz="2800" u="none">
                <a:solidFill>
                  <a:schemeClr val="dk1"/>
                </a:solidFill>
                <a:latin typeface="Raleway Medium"/>
                <a:ea typeface="Raleway Medium"/>
                <a:cs typeface="Raleway Medium"/>
                <a:sym typeface="Raleway Medium"/>
              </a:rPr>
              <a:t>2</a:t>
            </a:r>
            <a:endParaRPr i="0" sz="2800" u="none">
              <a:solidFill>
                <a:schemeClr val="dk1"/>
              </a:solidFill>
              <a:latin typeface="Raleway Medium"/>
              <a:ea typeface="Raleway Medium"/>
              <a:cs typeface="Raleway Medium"/>
              <a:sym typeface="Raleway Medium"/>
            </a:endParaRPr>
          </a:p>
          <a:p>
            <a:pPr indent="-165100" lvl="0" marL="342900" rtl="0" algn="l">
              <a:spcBef>
                <a:spcPts val="560"/>
              </a:spcBef>
              <a:spcAft>
                <a:spcPts val="0"/>
              </a:spcAft>
              <a:buClr>
                <a:schemeClr val="dk1"/>
              </a:buClr>
              <a:buSzPts val="2800"/>
              <a:buFont typeface="Arial"/>
              <a:buNone/>
            </a:pPr>
            <a:r>
              <a:t/>
            </a:r>
            <a:endParaRPr i="0" sz="2800" u="none">
              <a:solidFill>
                <a:schemeClr val="dk1"/>
              </a:solidFill>
              <a:latin typeface="Raleway Medium"/>
              <a:ea typeface="Raleway Medium"/>
              <a:cs typeface="Raleway Medium"/>
              <a:sym typeface="Raleway Medium"/>
            </a:endParaRPr>
          </a:p>
        </p:txBody>
      </p:sp>
      <p:sp>
        <p:nvSpPr>
          <p:cNvPr id="133" name="Google Shape;133;p2"/>
          <p:cNvSpPr/>
          <p:nvPr/>
        </p:nvSpPr>
        <p:spPr>
          <a:xfrm>
            <a:off x="4343400" y="4800600"/>
            <a:ext cx="1600200" cy="1600200"/>
          </a:xfrm>
          <a:prstGeom prst="ellipse">
            <a:avLst/>
          </a:prstGeom>
          <a:gradFill>
            <a:gsLst>
              <a:gs pos="0">
                <a:srgbClr val="767647"/>
              </a:gs>
              <a:gs pos="100000">
                <a:srgbClr val="FFFF99"/>
              </a:gs>
            </a:gsLst>
            <a:path path="circle">
              <a:fillToRect b="50%" l="50%" r="50%" t="50%"/>
            </a:path>
            <a:tileRect/>
          </a:gradFill>
          <a:ln cap="flat" cmpd="sng" w="9525">
            <a:solidFill>
              <a:srgbClr val="FFFF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2"/>
          <p:cNvSpPr/>
          <p:nvPr/>
        </p:nvSpPr>
        <p:spPr>
          <a:xfrm>
            <a:off x="4724400" y="5334000"/>
            <a:ext cx="841375" cy="457200"/>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000000"/>
                </a:solidFill>
                <a:latin typeface="Comic Sans MS"/>
              </a:rPr>
              <a:t>chlorine </a:t>
            </a:r>
          </a:p>
        </p:txBody>
      </p:sp>
      <p:sp>
        <p:nvSpPr>
          <p:cNvPr id="135" name="Google Shape;135;p2"/>
          <p:cNvSpPr/>
          <p:nvPr/>
        </p:nvSpPr>
        <p:spPr>
          <a:xfrm>
            <a:off x="2895600" y="4800600"/>
            <a:ext cx="1600200" cy="1600200"/>
          </a:xfrm>
          <a:prstGeom prst="ellipse">
            <a:avLst/>
          </a:prstGeom>
          <a:gradFill>
            <a:gsLst>
              <a:gs pos="0">
                <a:srgbClr val="767647"/>
              </a:gs>
              <a:gs pos="100000">
                <a:srgbClr val="FFFF99"/>
              </a:gs>
            </a:gsLst>
            <a:path path="circle">
              <a:fillToRect b="50%" l="50%" r="50%" t="50%"/>
            </a:path>
            <a:tileRect/>
          </a:gradFill>
          <a:ln cap="flat" cmpd="sng" w="9525">
            <a:solidFill>
              <a:srgbClr val="FFFF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2"/>
          <p:cNvSpPr/>
          <p:nvPr/>
        </p:nvSpPr>
        <p:spPr>
          <a:xfrm>
            <a:off x="3276600" y="5410200"/>
            <a:ext cx="841375" cy="381000"/>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000000"/>
                </a:solidFill>
                <a:latin typeface="Comic Sans MS"/>
              </a:rPr>
              <a:t>chlorine </a:t>
            </a:r>
          </a:p>
        </p:txBody>
      </p:sp>
      <p:pic>
        <p:nvPicPr>
          <p:cNvPr descr="tugofwar" id="137" name="Google Shape;137;p2"/>
          <p:cNvPicPr preferRelativeResize="0"/>
          <p:nvPr/>
        </p:nvPicPr>
        <p:blipFill rotWithShape="1">
          <a:blip r:embed="rId3">
            <a:alphaModFix/>
          </a:blip>
          <a:srcRect b="17240" l="0" r="0" t="0"/>
          <a:stretch/>
        </p:blipFill>
        <p:spPr>
          <a:xfrm>
            <a:off x="1905000" y="3276600"/>
            <a:ext cx="5105400" cy="1447800"/>
          </a:xfrm>
          <a:prstGeom prst="rect">
            <a:avLst/>
          </a:prstGeom>
          <a:noFill/>
          <a:ln>
            <a:noFill/>
          </a:ln>
        </p:spPr>
      </p:pic>
      <p:sp>
        <p:nvSpPr>
          <p:cNvPr id="138" name="Google Shape;138;p2"/>
          <p:cNvSpPr txBox="1"/>
          <p:nvPr/>
        </p:nvSpPr>
        <p:spPr>
          <a:xfrm>
            <a:off x="4191000" y="3657600"/>
            <a:ext cx="762000" cy="38100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900"/>
              <a:buFont typeface="Arial"/>
              <a:buNone/>
            </a:pPr>
            <a:r>
              <a:t/>
            </a:r>
            <a:endParaRPr b="1" i="0" sz="900" u="none">
              <a:solidFill>
                <a:srgbClr val="FF3300"/>
              </a:solidFill>
              <a:latin typeface="Arial"/>
              <a:ea typeface="Arial"/>
              <a:cs typeface="Arial"/>
              <a:sym typeface="Arial"/>
            </a:endParaRPr>
          </a:p>
          <a:p>
            <a:pPr indent="0" lvl="0" marL="0" marR="0" rtl="0" algn="ctr">
              <a:lnSpc>
                <a:spcPct val="100000"/>
              </a:lnSpc>
              <a:spcBef>
                <a:spcPts val="0"/>
              </a:spcBef>
              <a:spcAft>
                <a:spcPts val="0"/>
              </a:spcAft>
              <a:buClr>
                <a:srgbClr val="FF3300"/>
              </a:buClr>
              <a:buSzPts val="900"/>
              <a:buFont typeface="Arial"/>
              <a:buNone/>
            </a:pPr>
            <a:r>
              <a:rPr b="1" i="0" lang="en-US" sz="900" u="none">
                <a:solidFill>
                  <a:srgbClr val="FF3300"/>
                </a:solidFill>
                <a:latin typeface="Arial"/>
                <a:ea typeface="Arial"/>
                <a:cs typeface="Arial"/>
                <a:sym typeface="Arial"/>
              </a:rPr>
              <a:t>Equal</a:t>
            </a:r>
            <a:endParaRPr/>
          </a:p>
          <a:p>
            <a:pPr indent="0" lvl="0" marL="0" marR="0" rtl="0" algn="ctr">
              <a:lnSpc>
                <a:spcPct val="100000"/>
              </a:lnSpc>
              <a:spcBef>
                <a:spcPts val="0"/>
              </a:spcBef>
              <a:spcAft>
                <a:spcPts val="0"/>
              </a:spcAft>
              <a:buClr>
                <a:srgbClr val="FF3300"/>
              </a:buClr>
              <a:buSzPts val="900"/>
              <a:buFont typeface="Arial"/>
              <a:buNone/>
            </a:pPr>
            <a:r>
              <a:rPr b="1" i="0" lang="en-US" sz="900" u="none">
                <a:solidFill>
                  <a:srgbClr val="FF3300"/>
                </a:solidFill>
                <a:latin typeface="Arial"/>
                <a:ea typeface="Arial"/>
                <a:cs typeface="Arial"/>
                <a:sym typeface="Arial"/>
              </a:rPr>
              <a:t>Proton Pull</a:t>
            </a:r>
            <a:endParaRPr/>
          </a:p>
          <a:p>
            <a:pPr indent="0" lvl="0" marL="0" marR="0" rtl="0" algn="l">
              <a:lnSpc>
                <a:spcPct val="100000"/>
              </a:lnSpc>
              <a:spcBef>
                <a:spcPts val="0"/>
              </a:spcBef>
              <a:spcAft>
                <a:spcPts val="0"/>
              </a:spcAft>
              <a:buNone/>
            </a:pPr>
            <a:r>
              <a:t/>
            </a:r>
            <a:endParaRPr b="1" i="0" sz="900" u="none">
              <a:solidFill>
                <a:srgbClr val="FF3300"/>
              </a:solidFill>
              <a:latin typeface="Arial"/>
              <a:ea typeface="Arial"/>
              <a:cs typeface="Arial"/>
              <a:sym typeface="Arial"/>
            </a:endParaRPr>
          </a:p>
        </p:txBody>
      </p:sp>
      <p:sp>
        <p:nvSpPr>
          <p:cNvPr id="139" name="Google Shape;139;p2"/>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type="title"/>
          </p:nvPr>
        </p:nvSpPr>
        <p:spPr>
          <a:xfrm>
            <a:off x="1600200" y="228600"/>
            <a:ext cx="716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400"/>
              <a:buFont typeface="Limelight"/>
              <a:buNone/>
            </a:pPr>
            <a:r>
              <a:rPr b="1" i="0" lang="en-US" sz="4400" u="none">
                <a:solidFill>
                  <a:schemeClr val="lt1"/>
                </a:solidFill>
                <a:latin typeface="Limelight"/>
                <a:ea typeface="Limelight"/>
                <a:cs typeface="Limelight"/>
                <a:sym typeface="Limelight"/>
              </a:rPr>
              <a:t>Polar Covalent Bonds</a:t>
            </a:r>
            <a:endParaRPr/>
          </a:p>
        </p:txBody>
      </p:sp>
      <p:sp>
        <p:nvSpPr>
          <p:cNvPr id="146" name="Google Shape;146;p3"/>
          <p:cNvSpPr txBox="1"/>
          <p:nvPr>
            <p:ph idx="1" type="body"/>
          </p:nvPr>
        </p:nvSpPr>
        <p:spPr>
          <a:xfrm>
            <a:off x="457200" y="1371600"/>
            <a:ext cx="8001000" cy="1981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3200"/>
              <a:buFont typeface="Comic Sans MS"/>
              <a:buChar char="•"/>
            </a:pPr>
            <a:r>
              <a:rPr i="0" lang="en-US" sz="3200" u="none">
                <a:solidFill>
                  <a:schemeClr val="dk1"/>
                </a:solidFill>
                <a:latin typeface="Raleway Medium"/>
                <a:ea typeface="Raleway Medium"/>
                <a:cs typeface="Raleway Medium"/>
                <a:sym typeface="Raleway Medium"/>
              </a:rPr>
              <a:t>A bond that has an uneven distribution of charge due to an unequal sharing of bonding electrons. E.g. HCl</a:t>
            </a:r>
            <a:endParaRPr>
              <a:latin typeface="Raleway Medium"/>
              <a:ea typeface="Raleway Medium"/>
              <a:cs typeface="Raleway Medium"/>
              <a:sym typeface="Raleway Medium"/>
            </a:endParaRPr>
          </a:p>
        </p:txBody>
      </p:sp>
      <p:pic>
        <p:nvPicPr>
          <p:cNvPr descr="atoms" id="147" name="Google Shape;147;p3"/>
          <p:cNvPicPr preferRelativeResize="0"/>
          <p:nvPr/>
        </p:nvPicPr>
        <p:blipFill rotWithShape="1">
          <a:blip r:embed="rId3">
            <a:alphaModFix/>
          </a:blip>
          <a:srcRect b="0" l="0" r="0" t="0"/>
          <a:stretch/>
        </p:blipFill>
        <p:spPr>
          <a:xfrm>
            <a:off x="2819400" y="4267200"/>
            <a:ext cx="3581400" cy="2430462"/>
          </a:xfrm>
          <a:prstGeom prst="rect">
            <a:avLst/>
          </a:prstGeom>
          <a:noFill/>
          <a:ln>
            <a:noFill/>
          </a:ln>
        </p:spPr>
      </p:pic>
      <p:pic>
        <p:nvPicPr>
          <p:cNvPr descr="atoms" id="148" name="Google Shape;148;p3"/>
          <p:cNvPicPr preferRelativeResize="0"/>
          <p:nvPr/>
        </p:nvPicPr>
        <p:blipFill rotWithShape="1">
          <a:blip r:embed="rId4">
            <a:alphaModFix/>
          </a:blip>
          <a:srcRect b="0" l="0" r="0" t="0"/>
          <a:stretch/>
        </p:blipFill>
        <p:spPr>
          <a:xfrm>
            <a:off x="762000" y="2971800"/>
            <a:ext cx="6707187" cy="1290637"/>
          </a:xfrm>
          <a:prstGeom prst="rect">
            <a:avLst/>
          </a:prstGeom>
          <a:noFill/>
          <a:ln>
            <a:noFill/>
          </a:ln>
        </p:spPr>
      </p:pic>
      <p:sp>
        <p:nvSpPr>
          <p:cNvPr id="149" name="Google Shape;149;p3"/>
          <p:cNvSpPr/>
          <p:nvPr/>
        </p:nvSpPr>
        <p:spPr>
          <a:xfrm>
            <a:off x="2971800" y="4876800"/>
            <a:ext cx="1219200" cy="1295400"/>
          </a:xfrm>
          <a:prstGeom prst="ellipse">
            <a:avLst/>
          </a:prstGeom>
          <a:solidFill>
            <a:srgbClr val="C0C0C0"/>
          </a:solidFill>
          <a:ln cap="flat" cmpd="sng" w="9525">
            <a:solidFill>
              <a:srgbClr val="C0C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3"/>
          <p:cNvSpPr/>
          <p:nvPr/>
        </p:nvSpPr>
        <p:spPr>
          <a:xfrm>
            <a:off x="3124200" y="5181600"/>
            <a:ext cx="914400" cy="787400"/>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000000"/>
                </a:solidFill>
                <a:latin typeface="Comic Sans MS"/>
              </a:rPr>
              <a:t>Hydrogen </a:t>
            </a:r>
          </a:p>
        </p:txBody>
      </p:sp>
      <p:cxnSp>
        <p:nvCxnSpPr>
          <p:cNvPr id="151" name="Google Shape;151;p3"/>
          <p:cNvCxnSpPr/>
          <p:nvPr/>
        </p:nvCxnSpPr>
        <p:spPr>
          <a:xfrm>
            <a:off x="4038600" y="3048000"/>
            <a:ext cx="1219200" cy="0"/>
          </a:xfrm>
          <a:prstGeom prst="straightConnector1">
            <a:avLst/>
          </a:prstGeom>
          <a:noFill/>
          <a:ln cap="flat" cmpd="sng" w="76200">
            <a:solidFill>
              <a:srgbClr val="FF2121"/>
            </a:solidFill>
            <a:prstDash val="solid"/>
            <a:miter lim="800000"/>
            <a:headEnd len="med" w="med" type="none"/>
            <a:tailEnd len="med" w="med" type="triangle"/>
          </a:ln>
        </p:spPr>
      </p:cxnSp>
      <p:sp>
        <p:nvSpPr>
          <p:cNvPr id="152" name="Google Shape;152;p3"/>
          <p:cNvSpPr txBox="1"/>
          <p:nvPr/>
        </p:nvSpPr>
        <p:spPr>
          <a:xfrm>
            <a:off x="2133600" y="5105400"/>
            <a:ext cx="539750" cy="823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4800"/>
              <a:buFont typeface="Arial"/>
              <a:buNone/>
            </a:pPr>
            <a:r>
              <a:rPr b="0" i="0" lang="en-US" sz="4800" u="none">
                <a:solidFill>
                  <a:srgbClr val="FF3300"/>
                </a:solidFill>
                <a:latin typeface="Arial"/>
                <a:ea typeface="Arial"/>
                <a:cs typeface="Arial"/>
                <a:sym typeface="Arial"/>
              </a:rPr>
              <a:t>+</a:t>
            </a:r>
            <a:endParaRPr/>
          </a:p>
        </p:txBody>
      </p:sp>
      <p:sp>
        <p:nvSpPr>
          <p:cNvPr id="153" name="Google Shape;153;p3"/>
          <p:cNvSpPr txBox="1"/>
          <p:nvPr/>
        </p:nvSpPr>
        <p:spPr>
          <a:xfrm>
            <a:off x="6629400" y="5029200"/>
            <a:ext cx="387350" cy="823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4800"/>
              <a:buFont typeface="Arial"/>
              <a:buNone/>
            </a:pPr>
            <a:r>
              <a:rPr b="0" i="0" lang="en-US" sz="4800" u="none">
                <a:solidFill>
                  <a:srgbClr val="0000FF"/>
                </a:solidFill>
                <a:latin typeface="Arial"/>
                <a:ea typeface="Arial"/>
                <a:cs typeface="Arial"/>
                <a:sym typeface="Arial"/>
              </a:rPr>
              <a:t>-</a:t>
            </a:r>
            <a:endParaRPr/>
          </a:p>
        </p:txBody>
      </p:sp>
      <p:sp>
        <p:nvSpPr>
          <p:cNvPr id="154" name="Google Shape;154;p3"/>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idx="1" type="body"/>
          </p:nvPr>
        </p:nvSpPr>
        <p:spPr>
          <a:xfrm>
            <a:off x="3505200" y="3352800"/>
            <a:ext cx="1828800" cy="91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4000"/>
              <a:buFont typeface="Arial"/>
              <a:buNone/>
            </a:pPr>
            <a:r>
              <a:rPr b="0" i="0" lang="en-US" sz="4000" u="none">
                <a:solidFill>
                  <a:schemeClr val="dk1"/>
                </a:solidFill>
                <a:latin typeface="Arial"/>
                <a:ea typeface="Arial"/>
                <a:cs typeface="Arial"/>
                <a:sym typeface="Arial"/>
              </a:rPr>
              <a:t>H     Cl</a:t>
            </a:r>
            <a:endParaRPr/>
          </a:p>
        </p:txBody>
      </p:sp>
      <p:sp>
        <p:nvSpPr>
          <p:cNvPr id="161" name="Google Shape;161;p4"/>
          <p:cNvSpPr txBox="1"/>
          <p:nvPr/>
        </p:nvSpPr>
        <p:spPr>
          <a:xfrm>
            <a:off x="1447800" y="228600"/>
            <a:ext cx="716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4400"/>
              <a:buFont typeface="Limelight"/>
              <a:buNone/>
            </a:pPr>
            <a:r>
              <a:rPr b="1" i="0" lang="en-US" sz="4400" u="none">
                <a:solidFill>
                  <a:schemeClr val="lt1"/>
                </a:solidFill>
                <a:latin typeface="Limelight"/>
                <a:ea typeface="Limelight"/>
                <a:cs typeface="Limelight"/>
                <a:sym typeface="Limelight"/>
              </a:rPr>
              <a:t>Polar Covalent Bonds</a:t>
            </a:r>
            <a:endParaRPr/>
          </a:p>
        </p:txBody>
      </p:sp>
      <p:cxnSp>
        <p:nvCxnSpPr>
          <p:cNvPr id="162" name="Google Shape;162;p4"/>
          <p:cNvCxnSpPr/>
          <p:nvPr/>
        </p:nvCxnSpPr>
        <p:spPr>
          <a:xfrm>
            <a:off x="4191000" y="3505200"/>
            <a:ext cx="457200" cy="0"/>
          </a:xfrm>
          <a:prstGeom prst="straightConnector1">
            <a:avLst/>
          </a:prstGeom>
          <a:noFill/>
          <a:ln cap="flat" cmpd="sng" w="38100">
            <a:solidFill>
              <a:schemeClr val="dk1"/>
            </a:solidFill>
            <a:prstDash val="solid"/>
            <a:miter lim="800000"/>
            <a:headEnd len="med" w="med" type="none"/>
            <a:tailEnd len="med" w="med" type="none"/>
          </a:ln>
        </p:spPr>
      </p:cxnSp>
      <p:sp>
        <p:nvSpPr>
          <p:cNvPr id="163" name="Google Shape;163;p4"/>
          <p:cNvSpPr txBox="1"/>
          <p:nvPr/>
        </p:nvSpPr>
        <p:spPr>
          <a:xfrm>
            <a:off x="152400" y="1295400"/>
            <a:ext cx="8991600" cy="91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Comic Sans MS"/>
              <a:buChar char="•"/>
            </a:pPr>
            <a:r>
              <a:rPr i="0" lang="en-US" sz="3200" u="none">
                <a:solidFill>
                  <a:schemeClr val="dk1"/>
                </a:solidFill>
                <a:latin typeface="Raleway"/>
                <a:ea typeface="Raleway"/>
                <a:cs typeface="Raleway"/>
                <a:sym typeface="Raleway"/>
              </a:rPr>
              <a:t>Use delta (δ) to indicate “a small difference” in charge</a:t>
            </a:r>
            <a:endParaRPr>
              <a:latin typeface="Raleway"/>
              <a:ea typeface="Raleway"/>
              <a:cs typeface="Raleway"/>
              <a:sym typeface="Raleway"/>
            </a:endParaRPr>
          </a:p>
        </p:txBody>
      </p:sp>
      <p:sp>
        <p:nvSpPr>
          <p:cNvPr id="164" name="Google Shape;164;p4"/>
          <p:cNvSpPr txBox="1"/>
          <p:nvPr/>
        </p:nvSpPr>
        <p:spPr>
          <a:xfrm>
            <a:off x="3657600" y="2209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4"/>
          <p:cNvSpPr txBox="1"/>
          <p:nvPr/>
        </p:nvSpPr>
        <p:spPr>
          <a:xfrm>
            <a:off x="3505200" y="2514600"/>
            <a:ext cx="674687"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121"/>
              </a:buClr>
              <a:buSzPts val="4400"/>
              <a:buFont typeface="Arial"/>
              <a:buNone/>
            </a:pPr>
            <a:r>
              <a:rPr b="0" i="0" lang="en-US" sz="4400" u="none">
                <a:solidFill>
                  <a:srgbClr val="FF2121"/>
                </a:solidFill>
                <a:latin typeface="Arial"/>
                <a:ea typeface="Arial"/>
                <a:cs typeface="Arial"/>
                <a:sym typeface="Arial"/>
              </a:rPr>
              <a:t>δ</a:t>
            </a:r>
            <a:r>
              <a:rPr b="0" baseline="30000" i="0" lang="en-US" sz="4400" u="none">
                <a:solidFill>
                  <a:srgbClr val="FF2121"/>
                </a:solidFill>
                <a:latin typeface="Arial"/>
                <a:ea typeface="Arial"/>
                <a:cs typeface="Arial"/>
                <a:sym typeface="Arial"/>
              </a:rPr>
              <a:t>+</a:t>
            </a:r>
            <a:endParaRPr/>
          </a:p>
        </p:txBody>
      </p:sp>
      <p:sp>
        <p:nvSpPr>
          <p:cNvPr id="166" name="Google Shape;166;p4"/>
          <p:cNvSpPr txBox="1"/>
          <p:nvPr/>
        </p:nvSpPr>
        <p:spPr>
          <a:xfrm>
            <a:off x="4751387" y="2514600"/>
            <a:ext cx="582612"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4400"/>
              <a:buFont typeface="Arial"/>
              <a:buNone/>
            </a:pPr>
            <a:r>
              <a:rPr b="0" i="0" lang="en-US" sz="4400" u="none">
                <a:solidFill>
                  <a:srgbClr val="0000FF"/>
                </a:solidFill>
                <a:latin typeface="Arial"/>
                <a:ea typeface="Arial"/>
                <a:cs typeface="Arial"/>
                <a:sym typeface="Arial"/>
              </a:rPr>
              <a:t>δ</a:t>
            </a:r>
            <a:r>
              <a:rPr b="0" baseline="30000" i="0" lang="en-US" sz="4400" u="none">
                <a:solidFill>
                  <a:srgbClr val="0000FF"/>
                </a:solidFill>
                <a:latin typeface="Arial"/>
                <a:ea typeface="Arial"/>
                <a:cs typeface="Arial"/>
                <a:sym typeface="Arial"/>
              </a:rPr>
              <a:t>-</a:t>
            </a:r>
            <a:endParaRPr/>
          </a:p>
        </p:txBody>
      </p:sp>
      <p:sp>
        <p:nvSpPr>
          <p:cNvPr id="167" name="Google Shape;167;p4"/>
          <p:cNvSpPr txBox="1"/>
          <p:nvPr/>
        </p:nvSpPr>
        <p:spPr>
          <a:xfrm>
            <a:off x="838200" y="3132137"/>
            <a:ext cx="2247900" cy="528637"/>
          </a:xfrm>
          <a:prstGeom prst="rect">
            <a:avLst/>
          </a:prstGeom>
          <a:no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mic Sans MS"/>
              <a:buNone/>
            </a:pPr>
            <a:r>
              <a:rPr i="0" lang="en-US" sz="2800" u="none">
                <a:solidFill>
                  <a:schemeClr val="dk1"/>
                </a:solidFill>
                <a:latin typeface="Raleway"/>
                <a:ea typeface="Raleway"/>
                <a:cs typeface="Raleway"/>
                <a:sym typeface="Raleway"/>
              </a:rPr>
              <a:t>Positive Pole</a:t>
            </a:r>
            <a:endParaRPr>
              <a:latin typeface="Raleway"/>
              <a:ea typeface="Raleway"/>
              <a:cs typeface="Raleway"/>
              <a:sym typeface="Raleway"/>
            </a:endParaRPr>
          </a:p>
        </p:txBody>
      </p:sp>
      <p:sp>
        <p:nvSpPr>
          <p:cNvPr id="168" name="Google Shape;168;p4"/>
          <p:cNvSpPr txBox="1"/>
          <p:nvPr/>
        </p:nvSpPr>
        <p:spPr>
          <a:xfrm>
            <a:off x="5638800" y="2209800"/>
            <a:ext cx="3276600" cy="2292350"/>
          </a:xfrm>
          <a:prstGeom prst="rect">
            <a:avLst/>
          </a:prstGeom>
          <a:noFill/>
          <a:ln cap="flat" cmpd="sng" w="9525">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Comic Sans MS"/>
              <a:buNone/>
            </a:pPr>
            <a:r>
              <a:rPr i="0" lang="en-US" sz="2400" u="none">
                <a:solidFill>
                  <a:schemeClr val="dk1"/>
                </a:solidFill>
                <a:latin typeface="Raleway"/>
                <a:ea typeface="Raleway"/>
                <a:cs typeface="Raleway"/>
                <a:sym typeface="Raleway"/>
              </a:rPr>
              <a:t>Cl has a strong attraction to the shared electrons, thus creating a  partial negative “pole”</a:t>
            </a:r>
            <a:endParaRPr>
              <a:latin typeface="Raleway"/>
              <a:ea typeface="Raleway"/>
              <a:cs typeface="Raleway"/>
              <a:sym typeface="Raleway"/>
            </a:endParaRPr>
          </a:p>
        </p:txBody>
      </p:sp>
      <p:sp>
        <p:nvSpPr>
          <p:cNvPr id="169" name="Google Shape;169;p4"/>
          <p:cNvSpPr txBox="1"/>
          <p:nvPr/>
        </p:nvSpPr>
        <p:spPr>
          <a:xfrm>
            <a:off x="3478212" y="5584825"/>
            <a:ext cx="947737"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Comic Sans MS"/>
              <a:buNone/>
            </a:pPr>
            <a:r>
              <a:rPr i="0" lang="en-US" sz="4400" u="none">
                <a:solidFill>
                  <a:srgbClr val="000000"/>
                </a:solidFill>
              </a:rPr>
              <a:t>X</a:t>
            </a:r>
            <a:r>
              <a:rPr baseline="30000" i="0" lang="en-US" sz="4400" u="none">
                <a:solidFill>
                  <a:srgbClr val="FF2121"/>
                </a:solidFill>
              </a:rPr>
              <a:t>δ+</a:t>
            </a:r>
            <a:endParaRPr/>
          </a:p>
        </p:txBody>
      </p:sp>
      <p:sp>
        <p:nvSpPr>
          <p:cNvPr id="170" name="Google Shape;170;p4"/>
          <p:cNvSpPr txBox="1"/>
          <p:nvPr/>
        </p:nvSpPr>
        <p:spPr>
          <a:xfrm>
            <a:off x="4724400" y="5584825"/>
            <a:ext cx="844550"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Comic Sans MS"/>
              <a:buNone/>
            </a:pPr>
            <a:r>
              <a:rPr i="0" lang="en-US" sz="4200" u="none">
                <a:solidFill>
                  <a:srgbClr val="000000"/>
                </a:solidFill>
              </a:rPr>
              <a:t>Y</a:t>
            </a:r>
            <a:r>
              <a:rPr b="0" baseline="30000" i="0" lang="en-US" sz="4400" u="none">
                <a:solidFill>
                  <a:srgbClr val="0000FF"/>
                </a:solidFill>
                <a:latin typeface="Comic Sans MS"/>
                <a:ea typeface="Comic Sans MS"/>
                <a:cs typeface="Comic Sans MS"/>
                <a:sym typeface="Comic Sans MS"/>
              </a:rPr>
              <a:t>δ</a:t>
            </a:r>
            <a:r>
              <a:rPr b="0" baseline="30000" i="0" lang="en-US" sz="4400" u="none">
                <a:solidFill>
                  <a:srgbClr val="0000FF"/>
                </a:solidFill>
                <a:latin typeface="Arial"/>
                <a:ea typeface="Arial"/>
                <a:cs typeface="Arial"/>
                <a:sym typeface="Arial"/>
              </a:rPr>
              <a:t>-</a:t>
            </a:r>
            <a:endParaRPr/>
          </a:p>
        </p:txBody>
      </p:sp>
      <p:cxnSp>
        <p:nvCxnSpPr>
          <p:cNvPr id="171" name="Google Shape;171;p4"/>
          <p:cNvCxnSpPr/>
          <p:nvPr/>
        </p:nvCxnSpPr>
        <p:spPr>
          <a:xfrm>
            <a:off x="4343400" y="6019800"/>
            <a:ext cx="457200" cy="0"/>
          </a:xfrm>
          <a:prstGeom prst="straightConnector1">
            <a:avLst/>
          </a:prstGeom>
          <a:noFill/>
          <a:ln cap="flat" cmpd="sng" w="57150">
            <a:solidFill>
              <a:srgbClr val="000000"/>
            </a:solidFill>
            <a:prstDash val="solid"/>
            <a:miter lim="800000"/>
            <a:headEnd len="med" w="med" type="none"/>
            <a:tailEnd len="med" w="med" type="none"/>
          </a:ln>
        </p:spPr>
      </p:cxnSp>
      <p:sp>
        <p:nvSpPr>
          <p:cNvPr id="172" name="Google Shape;172;p4"/>
          <p:cNvSpPr txBox="1"/>
          <p:nvPr/>
        </p:nvSpPr>
        <p:spPr>
          <a:xfrm>
            <a:off x="165100" y="4495800"/>
            <a:ext cx="8978900" cy="1066800"/>
          </a:xfrm>
          <a:prstGeom prst="rect">
            <a:avLst/>
          </a:prstGeom>
          <a:noFill/>
          <a:ln>
            <a:noFill/>
          </a:ln>
        </p:spPr>
        <p:txBody>
          <a:bodyPr anchorCtr="0" anchor="t" bIns="45700" lIns="91425" spcFirstLastPara="1" rIns="91425" wrap="square" tIns="45700">
            <a:spAutoFit/>
          </a:bodyPr>
          <a:lstStyle/>
          <a:p>
            <a:pPr indent="-336550" lvl="0" marL="336550" marR="0" rtl="0" algn="l">
              <a:lnSpc>
                <a:spcPct val="100000"/>
              </a:lnSpc>
              <a:spcBef>
                <a:spcPts val="0"/>
              </a:spcBef>
              <a:spcAft>
                <a:spcPts val="0"/>
              </a:spcAft>
              <a:buClr>
                <a:schemeClr val="dk1"/>
              </a:buClr>
              <a:buSzPts val="3200"/>
              <a:buFont typeface="Comic Sans MS"/>
              <a:buChar char="•"/>
            </a:pPr>
            <a:r>
              <a:rPr i="0" lang="en-US" sz="3200" u="none">
                <a:solidFill>
                  <a:schemeClr val="dk1"/>
                </a:solidFill>
                <a:latin typeface="Raleway"/>
                <a:ea typeface="Raleway"/>
                <a:cs typeface="Raleway"/>
                <a:sym typeface="Raleway"/>
              </a:rPr>
              <a:t>Polar covalent bond contain a dipole (one end is positive and other is negative)</a:t>
            </a:r>
            <a:endParaRPr>
              <a:latin typeface="Raleway"/>
              <a:ea typeface="Raleway"/>
              <a:cs typeface="Raleway"/>
              <a:sym typeface="Raleway"/>
            </a:endParaRPr>
          </a:p>
        </p:txBody>
      </p:sp>
      <p:cxnSp>
        <p:nvCxnSpPr>
          <p:cNvPr id="173" name="Google Shape;173;p4"/>
          <p:cNvCxnSpPr/>
          <p:nvPr/>
        </p:nvCxnSpPr>
        <p:spPr>
          <a:xfrm>
            <a:off x="3733800" y="6400800"/>
            <a:ext cx="1447800" cy="0"/>
          </a:xfrm>
          <a:prstGeom prst="straightConnector1">
            <a:avLst/>
          </a:prstGeom>
          <a:noFill/>
          <a:ln cap="flat" cmpd="sng" w="57150">
            <a:solidFill>
              <a:schemeClr val="dk1"/>
            </a:solidFill>
            <a:prstDash val="solid"/>
            <a:miter lim="800000"/>
            <a:headEnd len="med" w="med" type="none"/>
            <a:tailEnd len="med" w="med" type="triangle"/>
          </a:ln>
        </p:spPr>
      </p:cxnSp>
      <p:cxnSp>
        <p:nvCxnSpPr>
          <p:cNvPr id="174" name="Google Shape;174;p4"/>
          <p:cNvCxnSpPr/>
          <p:nvPr/>
        </p:nvCxnSpPr>
        <p:spPr>
          <a:xfrm>
            <a:off x="3962400" y="6248400"/>
            <a:ext cx="0" cy="304800"/>
          </a:xfrm>
          <a:prstGeom prst="straightConnector1">
            <a:avLst/>
          </a:prstGeom>
          <a:noFill/>
          <a:ln cap="flat" cmpd="sng" w="38100">
            <a:solidFill>
              <a:schemeClr val="dk1"/>
            </a:solidFill>
            <a:prstDash val="solid"/>
            <a:miter lim="800000"/>
            <a:headEnd len="med" w="med" type="none"/>
            <a:tailEnd len="med" w="med" type="none"/>
          </a:ln>
        </p:spPr>
      </p:cxnSp>
      <p:sp>
        <p:nvSpPr>
          <p:cNvPr id="175" name="Google Shape;175;p4"/>
          <p:cNvSpPr txBox="1"/>
          <p:nvPr/>
        </p:nvSpPr>
        <p:spPr>
          <a:xfrm>
            <a:off x="5622925" y="6213475"/>
            <a:ext cx="2890837" cy="376237"/>
          </a:xfrm>
          <a:prstGeom prst="rect">
            <a:avLst/>
          </a:prstGeom>
          <a:solidFill>
            <a:srgbClr val="FFFF00"/>
          </a:solidFill>
          <a:ln cap="flat" cmpd="sng" w="9525">
            <a:solidFill>
              <a:srgbClr val="FFFF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mic Sans MS"/>
              <a:buNone/>
            </a:pPr>
            <a:r>
              <a:rPr i="0" lang="en-US" sz="1800" u="none">
                <a:solidFill>
                  <a:srgbClr val="000000"/>
                </a:solidFill>
                <a:latin typeface="Raleway"/>
                <a:ea typeface="Raleway"/>
                <a:cs typeface="Raleway"/>
                <a:sym typeface="Raleway"/>
              </a:rPr>
              <a:t>Electrons pulling this way</a:t>
            </a:r>
            <a:endParaRPr>
              <a:latin typeface="Raleway"/>
              <a:ea typeface="Raleway"/>
              <a:cs typeface="Raleway"/>
              <a:sym typeface="Raleway"/>
            </a:endParaRPr>
          </a:p>
        </p:txBody>
      </p:sp>
      <p:sp>
        <p:nvSpPr>
          <p:cNvPr id="176" name="Google Shape;176;p4"/>
          <p:cNvSpPr txBox="1"/>
          <p:nvPr/>
        </p:nvSpPr>
        <p:spPr>
          <a:xfrm>
            <a:off x="1828800" y="6176962"/>
            <a:ext cx="1471612" cy="366712"/>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i="0" lang="en-US" sz="1800" u="none">
                <a:solidFill>
                  <a:schemeClr val="dk1"/>
                </a:solidFill>
                <a:latin typeface="Raleway"/>
                <a:ea typeface="Raleway"/>
                <a:cs typeface="Raleway"/>
                <a:sym typeface="Raleway"/>
              </a:rPr>
              <a:t>Positive End</a:t>
            </a:r>
            <a:endParaRPr>
              <a:latin typeface="Raleway"/>
              <a:ea typeface="Raleway"/>
              <a:cs typeface="Raleway"/>
              <a:sym typeface="Raleway"/>
            </a:endParaRPr>
          </a:p>
        </p:txBody>
      </p:sp>
      <p:sp>
        <p:nvSpPr>
          <p:cNvPr id="177" name="Google Shape;177;p4"/>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5"/>
          <p:cNvGraphicFramePr/>
          <p:nvPr/>
        </p:nvGraphicFramePr>
        <p:xfrm>
          <a:off x="1447800" y="2133600"/>
          <a:ext cx="3000000" cy="3000000"/>
        </p:xfrm>
        <a:graphic>
          <a:graphicData uri="http://schemas.openxmlformats.org/drawingml/2006/table">
            <a:tbl>
              <a:tblPr>
                <a:noFill/>
                <a:tableStyleId>{AE5FFE72-0EDF-4747-8023-A0834AAA97C2}</a:tableStyleId>
              </a:tblPr>
              <a:tblGrid>
                <a:gridCol w="809625"/>
                <a:gridCol w="809625"/>
                <a:gridCol w="809625"/>
                <a:gridCol w="809625"/>
                <a:gridCol w="809625"/>
                <a:gridCol w="809625"/>
                <a:gridCol w="809625"/>
                <a:gridCol w="809625"/>
              </a:tblGrid>
              <a:tr h="10525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H</a:t>
                      </a:r>
                      <a:endParaRPr/>
                    </a:p>
                    <a:p>
                      <a:pPr indent="0" lvl="0" marL="0" marR="0" rtl="0" algn="ctr">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2.1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6">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c hMerge="1"/>
                <a:tc hMerge="1"/>
                <a:tc hMerge="1"/>
                <a:tc hMerge="1"/>
                <a:tc hMerge="1"/>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He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49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Li</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Be</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B</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N</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3.0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O</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66"/>
                        </a:buClr>
                        <a:buSzPts val="2800"/>
                        <a:buFont typeface="Arial"/>
                        <a:buNone/>
                      </a:pPr>
                      <a:r>
                        <a:rPr b="0" i="0" lang="en-US" sz="2800" u="none">
                          <a:solidFill>
                            <a:srgbClr val="FF0066"/>
                          </a:solidFill>
                          <a:latin typeface="Arial"/>
                          <a:ea typeface="Arial"/>
                          <a:cs typeface="Arial"/>
                          <a:sym typeface="Arial"/>
                        </a:rPr>
                        <a:t>F</a:t>
                      </a:r>
                      <a:endParaRPr/>
                    </a:p>
                    <a:p>
                      <a:pPr indent="0" lvl="0" marL="0" marR="0" rtl="0" algn="ctr">
                        <a:lnSpc>
                          <a:spcPct val="100000"/>
                        </a:lnSpc>
                        <a:spcBef>
                          <a:spcPts val="560"/>
                        </a:spcBef>
                        <a:spcAft>
                          <a:spcPts val="0"/>
                        </a:spcAft>
                        <a:buClr>
                          <a:srgbClr val="FF0066"/>
                        </a:buClr>
                        <a:buSzPts val="2800"/>
                        <a:buFont typeface="Arial"/>
                        <a:buNone/>
                      </a:pPr>
                      <a:r>
                        <a:rPr b="0" i="0" lang="en-US" sz="2800" u="none">
                          <a:solidFill>
                            <a:srgbClr val="FF0066"/>
                          </a:solidFill>
                          <a:latin typeface="Arial"/>
                          <a:ea typeface="Arial"/>
                          <a:cs typeface="Arial"/>
                          <a:sym typeface="Arial"/>
                        </a:rPr>
                        <a:t>4.0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Ne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42975">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Na</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0.9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Mg</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Al</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Si</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1.8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P</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S</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Cl</a:t>
                      </a:r>
                      <a:endParaRPr/>
                    </a:p>
                    <a:p>
                      <a:pPr indent="0" lvl="0" marL="0" marR="0" rtl="0" algn="ctr">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3.0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Ar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84" name="Google Shape;184;p5"/>
          <p:cNvCxnSpPr/>
          <p:nvPr/>
        </p:nvCxnSpPr>
        <p:spPr>
          <a:xfrm>
            <a:off x="1676400" y="1981200"/>
            <a:ext cx="5715000" cy="0"/>
          </a:xfrm>
          <a:prstGeom prst="straightConnector1">
            <a:avLst/>
          </a:prstGeom>
          <a:noFill/>
          <a:ln cap="flat" cmpd="sng" w="28575">
            <a:solidFill>
              <a:srgbClr val="FF3300"/>
            </a:solidFill>
            <a:prstDash val="solid"/>
            <a:miter lim="800000"/>
            <a:headEnd len="med" w="med" type="none"/>
            <a:tailEnd len="med" w="med" type="triangle"/>
          </a:ln>
        </p:spPr>
      </p:cxnSp>
      <p:cxnSp>
        <p:nvCxnSpPr>
          <p:cNvPr id="185" name="Google Shape;185;p5"/>
          <p:cNvCxnSpPr/>
          <p:nvPr/>
        </p:nvCxnSpPr>
        <p:spPr>
          <a:xfrm>
            <a:off x="762000" y="2133600"/>
            <a:ext cx="0" cy="3505200"/>
          </a:xfrm>
          <a:prstGeom prst="straightConnector1">
            <a:avLst/>
          </a:prstGeom>
          <a:noFill/>
          <a:ln cap="flat" cmpd="sng" w="38100">
            <a:solidFill>
              <a:srgbClr val="FF3300"/>
            </a:solidFill>
            <a:prstDash val="solid"/>
            <a:miter lim="800000"/>
            <a:headEnd len="med" w="med" type="none"/>
            <a:tailEnd len="med" w="med" type="triangle"/>
          </a:ln>
        </p:spPr>
      </p:cxnSp>
      <p:sp>
        <p:nvSpPr>
          <p:cNvPr id="186" name="Google Shape;186;p5"/>
          <p:cNvSpPr txBox="1"/>
          <p:nvPr/>
        </p:nvSpPr>
        <p:spPr>
          <a:xfrm>
            <a:off x="2819400" y="1498600"/>
            <a:ext cx="358933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Electronegativity INCREASES</a:t>
            </a:r>
            <a:endParaRPr/>
          </a:p>
        </p:txBody>
      </p:sp>
      <p:sp>
        <p:nvSpPr>
          <p:cNvPr id="187" name="Google Shape;187;p5"/>
          <p:cNvSpPr txBox="1"/>
          <p:nvPr/>
        </p:nvSpPr>
        <p:spPr>
          <a:xfrm rot="-5400000">
            <a:off x="-1365250" y="3595687"/>
            <a:ext cx="36893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Electronegativity DECREASES</a:t>
            </a:r>
            <a:endParaRPr/>
          </a:p>
        </p:txBody>
      </p:sp>
      <p:sp>
        <p:nvSpPr>
          <p:cNvPr id="188" name="Google Shape;188;p5"/>
          <p:cNvSpPr txBox="1"/>
          <p:nvPr>
            <p:ph type="title"/>
          </p:nvPr>
        </p:nvSpPr>
        <p:spPr>
          <a:xfrm>
            <a:off x="1828800" y="152400"/>
            <a:ext cx="6400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Limelight"/>
              <a:buNone/>
            </a:pPr>
            <a:r>
              <a:rPr b="0" i="0" lang="en-US" sz="4000" u="none">
                <a:solidFill>
                  <a:schemeClr val="lt1"/>
                </a:solidFill>
                <a:latin typeface="Limelight"/>
                <a:ea typeface="Limelight"/>
                <a:cs typeface="Limelight"/>
                <a:sym typeface="Limelight"/>
              </a:rPr>
              <a:t>Electronegativity</a:t>
            </a:r>
            <a:r>
              <a:rPr b="0" i="0" lang="en-US" sz="4000" u="none">
                <a:solidFill>
                  <a:schemeClr val="lt1"/>
                </a:solidFill>
                <a:latin typeface="Arial"/>
                <a:ea typeface="Arial"/>
                <a:cs typeface="Arial"/>
                <a:sym typeface="Arial"/>
              </a:rPr>
              <a:t> </a:t>
            </a:r>
            <a:endParaRPr/>
          </a:p>
        </p:txBody>
      </p:sp>
      <p:sp>
        <p:nvSpPr>
          <p:cNvPr id="189" name="Google Shape;189;p5"/>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Limelight"/>
              <a:buNone/>
            </a:pPr>
            <a:r>
              <a:rPr b="0" i="0" lang="en-US" sz="4000" u="none">
                <a:solidFill>
                  <a:schemeClr val="lt1"/>
                </a:solidFill>
                <a:latin typeface="Limelight"/>
                <a:ea typeface="Limelight"/>
                <a:cs typeface="Limelight"/>
                <a:sym typeface="Limelight"/>
              </a:rPr>
              <a:t>Bonding Continuum</a:t>
            </a:r>
            <a:endParaRPr/>
          </a:p>
        </p:txBody>
      </p:sp>
      <p:sp>
        <p:nvSpPr>
          <p:cNvPr id="195" name="Google Shape;195;p6"/>
          <p:cNvSpPr txBox="1"/>
          <p:nvPr>
            <p:ph idx="1" type="body"/>
          </p:nvPr>
        </p:nvSpPr>
        <p:spPr>
          <a:xfrm>
            <a:off x="457200" y="1447800"/>
            <a:ext cx="8229600" cy="106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Comic Sans MS"/>
              <a:buChar char="•"/>
            </a:pPr>
            <a:r>
              <a:rPr i="0" lang="en-US" sz="3200" u="none">
                <a:solidFill>
                  <a:schemeClr val="dk1"/>
                </a:solidFill>
                <a:latin typeface="Raleway Medium"/>
                <a:ea typeface="Raleway Medium"/>
                <a:cs typeface="Raleway Medium"/>
                <a:sym typeface="Raleway Medium"/>
              </a:rPr>
              <a:t>Helps us to understand the type of bonding that occurs between two atoms</a:t>
            </a:r>
            <a:endParaRPr>
              <a:latin typeface="Raleway Medium"/>
              <a:ea typeface="Raleway Medium"/>
              <a:cs typeface="Raleway Medium"/>
              <a:sym typeface="Raleway Medium"/>
            </a:endParaRPr>
          </a:p>
        </p:txBody>
      </p:sp>
      <p:sp>
        <p:nvSpPr>
          <p:cNvPr id="196" name="Google Shape;196;p6"/>
          <p:cNvSpPr/>
          <p:nvPr/>
        </p:nvSpPr>
        <p:spPr>
          <a:xfrm>
            <a:off x="914400" y="2971800"/>
            <a:ext cx="7315200" cy="838200"/>
          </a:xfrm>
          <a:prstGeom prst="leftRightArrow">
            <a:avLst>
              <a:gd fmla="val 50000" name="adj1"/>
              <a:gd fmla="val 50000" name="adj2"/>
            </a:avLst>
          </a:prstGeom>
          <a:gradFill>
            <a:gsLst>
              <a:gs pos="0">
                <a:srgbClr val="FF2121"/>
              </a:gs>
              <a:gs pos="100000">
                <a:srgbClr val="760F0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7" name="Google Shape;197;p6"/>
          <p:cNvCxnSpPr/>
          <p:nvPr/>
        </p:nvCxnSpPr>
        <p:spPr>
          <a:xfrm>
            <a:off x="838200" y="4854575"/>
            <a:ext cx="7467600" cy="0"/>
          </a:xfrm>
          <a:prstGeom prst="straightConnector1">
            <a:avLst/>
          </a:prstGeom>
          <a:noFill/>
          <a:ln cap="flat" cmpd="sng" w="38100">
            <a:solidFill>
              <a:srgbClr val="000000"/>
            </a:solidFill>
            <a:prstDash val="solid"/>
            <a:miter lim="800000"/>
            <a:headEnd len="med" w="med" type="none"/>
            <a:tailEnd len="med" w="med" type="none"/>
          </a:ln>
        </p:spPr>
      </p:cxnSp>
      <p:sp>
        <p:nvSpPr>
          <p:cNvPr id="198" name="Google Shape;198;p6"/>
          <p:cNvSpPr txBox="1"/>
          <p:nvPr/>
        </p:nvSpPr>
        <p:spPr>
          <a:xfrm>
            <a:off x="685800" y="3200400"/>
            <a:ext cx="42672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omic Sans MS"/>
              <a:buNone/>
            </a:pPr>
            <a:r>
              <a:rPr i="0" lang="en-US" sz="2000" u="none">
                <a:solidFill>
                  <a:schemeClr val="dk1"/>
                </a:solidFill>
                <a:latin typeface="Raleway Medium"/>
                <a:ea typeface="Raleway Medium"/>
                <a:cs typeface="Raleway Medium"/>
                <a:sym typeface="Raleway Medium"/>
              </a:rPr>
              <a:t>EN Diff ≥ 1.7 = Ionic </a:t>
            </a:r>
            <a:endParaRPr>
              <a:latin typeface="Raleway Medium"/>
              <a:ea typeface="Raleway Medium"/>
              <a:cs typeface="Raleway Medium"/>
              <a:sym typeface="Raleway Medium"/>
            </a:endParaRPr>
          </a:p>
        </p:txBody>
      </p:sp>
      <p:sp>
        <p:nvSpPr>
          <p:cNvPr id="199" name="Google Shape;199;p6"/>
          <p:cNvSpPr txBox="1"/>
          <p:nvPr/>
        </p:nvSpPr>
        <p:spPr>
          <a:xfrm>
            <a:off x="2514600" y="5867400"/>
            <a:ext cx="42973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lang="en-US" sz="2400">
                <a:latin typeface="Raleway Medium"/>
                <a:ea typeface="Raleway Medium"/>
                <a:cs typeface="Raleway Medium"/>
                <a:sym typeface="Raleway Medium"/>
              </a:rPr>
              <a:t>Electronegativity</a:t>
            </a:r>
            <a:r>
              <a:rPr i="0" lang="en-US" sz="2400" u="none">
                <a:solidFill>
                  <a:srgbClr val="000000"/>
                </a:solidFill>
                <a:latin typeface="Raleway Medium"/>
                <a:ea typeface="Raleway Medium"/>
                <a:cs typeface="Raleway Medium"/>
                <a:sym typeface="Raleway Medium"/>
              </a:rPr>
              <a:t> Difference</a:t>
            </a:r>
            <a:r>
              <a:rPr b="1" i="0" lang="en-US" sz="2400" u="none">
                <a:solidFill>
                  <a:srgbClr val="000000"/>
                </a:solidFill>
                <a:latin typeface="Comic Sans MS"/>
                <a:ea typeface="Comic Sans MS"/>
                <a:cs typeface="Comic Sans MS"/>
                <a:sym typeface="Comic Sans MS"/>
              </a:rPr>
              <a:t> </a:t>
            </a:r>
            <a:endParaRPr/>
          </a:p>
        </p:txBody>
      </p:sp>
      <p:cxnSp>
        <p:nvCxnSpPr>
          <p:cNvPr id="200" name="Google Shape;200;p6"/>
          <p:cNvCxnSpPr/>
          <p:nvPr/>
        </p:nvCxnSpPr>
        <p:spPr>
          <a:xfrm>
            <a:off x="838200" y="4876800"/>
            <a:ext cx="0" cy="228600"/>
          </a:xfrm>
          <a:prstGeom prst="straightConnector1">
            <a:avLst/>
          </a:prstGeom>
          <a:noFill/>
          <a:ln cap="flat" cmpd="sng" w="38100">
            <a:solidFill>
              <a:srgbClr val="000000"/>
            </a:solidFill>
            <a:prstDash val="solid"/>
            <a:miter lim="800000"/>
            <a:headEnd len="med" w="med" type="none"/>
            <a:tailEnd len="med" w="med" type="none"/>
          </a:ln>
        </p:spPr>
      </p:cxnSp>
      <p:sp>
        <p:nvSpPr>
          <p:cNvPr id="201" name="Google Shape;201;p6"/>
          <p:cNvSpPr txBox="1"/>
          <p:nvPr/>
        </p:nvSpPr>
        <p:spPr>
          <a:xfrm>
            <a:off x="593725" y="5119687"/>
            <a:ext cx="501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3.3</a:t>
            </a:r>
            <a:endParaRPr/>
          </a:p>
        </p:txBody>
      </p:sp>
      <p:cxnSp>
        <p:nvCxnSpPr>
          <p:cNvPr id="202" name="Google Shape;202;p6"/>
          <p:cNvCxnSpPr/>
          <p:nvPr/>
        </p:nvCxnSpPr>
        <p:spPr>
          <a:xfrm>
            <a:off x="8305800" y="4854575"/>
            <a:ext cx="0" cy="174625"/>
          </a:xfrm>
          <a:prstGeom prst="straightConnector1">
            <a:avLst/>
          </a:prstGeom>
          <a:noFill/>
          <a:ln cap="flat" cmpd="sng" w="38100">
            <a:solidFill>
              <a:srgbClr val="000000"/>
            </a:solidFill>
            <a:prstDash val="solid"/>
            <a:miter lim="800000"/>
            <a:headEnd len="med" w="med" type="none"/>
            <a:tailEnd len="med" w="med" type="none"/>
          </a:ln>
        </p:spPr>
      </p:cxnSp>
      <p:sp>
        <p:nvSpPr>
          <p:cNvPr id="203" name="Google Shape;203;p6"/>
          <p:cNvSpPr txBox="1"/>
          <p:nvPr/>
        </p:nvSpPr>
        <p:spPr>
          <a:xfrm>
            <a:off x="8147050" y="495300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0</a:t>
            </a:r>
            <a:endParaRPr/>
          </a:p>
        </p:txBody>
      </p:sp>
      <p:cxnSp>
        <p:nvCxnSpPr>
          <p:cNvPr id="204" name="Google Shape;204;p6"/>
          <p:cNvCxnSpPr/>
          <p:nvPr/>
        </p:nvCxnSpPr>
        <p:spPr>
          <a:xfrm>
            <a:off x="4724400" y="4854575"/>
            <a:ext cx="0" cy="152400"/>
          </a:xfrm>
          <a:prstGeom prst="straightConnector1">
            <a:avLst/>
          </a:prstGeom>
          <a:noFill/>
          <a:ln cap="flat" cmpd="sng" w="38100">
            <a:solidFill>
              <a:srgbClr val="000000"/>
            </a:solidFill>
            <a:prstDash val="solid"/>
            <a:miter lim="800000"/>
            <a:headEnd len="med" w="med" type="none"/>
            <a:tailEnd len="med" w="med" type="none"/>
          </a:ln>
        </p:spPr>
      </p:cxnSp>
      <p:sp>
        <p:nvSpPr>
          <p:cNvPr id="205" name="Google Shape;205;p6"/>
          <p:cNvSpPr txBox="1"/>
          <p:nvPr/>
        </p:nvSpPr>
        <p:spPr>
          <a:xfrm>
            <a:off x="4451350" y="5043487"/>
            <a:ext cx="501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1.7</a:t>
            </a:r>
            <a:endParaRPr/>
          </a:p>
        </p:txBody>
      </p:sp>
      <p:cxnSp>
        <p:nvCxnSpPr>
          <p:cNvPr id="206" name="Google Shape;206;p6"/>
          <p:cNvCxnSpPr/>
          <p:nvPr/>
        </p:nvCxnSpPr>
        <p:spPr>
          <a:xfrm>
            <a:off x="7315200" y="4876800"/>
            <a:ext cx="0" cy="152400"/>
          </a:xfrm>
          <a:prstGeom prst="straightConnector1">
            <a:avLst/>
          </a:prstGeom>
          <a:noFill/>
          <a:ln cap="flat" cmpd="sng" w="38100">
            <a:solidFill>
              <a:srgbClr val="000000"/>
            </a:solidFill>
            <a:prstDash val="solid"/>
            <a:miter lim="800000"/>
            <a:headEnd len="med" w="med" type="none"/>
            <a:tailEnd len="med" w="med" type="none"/>
          </a:ln>
        </p:spPr>
      </p:cxnSp>
      <p:sp>
        <p:nvSpPr>
          <p:cNvPr id="207" name="Google Shape;207;p6"/>
          <p:cNvSpPr txBox="1"/>
          <p:nvPr/>
        </p:nvSpPr>
        <p:spPr>
          <a:xfrm>
            <a:off x="7086600" y="4967287"/>
            <a:ext cx="501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0.4</a:t>
            </a:r>
            <a:endParaRPr/>
          </a:p>
        </p:txBody>
      </p:sp>
      <p:sp>
        <p:nvSpPr>
          <p:cNvPr id="208" name="Google Shape;208;p6"/>
          <p:cNvSpPr txBox="1"/>
          <p:nvPr/>
        </p:nvSpPr>
        <p:spPr>
          <a:xfrm>
            <a:off x="7543800" y="4083050"/>
            <a:ext cx="1524000" cy="7016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2000"/>
              <a:buFont typeface="Comic Sans MS"/>
              <a:buNone/>
            </a:pPr>
            <a:r>
              <a:rPr b="1" i="0" lang="en-US" sz="2000" u="none">
                <a:solidFill>
                  <a:srgbClr val="0000FF"/>
                </a:solidFill>
                <a:latin typeface="Comic Sans MS"/>
                <a:ea typeface="Comic Sans MS"/>
                <a:cs typeface="Comic Sans MS"/>
                <a:sym typeface="Comic Sans MS"/>
              </a:rPr>
              <a:t>0 = pure covalent</a:t>
            </a:r>
            <a:r>
              <a:rPr b="1" i="0" lang="en-US" sz="1800" u="none">
                <a:solidFill>
                  <a:srgbClr val="0000FF"/>
                </a:solidFill>
                <a:latin typeface="Comic Sans MS"/>
                <a:ea typeface="Comic Sans MS"/>
                <a:cs typeface="Comic Sans MS"/>
                <a:sym typeface="Comic Sans MS"/>
              </a:rPr>
              <a:t> </a:t>
            </a:r>
            <a:endParaRPr/>
          </a:p>
        </p:txBody>
      </p:sp>
      <p:sp>
        <p:nvSpPr>
          <p:cNvPr id="209" name="Google Shape;209;p6"/>
          <p:cNvSpPr txBox="1"/>
          <p:nvPr/>
        </p:nvSpPr>
        <p:spPr>
          <a:xfrm>
            <a:off x="4419600" y="3184525"/>
            <a:ext cx="3657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Comic Sans MS"/>
              <a:buNone/>
            </a:pPr>
            <a:r>
              <a:rPr b="1" i="0" lang="en-US" sz="2000" u="none">
                <a:solidFill>
                  <a:schemeClr val="lt1"/>
                </a:solidFill>
                <a:latin typeface="Comic Sans MS"/>
                <a:ea typeface="Comic Sans MS"/>
                <a:cs typeface="Comic Sans MS"/>
                <a:sym typeface="Comic Sans MS"/>
              </a:rPr>
              <a:t>EN Diff &lt;1.7 = Covalent</a:t>
            </a:r>
            <a:endParaRPr/>
          </a:p>
        </p:txBody>
      </p:sp>
      <p:sp>
        <p:nvSpPr>
          <p:cNvPr id="210" name="Google Shape;210;p6"/>
          <p:cNvSpPr txBox="1"/>
          <p:nvPr/>
        </p:nvSpPr>
        <p:spPr>
          <a:xfrm>
            <a:off x="7086600" y="5302250"/>
            <a:ext cx="1676400" cy="9239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800"/>
              <a:buFont typeface="Comic Sans MS"/>
              <a:buNone/>
            </a:pPr>
            <a:r>
              <a:rPr i="0" lang="en-US" sz="1800" u="none">
                <a:solidFill>
                  <a:srgbClr val="0000FF"/>
                </a:solidFill>
                <a:latin typeface="Raleway Medium"/>
                <a:ea typeface="Raleway Medium"/>
                <a:cs typeface="Raleway Medium"/>
                <a:sym typeface="Raleway Medium"/>
              </a:rPr>
              <a:t>0 - 0.400 </a:t>
            </a:r>
            <a:endParaRPr>
              <a:latin typeface="Raleway Medium"/>
              <a:ea typeface="Raleway Medium"/>
              <a:cs typeface="Raleway Medium"/>
              <a:sym typeface="Raleway Medium"/>
            </a:endParaRPr>
          </a:p>
          <a:p>
            <a:pPr indent="0" lvl="0" marL="0" marR="0" rtl="0" algn="ctr">
              <a:lnSpc>
                <a:spcPct val="100000"/>
              </a:lnSpc>
              <a:spcBef>
                <a:spcPts val="0"/>
              </a:spcBef>
              <a:spcAft>
                <a:spcPts val="0"/>
              </a:spcAft>
              <a:buClr>
                <a:srgbClr val="0000FF"/>
              </a:buClr>
              <a:buSzPts val="1800"/>
              <a:buFont typeface="Comic Sans MS"/>
              <a:buNone/>
            </a:pPr>
            <a:r>
              <a:rPr i="0" lang="en-US" sz="1800" u="none">
                <a:solidFill>
                  <a:srgbClr val="0000FF"/>
                </a:solidFill>
                <a:latin typeface="Raleway Medium"/>
                <a:ea typeface="Raleway Medium"/>
                <a:cs typeface="Raleway Medium"/>
                <a:sym typeface="Raleway Medium"/>
              </a:rPr>
              <a:t>non-polar covalent</a:t>
            </a:r>
            <a:endParaRPr>
              <a:latin typeface="Raleway Medium"/>
              <a:ea typeface="Raleway Medium"/>
              <a:cs typeface="Raleway Medium"/>
              <a:sym typeface="Raleway Medium"/>
            </a:endParaRPr>
          </a:p>
        </p:txBody>
      </p:sp>
      <p:sp>
        <p:nvSpPr>
          <p:cNvPr id="211" name="Google Shape;211;p6"/>
          <p:cNvSpPr txBox="1"/>
          <p:nvPr/>
        </p:nvSpPr>
        <p:spPr>
          <a:xfrm>
            <a:off x="4343400" y="4267200"/>
            <a:ext cx="3276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800"/>
              <a:buFont typeface="Comic Sans MS"/>
              <a:buNone/>
            </a:pPr>
            <a:r>
              <a:rPr b="1" i="0" lang="en-US" sz="1800" u="none">
                <a:solidFill>
                  <a:srgbClr val="0000FF"/>
                </a:solidFill>
                <a:latin typeface="Comic Sans MS"/>
                <a:ea typeface="Comic Sans MS"/>
                <a:cs typeface="Comic Sans MS"/>
                <a:sym typeface="Comic Sans MS"/>
              </a:rPr>
              <a:t>0.4-1.699 Polar Covalent</a:t>
            </a:r>
            <a:endParaRPr/>
          </a:p>
        </p:txBody>
      </p:sp>
      <p:cxnSp>
        <p:nvCxnSpPr>
          <p:cNvPr id="212" name="Google Shape;212;p6"/>
          <p:cNvCxnSpPr/>
          <p:nvPr/>
        </p:nvCxnSpPr>
        <p:spPr>
          <a:xfrm>
            <a:off x="4495800" y="3048000"/>
            <a:ext cx="0" cy="152400"/>
          </a:xfrm>
          <a:prstGeom prst="straightConnector1">
            <a:avLst/>
          </a:prstGeom>
          <a:noFill/>
          <a:ln cap="flat" cmpd="sng" w="38100">
            <a:solidFill>
              <a:srgbClr val="000000"/>
            </a:solidFill>
            <a:prstDash val="solid"/>
            <a:miter lim="800000"/>
            <a:headEnd len="med" w="med" type="none"/>
            <a:tailEnd len="med" w="med" type="none"/>
          </a:ln>
        </p:spPr>
      </p:cxnSp>
      <p:sp>
        <p:nvSpPr>
          <p:cNvPr id="213" name="Google Shape;213;p6"/>
          <p:cNvSpPr txBox="1"/>
          <p:nvPr/>
        </p:nvSpPr>
        <p:spPr>
          <a:xfrm>
            <a:off x="4267200" y="2667000"/>
            <a:ext cx="501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1.7</a:t>
            </a:r>
            <a:endParaRPr/>
          </a:p>
        </p:txBody>
      </p:sp>
      <p:sp>
        <p:nvSpPr>
          <p:cNvPr id="214" name="Google Shape;214;p6"/>
          <p:cNvSpPr txBox="1"/>
          <p:nvPr/>
        </p:nvSpPr>
        <p:spPr>
          <a:xfrm>
            <a:off x="381000" y="5943600"/>
            <a:ext cx="1447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See pg 84</a:t>
            </a:r>
            <a:endParaRPr/>
          </a:p>
        </p:txBody>
      </p:sp>
      <p:sp>
        <p:nvSpPr>
          <p:cNvPr id="215" name="Google Shape;215;p6"/>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16" name="Google Shape;216;p6"/>
          <p:cNvSpPr txBox="1"/>
          <p:nvPr/>
        </p:nvSpPr>
        <p:spPr>
          <a:xfrm>
            <a:off x="1828800" y="4329112"/>
            <a:ext cx="16764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FF"/>
              </a:buClr>
              <a:buSzPts val="1800"/>
              <a:buFont typeface="Comic Sans MS"/>
              <a:buNone/>
            </a:pPr>
            <a:r>
              <a:rPr i="0" lang="en-US" sz="1800" u="none">
                <a:solidFill>
                  <a:srgbClr val="0000FF"/>
                </a:solidFill>
                <a:latin typeface="Raleway Medium"/>
                <a:ea typeface="Raleway Medium"/>
                <a:cs typeface="Raleway Medium"/>
                <a:sym typeface="Raleway Medium"/>
              </a:rPr>
              <a:t>Ionic bond</a:t>
            </a:r>
            <a:endParaRPr>
              <a:latin typeface="Raleway Medium"/>
              <a:ea typeface="Raleway Medium"/>
              <a:cs typeface="Raleway Medium"/>
              <a:sym typeface="Raleway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7"/>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000"/>
              <a:buFont typeface="Comic Sans MS"/>
              <a:buNone/>
            </a:pPr>
            <a:r>
              <a:rPr b="1" i="0" lang="en-US" sz="4000" u="none">
                <a:solidFill>
                  <a:schemeClr val="lt1"/>
                </a:solidFill>
                <a:latin typeface="Raleway"/>
                <a:ea typeface="Raleway"/>
                <a:cs typeface="Raleway"/>
                <a:sym typeface="Raleway"/>
              </a:rPr>
              <a:t>Now you try some!</a:t>
            </a:r>
            <a:endParaRPr b="1">
              <a:latin typeface="Raleway"/>
              <a:ea typeface="Raleway"/>
              <a:cs typeface="Raleway"/>
              <a:sym typeface="Raleway"/>
            </a:endParaRPr>
          </a:p>
        </p:txBody>
      </p:sp>
      <p:graphicFrame>
        <p:nvGraphicFramePr>
          <p:cNvPr id="222" name="Google Shape;222;p7"/>
          <p:cNvGraphicFramePr/>
          <p:nvPr/>
        </p:nvGraphicFramePr>
        <p:xfrm>
          <a:off x="304800" y="1371600"/>
          <a:ext cx="3000000" cy="3000000"/>
        </p:xfrm>
        <a:graphic>
          <a:graphicData uri="http://schemas.openxmlformats.org/drawingml/2006/table">
            <a:tbl>
              <a:tblPr>
                <a:noFill/>
                <a:tableStyleId>{AE5FFE72-0EDF-4747-8023-A0834AAA97C2}</a:tableStyleId>
              </a:tblPr>
              <a:tblGrid>
                <a:gridCol w="2590800"/>
                <a:gridCol w="2895600"/>
                <a:gridCol w="2743200"/>
              </a:tblGrid>
              <a:tr h="549275">
                <a:tc>
                  <a:txBody>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Pair of Atoms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EN Calculation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Type of Bond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H-Cl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3.0-2.1=0.9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Polar Covalent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87400">
                <a:tc>
                  <a:txBody>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H-H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2.1 – 2.1 =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Pure Covalent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87400">
                <a:tc>
                  <a:txBody>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S-H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2.5-2.1 = 0.4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Polar Covalent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87400">
                <a:tc>
                  <a:txBody>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O-H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3.5 – 2.1 = 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Polar Covalent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85825">
                <a:tc>
                  <a:txBody>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F-H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4.0 – 2.1 = 1.9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2800"/>
                        <a:buFont typeface="Arial"/>
                        <a:buNone/>
                      </a:pPr>
                      <a:r>
                        <a:rPr b="0" i="0" lang="en-US" sz="2800" u="none">
                          <a:solidFill>
                            <a:schemeClr val="lt1"/>
                          </a:solidFill>
                          <a:latin typeface="Arial"/>
                          <a:ea typeface="Arial"/>
                          <a:cs typeface="Arial"/>
                          <a:sym typeface="Arial"/>
                        </a:rPr>
                        <a:t>Ionic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23" name="Google Shape;223;p7"/>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ph type="title"/>
          </p:nvPr>
        </p:nvSpPr>
        <p:spPr>
          <a:xfrm>
            <a:off x="1676400" y="274637"/>
            <a:ext cx="6629400" cy="8683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Limelight"/>
              <a:buNone/>
            </a:pPr>
            <a:r>
              <a:rPr b="0" i="0" lang="en-US" sz="4000" u="none">
                <a:solidFill>
                  <a:schemeClr val="lt1"/>
                </a:solidFill>
                <a:latin typeface="Limelight"/>
                <a:ea typeface="Limelight"/>
                <a:cs typeface="Limelight"/>
                <a:sym typeface="Limelight"/>
              </a:rPr>
              <a:t>Polar Molecules</a:t>
            </a:r>
            <a:endParaRPr/>
          </a:p>
        </p:txBody>
      </p:sp>
      <p:sp>
        <p:nvSpPr>
          <p:cNvPr id="229" name="Google Shape;229;p8"/>
          <p:cNvSpPr txBox="1"/>
          <p:nvPr/>
        </p:nvSpPr>
        <p:spPr>
          <a:xfrm>
            <a:off x="2057400" y="4038600"/>
            <a:ext cx="6477000" cy="822325"/>
          </a:xfrm>
          <a:prstGeom prst="rect">
            <a:avLst/>
          </a:prstGeom>
          <a:noFill/>
          <a:ln>
            <a:noFill/>
          </a:ln>
        </p:spPr>
        <p:txBody>
          <a:bodyPr anchorCtr="0" anchor="t" bIns="45700" lIns="91425" spcFirstLastPara="1" rIns="91425" wrap="square" tIns="45700">
            <a:spAutoFit/>
          </a:bodyPr>
          <a:lstStyle/>
          <a:p>
            <a:pPr indent="-403225" lvl="0" marL="403225" marR="0" rtl="0" algn="l">
              <a:lnSpc>
                <a:spcPct val="100000"/>
              </a:lnSpc>
              <a:spcBef>
                <a:spcPts val="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Contains a polar bond</a:t>
            </a:r>
            <a:endParaRPr>
              <a:latin typeface="Raleway Medium"/>
              <a:ea typeface="Raleway Medium"/>
              <a:cs typeface="Raleway Medium"/>
              <a:sym typeface="Raleway Medium"/>
            </a:endParaRPr>
          </a:p>
          <a:p>
            <a:pPr indent="-403225" lvl="0" marL="403225" marR="0" rtl="0" algn="l">
              <a:lnSpc>
                <a:spcPct val="100000"/>
              </a:lnSpc>
              <a:spcBef>
                <a:spcPts val="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Molecule does not have symmetry either</a:t>
            </a:r>
            <a:endParaRPr>
              <a:latin typeface="Raleway Medium"/>
              <a:ea typeface="Raleway Medium"/>
              <a:cs typeface="Raleway Medium"/>
              <a:sym typeface="Raleway Medium"/>
            </a:endParaRPr>
          </a:p>
        </p:txBody>
      </p:sp>
      <p:sp>
        <p:nvSpPr>
          <p:cNvPr id="230" name="Google Shape;230;p8"/>
          <p:cNvSpPr txBox="1"/>
          <p:nvPr/>
        </p:nvSpPr>
        <p:spPr>
          <a:xfrm>
            <a:off x="152400" y="1295400"/>
            <a:ext cx="8991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Raleway Medium"/>
              <a:buChar char="•"/>
            </a:pPr>
            <a:r>
              <a:rPr i="0" lang="en-US" sz="3200" u="none">
                <a:solidFill>
                  <a:schemeClr val="dk1"/>
                </a:solidFill>
                <a:latin typeface="Raleway Medium"/>
                <a:ea typeface="Raleway Medium"/>
                <a:cs typeface="Raleway Medium"/>
                <a:sym typeface="Raleway Medium"/>
              </a:rPr>
              <a:t>Presence of polar bonds within a molecule can affect the polarity of the entire molecule. </a:t>
            </a:r>
            <a:endParaRPr>
              <a:latin typeface="Raleway Medium"/>
              <a:ea typeface="Raleway Medium"/>
              <a:cs typeface="Raleway Medium"/>
              <a:sym typeface="Raleway Medium"/>
            </a:endParaRPr>
          </a:p>
        </p:txBody>
      </p:sp>
      <p:sp>
        <p:nvSpPr>
          <p:cNvPr id="231" name="Google Shape;231;p8"/>
          <p:cNvSpPr txBox="1"/>
          <p:nvPr/>
        </p:nvSpPr>
        <p:spPr>
          <a:xfrm>
            <a:off x="1295400" y="2819400"/>
            <a:ext cx="7543800" cy="1066800"/>
          </a:xfrm>
          <a:prstGeom prst="rect">
            <a:avLst/>
          </a:prstGeom>
          <a:noFill/>
          <a:ln>
            <a:noFill/>
          </a:ln>
        </p:spPr>
        <p:txBody>
          <a:bodyPr anchorCtr="0" anchor="t" bIns="45700" lIns="91425" spcFirstLastPara="1" rIns="91425" wrap="square" tIns="45700">
            <a:spAutoFit/>
          </a:bodyPr>
          <a:lstStyle/>
          <a:p>
            <a:pPr indent="-279400" lvl="0" marL="279400" marR="0" rtl="0" algn="l">
              <a:lnSpc>
                <a:spcPct val="100000"/>
              </a:lnSpc>
              <a:spcBef>
                <a:spcPts val="0"/>
              </a:spcBef>
              <a:spcAft>
                <a:spcPts val="0"/>
              </a:spcAft>
              <a:buClr>
                <a:schemeClr val="dk1"/>
              </a:buClr>
              <a:buSzPts val="3200"/>
              <a:buFont typeface="Raleway Medium"/>
              <a:buChar char="•"/>
            </a:pPr>
            <a:r>
              <a:rPr i="0" lang="en-US" sz="3200" u="none">
                <a:solidFill>
                  <a:schemeClr val="dk1"/>
                </a:solidFill>
                <a:latin typeface="Raleway Medium"/>
                <a:ea typeface="Raleway Medium"/>
                <a:cs typeface="Raleway Medium"/>
                <a:sym typeface="Raleway Medium"/>
              </a:rPr>
              <a:t>For a molecule to be polar it must meet two requirements:</a:t>
            </a:r>
            <a:endParaRPr>
              <a:latin typeface="Raleway Medium"/>
              <a:ea typeface="Raleway Medium"/>
              <a:cs typeface="Raleway Medium"/>
              <a:sym typeface="Raleway Medium"/>
            </a:endParaRPr>
          </a:p>
        </p:txBody>
      </p:sp>
      <p:sp>
        <p:nvSpPr>
          <p:cNvPr id="232" name="Google Shape;232;p8"/>
          <p:cNvSpPr txBox="1"/>
          <p:nvPr/>
        </p:nvSpPr>
        <p:spPr>
          <a:xfrm>
            <a:off x="2971800" y="5334000"/>
            <a:ext cx="46482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i="0" lang="en-US" sz="2400" u="none">
                <a:solidFill>
                  <a:schemeClr val="dk1"/>
                </a:solidFill>
                <a:latin typeface="Raleway Medium"/>
                <a:ea typeface="Raleway Medium"/>
                <a:cs typeface="Raleway Medium"/>
                <a:sym typeface="Raleway Medium"/>
              </a:rPr>
              <a:t>  Up</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Clr>
                <a:schemeClr val="dk1"/>
              </a:buClr>
              <a:buSzPts val="2400"/>
              <a:buFont typeface="Comic Sans MS"/>
              <a:buNone/>
            </a:pPr>
            <a:r>
              <a:rPr i="0" lang="en-US" sz="2400" u="none">
                <a:solidFill>
                  <a:schemeClr val="dk1"/>
                </a:solidFill>
                <a:latin typeface="Raleway Medium"/>
                <a:ea typeface="Raleway Medium"/>
                <a:cs typeface="Raleway Medium"/>
                <a:sym typeface="Raleway Medium"/>
              </a:rPr>
              <a:t>                      OR    side ways</a:t>
            </a:r>
            <a:endParaRPr>
              <a:latin typeface="Raleway Medium"/>
              <a:ea typeface="Raleway Medium"/>
              <a:cs typeface="Raleway Medium"/>
              <a:sym typeface="Raleway Medium"/>
            </a:endParaRPr>
          </a:p>
          <a:p>
            <a:pPr indent="0" lvl="0" marL="0" marR="0" rtl="0" algn="l">
              <a:lnSpc>
                <a:spcPct val="100000"/>
              </a:lnSpc>
              <a:spcBef>
                <a:spcPts val="0"/>
              </a:spcBef>
              <a:spcAft>
                <a:spcPts val="0"/>
              </a:spcAft>
              <a:buClr>
                <a:schemeClr val="dk1"/>
              </a:buClr>
              <a:buSzPts val="2400"/>
              <a:buFont typeface="Comic Sans MS"/>
              <a:buNone/>
            </a:pPr>
            <a:r>
              <a:rPr i="0" lang="en-US" sz="2400" u="none">
                <a:solidFill>
                  <a:schemeClr val="dk1"/>
                </a:solidFill>
                <a:latin typeface="Raleway Medium"/>
                <a:ea typeface="Raleway Medium"/>
                <a:cs typeface="Raleway Medium"/>
                <a:sym typeface="Raleway Medium"/>
              </a:rPr>
              <a:t>Down</a:t>
            </a:r>
            <a:endParaRPr>
              <a:latin typeface="Raleway Medium"/>
              <a:ea typeface="Raleway Medium"/>
              <a:cs typeface="Raleway Medium"/>
              <a:sym typeface="Raleway Medium"/>
            </a:endParaRPr>
          </a:p>
        </p:txBody>
      </p:sp>
      <p:cxnSp>
        <p:nvCxnSpPr>
          <p:cNvPr id="233" name="Google Shape;233;p8"/>
          <p:cNvCxnSpPr/>
          <p:nvPr/>
        </p:nvCxnSpPr>
        <p:spPr>
          <a:xfrm>
            <a:off x="7024900" y="5334000"/>
            <a:ext cx="0" cy="990600"/>
          </a:xfrm>
          <a:prstGeom prst="straightConnector1">
            <a:avLst/>
          </a:prstGeom>
          <a:noFill/>
          <a:ln cap="flat" cmpd="sng" w="38100">
            <a:solidFill>
              <a:schemeClr val="dk1"/>
            </a:solidFill>
            <a:prstDash val="solid"/>
            <a:miter lim="800000"/>
            <a:headEnd len="med" w="med" type="none"/>
            <a:tailEnd len="med" w="med" type="none"/>
          </a:ln>
        </p:spPr>
      </p:cxnSp>
      <p:cxnSp>
        <p:nvCxnSpPr>
          <p:cNvPr id="234" name="Google Shape;234;p8"/>
          <p:cNvCxnSpPr/>
          <p:nvPr/>
        </p:nvCxnSpPr>
        <p:spPr>
          <a:xfrm>
            <a:off x="2895600" y="5943600"/>
            <a:ext cx="990600" cy="0"/>
          </a:xfrm>
          <a:prstGeom prst="straightConnector1">
            <a:avLst/>
          </a:prstGeom>
          <a:noFill/>
          <a:ln cap="flat" cmpd="sng" w="38100">
            <a:solidFill>
              <a:schemeClr val="dk1"/>
            </a:solidFill>
            <a:prstDash val="solid"/>
            <a:miter lim="800000"/>
            <a:headEnd len="med" w="med" type="none"/>
            <a:tailEnd len="med" w="med" type="none"/>
          </a:ln>
        </p:spPr>
      </p:cxnSp>
      <p:sp>
        <p:nvSpPr>
          <p:cNvPr id="235" name="Google Shape;235;p8"/>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9"/>
          <p:cNvSpPr txBox="1"/>
          <p:nvPr>
            <p:ph idx="1" type="body"/>
          </p:nvPr>
        </p:nvSpPr>
        <p:spPr>
          <a:xfrm>
            <a:off x="457200" y="1295400"/>
            <a:ext cx="7848600" cy="68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Raleway Medium"/>
              <a:buChar char="•"/>
            </a:pPr>
            <a:r>
              <a:rPr i="0" lang="en-US" sz="3200" u="none">
                <a:solidFill>
                  <a:schemeClr val="dk1"/>
                </a:solidFill>
                <a:latin typeface="Raleway Medium"/>
                <a:ea typeface="Raleway Medium"/>
                <a:cs typeface="Raleway Medium"/>
                <a:sym typeface="Raleway Medium"/>
              </a:rPr>
              <a:t>Water :  H</a:t>
            </a:r>
            <a:r>
              <a:rPr baseline="-25000" i="0" lang="en-US" sz="3200" u="none">
                <a:solidFill>
                  <a:schemeClr val="dk1"/>
                </a:solidFill>
                <a:latin typeface="Raleway Medium"/>
                <a:ea typeface="Raleway Medium"/>
                <a:cs typeface="Raleway Medium"/>
                <a:sym typeface="Raleway Medium"/>
              </a:rPr>
              <a:t>2</a:t>
            </a:r>
            <a:r>
              <a:rPr i="0" lang="en-US" sz="3200" u="none">
                <a:solidFill>
                  <a:schemeClr val="dk1"/>
                </a:solidFill>
                <a:latin typeface="Raleway Medium"/>
                <a:ea typeface="Raleway Medium"/>
                <a:cs typeface="Raleway Medium"/>
                <a:sym typeface="Raleway Medium"/>
              </a:rPr>
              <a:t>O (2 + 6 = 8 e</a:t>
            </a:r>
            <a:r>
              <a:rPr baseline="30000" i="0" lang="en-US" sz="3200" u="none">
                <a:solidFill>
                  <a:schemeClr val="dk1"/>
                </a:solidFill>
                <a:latin typeface="Raleway Medium"/>
                <a:ea typeface="Raleway Medium"/>
                <a:cs typeface="Raleway Medium"/>
                <a:sym typeface="Raleway Medium"/>
              </a:rPr>
              <a:t>-</a:t>
            </a:r>
            <a:r>
              <a:rPr i="0" lang="en-US" sz="3200" u="none">
                <a:solidFill>
                  <a:schemeClr val="dk1"/>
                </a:solidFill>
                <a:latin typeface="Raleway Medium"/>
                <a:ea typeface="Raleway Medium"/>
                <a:cs typeface="Raleway Medium"/>
                <a:sym typeface="Raleway Medium"/>
              </a:rPr>
              <a:t>)</a:t>
            </a:r>
            <a:endParaRPr>
              <a:latin typeface="Raleway Medium"/>
              <a:ea typeface="Raleway Medium"/>
              <a:cs typeface="Raleway Medium"/>
              <a:sym typeface="Raleway Medium"/>
            </a:endParaRPr>
          </a:p>
        </p:txBody>
      </p:sp>
      <p:sp>
        <p:nvSpPr>
          <p:cNvPr id="241" name="Google Shape;241;p9"/>
          <p:cNvSpPr txBox="1"/>
          <p:nvPr>
            <p:ph type="title"/>
          </p:nvPr>
        </p:nvSpPr>
        <p:spPr>
          <a:xfrm>
            <a:off x="1676400" y="274625"/>
            <a:ext cx="6959100" cy="868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Limelight"/>
              <a:buNone/>
            </a:pPr>
            <a:r>
              <a:rPr b="1" i="0" lang="en-US" sz="3600" u="none">
                <a:solidFill>
                  <a:schemeClr val="lt1"/>
                </a:solidFill>
                <a:latin typeface="Raleway"/>
                <a:ea typeface="Raleway"/>
                <a:cs typeface="Raleway"/>
                <a:sym typeface="Raleway"/>
              </a:rPr>
              <a:t>Is Water a Polar Molecules ?</a:t>
            </a:r>
            <a:endParaRPr b="1">
              <a:latin typeface="Raleway"/>
              <a:ea typeface="Raleway"/>
              <a:cs typeface="Raleway"/>
              <a:sym typeface="Raleway"/>
            </a:endParaRPr>
          </a:p>
        </p:txBody>
      </p:sp>
      <p:sp>
        <p:nvSpPr>
          <p:cNvPr id="242" name="Google Shape;242;p9"/>
          <p:cNvSpPr txBox="1"/>
          <p:nvPr/>
        </p:nvSpPr>
        <p:spPr>
          <a:xfrm>
            <a:off x="696912" y="3276600"/>
            <a:ext cx="674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121"/>
              </a:buClr>
              <a:buSzPts val="2800"/>
              <a:buFont typeface="Arial"/>
              <a:buNone/>
            </a:pPr>
            <a:r>
              <a:rPr i="0" lang="en-US" sz="2800" u="none">
                <a:solidFill>
                  <a:srgbClr val="FF2121"/>
                </a:solidFill>
                <a:latin typeface="Raleway Medium"/>
                <a:ea typeface="Raleway Medium"/>
                <a:cs typeface="Raleway Medium"/>
                <a:sym typeface="Raleway Medium"/>
              </a:rPr>
              <a:t>δ</a:t>
            </a:r>
            <a:r>
              <a:rPr baseline="30000" i="0" lang="en-US" sz="2800" u="none">
                <a:solidFill>
                  <a:srgbClr val="FF2121"/>
                </a:solidFill>
                <a:latin typeface="Raleway Medium"/>
                <a:ea typeface="Raleway Medium"/>
                <a:cs typeface="Raleway Medium"/>
                <a:sym typeface="Raleway Medium"/>
              </a:rPr>
              <a:t>+</a:t>
            </a:r>
            <a:endParaRPr>
              <a:latin typeface="Raleway Medium"/>
              <a:ea typeface="Raleway Medium"/>
              <a:cs typeface="Raleway Medium"/>
              <a:sym typeface="Raleway Medium"/>
            </a:endParaRPr>
          </a:p>
        </p:txBody>
      </p:sp>
      <p:sp>
        <p:nvSpPr>
          <p:cNvPr id="243" name="Google Shape;243;p9"/>
          <p:cNvSpPr txBox="1"/>
          <p:nvPr/>
        </p:nvSpPr>
        <p:spPr>
          <a:xfrm>
            <a:off x="1295400" y="3276600"/>
            <a:ext cx="58261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Arial"/>
              <a:buNone/>
            </a:pPr>
            <a:r>
              <a:rPr i="0" lang="en-US" sz="2800" u="none">
                <a:solidFill>
                  <a:srgbClr val="0000FF"/>
                </a:solidFill>
                <a:latin typeface="Raleway Medium"/>
                <a:ea typeface="Raleway Medium"/>
                <a:cs typeface="Raleway Medium"/>
                <a:sym typeface="Raleway Medium"/>
              </a:rPr>
              <a:t>δ</a:t>
            </a:r>
            <a:r>
              <a:rPr baseline="30000" i="0" lang="en-US" sz="2800" u="none">
                <a:solidFill>
                  <a:srgbClr val="0000FF"/>
                </a:solidFill>
                <a:latin typeface="Raleway Medium"/>
                <a:ea typeface="Raleway Medium"/>
                <a:cs typeface="Raleway Medium"/>
                <a:sym typeface="Raleway Medium"/>
              </a:rPr>
              <a:t>-</a:t>
            </a:r>
            <a:endParaRPr>
              <a:latin typeface="Raleway Medium"/>
              <a:ea typeface="Raleway Medium"/>
              <a:cs typeface="Raleway Medium"/>
              <a:sym typeface="Raleway Medium"/>
            </a:endParaRPr>
          </a:p>
        </p:txBody>
      </p:sp>
      <p:sp>
        <p:nvSpPr>
          <p:cNvPr id="244" name="Google Shape;244;p9"/>
          <p:cNvSpPr txBox="1"/>
          <p:nvPr/>
        </p:nvSpPr>
        <p:spPr>
          <a:xfrm>
            <a:off x="1828800" y="3276600"/>
            <a:ext cx="674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121"/>
              </a:buClr>
              <a:buSzPts val="2800"/>
              <a:buFont typeface="Arial"/>
              <a:buNone/>
            </a:pPr>
            <a:r>
              <a:rPr i="0" lang="en-US" sz="2800" u="none">
                <a:solidFill>
                  <a:srgbClr val="FF2121"/>
                </a:solidFill>
                <a:latin typeface="Raleway Medium"/>
                <a:ea typeface="Raleway Medium"/>
                <a:cs typeface="Raleway Medium"/>
                <a:sym typeface="Raleway Medium"/>
              </a:rPr>
              <a:t>δ</a:t>
            </a:r>
            <a:r>
              <a:rPr baseline="30000" i="0" lang="en-US" sz="2800" u="none">
                <a:solidFill>
                  <a:srgbClr val="FF2121"/>
                </a:solidFill>
                <a:latin typeface="Raleway Medium"/>
                <a:ea typeface="Raleway Medium"/>
                <a:cs typeface="Raleway Medium"/>
                <a:sym typeface="Raleway Medium"/>
              </a:rPr>
              <a:t>+</a:t>
            </a:r>
            <a:endParaRPr>
              <a:latin typeface="Raleway Medium"/>
              <a:ea typeface="Raleway Medium"/>
              <a:cs typeface="Raleway Medium"/>
              <a:sym typeface="Raleway Medium"/>
            </a:endParaRPr>
          </a:p>
        </p:txBody>
      </p:sp>
      <p:sp>
        <p:nvSpPr>
          <p:cNvPr id="245" name="Google Shape;245;p9"/>
          <p:cNvSpPr txBox="1"/>
          <p:nvPr/>
        </p:nvSpPr>
        <p:spPr>
          <a:xfrm>
            <a:off x="2895600" y="1981200"/>
            <a:ext cx="4713287" cy="895350"/>
          </a:xfrm>
          <a:prstGeom prst="rect">
            <a:avLst/>
          </a:prstGeom>
          <a:noFill/>
          <a:ln>
            <a:noFill/>
          </a:ln>
        </p:spPr>
        <p:txBody>
          <a:bodyPr anchorCtr="0" anchor="t" bIns="45700" lIns="91425" spcFirstLastPara="1" rIns="91425" wrap="square" tIns="45700">
            <a:spAutoFit/>
          </a:bodyPr>
          <a:lstStyle/>
          <a:p>
            <a:pPr indent="-288925" lvl="0" marL="288925" marR="0" rtl="0" algn="l">
              <a:lnSpc>
                <a:spcPct val="100000"/>
              </a:lnSpc>
              <a:spcBef>
                <a:spcPts val="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EN Difference = 3.5-2.1 = 1.4 </a:t>
            </a:r>
            <a:endParaRPr>
              <a:latin typeface="Raleway Medium"/>
              <a:ea typeface="Raleway Medium"/>
              <a:cs typeface="Raleway Medium"/>
              <a:sym typeface="Raleway Medium"/>
            </a:endParaRPr>
          </a:p>
          <a:p>
            <a:pPr indent="-288925" lvl="0" marL="288925" marR="0" rtl="0" algn="l">
              <a:lnSpc>
                <a:spcPct val="100000"/>
              </a:lnSpc>
              <a:spcBef>
                <a:spcPts val="480"/>
              </a:spcBef>
              <a:spcAft>
                <a:spcPts val="0"/>
              </a:spcAft>
              <a:buClr>
                <a:srgbClr val="FF2121"/>
              </a:buClr>
              <a:buSzPts val="2400"/>
              <a:buFont typeface="Raleway Medium"/>
              <a:buChar char="✔"/>
            </a:pPr>
            <a:r>
              <a:rPr i="0" lang="en-US" sz="2400" u="none">
                <a:solidFill>
                  <a:srgbClr val="FF2121"/>
                </a:solidFill>
                <a:latin typeface="Raleway Medium"/>
                <a:ea typeface="Raleway Medium"/>
                <a:cs typeface="Raleway Medium"/>
                <a:sym typeface="Raleway Medium"/>
              </a:rPr>
              <a:t> Polar Bond</a:t>
            </a:r>
            <a:endParaRPr>
              <a:latin typeface="Raleway Medium"/>
              <a:ea typeface="Raleway Medium"/>
              <a:cs typeface="Raleway Medium"/>
              <a:sym typeface="Raleway Medium"/>
            </a:endParaRPr>
          </a:p>
        </p:txBody>
      </p:sp>
      <p:sp>
        <p:nvSpPr>
          <p:cNvPr id="246" name="Google Shape;246;p9"/>
          <p:cNvSpPr txBox="1"/>
          <p:nvPr/>
        </p:nvSpPr>
        <p:spPr>
          <a:xfrm>
            <a:off x="685800" y="2682875"/>
            <a:ext cx="16224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mic Sans MS"/>
              <a:buNone/>
            </a:pPr>
            <a:r>
              <a:rPr i="0" lang="en-US" sz="3200" u="none">
                <a:solidFill>
                  <a:schemeClr val="dk1"/>
                </a:solidFill>
                <a:latin typeface="Raleway Medium"/>
                <a:ea typeface="Raleway Medium"/>
                <a:cs typeface="Raleway Medium"/>
                <a:sym typeface="Raleway Medium"/>
              </a:rPr>
              <a:t>H  O  H</a:t>
            </a:r>
            <a:endParaRPr>
              <a:latin typeface="Raleway Medium"/>
              <a:ea typeface="Raleway Medium"/>
              <a:cs typeface="Raleway Medium"/>
              <a:sym typeface="Raleway Medium"/>
            </a:endParaRPr>
          </a:p>
        </p:txBody>
      </p:sp>
      <p:sp>
        <p:nvSpPr>
          <p:cNvPr id="247" name="Google Shape;247;p9"/>
          <p:cNvSpPr txBox="1"/>
          <p:nvPr/>
        </p:nvSpPr>
        <p:spPr>
          <a:xfrm>
            <a:off x="1828800" y="2286000"/>
            <a:ext cx="501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i="0" lang="en-US" sz="1800" u="none">
                <a:solidFill>
                  <a:schemeClr val="dk1"/>
                </a:solidFill>
                <a:latin typeface="Raleway Medium"/>
                <a:ea typeface="Raleway Medium"/>
                <a:cs typeface="Raleway Medium"/>
                <a:sym typeface="Raleway Medium"/>
              </a:rPr>
              <a:t>2.1</a:t>
            </a:r>
            <a:endParaRPr>
              <a:latin typeface="Raleway Medium"/>
              <a:ea typeface="Raleway Medium"/>
              <a:cs typeface="Raleway Medium"/>
              <a:sym typeface="Raleway Medium"/>
            </a:endParaRPr>
          </a:p>
        </p:txBody>
      </p:sp>
      <p:sp>
        <p:nvSpPr>
          <p:cNvPr id="248" name="Google Shape;248;p9"/>
          <p:cNvSpPr txBox="1"/>
          <p:nvPr/>
        </p:nvSpPr>
        <p:spPr>
          <a:xfrm>
            <a:off x="1295400" y="2286000"/>
            <a:ext cx="501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i="0" lang="en-US" sz="1800" u="none">
                <a:solidFill>
                  <a:schemeClr val="dk1"/>
                </a:solidFill>
                <a:latin typeface="Raleway Medium"/>
                <a:ea typeface="Raleway Medium"/>
                <a:cs typeface="Raleway Medium"/>
                <a:sym typeface="Raleway Medium"/>
              </a:rPr>
              <a:t>3.5</a:t>
            </a:r>
            <a:endParaRPr>
              <a:latin typeface="Raleway Medium"/>
              <a:ea typeface="Raleway Medium"/>
              <a:cs typeface="Raleway Medium"/>
              <a:sym typeface="Raleway Medium"/>
            </a:endParaRPr>
          </a:p>
        </p:txBody>
      </p:sp>
      <p:sp>
        <p:nvSpPr>
          <p:cNvPr id="249" name="Google Shape;249;p9"/>
          <p:cNvSpPr txBox="1"/>
          <p:nvPr/>
        </p:nvSpPr>
        <p:spPr>
          <a:xfrm>
            <a:off x="685800" y="2286000"/>
            <a:ext cx="501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i="0" lang="en-US" sz="1800" u="none">
                <a:solidFill>
                  <a:schemeClr val="dk1"/>
                </a:solidFill>
                <a:latin typeface="Raleway Medium"/>
                <a:ea typeface="Raleway Medium"/>
                <a:cs typeface="Raleway Medium"/>
                <a:sym typeface="Raleway Medium"/>
              </a:rPr>
              <a:t>2.1</a:t>
            </a:r>
            <a:endParaRPr>
              <a:latin typeface="Raleway Medium"/>
              <a:ea typeface="Raleway Medium"/>
              <a:cs typeface="Raleway Medium"/>
              <a:sym typeface="Raleway Medium"/>
            </a:endParaRPr>
          </a:p>
        </p:txBody>
      </p:sp>
      <p:sp>
        <p:nvSpPr>
          <p:cNvPr id="250" name="Google Shape;250;p9"/>
          <p:cNvSpPr txBox="1"/>
          <p:nvPr/>
        </p:nvSpPr>
        <p:spPr>
          <a:xfrm>
            <a:off x="2895600" y="2819400"/>
            <a:ext cx="6096000" cy="822325"/>
          </a:xfrm>
          <a:prstGeom prst="rect">
            <a:avLst/>
          </a:prstGeom>
          <a:noFill/>
          <a:ln>
            <a:noFill/>
          </a:ln>
        </p:spPr>
        <p:txBody>
          <a:bodyPr anchorCtr="0" anchor="t" bIns="45700" lIns="91425" spcFirstLastPara="1" rIns="91425" wrap="square" tIns="45700">
            <a:spAutoFit/>
          </a:bodyPr>
          <a:lstStyle/>
          <a:p>
            <a:pPr indent="-288925" lvl="0" marL="288925" marR="0" rtl="0" algn="l">
              <a:lnSpc>
                <a:spcPct val="100000"/>
              </a:lnSpc>
              <a:spcBef>
                <a:spcPts val="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If water is drawn like this, it would be a non-polar molecule.</a:t>
            </a:r>
            <a:endParaRPr>
              <a:latin typeface="Raleway Medium"/>
              <a:ea typeface="Raleway Medium"/>
              <a:cs typeface="Raleway Medium"/>
              <a:sym typeface="Raleway Medium"/>
            </a:endParaRPr>
          </a:p>
        </p:txBody>
      </p:sp>
      <p:sp>
        <p:nvSpPr>
          <p:cNvPr id="251" name="Google Shape;251;p9"/>
          <p:cNvSpPr txBox="1"/>
          <p:nvPr/>
        </p:nvSpPr>
        <p:spPr>
          <a:xfrm>
            <a:off x="533400" y="4419600"/>
            <a:ext cx="8153400" cy="457200"/>
          </a:xfrm>
          <a:prstGeom prst="rect">
            <a:avLst/>
          </a:prstGeom>
          <a:noFill/>
          <a:ln>
            <a:noFill/>
          </a:ln>
        </p:spPr>
        <p:txBody>
          <a:bodyPr anchorCtr="0" anchor="t" bIns="45700" lIns="91425" spcFirstLastPara="1" rIns="91425" wrap="square" tIns="45700">
            <a:spAutoFit/>
          </a:bodyPr>
          <a:lstStyle/>
          <a:p>
            <a:pPr indent="-288925" lvl="0" marL="288925" marR="0" rtl="0" algn="l">
              <a:lnSpc>
                <a:spcPct val="100000"/>
              </a:lnSpc>
              <a:spcBef>
                <a:spcPts val="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Structural diagram shows us the real shape: </a:t>
            </a:r>
            <a:endParaRPr>
              <a:latin typeface="Raleway Medium"/>
              <a:ea typeface="Raleway Medium"/>
              <a:cs typeface="Raleway Medium"/>
              <a:sym typeface="Raleway Medium"/>
            </a:endParaRPr>
          </a:p>
        </p:txBody>
      </p:sp>
      <p:sp>
        <p:nvSpPr>
          <p:cNvPr id="252" name="Google Shape;252;p9"/>
          <p:cNvSpPr txBox="1"/>
          <p:nvPr/>
        </p:nvSpPr>
        <p:spPr>
          <a:xfrm>
            <a:off x="609600" y="5029200"/>
            <a:ext cx="1543050" cy="1163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mic Sans MS"/>
              <a:buNone/>
            </a:pPr>
            <a:r>
              <a:rPr b="0" i="0" lang="en-US" sz="3200" u="none">
                <a:solidFill>
                  <a:schemeClr val="dk1"/>
                </a:solidFill>
                <a:latin typeface="Comic Sans MS"/>
                <a:ea typeface="Comic Sans MS"/>
                <a:cs typeface="Comic Sans MS"/>
                <a:sym typeface="Comic Sans MS"/>
              </a:rPr>
              <a:t>    O  </a:t>
            </a:r>
            <a:endParaRPr/>
          </a:p>
          <a:p>
            <a:pPr indent="0" lvl="0" marL="0" marR="0" rtl="0" algn="l">
              <a:lnSpc>
                <a:spcPct val="100000"/>
              </a:lnSpc>
              <a:spcBef>
                <a:spcPts val="640"/>
              </a:spcBef>
              <a:spcAft>
                <a:spcPts val="0"/>
              </a:spcAft>
              <a:buClr>
                <a:schemeClr val="dk1"/>
              </a:buClr>
              <a:buSzPts val="3200"/>
              <a:buFont typeface="Comic Sans MS"/>
              <a:buNone/>
            </a:pPr>
            <a:r>
              <a:rPr b="0" i="0" lang="en-US" sz="3200" u="none">
                <a:solidFill>
                  <a:schemeClr val="dk1"/>
                </a:solidFill>
                <a:latin typeface="Comic Sans MS"/>
                <a:ea typeface="Comic Sans MS"/>
                <a:cs typeface="Comic Sans MS"/>
                <a:sym typeface="Comic Sans MS"/>
              </a:rPr>
              <a:t>H      H</a:t>
            </a:r>
            <a:endParaRPr/>
          </a:p>
        </p:txBody>
      </p:sp>
      <p:cxnSp>
        <p:nvCxnSpPr>
          <p:cNvPr id="253" name="Google Shape;253;p9"/>
          <p:cNvCxnSpPr/>
          <p:nvPr/>
        </p:nvCxnSpPr>
        <p:spPr>
          <a:xfrm flipH="1">
            <a:off x="914400" y="5410200"/>
            <a:ext cx="228600" cy="228600"/>
          </a:xfrm>
          <a:prstGeom prst="straightConnector1">
            <a:avLst/>
          </a:prstGeom>
          <a:noFill/>
          <a:ln cap="flat" cmpd="sng" w="38100">
            <a:solidFill>
              <a:schemeClr val="dk1"/>
            </a:solidFill>
            <a:prstDash val="solid"/>
            <a:miter lim="800000"/>
            <a:headEnd len="med" w="med" type="none"/>
            <a:tailEnd len="med" w="med" type="none"/>
          </a:ln>
        </p:spPr>
      </p:cxnSp>
      <p:cxnSp>
        <p:nvCxnSpPr>
          <p:cNvPr id="254" name="Google Shape;254;p9"/>
          <p:cNvCxnSpPr/>
          <p:nvPr/>
        </p:nvCxnSpPr>
        <p:spPr>
          <a:xfrm>
            <a:off x="1524000" y="5410200"/>
            <a:ext cx="228600" cy="228600"/>
          </a:xfrm>
          <a:prstGeom prst="straightConnector1">
            <a:avLst/>
          </a:prstGeom>
          <a:noFill/>
          <a:ln cap="flat" cmpd="sng" w="38100">
            <a:solidFill>
              <a:schemeClr val="dk1"/>
            </a:solidFill>
            <a:prstDash val="solid"/>
            <a:miter lim="800000"/>
            <a:headEnd len="med" w="med" type="none"/>
            <a:tailEnd len="med" w="med" type="none"/>
          </a:ln>
        </p:spPr>
      </p:cxnSp>
      <p:sp>
        <p:nvSpPr>
          <p:cNvPr id="255" name="Google Shape;255;p9"/>
          <p:cNvSpPr txBox="1"/>
          <p:nvPr/>
        </p:nvSpPr>
        <p:spPr>
          <a:xfrm>
            <a:off x="1905000" y="6096000"/>
            <a:ext cx="5334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121"/>
              </a:buClr>
              <a:buSzPts val="2800"/>
              <a:buFont typeface="Arial"/>
              <a:buNone/>
            </a:pPr>
            <a:r>
              <a:rPr b="0" i="0" lang="en-US" sz="2800" u="none">
                <a:solidFill>
                  <a:srgbClr val="FF2121"/>
                </a:solidFill>
                <a:latin typeface="Arial"/>
                <a:ea typeface="Arial"/>
                <a:cs typeface="Arial"/>
                <a:sym typeface="Arial"/>
              </a:rPr>
              <a:t>δ</a:t>
            </a:r>
            <a:r>
              <a:rPr b="0" baseline="30000" i="0" lang="en-US" sz="2800" u="none">
                <a:solidFill>
                  <a:srgbClr val="FF2121"/>
                </a:solidFill>
                <a:latin typeface="Arial"/>
                <a:ea typeface="Arial"/>
                <a:cs typeface="Arial"/>
                <a:sym typeface="Arial"/>
              </a:rPr>
              <a:t>+</a:t>
            </a:r>
            <a:endParaRPr/>
          </a:p>
        </p:txBody>
      </p:sp>
      <p:sp>
        <p:nvSpPr>
          <p:cNvPr id="256" name="Google Shape;256;p9"/>
          <p:cNvSpPr txBox="1"/>
          <p:nvPr/>
        </p:nvSpPr>
        <p:spPr>
          <a:xfrm>
            <a:off x="1524000" y="4724400"/>
            <a:ext cx="58261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Arial"/>
              <a:buNone/>
            </a:pPr>
            <a:r>
              <a:rPr b="0" i="0" lang="en-US" sz="2800" u="none">
                <a:solidFill>
                  <a:srgbClr val="0000FF"/>
                </a:solidFill>
                <a:latin typeface="Arial"/>
                <a:ea typeface="Arial"/>
                <a:cs typeface="Arial"/>
                <a:sym typeface="Arial"/>
              </a:rPr>
              <a:t>δ</a:t>
            </a:r>
            <a:r>
              <a:rPr b="0" baseline="30000" i="0" lang="en-US" sz="2800" u="none">
                <a:solidFill>
                  <a:srgbClr val="0000FF"/>
                </a:solidFill>
                <a:latin typeface="Arial"/>
                <a:ea typeface="Arial"/>
                <a:cs typeface="Arial"/>
                <a:sym typeface="Arial"/>
              </a:rPr>
              <a:t>-</a:t>
            </a:r>
            <a:endParaRPr/>
          </a:p>
        </p:txBody>
      </p:sp>
      <p:sp>
        <p:nvSpPr>
          <p:cNvPr id="257" name="Google Shape;257;p9"/>
          <p:cNvSpPr txBox="1"/>
          <p:nvPr/>
        </p:nvSpPr>
        <p:spPr>
          <a:xfrm>
            <a:off x="381000" y="6096000"/>
            <a:ext cx="67468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121"/>
              </a:buClr>
              <a:buSzPts val="2800"/>
              <a:buFont typeface="Arial"/>
              <a:buNone/>
            </a:pPr>
            <a:r>
              <a:rPr b="0" i="0" lang="en-US" sz="2800" u="none">
                <a:solidFill>
                  <a:srgbClr val="FF2121"/>
                </a:solidFill>
                <a:latin typeface="Arial"/>
                <a:ea typeface="Arial"/>
                <a:cs typeface="Arial"/>
                <a:sym typeface="Arial"/>
              </a:rPr>
              <a:t>δ</a:t>
            </a:r>
            <a:r>
              <a:rPr b="0" baseline="30000" i="0" lang="en-US" sz="2800" u="none">
                <a:solidFill>
                  <a:srgbClr val="FF2121"/>
                </a:solidFill>
                <a:latin typeface="Arial"/>
                <a:ea typeface="Arial"/>
                <a:cs typeface="Arial"/>
                <a:sym typeface="Arial"/>
              </a:rPr>
              <a:t>+</a:t>
            </a:r>
            <a:endParaRPr/>
          </a:p>
        </p:txBody>
      </p:sp>
      <p:sp>
        <p:nvSpPr>
          <p:cNvPr id="258" name="Google Shape;258;p9"/>
          <p:cNvSpPr txBox="1"/>
          <p:nvPr/>
        </p:nvSpPr>
        <p:spPr>
          <a:xfrm>
            <a:off x="2819400" y="5110162"/>
            <a:ext cx="6096000" cy="1309687"/>
          </a:xfrm>
          <a:prstGeom prst="rect">
            <a:avLst/>
          </a:prstGeom>
          <a:noFill/>
          <a:ln>
            <a:noFill/>
          </a:ln>
        </p:spPr>
        <p:txBody>
          <a:bodyPr anchorCtr="0" anchor="t" bIns="45700" lIns="91425" spcFirstLastPara="1" rIns="91425" wrap="square" tIns="45700">
            <a:spAutoFit/>
          </a:bodyPr>
          <a:lstStyle/>
          <a:p>
            <a:pPr indent="-288925" lvl="0" marL="288925" marR="0" rtl="0" algn="l">
              <a:lnSpc>
                <a:spcPct val="100000"/>
              </a:lnSpc>
              <a:spcBef>
                <a:spcPts val="0"/>
              </a:spcBef>
              <a:spcAft>
                <a:spcPts val="0"/>
              </a:spcAft>
              <a:buClr>
                <a:schemeClr val="dk1"/>
              </a:buClr>
              <a:buSzPts val="2400"/>
              <a:buFont typeface="Comic Sans MS"/>
              <a:buChar char="•"/>
            </a:pPr>
            <a:r>
              <a:rPr i="0" lang="en-US" sz="2400" u="none">
                <a:solidFill>
                  <a:schemeClr val="dk1"/>
                </a:solidFill>
                <a:latin typeface="Raleway Medium"/>
                <a:ea typeface="Raleway Medium"/>
                <a:cs typeface="Raleway Medium"/>
                <a:sym typeface="Raleway Medium"/>
              </a:rPr>
              <a:t>Molecule is </a:t>
            </a:r>
            <a:r>
              <a:rPr i="0" lang="en-US" sz="2400" u="none">
                <a:solidFill>
                  <a:srgbClr val="FF2121"/>
                </a:solidFill>
                <a:latin typeface="Raleway Medium"/>
                <a:ea typeface="Raleway Medium"/>
                <a:cs typeface="Raleway Medium"/>
                <a:sym typeface="Raleway Medium"/>
              </a:rPr>
              <a:t>asymmetrical</a:t>
            </a:r>
            <a:r>
              <a:rPr i="0" lang="en-US" sz="2400" u="none">
                <a:solidFill>
                  <a:schemeClr val="dk1"/>
                </a:solidFill>
                <a:latin typeface="Raleway Medium"/>
                <a:ea typeface="Raleway Medium"/>
                <a:cs typeface="Raleway Medium"/>
                <a:sym typeface="Raleway Medium"/>
              </a:rPr>
              <a:t> top to bottom. It has a negative and a positive end </a:t>
            </a:r>
            <a:r>
              <a:rPr i="0" lang="en-US" sz="2400" u="none">
                <a:solidFill>
                  <a:srgbClr val="0066FF"/>
                </a:solidFill>
                <a:latin typeface="Raleway Medium"/>
                <a:ea typeface="Raleway Medium"/>
                <a:cs typeface="Raleway Medium"/>
                <a:sym typeface="Raleway Medium"/>
              </a:rPr>
              <a:t>∴ polar molecule</a:t>
            </a:r>
            <a:r>
              <a:rPr i="0" lang="en-US" sz="3200" u="none">
                <a:solidFill>
                  <a:schemeClr val="dk1"/>
                </a:solidFill>
                <a:latin typeface="Raleway Medium"/>
                <a:ea typeface="Raleway Medium"/>
                <a:cs typeface="Raleway Medium"/>
                <a:sym typeface="Raleway Medium"/>
              </a:rPr>
              <a:t> </a:t>
            </a:r>
            <a:endParaRPr>
              <a:latin typeface="Raleway Medium"/>
              <a:ea typeface="Raleway Medium"/>
              <a:cs typeface="Raleway Medium"/>
              <a:sym typeface="Raleway Medium"/>
            </a:endParaRPr>
          </a:p>
        </p:txBody>
      </p:sp>
      <p:cxnSp>
        <p:nvCxnSpPr>
          <p:cNvPr id="259" name="Google Shape;259;p9"/>
          <p:cNvCxnSpPr/>
          <p:nvPr/>
        </p:nvCxnSpPr>
        <p:spPr>
          <a:xfrm rot="10800000">
            <a:off x="1524000" y="3962400"/>
            <a:ext cx="609600" cy="0"/>
          </a:xfrm>
          <a:prstGeom prst="straightConnector1">
            <a:avLst/>
          </a:prstGeom>
          <a:noFill/>
          <a:ln cap="flat" cmpd="sng" w="28575">
            <a:solidFill>
              <a:srgbClr val="CC0099"/>
            </a:solidFill>
            <a:prstDash val="solid"/>
            <a:miter lim="800000"/>
            <a:headEnd len="med" w="med" type="none"/>
            <a:tailEnd len="med" w="med" type="triangle"/>
          </a:ln>
        </p:spPr>
      </p:cxnSp>
      <p:cxnSp>
        <p:nvCxnSpPr>
          <p:cNvPr id="260" name="Google Shape;260;p9"/>
          <p:cNvCxnSpPr/>
          <p:nvPr/>
        </p:nvCxnSpPr>
        <p:spPr>
          <a:xfrm>
            <a:off x="838200" y="3962400"/>
            <a:ext cx="609600" cy="0"/>
          </a:xfrm>
          <a:prstGeom prst="straightConnector1">
            <a:avLst/>
          </a:prstGeom>
          <a:noFill/>
          <a:ln cap="flat" cmpd="sng" w="28575">
            <a:solidFill>
              <a:srgbClr val="CC0099"/>
            </a:solidFill>
            <a:prstDash val="solid"/>
            <a:miter lim="800000"/>
            <a:headEnd len="med" w="med" type="none"/>
            <a:tailEnd len="med" w="med" type="triangle"/>
          </a:ln>
        </p:spPr>
      </p:cxnSp>
      <p:cxnSp>
        <p:nvCxnSpPr>
          <p:cNvPr id="261" name="Google Shape;261;p9"/>
          <p:cNvCxnSpPr/>
          <p:nvPr/>
        </p:nvCxnSpPr>
        <p:spPr>
          <a:xfrm>
            <a:off x="990600" y="3810000"/>
            <a:ext cx="0" cy="304800"/>
          </a:xfrm>
          <a:prstGeom prst="straightConnector1">
            <a:avLst/>
          </a:prstGeom>
          <a:noFill/>
          <a:ln cap="flat" cmpd="sng" w="28575">
            <a:solidFill>
              <a:srgbClr val="CC0099"/>
            </a:solidFill>
            <a:prstDash val="solid"/>
            <a:miter lim="800000"/>
            <a:headEnd len="med" w="med" type="none"/>
            <a:tailEnd len="med" w="med" type="none"/>
          </a:ln>
        </p:spPr>
      </p:cxnSp>
      <p:cxnSp>
        <p:nvCxnSpPr>
          <p:cNvPr id="262" name="Google Shape;262;p9"/>
          <p:cNvCxnSpPr/>
          <p:nvPr/>
        </p:nvCxnSpPr>
        <p:spPr>
          <a:xfrm>
            <a:off x="1981200" y="3810000"/>
            <a:ext cx="0" cy="304800"/>
          </a:xfrm>
          <a:prstGeom prst="straightConnector1">
            <a:avLst/>
          </a:prstGeom>
          <a:noFill/>
          <a:ln cap="flat" cmpd="sng" w="28575">
            <a:solidFill>
              <a:srgbClr val="CC0099"/>
            </a:solidFill>
            <a:prstDash val="solid"/>
            <a:miter lim="800000"/>
            <a:headEnd len="med" w="med" type="none"/>
            <a:tailEnd len="med" w="med" type="none"/>
          </a:ln>
        </p:spPr>
      </p:cxnSp>
      <p:cxnSp>
        <p:nvCxnSpPr>
          <p:cNvPr id="263" name="Google Shape;263;p9"/>
          <p:cNvCxnSpPr/>
          <p:nvPr/>
        </p:nvCxnSpPr>
        <p:spPr>
          <a:xfrm rot="10800000">
            <a:off x="2438400" y="5105400"/>
            <a:ext cx="0" cy="914400"/>
          </a:xfrm>
          <a:prstGeom prst="straightConnector1">
            <a:avLst/>
          </a:prstGeom>
          <a:noFill/>
          <a:ln cap="flat" cmpd="sng" w="57150">
            <a:solidFill>
              <a:srgbClr val="CC0099"/>
            </a:solidFill>
            <a:prstDash val="solid"/>
            <a:miter lim="800000"/>
            <a:headEnd len="med" w="med" type="none"/>
            <a:tailEnd len="med" w="med" type="triangle"/>
          </a:ln>
        </p:spPr>
      </p:cxnSp>
      <p:cxnSp>
        <p:nvCxnSpPr>
          <p:cNvPr id="264" name="Google Shape;264;p9"/>
          <p:cNvCxnSpPr/>
          <p:nvPr/>
        </p:nvCxnSpPr>
        <p:spPr>
          <a:xfrm>
            <a:off x="2286000" y="5867400"/>
            <a:ext cx="304800" cy="0"/>
          </a:xfrm>
          <a:prstGeom prst="straightConnector1">
            <a:avLst/>
          </a:prstGeom>
          <a:noFill/>
          <a:ln cap="flat" cmpd="sng" w="57150">
            <a:solidFill>
              <a:srgbClr val="CC0099"/>
            </a:solidFill>
            <a:prstDash val="solid"/>
            <a:miter lim="800000"/>
            <a:headEnd len="med" w="med" type="none"/>
            <a:tailEnd len="med" w="med" type="none"/>
          </a:ln>
        </p:spPr>
      </p:cxnSp>
      <p:cxnSp>
        <p:nvCxnSpPr>
          <p:cNvPr id="265" name="Google Shape;265;p9"/>
          <p:cNvCxnSpPr/>
          <p:nvPr/>
        </p:nvCxnSpPr>
        <p:spPr>
          <a:xfrm flipH="1" rot="10800000">
            <a:off x="609600" y="5257800"/>
            <a:ext cx="304800" cy="381000"/>
          </a:xfrm>
          <a:prstGeom prst="straightConnector1">
            <a:avLst/>
          </a:prstGeom>
          <a:noFill/>
          <a:ln cap="flat" cmpd="sng" w="38100">
            <a:solidFill>
              <a:srgbClr val="CC0099"/>
            </a:solidFill>
            <a:prstDash val="solid"/>
            <a:miter lim="800000"/>
            <a:headEnd len="med" w="med" type="none"/>
            <a:tailEnd len="med" w="med" type="triangle"/>
          </a:ln>
        </p:spPr>
      </p:cxnSp>
      <p:cxnSp>
        <p:nvCxnSpPr>
          <p:cNvPr id="266" name="Google Shape;266;p9"/>
          <p:cNvCxnSpPr/>
          <p:nvPr/>
        </p:nvCxnSpPr>
        <p:spPr>
          <a:xfrm rot="10800000">
            <a:off x="1676400" y="5257800"/>
            <a:ext cx="381000" cy="381000"/>
          </a:xfrm>
          <a:prstGeom prst="straightConnector1">
            <a:avLst/>
          </a:prstGeom>
          <a:noFill/>
          <a:ln cap="flat" cmpd="sng" w="38100">
            <a:solidFill>
              <a:srgbClr val="CC0099"/>
            </a:solidFill>
            <a:prstDash val="solid"/>
            <a:miter lim="800000"/>
            <a:headEnd len="med" w="med" type="none"/>
            <a:tailEnd len="med" w="med" type="triangle"/>
          </a:ln>
        </p:spPr>
      </p:cxnSp>
      <p:cxnSp>
        <p:nvCxnSpPr>
          <p:cNvPr id="267" name="Google Shape;267;p9"/>
          <p:cNvCxnSpPr/>
          <p:nvPr/>
        </p:nvCxnSpPr>
        <p:spPr>
          <a:xfrm flipH="1" rot="10800000">
            <a:off x="1905000" y="5486400"/>
            <a:ext cx="152400" cy="152400"/>
          </a:xfrm>
          <a:prstGeom prst="straightConnector1">
            <a:avLst/>
          </a:prstGeom>
          <a:noFill/>
          <a:ln cap="flat" cmpd="sng" w="38100">
            <a:solidFill>
              <a:srgbClr val="CC0099"/>
            </a:solidFill>
            <a:prstDash val="solid"/>
            <a:miter lim="800000"/>
            <a:headEnd len="med" w="med" type="none"/>
            <a:tailEnd len="med" w="med" type="none"/>
          </a:ln>
        </p:spPr>
      </p:cxnSp>
      <p:cxnSp>
        <p:nvCxnSpPr>
          <p:cNvPr id="268" name="Google Shape;268;p9"/>
          <p:cNvCxnSpPr/>
          <p:nvPr/>
        </p:nvCxnSpPr>
        <p:spPr>
          <a:xfrm>
            <a:off x="533400" y="5486400"/>
            <a:ext cx="228600" cy="152400"/>
          </a:xfrm>
          <a:prstGeom prst="straightConnector1">
            <a:avLst/>
          </a:prstGeom>
          <a:noFill/>
          <a:ln cap="flat" cmpd="sng" w="38100">
            <a:solidFill>
              <a:srgbClr val="CC0099"/>
            </a:solidFill>
            <a:prstDash val="solid"/>
            <a:miter lim="800000"/>
            <a:headEnd len="med" w="med" type="none"/>
            <a:tailEnd len="med" w="med" type="none"/>
          </a:ln>
        </p:spPr>
      </p:cxnSp>
      <p:sp>
        <p:nvSpPr>
          <p:cNvPr id="269" name="Google Shape;269;p9"/>
          <p:cNvSpPr txBox="1"/>
          <p:nvPr/>
        </p:nvSpPr>
        <p:spPr>
          <a:xfrm>
            <a:off x="2895600" y="3657600"/>
            <a:ext cx="5867400" cy="822325"/>
          </a:xfrm>
          <a:prstGeom prst="rect">
            <a:avLst/>
          </a:prstGeom>
          <a:noFill/>
          <a:ln>
            <a:noFill/>
          </a:ln>
        </p:spPr>
        <p:txBody>
          <a:bodyPr anchorCtr="0" anchor="t" bIns="45700" lIns="91425" spcFirstLastPara="1" rIns="91425" wrap="square" tIns="45700">
            <a:spAutoFit/>
          </a:bodyPr>
          <a:lstStyle/>
          <a:p>
            <a:pPr indent="-279400" lvl="0" marL="279400" marR="0" rtl="0" algn="l">
              <a:lnSpc>
                <a:spcPct val="100000"/>
              </a:lnSpc>
              <a:spcBef>
                <a:spcPts val="0"/>
              </a:spcBef>
              <a:spcAft>
                <a:spcPts val="0"/>
              </a:spcAft>
              <a:buClr>
                <a:schemeClr val="dk1"/>
              </a:buClr>
              <a:buSzPts val="2400"/>
              <a:buFont typeface="Raleway Medium"/>
              <a:buChar char="•"/>
            </a:pPr>
            <a:r>
              <a:rPr i="0" lang="en-US" sz="2400" u="none">
                <a:solidFill>
                  <a:schemeClr val="dk1"/>
                </a:solidFill>
                <a:latin typeface="Raleway Medium"/>
                <a:ea typeface="Raleway Medium"/>
                <a:cs typeface="Raleway Medium"/>
                <a:sym typeface="Raleway Medium"/>
              </a:rPr>
              <a:t>It has a symmetry so the 2 dipoles cancel each other out.</a:t>
            </a:r>
            <a:endParaRPr>
              <a:latin typeface="Raleway Medium"/>
              <a:ea typeface="Raleway Medium"/>
              <a:cs typeface="Raleway Medium"/>
              <a:sym typeface="Raleway Medium"/>
            </a:endParaRPr>
          </a:p>
        </p:txBody>
      </p:sp>
      <p:sp>
        <p:nvSpPr>
          <p:cNvPr id="270" name="Google Shape;270;p9"/>
          <p:cNvSpPr txBox="1"/>
          <p:nvPr/>
        </p:nvSpPr>
        <p:spPr>
          <a:xfrm>
            <a:off x="6553200" y="6477000"/>
            <a:ext cx="21336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71" name="Google Shape;271;p9"/>
          <p:cNvPicPr preferRelativeResize="0"/>
          <p:nvPr/>
        </p:nvPicPr>
        <p:blipFill rotWithShape="1">
          <a:blip r:embed="rId3">
            <a:alphaModFix/>
          </a:blip>
          <a:srcRect b="0" l="0" r="0" t="0"/>
          <a:stretch/>
        </p:blipFill>
        <p:spPr>
          <a:xfrm>
            <a:off x="1169987" y="5099050"/>
            <a:ext cx="79375" cy="98425"/>
          </a:xfrm>
          <a:prstGeom prst="rect">
            <a:avLst/>
          </a:prstGeom>
          <a:noFill/>
          <a:ln>
            <a:noFill/>
          </a:ln>
        </p:spPr>
      </p:pic>
      <p:pic>
        <p:nvPicPr>
          <p:cNvPr id="272" name="Google Shape;272;p9"/>
          <p:cNvPicPr preferRelativeResize="0"/>
          <p:nvPr/>
        </p:nvPicPr>
        <p:blipFill rotWithShape="1">
          <a:blip r:embed="rId4">
            <a:alphaModFix/>
          </a:blip>
          <a:srcRect b="0" l="0" r="0" t="0"/>
          <a:stretch/>
        </p:blipFill>
        <p:spPr>
          <a:xfrm>
            <a:off x="1473200" y="5099050"/>
            <a:ext cx="98425" cy="115887"/>
          </a:xfrm>
          <a:prstGeom prst="rect">
            <a:avLst/>
          </a:prstGeom>
          <a:noFill/>
          <a:ln>
            <a:noFill/>
          </a:ln>
        </p:spPr>
      </p:pic>
      <p:pic>
        <p:nvPicPr>
          <p:cNvPr id="273" name="Google Shape;273;p9"/>
          <p:cNvPicPr preferRelativeResize="0"/>
          <p:nvPr/>
        </p:nvPicPr>
        <p:blipFill rotWithShape="1">
          <a:blip r:embed="rId5">
            <a:alphaModFix/>
          </a:blip>
          <a:srcRect b="0" l="0" r="0" t="0"/>
          <a:stretch/>
        </p:blipFill>
        <p:spPr>
          <a:xfrm>
            <a:off x="1173162" y="2806700"/>
            <a:ext cx="157162" cy="157162"/>
          </a:xfrm>
          <a:prstGeom prst="rect">
            <a:avLst/>
          </a:prstGeom>
          <a:noFill/>
          <a:ln>
            <a:noFill/>
          </a:ln>
        </p:spPr>
      </p:pic>
      <p:pic>
        <p:nvPicPr>
          <p:cNvPr id="274" name="Google Shape;274;p9"/>
          <p:cNvPicPr preferRelativeResize="0"/>
          <p:nvPr/>
        </p:nvPicPr>
        <p:blipFill rotWithShape="1">
          <a:blip r:embed="rId5">
            <a:alphaModFix/>
          </a:blip>
          <a:srcRect b="0" l="0" r="0" t="0"/>
          <a:stretch/>
        </p:blipFill>
        <p:spPr>
          <a:xfrm>
            <a:off x="1368425" y="2663825"/>
            <a:ext cx="157162" cy="157162"/>
          </a:xfrm>
          <a:prstGeom prst="rect">
            <a:avLst/>
          </a:prstGeom>
          <a:noFill/>
          <a:ln>
            <a:noFill/>
          </a:ln>
        </p:spPr>
      </p:pic>
      <p:pic>
        <p:nvPicPr>
          <p:cNvPr id="275" name="Google Shape;275;p9"/>
          <p:cNvPicPr preferRelativeResize="0"/>
          <p:nvPr/>
        </p:nvPicPr>
        <p:blipFill rotWithShape="1">
          <a:blip r:embed="rId5">
            <a:alphaModFix/>
          </a:blip>
          <a:srcRect b="0" l="0" r="0" t="0"/>
          <a:stretch/>
        </p:blipFill>
        <p:spPr>
          <a:xfrm>
            <a:off x="1484312" y="2673350"/>
            <a:ext cx="157162" cy="157162"/>
          </a:xfrm>
          <a:prstGeom prst="rect">
            <a:avLst/>
          </a:prstGeom>
          <a:noFill/>
          <a:ln>
            <a:noFill/>
          </a:ln>
        </p:spPr>
      </p:pic>
      <p:pic>
        <p:nvPicPr>
          <p:cNvPr id="276" name="Google Shape;276;p9"/>
          <p:cNvPicPr preferRelativeResize="0"/>
          <p:nvPr/>
        </p:nvPicPr>
        <p:blipFill rotWithShape="1">
          <a:blip r:embed="rId6">
            <a:alphaModFix/>
          </a:blip>
          <a:srcRect b="0" l="0" r="0" t="0"/>
          <a:stretch/>
        </p:blipFill>
        <p:spPr>
          <a:xfrm>
            <a:off x="1687512" y="2816225"/>
            <a:ext cx="44450" cy="157162"/>
          </a:xfrm>
          <a:prstGeom prst="rect">
            <a:avLst/>
          </a:prstGeom>
          <a:noFill/>
          <a:ln>
            <a:noFill/>
          </a:ln>
        </p:spPr>
      </p:pic>
      <p:pic>
        <p:nvPicPr>
          <p:cNvPr id="277" name="Google Shape;277;p9"/>
          <p:cNvPicPr preferRelativeResize="0"/>
          <p:nvPr/>
        </p:nvPicPr>
        <p:blipFill rotWithShape="1">
          <a:blip r:embed="rId5">
            <a:alphaModFix/>
          </a:blip>
          <a:srcRect b="0" l="0" r="0" t="0"/>
          <a:stretch/>
        </p:blipFill>
        <p:spPr>
          <a:xfrm>
            <a:off x="1360487" y="3109912"/>
            <a:ext cx="157162" cy="157162"/>
          </a:xfrm>
          <a:prstGeom prst="rect">
            <a:avLst/>
          </a:prstGeom>
          <a:noFill/>
          <a:ln>
            <a:noFill/>
          </a:ln>
        </p:spPr>
      </p:pic>
      <p:pic>
        <p:nvPicPr>
          <p:cNvPr id="278" name="Google Shape;278;p9"/>
          <p:cNvPicPr preferRelativeResize="0"/>
          <p:nvPr/>
        </p:nvPicPr>
        <p:blipFill rotWithShape="1">
          <a:blip r:embed="rId5">
            <a:alphaModFix/>
          </a:blip>
          <a:srcRect b="0" l="0" r="0" t="0"/>
          <a:stretch/>
        </p:blipFill>
        <p:spPr>
          <a:xfrm>
            <a:off x="1466850" y="3119437"/>
            <a:ext cx="157162" cy="157162"/>
          </a:xfrm>
          <a:prstGeom prst="rect">
            <a:avLst/>
          </a:prstGeom>
          <a:noFill/>
          <a:ln>
            <a:noFill/>
          </a:ln>
        </p:spPr>
      </p:pic>
      <p:pic>
        <p:nvPicPr>
          <p:cNvPr id="279" name="Google Shape;279;p9"/>
          <p:cNvPicPr preferRelativeResize="0"/>
          <p:nvPr/>
        </p:nvPicPr>
        <p:blipFill rotWithShape="1">
          <a:blip r:embed="rId7">
            <a:alphaModFix/>
          </a:blip>
          <a:srcRect b="0" l="0" r="0" t="0"/>
          <a:stretch/>
        </p:blipFill>
        <p:spPr>
          <a:xfrm>
            <a:off x="1181100" y="2949575"/>
            <a:ext cx="157162" cy="157162"/>
          </a:xfrm>
          <a:prstGeom prst="rect">
            <a:avLst/>
          </a:prstGeom>
          <a:noFill/>
          <a:ln>
            <a:noFill/>
          </a:ln>
        </p:spPr>
      </p:pic>
      <p:pic>
        <p:nvPicPr>
          <p:cNvPr id="280" name="Google Shape;280;p9"/>
          <p:cNvPicPr preferRelativeResize="0"/>
          <p:nvPr/>
        </p:nvPicPr>
        <p:blipFill rotWithShape="1">
          <a:blip r:embed="rId7">
            <a:alphaModFix/>
          </a:blip>
          <a:srcRect b="0" l="0" r="0" t="0"/>
          <a:stretch/>
        </p:blipFill>
        <p:spPr>
          <a:xfrm>
            <a:off x="1646237" y="2959100"/>
            <a:ext cx="157162" cy="157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mple presentation slides">
  <a:themeElements>
    <a:clrScheme name="Sample presentation slides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ample presentation slides">
  <a:themeElements>
    <a:clrScheme name="Sample presentation slides 1">
      <a:dk1>
        <a:srgbClr val="1D528D"/>
      </a:dk1>
      <a:lt1>
        <a:srgbClr val="FFFFFF"/>
      </a:lt1>
      <a:dk2>
        <a:srgbClr val="000000"/>
      </a:dk2>
      <a:lt2>
        <a:srgbClr val="CACACA"/>
      </a:lt2>
      <a:accent1>
        <a:srgbClr val="0099CC"/>
      </a:accent1>
      <a:accent2>
        <a:srgbClr val="BFA907"/>
      </a:accent2>
      <a:accent3>
        <a:srgbClr val="FFFFFF"/>
      </a:accent3>
      <a:accent4>
        <a:srgbClr val="174578"/>
      </a:accent4>
      <a:accent5>
        <a:srgbClr val="AACAE2"/>
      </a:accent5>
      <a:accent6>
        <a:srgbClr val="AD9906"/>
      </a:accent6>
      <a:hlink>
        <a:srgbClr val="6E81E0"/>
      </a:hlink>
      <a:folHlink>
        <a:srgbClr val="00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2007-10-08T00:07:11Z</dcterms:created>
  <dc:creator>Backd00r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str>TC011367961033</vt:lpstr>
  </property>
</Properties>
</file>