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4"/>
  </p:sldMasterIdLst>
  <p:notesMasterIdLst>
    <p:notesMasterId r:id="rId14"/>
  </p:notesMasterIdLst>
  <p:sldIdLst>
    <p:sldId id="256" r:id="rId5"/>
    <p:sldId id="270" r:id="rId6"/>
    <p:sldId id="257" r:id="rId7"/>
    <p:sldId id="258" r:id="rId8"/>
    <p:sldId id="261" r:id="rId9"/>
    <p:sldId id="262" r:id="rId10"/>
    <p:sldId id="263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96924-1692-4DD7-8D2A-4C745091EFFF}" v="41" dt="2023-09-05T16:56:10.724"/>
    <p1510:client id="{DA8E1C6E-5527-4A22-ADF8-9FB101DA08D3}" v="1" dt="2023-09-06T12:22:48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'souza, Adrian" userId="966496bf-5326-48de-87c4-26c734d61fb4" providerId="ADAL" clId="{DA8E1C6E-5527-4A22-ADF8-9FB101DA08D3}"/>
    <pc:docChg chg="modSld">
      <pc:chgData name="D'souza, Adrian" userId="966496bf-5326-48de-87c4-26c734d61fb4" providerId="ADAL" clId="{DA8E1C6E-5527-4A22-ADF8-9FB101DA08D3}" dt="2023-09-06T12:23:09.485" v="4" actId="1076"/>
      <pc:docMkLst>
        <pc:docMk/>
      </pc:docMkLst>
      <pc:sldChg chg="addSp modSp mod">
        <pc:chgData name="D'souza, Adrian" userId="966496bf-5326-48de-87c4-26c734d61fb4" providerId="ADAL" clId="{DA8E1C6E-5527-4A22-ADF8-9FB101DA08D3}" dt="2023-09-06T12:23:09.485" v="4" actId="1076"/>
        <pc:sldMkLst>
          <pc:docMk/>
          <pc:sldMk cId="0" sldId="258"/>
        </pc:sldMkLst>
        <pc:picChg chg="add mod">
          <ac:chgData name="D'souza, Adrian" userId="966496bf-5326-48de-87c4-26c734d61fb4" providerId="ADAL" clId="{DA8E1C6E-5527-4A22-ADF8-9FB101DA08D3}" dt="2023-09-06T12:23:09.485" v="4" actId="1076"/>
          <ac:picMkLst>
            <pc:docMk/>
            <pc:sldMk cId="0" sldId="258"/>
            <ac:picMk id="4" creationId="{A634ECA8-C721-A31A-07CF-0870A3F5BAC7}"/>
          </ac:picMkLst>
        </pc:picChg>
      </pc:sldChg>
    </pc:docChg>
  </pc:docChgLst>
  <pc:docChgLst>
    <pc:chgData name="D'souza, Adrian" userId="966496bf-5326-48de-87c4-26c734d61fb4" providerId="ADAL" clId="{14496924-1692-4DD7-8D2A-4C745091EFFF}"/>
    <pc:docChg chg="modSld">
      <pc:chgData name="D'souza, Adrian" userId="966496bf-5326-48de-87c4-26c734d61fb4" providerId="ADAL" clId="{14496924-1692-4DD7-8D2A-4C745091EFFF}" dt="2023-09-05T16:56:39.458" v="45" actId="14100"/>
      <pc:docMkLst>
        <pc:docMk/>
      </pc:docMkLst>
      <pc:sldChg chg="addSp modSp mod modAnim">
        <pc:chgData name="D'souza, Adrian" userId="966496bf-5326-48de-87c4-26c734d61fb4" providerId="ADAL" clId="{14496924-1692-4DD7-8D2A-4C745091EFFF}" dt="2023-09-05T16:56:39.458" v="45" actId="14100"/>
        <pc:sldMkLst>
          <pc:docMk/>
          <pc:sldMk cId="0" sldId="263"/>
        </pc:sldMkLst>
        <pc:spChg chg="mod">
          <ac:chgData name="D'souza, Adrian" userId="966496bf-5326-48de-87c4-26c734d61fb4" providerId="ADAL" clId="{14496924-1692-4DD7-8D2A-4C745091EFFF}" dt="2023-09-05T16:56:10.724" v="43" actId="20577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D'souza, Adrian" userId="966496bf-5326-48de-87c4-26c734d61fb4" providerId="ADAL" clId="{14496924-1692-4DD7-8D2A-4C745091EFFF}" dt="2023-09-05T16:56:39.458" v="45" actId="14100"/>
          <ac:picMkLst>
            <pc:docMk/>
            <pc:sldMk cId="0" sldId="263"/>
            <ac:picMk id="5" creationId="{E64D672F-DC70-F14A-A3B8-50DDED223E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48909-E876-47E4-BCEE-371616D9A79F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31C76-F2DA-4FE8-A7E0-7987AAACB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37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C6B3-78DD-404D-B481-3F9CC3E1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BE09D-FDA7-4844-B607-E47499ABD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1ED7B-588A-4FFF-B95F-8EF8A85F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EE28-F9BE-4FDC-9081-E1376843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7D9A-AD50-46E3-838C-54893F35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4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E81A-9E6F-46FE-9C3B-8C7159CD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6146D-9643-4AC9-A9AD-FB42F0C3D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B34D-3C1F-4345-B4CD-3F0C1792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5023-FD4E-4953-A1B3-2F354149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8814-E963-47FB-A96D-B92CB200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43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44D54-92BB-4A46-819B-1B0D1CF09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9F67-86ED-461D-BAD7-63AC55B6F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6441-257F-4BA7-B4BE-0CB7CFAB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0D22-696D-4FF6-81C1-AB91AB93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6685-950D-4C46-94F8-0769B044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77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52E3-A863-4450-9D42-4911341B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A786-8FD5-451F-80E6-6E4B9996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FA1D-F951-45B2-BF97-B3215903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990F2-22D2-4B2C-BC0D-F48F834F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8F350-3186-427E-A246-FEABFFE3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056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E1E5-C40A-4A04-99A0-9F9F03A6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0098-F259-4D0E-8A5E-F6792B90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CB6F-429C-4F8D-B4AB-9121C089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C262-E758-4FB7-A5CA-04EDACF8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0852-42CA-43D0-BB9E-FD520DED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96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3749-ADF6-4C53-8ABA-251D9B5D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B966-833F-4E6E-93EF-A9F9F2E6F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3B76A-D26E-4799-B436-5639F5F85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FEA8-D750-4796-9270-A1EC6DA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4C0F5-7EBA-4AFA-958B-1825073D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DB229-62FD-40DC-BC7F-E0673E4E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53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A98F-58CC-42D1-95AB-C1B70AE9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AD91-5CE7-4F75-B21A-787EA3E4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E1770-E71E-40C5-8D1F-9AFEFDAFC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BFEFF-5380-41F4-89A1-DCA9C965A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AA0B-5B63-4129-A3AC-8A80CB1E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F13EF-F056-49A1-AA32-E0971943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C8195-2AFE-4D8E-8C2D-95CDEB8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3E11E-5655-44BD-9418-F81DB305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4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727E-A0D6-45D3-BA6C-0C3DA439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9917E-D2F2-4394-9FF2-48A7198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CE8FB-2B0E-4DCE-839E-9DF9FF50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00D9B-7B2D-4451-A27B-91884A49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54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E526-2D3D-44BB-A023-4FB95B7C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7F211-9CA4-4FEB-AA3B-81043760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418F8-55FD-44FA-9F5C-C8F98661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607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D8A6-1E01-4B98-99E2-DA8AD1AE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92FC-B52D-4A89-B939-59807F99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EFF6-6467-4012-A3F1-6165E3A3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6AB3-3AB1-4090-9AD5-2FEFE225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8664A-51A7-413F-9CD3-EA287690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76275-1BB2-4391-95C4-6C44716C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087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691C-5EAD-4A15-960C-02144688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D39AB-C654-495A-969C-71BFEDA6B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2A34D-C502-491F-9C05-AE88B52C7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05AF-4F00-4BCD-9F23-27A2CC9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4A33F-D6B3-44AA-B2A6-00761913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AEC5E-4A47-4C10-A68C-2C79281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4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3DC7D-F4A1-44CC-9566-5B931886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0150-9B8E-4EB7-AABF-A0EA8F66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1CE1-8493-4C5B-A98F-47AF4C272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0044-34F7-449B-9CD6-B3B0762F82BA}" type="datetimeFigureOut">
              <a:rPr lang="en-CA" smtClean="0"/>
              <a:pPr/>
              <a:t>2023-09-06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DB956-B96C-4083-B999-D7BEA31D3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E80C-9E8C-4051-9865-87A3C69B5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BA97-F416-4724-95F7-0FD4C790803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131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300" dirty="0"/>
              <a:t>Welcome to </a:t>
            </a:r>
            <a:br>
              <a:rPr lang="en-CA" sz="6300" dirty="0"/>
            </a:br>
            <a:r>
              <a:rPr lang="en-CA" sz="6300" dirty="0"/>
              <a:t>SCH 4U0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Mr. D’Souza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6638-777C-4C57-9115-D781AA8E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you’ll need for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1A62-5141-4F50-AF83-9E06D86C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 device that allows you to connect to the internet.</a:t>
            </a:r>
          </a:p>
          <a:p>
            <a:r>
              <a:rPr lang="en-CA" sz="2400" dirty="0"/>
              <a:t>A scientific calculator (not graphing). Phones are NOT allowed on assessments</a:t>
            </a:r>
          </a:p>
          <a:p>
            <a:r>
              <a:rPr lang="en-CA" sz="2400" dirty="0"/>
              <a:t>Usual school stationary – paper, pencils, binder</a:t>
            </a:r>
          </a:p>
        </p:txBody>
      </p:sp>
    </p:spTree>
    <p:extLst>
      <p:ext uri="{BB962C8B-B14F-4D97-AF65-F5344CB8AC3E}">
        <p14:creationId xmlns:p14="http://schemas.microsoft.com/office/powerpoint/2010/main" val="8195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Units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Unit 1: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Organic Chemistry</a:t>
            </a:r>
            <a:endParaRPr lang="en-CA" sz="2400" dirty="0"/>
          </a:p>
          <a:p>
            <a:r>
              <a:rPr lang="en-CA" sz="2400" dirty="0"/>
              <a:t>Unit 2: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Structure and Properties of Matter</a:t>
            </a:r>
          </a:p>
          <a:p>
            <a:r>
              <a:rPr lang="en-CA" sz="2400" dirty="0"/>
              <a:t>Unit 3: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Energy Changes and Rates of Reactions</a:t>
            </a:r>
          </a:p>
          <a:p>
            <a:r>
              <a:rPr lang="en-CA" sz="2400" dirty="0"/>
              <a:t>Unit 4: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Chemical Systems and Equilibrium</a:t>
            </a:r>
          </a:p>
          <a:p>
            <a:r>
              <a:rPr lang="en-CA" sz="2400" dirty="0"/>
              <a:t>Unit 5: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Electrochemistry</a:t>
            </a:r>
          </a:p>
          <a:p>
            <a:endParaRPr lang="en-CA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CA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970940"/>
          </a:xfrm>
        </p:spPr>
        <p:txBody>
          <a:bodyPr>
            <a:normAutofit/>
          </a:bodyPr>
          <a:lstStyle/>
          <a:p>
            <a:r>
              <a:rPr lang="en-CA" dirty="0"/>
              <a:t>Assessment and Evaluation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F964CF-BCC4-4381-9A32-A7EDA90CE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155370"/>
              </p:ext>
            </p:extLst>
          </p:nvPr>
        </p:nvGraphicFramePr>
        <p:xfrm>
          <a:off x="1031653" y="2389798"/>
          <a:ext cx="7393646" cy="575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410">
                  <a:extLst>
                    <a:ext uri="{9D8B030D-6E8A-4147-A177-3AD203B41FA5}">
                      <a16:colId xmlns:a16="http://schemas.microsoft.com/office/drawing/2014/main" val="2241087522"/>
                    </a:ext>
                  </a:extLst>
                </a:gridCol>
                <a:gridCol w="1162503">
                  <a:extLst>
                    <a:ext uri="{9D8B030D-6E8A-4147-A177-3AD203B41FA5}">
                      <a16:colId xmlns:a16="http://schemas.microsoft.com/office/drawing/2014/main" val="3179268458"/>
                    </a:ext>
                  </a:extLst>
                </a:gridCol>
                <a:gridCol w="1564714">
                  <a:extLst>
                    <a:ext uri="{9D8B030D-6E8A-4147-A177-3AD203B41FA5}">
                      <a16:colId xmlns:a16="http://schemas.microsoft.com/office/drawing/2014/main" val="1739284834"/>
                    </a:ext>
                  </a:extLst>
                </a:gridCol>
                <a:gridCol w="1279472">
                  <a:extLst>
                    <a:ext uri="{9D8B030D-6E8A-4147-A177-3AD203B41FA5}">
                      <a16:colId xmlns:a16="http://schemas.microsoft.com/office/drawing/2014/main" val="1414444084"/>
                    </a:ext>
                  </a:extLst>
                </a:gridCol>
                <a:gridCol w="1139929">
                  <a:extLst>
                    <a:ext uri="{9D8B030D-6E8A-4147-A177-3AD203B41FA5}">
                      <a16:colId xmlns:a16="http://schemas.microsoft.com/office/drawing/2014/main" val="3214530403"/>
                    </a:ext>
                  </a:extLst>
                </a:gridCol>
                <a:gridCol w="1127618">
                  <a:extLst>
                    <a:ext uri="{9D8B030D-6E8A-4147-A177-3AD203B41FA5}">
                      <a16:colId xmlns:a16="http://schemas.microsoft.com/office/drawing/2014/main" val="496924749"/>
                    </a:ext>
                  </a:extLst>
                </a:gridCol>
              </a:tblGrid>
              <a:tr h="287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Mastered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413" marR="834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Mastering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413" marR="834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Accomplishing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413" marR="834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Developing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413" marR="834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Emerging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413" marR="834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Remedial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413" marR="83413" marT="0" marB="0"/>
                </a:tc>
                <a:extLst>
                  <a:ext uri="{0D108BD9-81ED-4DB2-BD59-A6C34878D82A}">
                    <a16:rowId xmlns:a16="http://schemas.microsoft.com/office/drawing/2014/main" val="1073505857"/>
                  </a:ext>
                </a:extLst>
              </a:tr>
              <a:tr h="287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83413" marR="83413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91%</a:t>
                      </a:r>
                    </a:p>
                  </a:txBody>
                  <a:tcPr marL="83413" marR="834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marL="83413" marR="834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65%</a:t>
                      </a:r>
                    </a:p>
                  </a:txBody>
                  <a:tcPr marL="83413" marR="834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83413" marR="834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&lt;40%</a:t>
                      </a:r>
                    </a:p>
                  </a:txBody>
                  <a:tcPr marL="83413" marR="83413" marT="0" marB="0"/>
                </a:tc>
                <a:extLst>
                  <a:ext uri="{0D108BD9-81ED-4DB2-BD59-A6C34878D82A}">
                    <a16:rowId xmlns:a16="http://schemas.microsoft.com/office/drawing/2014/main" val="27333964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88B653-1B6A-41F0-8A18-363DADD1787D}"/>
              </a:ext>
            </a:extLst>
          </p:cNvPr>
          <p:cNvSpPr txBox="1"/>
          <p:nvPr/>
        </p:nvSpPr>
        <p:spPr>
          <a:xfrm>
            <a:off x="964784" y="185589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will be using a mastery model for our assessments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D2985-CBBF-4F9C-AED1-42FD415D2BFE}"/>
              </a:ext>
            </a:extLst>
          </p:cNvPr>
          <p:cNvSpPr txBox="1"/>
          <p:nvPr/>
        </p:nvSpPr>
        <p:spPr>
          <a:xfrm>
            <a:off x="1031653" y="3212976"/>
            <a:ext cx="7393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Assessments will be structured around the learning goals that are attached to the individual lessons/activities, and will take the form of assignments, quizzes, labs and unit tests.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4ECA8-C721-A31A-07CF-0870A3F5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47397">
            <a:off x="2052224" y="4340384"/>
            <a:ext cx="1094968" cy="464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30992"/>
          </a:xfrm>
        </p:spPr>
        <p:txBody>
          <a:bodyPr>
            <a:normAutofit/>
          </a:bodyPr>
          <a:lstStyle/>
          <a:p>
            <a:r>
              <a:rPr lang="en-CA" dirty="0"/>
              <a:t>Learning Skills – Key to Success!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579" y="1232533"/>
            <a:ext cx="6446520" cy="4351337"/>
          </a:xfrm>
        </p:spPr>
        <p:txBody>
          <a:bodyPr>
            <a:noAutofit/>
          </a:bodyPr>
          <a:lstStyle/>
          <a:p>
            <a:r>
              <a:rPr lang="en-CA" dirty="0"/>
              <a:t>Responsibility</a:t>
            </a:r>
          </a:p>
          <a:p>
            <a:pPr lvl="1"/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I understand classroom routines, I get classwork, homework and assessments completed and submitted on time</a:t>
            </a:r>
          </a:p>
          <a:p>
            <a:r>
              <a:rPr lang="en-CA" dirty="0"/>
              <a:t>Organization</a:t>
            </a:r>
          </a:p>
          <a:p>
            <a:pPr lvl="1"/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I manage my time including being prepared for and on time for class </a:t>
            </a:r>
          </a:p>
          <a:p>
            <a:r>
              <a:rPr lang="en-CA" dirty="0"/>
              <a:t>Independent Work</a:t>
            </a:r>
          </a:p>
          <a:p>
            <a:pPr lvl="1"/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When given a task to work on in class, I don’t waste any time, or distract myself or other. </a:t>
            </a:r>
            <a:endParaRPr lang="en-CA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CA" dirty="0"/>
              <a:t>Collaboration</a:t>
            </a:r>
          </a:p>
          <a:p>
            <a:pPr lvl="1"/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I work well in groups. I contribute and share workload</a:t>
            </a:r>
          </a:p>
          <a:p>
            <a:r>
              <a:rPr lang="en-CA" dirty="0"/>
              <a:t>Initiative</a:t>
            </a:r>
          </a:p>
          <a:p>
            <a:pPr lvl="1"/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I take on new learning with effort and a positive attitude</a:t>
            </a:r>
          </a:p>
          <a:p>
            <a:r>
              <a:rPr lang="en-CA" dirty="0"/>
              <a:t>Self-Regulation</a:t>
            </a:r>
          </a:p>
          <a:p>
            <a:pPr lvl="1"/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I ask questions and ask for help when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deadlines must be met, unless a prior arrangement has been made</a:t>
            </a:r>
          </a:p>
          <a:p>
            <a:r>
              <a:rPr lang="en-CA" sz="2000" dirty="0"/>
              <a:t>any missed work is </a:t>
            </a:r>
            <a:r>
              <a:rPr lang="en-CA" sz="2000" dirty="0">
                <a:solidFill>
                  <a:srgbClr val="FF0000"/>
                </a:solidFill>
              </a:rPr>
              <a:t>YOUR</a:t>
            </a:r>
            <a:r>
              <a:rPr lang="en-CA" sz="2000" dirty="0"/>
              <a:t> responsibility</a:t>
            </a:r>
          </a:p>
          <a:p>
            <a:r>
              <a:rPr lang="en-CA" sz="2000" dirty="0"/>
              <a:t>please do your best to submit work on time, so you don’t fall behind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Late and Missed Assignments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                     evaluations that are not completed result in a “zero”</a:t>
            </a:r>
          </a:p>
          <a:p>
            <a:endParaRPr lang="en-CA" sz="2000" dirty="0"/>
          </a:p>
          <a:p>
            <a:r>
              <a:rPr lang="en-CA" sz="2000" dirty="0"/>
              <a:t>incomplete evaluations may result in you </a:t>
            </a:r>
            <a:r>
              <a:rPr lang="en-CA" sz="2000" dirty="0">
                <a:solidFill>
                  <a:srgbClr val="FF0000"/>
                </a:solidFill>
              </a:rPr>
              <a:t>NOT</a:t>
            </a:r>
            <a:r>
              <a:rPr lang="en-CA" sz="2000" dirty="0"/>
              <a:t> earning your credit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D672F-DC70-F14A-A3B8-50DDED22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92498"/>
            <a:ext cx="1094968" cy="464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D2L Brightspace Class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/>
              <a:t>You will need to visit our class site daily. Here you will find a calendar and our lessons and pretty much everything you need to be successful in this course.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Consider downloading the Pulse app and turning on notifications to ensure you don’t miss any announcements etc. </a:t>
            </a:r>
          </a:p>
        </p:txBody>
      </p:sp>
      <p:pic>
        <p:nvPicPr>
          <p:cNvPr id="1026" name="Picture 2" descr="Brightspace Pulse - Apps on Google Play">
            <a:extLst>
              <a:ext uri="{FF2B5EF4-FFF2-40B4-BE49-F238E27FC236}">
                <a16:creationId xmlns:a16="http://schemas.microsoft.com/office/drawing/2014/main" id="{CE024FB2-E43F-49FD-2E28-E33F261B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18" y="3861048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183880" cy="1051560"/>
          </a:xfrm>
        </p:spPr>
        <p:txBody>
          <a:bodyPr/>
          <a:lstStyle/>
          <a:p>
            <a:pPr algn="ctr"/>
            <a:r>
              <a:rPr lang="en-CA" dirty="0"/>
              <a:t>LOOKING FORWARD TO WORKING AND LEARNING WITH YOU ALL THIS SEMESTER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8DA12121E72438BBADED0538269A4" ma:contentTypeVersion="36" ma:contentTypeDescription="Create a new document." ma:contentTypeScope="" ma:versionID="5bedf2b8e5f33c552d5f63c1be35ee0c">
  <xsd:schema xmlns:xsd="http://www.w3.org/2001/XMLSchema" xmlns:xs="http://www.w3.org/2001/XMLSchema" xmlns:p="http://schemas.microsoft.com/office/2006/metadata/properties" xmlns:ns3="d30846a9-ddc0-4db4-a83d-911f07759482" xmlns:ns4="6ee5e930-321c-446f-aa7e-042bebb12f84" targetNamespace="http://schemas.microsoft.com/office/2006/metadata/properties" ma:root="true" ma:fieldsID="d79fb0b16dca2e512dbe9ab370c94c2d" ns3:_="" ns4:_="">
    <xsd:import namespace="d30846a9-ddc0-4db4-a83d-911f07759482"/>
    <xsd:import namespace="6ee5e930-321c-446f-aa7e-042bebb12f84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4:LastSharedByUser" minOccurs="0"/>
                <xsd:element ref="ns4:LastSharedByTime" minOccurs="0"/>
                <xsd:element ref="ns3:Templates" minOccurs="0"/>
                <xsd:element ref="ns3:Self_Registration_Enabled0" minOccurs="0"/>
                <xsd:element ref="ns3:MediaServiceMetadata" minOccurs="0"/>
                <xsd:element ref="ns3:MediaServiceFastMetadata" minOccurs="0"/>
                <xsd:element ref="ns3:TeamsChannelId" minOccurs="0"/>
                <xsd:element ref="ns3:IsNotebookLocked" minOccurs="0"/>
                <xsd:element ref="ns3:Math_Settings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846a9-ddc0-4db4-a83d-911f07759482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Templates" ma:index="27" nillable="true" ma:displayName="Templates" ma:internalName="Templates">
      <xsd:simpleType>
        <xsd:restriction base="dms:Note">
          <xsd:maxLength value="255"/>
        </xsd:restriction>
      </xsd:simpleType>
    </xsd:element>
    <xsd:element name="Self_Registration_Enabled0" ma:index="28" nillable="true" ma:displayName="Self Registration Enabled" ma:internalName="Self_Registration_Enabled0">
      <xsd:simpleType>
        <xsd:restriction base="dms:Boolean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ath_Settings" ma:index="33" nillable="true" ma:displayName="Math Settings" ma:internalName="Math_Settings">
      <xsd:simpleType>
        <xsd:restriction base="dms:Text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8" nillable="true" ma:displayName="Tags" ma:internalName="MediaServiceAutoTags" ma:readOnly="true">
      <xsd:simpleType>
        <xsd:restriction base="dms:Text"/>
      </xsd:simple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4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1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5e930-321c-446f-aa7e-042bebb12f8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25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26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lf_Registration_Enabled0 xmlns="d30846a9-ddc0-4db4-a83d-911f07759482" xsi:nil="true"/>
    <NotebookType xmlns="d30846a9-ddc0-4db4-a83d-911f07759482" xsi:nil="true"/>
    <FolderType xmlns="d30846a9-ddc0-4db4-a83d-911f07759482" xsi:nil="true"/>
    <AppVersion xmlns="d30846a9-ddc0-4db4-a83d-911f07759482" xsi:nil="true"/>
    <Invited_Teachers xmlns="d30846a9-ddc0-4db4-a83d-911f07759482" xsi:nil="true"/>
    <DefaultSectionNames xmlns="d30846a9-ddc0-4db4-a83d-911f07759482" xsi:nil="true"/>
    <TeamsChannelId xmlns="d30846a9-ddc0-4db4-a83d-911f07759482" xsi:nil="true"/>
    <_activity xmlns="d30846a9-ddc0-4db4-a83d-911f07759482" xsi:nil="true"/>
    <Self_Registration_Enabled xmlns="d30846a9-ddc0-4db4-a83d-911f07759482" xsi:nil="true"/>
    <CultureName xmlns="d30846a9-ddc0-4db4-a83d-911f07759482" xsi:nil="true"/>
    <Invited_Students xmlns="d30846a9-ddc0-4db4-a83d-911f07759482" xsi:nil="true"/>
    <IsNotebookLocked xmlns="d30846a9-ddc0-4db4-a83d-911f07759482" xsi:nil="true"/>
    <Templates xmlns="d30846a9-ddc0-4db4-a83d-911f07759482" xsi:nil="true"/>
    <Teachers xmlns="d30846a9-ddc0-4db4-a83d-911f07759482">
      <UserInfo>
        <DisplayName/>
        <AccountId xsi:nil="true"/>
        <AccountType/>
      </UserInfo>
    </Teachers>
    <Students xmlns="d30846a9-ddc0-4db4-a83d-911f07759482">
      <UserInfo>
        <DisplayName/>
        <AccountId xsi:nil="true"/>
        <AccountType/>
      </UserInfo>
    </Students>
    <Student_Groups xmlns="d30846a9-ddc0-4db4-a83d-911f07759482">
      <UserInfo>
        <DisplayName/>
        <AccountId xsi:nil="true"/>
        <AccountType/>
      </UserInfo>
    </Student_Groups>
    <Has_Teacher_Only_SectionGroup xmlns="d30846a9-ddc0-4db4-a83d-911f07759482" xsi:nil="true"/>
    <Math_Settings xmlns="d30846a9-ddc0-4db4-a83d-911f07759482" xsi:nil="true"/>
    <Owner xmlns="d30846a9-ddc0-4db4-a83d-911f07759482">
      <UserInfo>
        <DisplayName/>
        <AccountId xsi:nil="true"/>
        <AccountType/>
      </UserInfo>
    </Owner>
    <Is_Collaboration_Space_Locked xmlns="d30846a9-ddc0-4db4-a83d-911f07759482" xsi:nil="true"/>
  </documentManagement>
</p:properties>
</file>

<file path=customXml/itemProps1.xml><?xml version="1.0" encoding="utf-8"?>
<ds:datastoreItem xmlns:ds="http://schemas.openxmlformats.org/officeDocument/2006/customXml" ds:itemID="{0D134265-6605-4E47-B8D7-42B847EA65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1B57C1-76F5-4835-9550-033E174B4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0846a9-ddc0-4db4-a83d-911f07759482"/>
    <ds:schemaRef ds:uri="6ee5e930-321c-446f-aa7e-042bebb12f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9EB62-1418-4E24-89D2-4246BE2F18D4}">
  <ds:schemaRefs>
    <ds:schemaRef ds:uri="http://purl.org/dc/terms/"/>
    <ds:schemaRef ds:uri="http://purl.org/dc/dcmitype/"/>
    <ds:schemaRef ds:uri="http://purl.org/dc/elements/1.1/"/>
    <ds:schemaRef ds:uri="d30846a9-ddc0-4db4-a83d-911f07759482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6ee5e930-321c-446f-aa7e-042bebb12f8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371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Welcome to  SCH 4U0</vt:lpstr>
      <vt:lpstr>What you’ll need for this course</vt:lpstr>
      <vt:lpstr>Units of Study</vt:lpstr>
      <vt:lpstr>Assessment and Evaluation</vt:lpstr>
      <vt:lpstr>Learning Skills – Key to Success!</vt:lpstr>
      <vt:lpstr>Deadlines</vt:lpstr>
      <vt:lpstr>Late and Missed Assignments </vt:lpstr>
      <vt:lpstr>D2L Brightspace Class Site</vt:lpstr>
      <vt:lpstr>LOOKING FORWARD TO WORKING AND LEARNING WITH YOU ALL THIS SEMESTER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SCH 3U0</dc:title>
  <dc:creator>D'souza, Adrian</dc:creator>
  <cp:lastModifiedBy>D'souza, Adrian</cp:lastModifiedBy>
  <cp:revision>16</cp:revision>
  <dcterms:created xsi:type="dcterms:W3CDTF">2019-09-04T12:18:30Z</dcterms:created>
  <dcterms:modified xsi:type="dcterms:W3CDTF">2023-09-06T12:23:12Z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0x01010076B8DA12121E72438BBADED0538269A4</vt:lpwstr>
  </property>
</Properties>
</file>