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11"/>
  </p:notesMasterIdLst>
  <p:handoutMasterIdLst>
    <p:handoutMasterId r:id="rId12"/>
  </p:handoutMasterIdLst>
  <p:sldIdLst>
    <p:sldId id="269" r:id="rId2"/>
    <p:sldId id="270" r:id="rId3"/>
    <p:sldId id="271" r:id="rId4"/>
    <p:sldId id="272" r:id="rId5"/>
    <p:sldId id="273" r:id="rId6"/>
    <p:sldId id="263" r:id="rId7"/>
    <p:sldId id="274" r:id="rId8"/>
    <p:sldId id="275" r:id="rId9"/>
    <p:sldId id="276"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11-Jul-20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11-Jul-20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5998">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11-Jul-20</a:t>
            </a:fld>
            <a:endParaRPr lang="en-US"/>
          </a:p>
        </p:txBody>
      </p:sp>
      <p:sp>
        <p:nvSpPr>
          <p:cNvPr id="5" name="Footer Placeholder 4"/>
          <p:cNvSpPr>
            <a:spLocks noGrp="1"/>
          </p:cNvSpPr>
          <p:nvPr>
            <p:ph type="ftr" sz="quarter" idx="11"/>
          </p:nvPr>
        </p:nvSpPr>
        <p:spPr>
          <a:xfrm>
            <a:off x="5331023" y="5883276"/>
            <a:ext cx="4322918" cy="365125"/>
          </a:xfrm>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08909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11-Jul-20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8074899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31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11-Jul-20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08760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17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11-Jul-20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8446306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31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11-Jul-20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7154316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2399"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11-Jul-20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9920211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11-Jul-20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359618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11-Jul-20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4702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11-Jul-20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759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11-Jul-20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10949005" y="5867132"/>
            <a:ext cx="551023"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017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11-Jul-20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7491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3926" y="2667000"/>
            <a:ext cx="489378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11-Jul-20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8890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11-Jul-20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8303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11-Jul-20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5617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11-Jul-20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64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260663" y="685800"/>
            <a:ext cx="6239365" cy="5105401"/>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11-Jul-20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6552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2799"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11-Jul-20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6779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F33987-6305-4E2A-BF18-EF013ECE927B}" type="datetimeFigureOut">
              <a:rPr lang="en-US" smtClean="0"/>
              <a:pPr/>
              <a:t>11-Jul-20</a:t>
            </a:fld>
            <a:endParaRPr lang="en-US" dirty="0"/>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6C87F6-986D-49E6-AF40-1B3A1EE8064D}" type="slidenum">
              <a:rPr lang="en-US" smtClean="0"/>
              <a:pPr/>
              <a:t>‹#›</a:t>
            </a:fld>
            <a:endParaRPr lang="en-US"/>
          </a:p>
        </p:txBody>
      </p:sp>
      <p:sp>
        <p:nvSpPr>
          <p:cNvPr id="14" name="Rectangle 13"/>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832486177"/>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063" rtl="0" eaLnBrk="1" latinLnBrk="0" hangingPunct="1">
        <a:spcBef>
          <a:spcPct val="0"/>
        </a:spcBef>
        <a:buNone/>
        <a:defRPr sz="399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lumMod val="75000"/>
          </a:schemeClr>
        </a:buClr>
        <a:buSzPct val="145000"/>
        <a:buFont typeface="Arial"/>
        <a:buChar char="•"/>
        <a:defRPr sz="2399" kern="1200" cap="none">
          <a:solidFill>
            <a:schemeClr val="tx1"/>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lumMod val="75000"/>
          </a:schemeClr>
        </a:buClr>
        <a:buSzPct val="145000"/>
        <a:buFont typeface="Arial"/>
        <a:buChar char="•"/>
        <a:defRPr sz="1999" kern="1200" cap="none">
          <a:solidFill>
            <a:schemeClr val="tx1"/>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lumMod val="75000"/>
          </a:schemeClr>
        </a:buClr>
        <a:buSzPct val="145000"/>
        <a:buFont typeface="Arial"/>
        <a:buChar char="•"/>
        <a:defRPr sz="1799" kern="1200" cap="none">
          <a:solidFill>
            <a:schemeClr val="tx1"/>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4438228" y="3789040"/>
            <a:ext cx="3168352" cy="1656184"/>
          </a:xfrm>
        </p:spPr>
        <p:txBody>
          <a:bodyPr>
            <a:noAutofit/>
          </a:bodyPr>
          <a:lstStyle/>
          <a:p>
            <a:pPr algn="ctr"/>
            <a:r>
              <a:rPr lang="en-US" sz="3200" dirty="0" smtClean="0"/>
              <a:t>By</a:t>
            </a:r>
          </a:p>
          <a:p>
            <a:pPr algn="ctr"/>
            <a:r>
              <a:rPr lang="en-US" sz="3200" dirty="0" smtClean="0"/>
              <a:t>Osho Tripathi</a:t>
            </a:r>
            <a:endParaRPr lang="en-US" sz="3200"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r>
              <a:rPr lang="en-IN" dirty="0"/>
              <a:t>The people of Indian origins are spread all over the world and have been working away from their motherland in search of a better future and good pay. One such group being the ones living in the US, achieving their American dreams. Although many amongst are not really choosy about food, if there is a restaurant in the vicinity they do </a:t>
            </a:r>
            <a:r>
              <a:rPr lang="en-IN" dirty="0" smtClean="0"/>
              <a:t>not really </a:t>
            </a:r>
            <a:r>
              <a:rPr lang="en-IN" dirty="0"/>
              <a:t>hesitate to go the distance, after all, each Indian is a </a:t>
            </a:r>
            <a:r>
              <a:rPr lang="en-IN" dirty="0" smtClean="0"/>
              <a:t>foodie and New York is pretty diverse.</a:t>
            </a:r>
          </a:p>
          <a:p>
            <a:r>
              <a:rPr lang="en-IN" dirty="0"/>
              <a:t>With its diverse culture, comes diverse food items. There are many restaurants in New York City, each belonging to different categories like Chinese, Indian, and French etc.</a:t>
            </a:r>
          </a:p>
          <a:p>
            <a:r>
              <a:rPr lang="en-IN" dirty="0" smtClean="0"/>
              <a:t>so </a:t>
            </a:r>
            <a:r>
              <a:rPr lang="en-IN" dirty="0"/>
              <a:t>as a project I will try to make a good story out of this situation about Indians in US hungry for some native food</a:t>
            </a:r>
            <a:r>
              <a:rPr lang="en-IN" dirty="0" smtClean="0"/>
              <a:t>. </a:t>
            </a:r>
            <a:endParaRPr lang="en-IN"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marL="0" indent="0" algn="just">
              <a:buNone/>
            </a:pPr>
            <a:r>
              <a:rPr lang="en-IN" dirty="0" smtClean="0"/>
              <a:t>		Q1</a:t>
            </a:r>
            <a:r>
              <a:rPr lang="en-IN" dirty="0"/>
              <a:t>) List and visualize all major parts of New York City that has great Indian restaurants.</a:t>
            </a:r>
          </a:p>
          <a:p>
            <a:pPr marL="0" indent="0" algn="just">
              <a:buNone/>
            </a:pPr>
            <a:r>
              <a:rPr lang="en-IN" dirty="0" smtClean="0"/>
              <a:t>		Q2</a:t>
            </a:r>
            <a:r>
              <a:rPr lang="en-IN" dirty="0"/>
              <a:t>) </a:t>
            </a:r>
            <a:r>
              <a:rPr lang="en-IN" dirty="0" smtClean="0"/>
              <a:t>What </a:t>
            </a:r>
            <a:r>
              <a:rPr lang="en-IN" dirty="0"/>
              <a:t>is best location in New York City for Indian Cuisine?</a:t>
            </a:r>
          </a:p>
          <a:p>
            <a:pPr marL="0" indent="0" algn="just">
              <a:buNone/>
            </a:pPr>
            <a:r>
              <a:rPr lang="en-IN" dirty="0" smtClean="0"/>
              <a:t>		Q3</a:t>
            </a:r>
            <a:r>
              <a:rPr lang="en-IN" dirty="0"/>
              <a:t>) </a:t>
            </a:r>
            <a:r>
              <a:rPr lang="en-IN" dirty="0" smtClean="0"/>
              <a:t>Which </a:t>
            </a:r>
            <a:r>
              <a:rPr lang="en-IN" dirty="0"/>
              <a:t>areas have potential Indian Restaurant Market?</a:t>
            </a:r>
          </a:p>
          <a:p>
            <a:pPr marL="0" indent="0" algn="just">
              <a:buNone/>
            </a:pPr>
            <a:r>
              <a:rPr lang="en-IN" dirty="0" smtClean="0"/>
              <a:t>		Q4</a:t>
            </a:r>
            <a:r>
              <a:rPr lang="en-IN" dirty="0"/>
              <a:t>) </a:t>
            </a:r>
            <a:r>
              <a:rPr lang="en-IN" dirty="0" smtClean="0"/>
              <a:t>Which </a:t>
            </a:r>
            <a:r>
              <a:rPr lang="en-IN" dirty="0"/>
              <a:t>all areas lack Indian Restaurants?</a:t>
            </a:r>
          </a:p>
          <a:p>
            <a:pPr marL="0" indent="0" algn="just">
              <a:buNone/>
            </a:pPr>
            <a:r>
              <a:rPr lang="en-IN" dirty="0" smtClean="0"/>
              <a:t>		Q5</a:t>
            </a:r>
            <a:r>
              <a:rPr lang="en-IN" dirty="0"/>
              <a:t>)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r>
              <a:rPr lang="en-IN" dirty="0"/>
              <a:t>For this project we need the following data</a:t>
            </a:r>
            <a:r>
              <a:rPr lang="en-IN" dirty="0" smtClean="0"/>
              <a:t>:</a:t>
            </a:r>
          </a:p>
          <a:p>
            <a:pPr marL="0" indent="0">
              <a:buNone/>
            </a:pPr>
            <a:r>
              <a:rPr lang="en-IN" dirty="0" smtClean="0"/>
              <a:t>		1. New </a:t>
            </a:r>
            <a:r>
              <a:rPr lang="en-IN" dirty="0"/>
              <a:t>York City data that contains list Boroughs, </a:t>
            </a:r>
            <a:r>
              <a:rPr lang="en-IN" dirty="0" err="1"/>
              <a:t>Neighborhoods</a:t>
            </a:r>
            <a:r>
              <a:rPr lang="en-IN" dirty="0"/>
              <a:t> along with their latitude and longitude</a:t>
            </a:r>
            <a:r>
              <a:rPr lang="en-IN" dirty="0" smtClean="0"/>
              <a:t>.(</a:t>
            </a:r>
            <a:r>
              <a:rPr lang="en-IN" sz="1800" dirty="0"/>
              <a:t>Data </a:t>
            </a:r>
            <a:r>
              <a:rPr lang="en-IN" sz="1800" dirty="0" smtClean="0"/>
              <a:t>			source :   </a:t>
            </a:r>
            <a:r>
              <a:rPr lang="en-IN" sz="1800" dirty="0" smtClean="0">
                <a:hlinkClick r:id="rId3"/>
              </a:rPr>
              <a:t>https</a:t>
            </a:r>
            <a:r>
              <a:rPr lang="en-IN" sz="1800" dirty="0">
                <a:hlinkClick r:id="rId3"/>
              </a:rPr>
              <a:t>://</a:t>
            </a:r>
            <a:r>
              <a:rPr lang="en-IN" sz="1800" dirty="0" smtClean="0">
                <a:hlinkClick r:id="rId3"/>
              </a:rPr>
              <a:t>cocl.us/new_york_dataset</a:t>
            </a:r>
            <a:r>
              <a:rPr lang="en-IN" sz="1800" dirty="0" smtClean="0"/>
              <a:t>)</a:t>
            </a:r>
            <a:endParaRPr lang="en-IN" dirty="0"/>
          </a:p>
          <a:p>
            <a:pPr marL="0" indent="0">
              <a:buNone/>
            </a:pPr>
            <a:r>
              <a:rPr lang="en-IN" dirty="0" smtClean="0"/>
              <a:t>		2. Indian </a:t>
            </a:r>
            <a:r>
              <a:rPr lang="en-IN" dirty="0" err="1"/>
              <a:t>resturants</a:t>
            </a:r>
            <a:r>
              <a:rPr lang="en-IN" dirty="0"/>
              <a:t> in each </a:t>
            </a:r>
            <a:r>
              <a:rPr lang="en-IN" dirty="0" err="1"/>
              <a:t>neighborhood</a:t>
            </a:r>
            <a:r>
              <a:rPr lang="en-IN" dirty="0"/>
              <a:t> of new </a:t>
            </a:r>
            <a:r>
              <a:rPr lang="en-IN" dirty="0" err="1"/>
              <a:t>york</a:t>
            </a:r>
            <a:r>
              <a:rPr lang="en-IN" dirty="0"/>
              <a:t> city</a:t>
            </a:r>
            <a:r>
              <a:rPr lang="en-IN" dirty="0" smtClean="0"/>
              <a:t>. (</a:t>
            </a:r>
            <a:r>
              <a:rPr lang="en-IN" sz="1800" dirty="0"/>
              <a:t>Data source : Foursquare </a:t>
            </a:r>
            <a:r>
              <a:rPr lang="en-IN" sz="1800" dirty="0" smtClean="0"/>
              <a:t>API</a:t>
            </a:r>
            <a:r>
              <a:rPr lang="en-US" dirty="0" smtClean="0"/>
              <a:t>)</a:t>
            </a:r>
            <a:endParaRPr lang="en-IN" dirty="0"/>
          </a:p>
          <a:p>
            <a:pPr marL="0" indent="0">
              <a:buNone/>
            </a:pPr>
            <a:r>
              <a:rPr lang="en-IN" dirty="0" smtClean="0"/>
              <a:t>		3. </a:t>
            </a:r>
            <a:r>
              <a:rPr lang="en-IN" dirty="0" err="1" smtClean="0"/>
              <a:t>GeoSpace</a:t>
            </a:r>
            <a:r>
              <a:rPr lang="en-IN" dirty="0" smtClean="0"/>
              <a:t> data (</a:t>
            </a:r>
            <a:r>
              <a:rPr lang="en-IN" sz="1800" u="sng" dirty="0">
                <a:hlinkClick r:id="rId4"/>
              </a:rPr>
              <a:t>https://</a:t>
            </a:r>
            <a:r>
              <a:rPr lang="en-IN" sz="1800" u="sng" dirty="0" smtClean="0">
                <a:hlinkClick r:id="rId4"/>
              </a:rPr>
              <a:t>data.cityofnewyork.us/City-Government/Borough-Boundaries/tqmj-j8zm</a:t>
            </a:r>
            <a:r>
              <a:rPr lang="en-IN" sz="1800" dirty="0" smtClean="0"/>
              <a:t>)</a:t>
            </a:r>
            <a:endParaRPr lang="en-IN"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274320" lvl="1" indent="0">
              <a:buNone/>
            </a:pPr>
            <a:endParaRPr lang="en-IN" dirty="0"/>
          </a:p>
          <a:p>
            <a:pPr marL="45720" indent="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60" y="3429000"/>
            <a:ext cx="7560840" cy="2433374"/>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860" y="332656"/>
            <a:ext cx="8791968" cy="1540025"/>
          </a:xfrm>
        </p:spPr>
        <p:txBody>
          <a:bodyPr/>
          <a:lstStyle/>
          <a:p>
            <a:pPr marL="502920" indent="-457200"/>
            <a:r>
              <a:rPr lang="en-IN" dirty="0"/>
              <a:t>Astoria (Queens), </a:t>
            </a:r>
            <a:r>
              <a:rPr lang="en-IN" dirty="0" err="1"/>
              <a:t>Blissville</a:t>
            </a:r>
            <a:r>
              <a:rPr lang="en-IN" dirty="0"/>
              <a:t> (Queens), Civic </a:t>
            </a:r>
            <a:r>
              <a:rPr lang="en-IN" dirty="0" err="1"/>
              <a:t>Center</a:t>
            </a:r>
            <a:r>
              <a:rPr lang="en-IN" dirty="0"/>
              <a:t> (Manhattan) are some of the best neighbourhoods for Indian cuisine.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980" y="1412776"/>
            <a:ext cx="6944694" cy="5001323"/>
          </a:xfrm>
          <a:prstGeom prst="rect">
            <a:avLst/>
          </a:prstGeom>
        </p:spPr>
      </p:pic>
    </p:spTree>
    <p:extLst>
      <p:ext uri="{BB962C8B-B14F-4D97-AF65-F5344CB8AC3E}">
        <p14:creationId xmlns:p14="http://schemas.microsoft.com/office/powerpoint/2010/main" val="28796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9996" y="476672"/>
            <a:ext cx="7565856" cy="1138065"/>
          </a:xfrm>
        </p:spPr>
        <p:txBody>
          <a:bodyPr/>
          <a:lstStyle/>
          <a:p>
            <a:pPr marL="502920" indent="-457200"/>
            <a:r>
              <a:rPr lang="en-IN" dirty="0"/>
              <a:t>Manhattan have potential Indian Restaurant Market.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524" y="1196752"/>
            <a:ext cx="6982799" cy="4991797"/>
          </a:xfrm>
          <a:prstGeom prst="rect">
            <a:avLst/>
          </a:prstGeom>
        </p:spPr>
      </p:pic>
    </p:spTree>
    <p:extLst>
      <p:ext uri="{BB962C8B-B14F-4D97-AF65-F5344CB8AC3E}">
        <p14:creationId xmlns:p14="http://schemas.microsoft.com/office/powerpoint/2010/main" val="204695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265" y="476672"/>
            <a:ext cx="9726096" cy="1210073"/>
          </a:xfrm>
        </p:spPr>
        <p:txBody>
          <a:bodyPr/>
          <a:lstStyle/>
          <a:p>
            <a:pPr marL="502920" indent="-457200"/>
            <a:r>
              <a:rPr lang="en-IN" dirty="0"/>
              <a:t>Staten Island ranks last in average rating of Indian Restaurants.</a:t>
            </a:r>
          </a:p>
          <a:p>
            <a:pPr marL="502920" indent="-457200"/>
            <a:r>
              <a:rPr lang="en-IN" dirty="0"/>
              <a:t>Manhattan is the best place to stay if you prefer Indian Cuisine.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260" y="1686745"/>
            <a:ext cx="7554106" cy="4464151"/>
          </a:xfrm>
          <a:prstGeom prst="rect">
            <a:avLst/>
          </a:prstGeom>
        </p:spPr>
      </p:pic>
    </p:spTree>
    <p:extLst>
      <p:ext uri="{BB962C8B-B14F-4D97-AF65-F5344CB8AC3E}">
        <p14:creationId xmlns:p14="http://schemas.microsoft.com/office/powerpoint/2010/main" val="258347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204</TotalTime>
  <Words>471</Words>
  <Application>Microsoft Office PowerPoint</Application>
  <PresentationFormat>Custom</PresentationFormat>
  <Paragraphs>50</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Corbel</vt:lpstr>
      <vt:lpstr>Parallax</vt:lpstr>
      <vt:lpstr>The Battle of Neighbourhoods</vt:lpstr>
      <vt:lpstr>Introduction: </vt:lpstr>
      <vt:lpstr>Problem:</vt:lpstr>
      <vt:lpstr>Data Section:</vt:lpstr>
      <vt:lpstr>Methodology:</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HP</cp:lastModifiedBy>
  <cp:revision>15</cp:revision>
  <dcterms:created xsi:type="dcterms:W3CDTF">2020-01-05T08:05:09Z</dcterms:created>
  <dcterms:modified xsi:type="dcterms:W3CDTF">2020-07-11T11:22:40Z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