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2" r:id="rId2"/>
    <p:sldId id="354" r:id="rId3"/>
    <p:sldId id="283" r:id="rId4"/>
    <p:sldId id="284" r:id="rId5"/>
    <p:sldId id="285" r:id="rId6"/>
    <p:sldId id="288" r:id="rId7"/>
    <p:sldId id="352" r:id="rId8"/>
    <p:sldId id="296" r:id="rId9"/>
    <p:sldId id="342" r:id="rId10"/>
    <p:sldId id="353" r:id="rId11"/>
    <p:sldId id="355" r:id="rId12"/>
    <p:sldId id="357" r:id="rId13"/>
    <p:sldId id="356" r:id="rId14"/>
    <p:sldId id="3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1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67F0CF-525B-44BE-8CC8-B58B98159110}"/>
              </a:ext>
            </a:extLst>
          </p:cNvPr>
          <p:cNvPicPr>
            <a:picLocks noChangeAspect="1"/>
          </p:cNvPicPr>
          <p:nvPr/>
        </p:nvPicPr>
        <p:blipFill>
          <a:blip r:embed="rId2"/>
          <a:stretch>
            <a:fillRect/>
          </a:stretch>
        </p:blipFill>
        <p:spPr>
          <a:xfrm>
            <a:off x="479502" y="501805"/>
            <a:ext cx="11240430" cy="5887844"/>
          </a:xfrm>
          <a:prstGeom prst="rect">
            <a:avLst/>
          </a:prstGeom>
        </p:spPr>
      </p:pic>
      <p:sp>
        <p:nvSpPr>
          <p:cNvPr id="5" name="Rectangle 4">
            <a:extLst>
              <a:ext uri="{FF2B5EF4-FFF2-40B4-BE49-F238E27FC236}">
                <a16:creationId xmlns:a16="http://schemas.microsoft.com/office/drawing/2014/main" id="{AD95BCE4-4229-40E9-BF8D-D986819258C9}"/>
              </a:ext>
            </a:extLst>
          </p:cNvPr>
          <p:cNvSpPr/>
          <p:nvPr/>
        </p:nvSpPr>
        <p:spPr>
          <a:xfrm>
            <a:off x="1282045" y="2404376"/>
            <a:ext cx="10214569" cy="923330"/>
          </a:xfrm>
          <a:prstGeom prst="rect">
            <a:avLst/>
          </a:prstGeom>
        </p:spPr>
        <p:txBody>
          <a:bodyPr wrap="square">
            <a:spAutoFit/>
          </a:bodyPr>
          <a:lstStyle/>
          <a:p>
            <a:r>
              <a:rPr lang="en-US" sz="5400" b="1" dirty="0">
                <a:solidFill>
                  <a:schemeClr val="bg1"/>
                </a:solidFill>
                <a:latin typeface="Algerian" panose="04020705040A02060702" pitchFamily="82" charset="0"/>
              </a:rPr>
              <a:t>Classes encapsulation</a:t>
            </a:r>
            <a:endParaRPr lang="en-IN" sz="5400" b="1" dirty="0">
              <a:solidFill>
                <a:schemeClr val="bg1"/>
              </a:solidFill>
              <a:latin typeface="Algerian" panose="04020705040A02060702" pitchFamily="82" charset="0"/>
            </a:endParaRPr>
          </a:p>
        </p:txBody>
      </p:sp>
      <p:sp>
        <p:nvSpPr>
          <p:cNvPr id="7" name="Rectangle 6">
            <a:extLst>
              <a:ext uri="{FF2B5EF4-FFF2-40B4-BE49-F238E27FC236}">
                <a16:creationId xmlns:a16="http://schemas.microsoft.com/office/drawing/2014/main" id="{8A9BEBFE-9D98-413F-90AD-9BF222DD0B6A}"/>
              </a:ext>
            </a:extLst>
          </p:cNvPr>
          <p:cNvSpPr/>
          <p:nvPr/>
        </p:nvSpPr>
        <p:spPr>
          <a:xfrm>
            <a:off x="751364" y="5157645"/>
            <a:ext cx="9615380" cy="646331"/>
          </a:xfrm>
          <a:prstGeom prst="rect">
            <a:avLst/>
          </a:prstGeom>
        </p:spPr>
        <p:txBody>
          <a:bodyPr wrap="square">
            <a:spAutoFit/>
          </a:bodyPr>
          <a:lstStyle/>
          <a:p>
            <a:r>
              <a:rPr lang="en-US" dirty="0">
                <a:solidFill>
                  <a:schemeClr val="bg1"/>
                </a:solidFill>
                <a:latin typeface="Algerian" pitchFamily="82" charset="0"/>
              </a:rPr>
              <a:t>Presented by: </a:t>
            </a:r>
          </a:p>
          <a:p>
            <a:r>
              <a:rPr lang="en-US" dirty="0">
                <a:solidFill>
                  <a:schemeClr val="bg1"/>
                </a:solidFill>
                <a:latin typeface="Algerian" pitchFamily="82" charset="0"/>
              </a:rPr>
              <a:t>ATUL CHANDER SHARMA, IT ARCHITECT &amp; subject  matter consultant</a:t>
            </a:r>
          </a:p>
        </p:txBody>
      </p:sp>
    </p:spTree>
    <p:extLst>
      <p:ext uri="{BB962C8B-B14F-4D97-AF65-F5344CB8AC3E}">
        <p14:creationId xmlns:p14="http://schemas.microsoft.com/office/powerpoint/2010/main" val="245032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8507-E059-46A1-A088-E2CDDB816033}"/>
              </a:ext>
            </a:extLst>
          </p:cNvPr>
          <p:cNvPicPr>
            <a:picLocks noChangeAspect="1"/>
          </p:cNvPicPr>
          <p:nvPr/>
        </p:nvPicPr>
        <p:blipFill>
          <a:blip r:embed="rId2"/>
          <a:stretch>
            <a:fillRect/>
          </a:stretch>
        </p:blipFill>
        <p:spPr>
          <a:xfrm>
            <a:off x="456206" y="462775"/>
            <a:ext cx="11279588" cy="5932449"/>
          </a:xfrm>
          <a:prstGeom prst="rect">
            <a:avLst/>
          </a:prstGeom>
        </p:spPr>
      </p:pic>
      <p:pic>
        <p:nvPicPr>
          <p:cNvPr id="6" name="Picture 5">
            <a:extLst>
              <a:ext uri="{FF2B5EF4-FFF2-40B4-BE49-F238E27FC236}">
                <a16:creationId xmlns:a16="http://schemas.microsoft.com/office/drawing/2014/main" id="{8FAE0BC6-C170-49F4-AB08-C7F359631115}"/>
              </a:ext>
            </a:extLst>
          </p:cNvPr>
          <p:cNvPicPr>
            <a:picLocks noChangeAspect="1"/>
          </p:cNvPicPr>
          <p:nvPr/>
        </p:nvPicPr>
        <p:blipFill>
          <a:blip r:embed="rId3"/>
          <a:stretch>
            <a:fillRect/>
          </a:stretch>
        </p:blipFill>
        <p:spPr>
          <a:xfrm>
            <a:off x="0" y="160256"/>
            <a:ext cx="11802359" cy="6697744"/>
          </a:xfrm>
          <a:prstGeom prst="rect">
            <a:avLst/>
          </a:prstGeom>
        </p:spPr>
      </p:pic>
    </p:spTree>
    <p:extLst>
      <p:ext uri="{BB962C8B-B14F-4D97-AF65-F5344CB8AC3E}">
        <p14:creationId xmlns:p14="http://schemas.microsoft.com/office/powerpoint/2010/main" val="154511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8507-E059-46A1-A088-E2CDDB816033}"/>
              </a:ext>
            </a:extLst>
          </p:cNvPr>
          <p:cNvPicPr>
            <a:picLocks noChangeAspect="1"/>
          </p:cNvPicPr>
          <p:nvPr/>
        </p:nvPicPr>
        <p:blipFill>
          <a:blip r:embed="rId2"/>
          <a:stretch>
            <a:fillRect/>
          </a:stretch>
        </p:blipFill>
        <p:spPr>
          <a:xfrm>
            <a:off x="490654" y="468351"/>
            <a:ext cx="11279588" cy="5932449"/>
          </a:xfrm>
          <a:prstGeom prst="rect">
            <a:avLst/>
          </a:prstGeom>
        </p:spPr>
      </p:pic>
      <p:pic>
        <p:nvPicPr>
          <p:cNvPr id="3" name="Picture 2">
            <a:extLst>
              <a:ext uri="{FF2B5EF4-FFF2-40B4-BE49-F238E27FC236}">
                <a16:creationId xmlns:a16="http://schemas.microsoft.com/office/drawing/2014/main" id="{E2B55659-F2D1-468D-AEE3-00F7D15AB4DC}"/>
              </a:ext>
            </a:extLst>
          </p:cNvPr>
          <p:cNvPicPr>
            <a:picLocks noChangeAspect="1"/>
          </p:cNvPicPr>
          <p:nvPr/>
        </p:nvPicPr>
        <p:blipFill>
          <a:blip r:embed="rId3"/>
          <a:stretch>
            <a:fillRect/>
          </a:stretch>
        </p:blipFill>
        <p:spPr>
          <a:xfrm>
            <a:off x="339365" y="65988"/>
            <a:ext cx="11576115" cy="6711884"/>
          </a:xfrm>
          <a:prstGeom prst="rect">
            <a:avLst/>
          </a:prstGeom>
        </p:spPr>
      </p:pic>
    </p:spTree>
    <p:extLst>
      <p:ext uri="{BB962C8B-B14F-4D97-AF65-F5344CB8AC3E}">
        <p14:creationId xmlns:p14="http://schemas.microsoft.com/office/powerpoint/2010/main" val="3857000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8507-E059-46A1-A088-E2CDDB816033}"/>
              </a:ext>
            </a:extLst>
          </p:cNvPr>
          <p:cNvPicPr>
            <a:picLocks noChangeAspect="1"/>
          </p:cNvPicPr>
          <p:nvPr/>
        </p:nvPicPr>
        <p:blipFill>
          <a:blip r:embed="rId2"/>
          <a:stretch>
            <a:fillRect/>
          </a:stretch>
        </p:blipFill>
        <p:spPr>
          <a:xfrm>
            <a:off x="490654" y="468351"/>
            <a:ext cx="11279588" cy="5932449"/>
          </a:xfrm>
          <a:prstGeom prst="rect">
            <a:avLst/>
          </a:prstGeom>
        </p:spPr>
      </p:pic>
      <p:pic>
        <p:nvPicPr>
          <p:cNvPr id="3" name="Picture 2">
            <a:extLst>
              <a:ext uri="{FF2B5EF4-FFF2-40B4-BE49-F238E27FC236}">
                <a16:creationId xmlns:a16="http://schemas.microsoft.com/office/drawing/2014/main" id="{3AF404B8-B06E-41CC-B7A6-159296A04FBE}"/>
              </a:ext>
            </a:extLst>
          </p:cNvPr>
          <p:cNvPicPr>
            <a:picLocks noChangeAspect="1"/>
          </p:cNvPicPr>
          <p:nvPr/>
        </p:nvPicPr>
        <p:blipFill>
          <a:blip r:embed="rId3"/>
          <a:stretch>
            <a:fillRect/>
          </a:stretch>
        </p:blipFill>
        <p:spPr>
          <a:xfrm>
            <a:off x="421758" y="329938"/>
            <a:ext cx="11587990" cy="6165130"/>
          </a:xfrm>
          <a:prstGeom prst="rect">
            <a:avLst/>
          </a:prstGeom>
        </p:spPr>
      </p:pic>
    </p:spTree>
    <p:extLst>
      <p:ext uri="{BB962C8B-B14F-4D97-AF65-F5344CB8AC3E}">
        <p14:creationId xmlns:p14="http://schemas.microsoft.com/office/powerpoint/2010/main" val="56135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8507-E059-46A1-A088-E2CDDB816033}"/>
              </a:ext>
            </a:extLst>
          </p:cNvPr>
          <p:cNvPicPr>
            <a:picLocks noChangeAspect="1"/>
          </p:cNvPicPr>
          <p:nvPr/>
        </p:nvPicPr>
        <p:blipFill>
          <a:blip r:embed="rId2"/>
          <a:stretch>
            <a:fillRect/>
          </a:stretch>
        </p:blipFill>
        <p:spPr>
          <a:xfrm>
            <a:off x="490654" y="468351"/>
            <a:ext cx="11279588" cy="5932449"/>
          </a:xfrm>
          <a:prstGeom prst="rect">
            <a:avLst/>
          </a:prstGeom>
        </p:spPr>
      </p:pic>
      <p:pic>
        <p:nvPicPr>
          <p:cNvPr id="3" name="Picture 2">
            <a:extLst>
              <a:ext uri="{FF2B5EF4-FFF2-40B4-BE49-F238E27FC236}">
                <a16:creationId xmlns:a16="http://schemas.microsoft.com/office/drawing/2014/main" id="{B67E5CB1-E505-44F5-A0A8-598BE28011CB}"/>
              </a:ext>
            </a:extLst>
          </p:cNvPr>
          <p:cNvPicPr>
            <a:picLocks noChangeAspect="1"/>
          </p:cNvPicPr>
          <p:nvPr/>
        </p:nvPicPr>
        <p:blipFill>
          <a:blip r:embed="rId3"/>
          <a:stretch>
            <a:fillRect/>
          </a:stretch>
        </p:blipFill>
        <p:spPr>
          <a:xfrm>
            <a:off x="296649" y="316387"/>
            <a:ext cx="11581123" cy="6404924"/>
          </a:xfrm>
          <a:prstGeom prst="rect">
            <a:avLst/>
          </a:prstGeom>
        </p:spPr>
      </p:pic>
    </p:spTree>
    <p:extLst>
      <p:ext uri="{BB962C8B-B14F-4D97-AF65-F5344CB8AC3E}">
        <p14:creationId xmlns:p14="http://schemas.microsoft.com/office/powerpoint/2010/main" val="124242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8507-E059-46A1-A088-E2CDDB816033}"/>
              </a:ext>
            </a:extLst>
          </p:cNvPr>
          <p:cNvPicPr>
            <a:picLocks noChangeAspect="1"/>
          </p:cNvPicPr>
          <p:nvPr/>
        </p:nvPicPr>
        <p:blipFill>
          <a:blip r:embed="rId2"/>
          <a:stretch>
            <a:fillRect/>
          </a:stretch>
        </p:blipFill>
        <p:spPr>
          <a:xfrm>
            <a:off x="490654" y="468351"/>
            <a:ext cx="11279588" cy="5932449"/>
          </a:xfrm>
          <a:prstGeom prst="rect">
            <a:avLst/>
          </a:prstGeom>
        </p:spPr>
      </p:pic>
      <p:pic>
        <p:nvPicPr>
          <p:cNvPr id="3" name="Picture 2">
            <a:extLst>
              <a:ext uri="{FF2B5EF4-FFF2-40B4-BE49-F238E27FC236}">
                <a16:creationId xmlns:a16="http://schemas.microsoft.com/office/drawing/2014/main" id="{204C390B-000F-4234-A0EF-7CD284FB127D}"/>
              </a:ext>
            </a:extLst>
          </p:cNvPr>
          <p:cNvPicPr>
            <a:picLocks noChangeAspect="1"/>
          </p:cNvPicPr>
          <p:nvPr/>
        </p:nvPicPr>
        <p:blipFill>
          <a:blip r:embed="rId3"/>
          <a:stretch>
            <a:fillRect/>
          </a:stretch>
        </p:blipFill>
        <p:spPr>
          <a:xfrm>
            <a:off x="243067" y="173620"/>
            <a:ext cx="11702005" cy="6493398"/>
          </a:xfrm>
          <a:prstGeom prst="rect">
            <a:avLst/>
          </a:prstGeom>
        </p:spPr>
      </p:pic>
    </p:spTree>
    <p:extLst>
      <p:ext uri="{BB962C8B-B14F-4D97-AF65-F5344CB8AC3E}">
        <p14:creationId xmlns:p14="http://schemas.microsoft.com/office/powerpoint/2010/main" val="99640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8507-E059-46A1-A088-E2CDDB816033}"/>
              </a:ext>
            </a:extLst>
          </p:cNvPr>
          <p:cNvPicPr>
            <a:picLocks noChangeAspect="1"/>
          </p:cNvPicPr>
          <p:nvPr/>
        </p:nvPicPr>
        <p:blipFill>
          <a:blip r:embed="rId2"/>
          <a:stretch>
            <a:fillRect/>
          </a:stretch>
        </p:blipFill>
        <p:spPr>
          <a:xfrm>
            <a:off x="490654" y="468351"/>
            <a:ext cx="11279588" cy="5932449"/>
          </a:xfrm>
          <a:prstGeom prst="rect">
            <a:avLst/>
          </a:prstGeom>
        </p:spPr>
      </p:pic>
      <p:pic>
        <p:nvPicPr>
          <p:cNvPr id="3" name="Picture 2">
            <a:extLst>
              <a:ext uri="{FF2B5EF4-FFF2-40B4-BE49-F238E27FC236}">
                <a16:creationId xmlns:a16="http://schemas.microsoft.com/office/drawing/2014/main" id="{56002774-025B-467D-9513-633226372E16}"/>
              </a:ext>
            </a:extLst>
          </p:cNvPr>
          <p:cNvPicPr>
            <a:picLocks noChangeAspect="1"/>
          </p:cNvPicPr>
          <p:nvPr/>
        </p:nvPicPr>
        <p:blipFill>
          <a:blip r:embed="rId3"/>
          <a:stretch>
            <a:fillRect/>
          </a:stretch>
        </p:blipFill>
        <p:spPr>
          <a:xfrm>
            <a:off x="421758" y="282804"/>
            <a:ext cx="11465441" cy="6315959"/>
          </a:xfrm>
          <a:prstGeom prst="rect">
            <a:avLst/>
          </a:prstGeom>
        </p:spPr>
      </p:pic>
    </p:spTree>
    <p:extLst>
      <p:ext uri="{BB962C8B-B14F-4D97-AF65-F5344CB8AC3E}">
        <p14:creationId xmlns:p14="http://schemas.microsoft.com/office/powerpoint/2010/main" val="147033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176832"/>
            <a:ext cx="9144000" cy="2309567"/>
          </a:xfrm>
        </p:spPr>
        <p:txBody>
          <a:bodyPr>
            <a:normAutofit fontScale="90000"/>
          </a:bodyPr>
          <a:lstStyle/>
          <a:p>
            <a:r>
              <a:rPr lang="en-US" dirty="0">
                <a:solidFill>
                  <a:srgbClr val="FF0000"/>
                </a:solidFill>
              </a:rPr>
              <a:t>Popular approach to solve a programming problem is by creating objects is known as Object-Oriented Programming (OOP).</a:t>
            </a:r>
            <a:br>
              <a:rPr lang="en-US" dirty="0">
                <a:solidFill>
                  <a:srgbClr val="FF0000"/>
                </a:solidFill>
              </a:rPr>
            </a:br>
            <a:br>
              <a:rPr lang="en-US" dirty="0">
                <a:solidFill>
                  <a:srgbClr val="FF0000"/>
                </a:solidFill>
              </a:rPr>
            </a:br>
            <a:r>
              <a:rPr lang="en-US" dirty="0">
                <a:solidFill>
                  <a:srgbClr val="FF0000"/>
                </a:solidFill>
              </a:rPr>
              <a:t>An object has two characteristics:</a:t>
            </a:r>
            <a:br>
              <a:rPr lang="en-US" dirty="0">
                <a:solidFill>
                  <a:srgbClr val="FF0000"/>
                </a:solidFill>
              </a:rPr>
            </a:br>
            <a:r>
              <a:rPr lang="en-US" dirty="0">
                <a:solidFill>
                  <a:srgbClr val="FF0000"/>
                </a:solidFill>
              </a:rPr>
              <a:t>attributes</a:t>
            </a:r>
            <a:br>
              <a:rPr lang="en-US" dirty="0">
                <a:solidFill>
                  <a:srgbClr val="FF0000"/>
                </a:solidFill>
              </a:rPr>
            </a:br>
            <a:r>
              <a:rPr lang="en-US" dirty="0">
                <a:solidFill>
                  <a:srgbClr val="FF0000"/>
                </a:solidFill>
              </a:rPr>
              <a:t>behavior</a:t>
            </a:r>
            <a:br>
              <a:rPr lang="en-US" dirty="0">
                <a:solidFill>
                  <a:srgbClr val="FF0000"/>
                </a:solidFill>
              </a:rPr>
            </a:br>
            <a:endParaRPr lang="en-US" dirty="0">
              <a:solidFill>
                <a:srgbClr val="FF0000"/>
              </a:solidFill>
            </a:endParaRPr>
          </a:p>
        </p:txBody>
      </p:sp>
      <p:sp>
        <p:nvSpPr>
          <p:cNvPr id="5" name="Slide Number Placeholder 4"/>
          <p:cNvSpPr>
            <a:spLocks noGrp="1"/>
          </p:cNvSpPr>
          <p:nvPr>
            <p:ph type="sldNum" sz="quarter" idx="12"/>
          </p:nvPr>
        </p:nvSpPr>
        <p:spPr/>
        <p:txBody>
          <a:bodyPr/>
          <a:lstStyle/>
          <a:p>
            <a:fld id="{E31375A4-56A4-47D6-9801-1991572033F7}"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261" y="457200"/>
            <a:ext cx="10376891" cy="5638800"/>
          </a:xfrm>
        </p:spPr>
        <p:txBody>
          <a:bodyPr>
            <a:normAutofit fontScale="90000"/>
          </a:bodyPr>
          <a:lstStyle/>
          <a:p>
            <a:r>
              <a:rPr lang="en-US" b="1" dirty="0">
                <a:solidFill>
                  <a:srgbClr val="FF0000"/>
                </a:solidFill>
              </a:rPr>
              <a:t>Class</a:t>
            </a:r>
            <a:br>
              <a:rPr lang="en-US" b="1" dirty="0">
                <a:solidFill>
                  <a:srgbClr val="FF0000"/>
                </a:solidFill>
              </a:rPr>
            </a:br>
            <a:br>
              <a:rPr lang="en-US" b="1" dirty="0">
                <a:solidFill>
                  <a:srgbClr val="FF0000"/>
                </a:solidFill>
              </a:rPr>
            </a:br>
            <a:r>
              <a:rPr lang="en-US" b="1" dirty="0">
                <a:solidFill>
                  <a:srgbClr val="FF0000"/>
                </a:solidFill>
              </a:rPr>
              <a:t>A class is a blueprint for the object.</a:t>
            </a:r>
            <a:br>
              <a:rPr lang="en-US" b="1" dirty="0">
                <a:solidFill>
                  <a:srgbClr val="FF0000"/>
                </a:solidFill>
              </a:rPr>
            </a:br>
            <a:br>
              <a:rPr lang="en-US" b="1" dirty="0">
                <a:solidFill>
                  <a:srgbClr val="FF0000"/>
                </a:solidFill>
              </a:rPr>
            </a:br>
            <a:br>
              <a:rPr lang="en-US" b="1" dirty="0">
                <a:solidFill>
                  <a:srgbClr val="FF0000"/>
                </a:solidFill>
              </a:rPr>
            </a:br>
            <a:r>
              <a:rPr lang="en-US" b="1" dirty="0">
                <a:solidFill>
                  <a:srgbClr val="FF0000"/>
                </a:solidFill>
              </a:rPr>
              <a:t>Object</a:t>
            </a:r>
            <a:br>
              <a:rPr lang="en-US" b="1" dirty="0">
                <a:solidFill>
                  <a:srgbClr val="FF0000"/>
                </a:solidFill>
              </a:rPr>
            </a:br>
            <a:br>
              <a:rPr lang="en-US" b="1" dirty="0">
                <a:solidFill>
                  <a:srgbClr val="FF0000"/>
                </a:solidFill>
              </a:rPr>
            </a:br>
            <a:r>
              <a:rPr lang="en-US" b="1" dirty="0">
                <a:solidFill>
                  <a:srgbClr val="FF0000"/>
                </a:solidFill>
              </a:rPr>
              <a:t>An object (instance) is an instantiation of a class. When class is defined, only the description for the object is defined. Therefore, no memory or storage is allocated.</a:t>
            </a:r>
          </a:p>
        </p:txBody>
      </p:sp>
      <p:sp>
        <p:nvSpPr>
          <p:cNvPr id="5" name="Slide Number Placeholder 4"/>
          <p:cNvSpPr>
            <a:spLocks noGrp="1"/>
          </p:cNvSpPr>
          <p:nvPr>
            <p:ph type="sldNum" sz="quarter" idx="12"/>
          </p:nvPr>
        </p:nvSpPr>
        <p:spPr/>
        <p:txBody>
          <a:bodyPr/>
          <a:lstStyle/>
          <a:p>
            <a:fld id="{E31375A4-56A4-47D6-9801-1991572033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266" y="457200"/>
            <a:ext cx="9800734" cy="5791200"/>
          </a:xfrm>
        </p:spPr>
        <p:txBody>
          <a:bodyPr>
            <a:normAutofit fontScale="90000"/>
          </a:bodyPr>
          <a:lstStyle/>
          <a:p>
            <a:r>
              <a:rPr lang="en-US" b="1" dirty="0">
                <a:solidFill>
                  <a:srgbClr val="FF0000"/>
                </a:solidFill>
              </a:rPr>
              <a:t>Encapsulation</a:t>
            </a:r>
            <a:br>
              <a:rPr lang="en-US" b="1" dirty="0">
                <a:solidFill>
                  <a:srgbClr val="FF0000"/>
                </a:solidFill>
              </a:rPr>
            </a:br>
            <a:br>
              <a:rPr lang="en-US" b="1" dirty="0">
                <a:solidFill>
                  <a:srgbClr val="FF0000"/>
                </a:solidFill>
              </a:rPr>
            </a:br>
            <a:r>
              <a:rPr lang="en-US" b="1" dirty="0">
                <a:solidFill>
                  <a:srgbClr val="FF0000"/>
                </a:solidFill>
              </a:rPr>
              <a:t>Using OOP, we can restrict access to methods and variables. This prevent data from direct modification which is called encapsulation.</a:t>
            </a:r>
            <a:br>
              <a:rPr lang="en-US" b="1" dirty="0">
                <a:solidFill>
                  <a:srgbClr val="FF0000"/>
                </a:solidFill>
              </a:rPr>
            </a:br>
            <a:br>
              <a:rPr lang="en-US" b="1" dirty="0">
                <a:solidFill>
                  <a:srgbClr val="FF0000"/>
                </a:solidFill>
              </a:rPr>
            </a:br>
            <a:r>
              <a:rPr lang="en-US" b="1" dirty="0">
                <a:solidFill>
                  <a:srgbClr val="FF0000"/>
                </a:solidFill>
              </a:rPr>
              <a:t>In we denote private attribute using underscore as prefix </a:t>
            </a:r>
            <a:r>
              <a:rPr lang="en-US" b="1" dirty="0" err="1">
                <a:solidFill>
                  <a:srgbClr val="FF0000"/>
                </a:solidFill>
              </a:rPr>
              <a:t>i.e</a:t>
            </a:r>
            <a:r>
              <a:rPr lang="en-US" b="1" dirty="0">
                <a:solidFill>
                  <a:srgbClr val="FF0000"/>
                </a:solidFill>
              </a:rPr>
              <a:t> single “ _ “ or double “ __“.</a:t>
            </a:r>
            <a:br>
              <a:rPr lang="en-US" b="1" dirty="0">
                <a:solidFill>
                  <a:srgbClr val="FF0000"/>
                </a:solidFill>
              </a:rPr>
            </a:br>
            <a:endParaRPr lang="en-US" b="1" dirty="0">
              <a:solidFill>
                <a:srgbClr val="FF0000"/>
              </a:solidFill>
            </a:endParaRPr>
          </a:p>
        </p:txBody>
      </p:sp>
      <p:sp>
        <p:nvSpPr>
          <p:cNvPr id="5" name="Slide Number Placeholder 4"/>
          <p:cNvSpPr>
            <a:spLocks noGrp="1"/>
          </p:cNvSpPr>
          <p:nvPr>
            <p:ph type="sldNum" sz="quarter" idx="12"/>
          </p:nvPr>
        </p:nvSpPr>
        <p:spPr/>
        <p:txBody>
          <a:bodyPr/>
          <a:lstStyle/>
          <a:p>
            <a:fld id="{E31375A4-56A4-47D6-9801-1991572033F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10591800" cy="4038600"/>
          </a:xfrm>
        </p:spPr>
        <p:txBody>
          <a:bodyPr>
            <a:normAutofit fontScale="90000"/>
          </a:bodyPr>
          <a:lstStyle/>
          <a:p>
            <a:r>
              <a:rPr lang="en-US" sz="6700" b="1" dirty="0">
                <a:solidFill>
                  <a:srgbClr val="FF0000"/>
                </a:solidFill>
                <a:latin typeface="Algerian" pitchFamily="82" charset="0"/>
              </a:rPr>
              <a:t>Polymorphism</a:t>
            </a:r>
            <a:br>
              <a:rPr lang="en-US" b="1" dirty="0">
                <a:solidFill>
                  <a:srgbClr val="FF0000"/>
                </a:solidFill>
              </a:rPr>
            </a:br>
            <a:br>
              <a:rPr lang="en-US" b="1" dirty="0">
                <a:solidFill>
                  <a:srgbClr val="FF0000"/>
                </a:solidFill>
              </a:rPr>
            </a:br>
            <a:r>
              <a:rPr lang="en-US" sz="4800" b="1" dirty="0">
                <a:solidFill>
                  <a:srgbClr val="FF0000"/>
                </a:solidFill>
              </a:rPr>
              <a:t>Polymorphism is an ability (in OOP) to use common interface for multiple form (data types).</a:t>
            </a:r>
            <a:br>
              <a:rPr lang="en-US" b="1" dirty="0">
                <a:solidFill>
                  <a:srgbClr val="FF0000"/>
                </a:solidFill>
              </a:rPr>
            </a:br>
            <a:endParaRPr lang="en-US" b="1" dirty="0">
              <a:solidFill>
                <a:srgbClr val="FF0000"/>
              </a:solidFill>
            </a:endParaRPr>
          </a:p>
        </p:txBody>
      </p:sp>
      <p:sp>
        <p:nvSpPr>
          <p:cNvPr id="5" name="Slide Number Placeholder 4"/>
          <p:cNvSpPr>
            <a:spLocks noGrp="1"/>
          </p:cNvSpPr>
          <p:nvPr>
            <p:ph type="sldNum" sz="quarter" idx="12"/>
          </p:nvPr>
        </p:nvSpPr>
        <p:spPr/>
        <p:txBody>
          <a:bodyPr/>
          <a:lstStyle/>
          <a:p>
            <a:fld id="{E31375A4-56A4-47D6-9801-1991572033F7}"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8507-E059-46A1-A088-E2CDDB816033}"/>
              </a:ext>
            </a:extLst>
          </p:cNvPr>
          <p:cNvPicPr>
            <a:picLocks noChangeAspect="1"/>
          </p:cNvPicPr>
          <p:nvPr/>
        </p:nvPicPr>
        <p:blipFill>
          <a:blip r:embed="rId2"/>
          <a:stretch>
            <a:fillRect/>
          </a:stretch>
        </p:blipFill>
        <p:spPr>
          <a:xfrm>
            <a:off x="490654" y="468351"/>
            <a:ext cx="11279588" cy="5932449"/>
          </a:xfrm>
          <a:prstGeom prst="rect">
            <a:avLst/>
          </a:prstGeom>
        </p:spPr>
      </p:pic>
      <p:pic>
        <p:nvPicPr>
          <p:cNvPr id="3" name="Picture 2">
            <a:extLst>
              <a:ext uri="{FF2B5EF4-FFF2-40B4-BE49-F238E27FC236}">
                <a16:creationId xmlns:a16="http://schemas.microsoft.com/office/drawing/2014/main" id="{B002EB17-F227-440C-81B2-BA476894E99B}"/>
              </a:ext>
            </a:extLst>
          </p:cNvPr>
          <p:cNvPicPr>
            <a:picLocks noChangeAspect="1"/>
          </p:cNvPicPr>
          <p:nvPr/>
        </p:nvPicPr>
        <p:blipFill>
          <a:blip r:embed="rId3"/>
          <a:stretch>
            <a:fillRect/>
          </a:stretch>
        </p:blipFill>
        <p:spPr>
          <a:xfrm>
            <a:off x="312515" y="296901"/>
            <a:ext cx="11632557" cy="6254370"/>
          </a:xfrm>
          <a:prstGeom prst="rect">
            <a:avLst/>
          </a:prstGeom>
        </p:spPr>
      </p:pic>
    </p:spTree>
    <p:extLst>
      <p:ext uri="{BB962C8B-B14F-4D97-AF65-F5344CB8AC3E}">
        <p14:creationId xmlns:p14="http://schemas.microsoft.com/office/powerpoint/2010/main" val="338746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8507-E059-46A1-A088-E2CDDB816033}"/>
              </a:ext>
            </a:extLst>
          </p:cNvPr>
          <p:cNvPicPr>
            <a:picLocks noChangeAspect="1"/>
          </p:cNvPicPr>
          <p:nvPr/>
        </p:nvPicPr>
        <p:blipFill>
          <a:blip r:embed="rId2"/>
          <a:stretch>
            <a:fillRect/>
          </a:stretch>
        </p:blipFill>
        <p:spPr>
          <a:xfrm>
            <a:off x="490654" y="468351"/>
            <a:ext cx="11279588" cy="5932449"/>
          </a:xfrm>
          <a:prstGeom prst="rect">
            <a:avLst/>
          </a:prstGeom>
        </p:spPr>
      </p:pic>
      <p:pic>
        <p:nvPicPr>
          <p:cNvPr id="4" name="Picture 3">
            <a:extLst>
              <a:ext uri="{FF2B5EF4-FFF2-40B4-BE49-F238E27FC236}">
                <a16:creationId xmlns:a16="http://schemas.microsoft.com/office/drawing/2014/main" id="{443CFD90-1814-4AAE-8BA6-7544345647AB}"/>
              </a:ext>
            </a:extLst>
          </p:cNvPr>
          <p:cNvPicPr>
            <a:picLocks noChangeAspect="1"/>
          </p:cNvPicPr>
          <p:nvPr/>
        </p:nvPicPr>
        <p:blipFill>
          <a:blip r:embed="rId3"/>
          <a:stretch>
            <a:fillRect/>
          </a:stretch>
        </p:blipFill>
        <p:spPr>
          <a:xfrm>
            <a:off x="312517" y="358815"/>
            <a:ext cx="11597832" cy="6412375"/>
          </a:xfrm>
          <a:prstGeom prst="rect">
            <a:avLst/>
          </a:prstGeom>
        </p:spPr>
      </p:pic>
    </p:spTree>
    <p:extLst>
      <p:ext uri="{BB962C8B-B14F-4D97-AF65-F5344CB8AC3E}">
        <p14:creationId xmlns:p14="http://schemas.microsoft.com/office/powerpoint/2010/main" val="101064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228507-E059-46A1-A088-E2CDDB816033}"/>
              </a:ext>
            </a:extLst>
          </p:cNvPr>
          <p:cNvPicPr>
            <a:picLocks noChangeAspect="1"/>
          </p:cNvPicPr>
          <p:nvPr/>
        </p:nvPicPr>
        <p:blipFill>
          <a:blip r:embed="rId2"/>
          <a:stretch>
            <a:fillRect/>
          </a:stretch>
        </p:blipFill>
        <p:spPr>
          <a:xfrm>
            <a:off x="490654" y="468351"/>
            <a:ext cx="11279588" cy="5932449"/>
          </a:xfrm>
          <a:prstGeom prst="rect">
            <a:avLst/>
          </a:prstGeom>
        </p:spPr>
      </p:pic>
      <p:pic>
        <p:nvPicPr>
          <p:cNvPr id="4" name="Picture 3">
            <a:extLst>
              <a:ext uri="{FF2B5EF4-FFF2-40B4-BE49-F238E27FC236}">
                <a16:creationId xmlns:a16="http://schemas.microsoft.com/office/drawing/2014/main" id="{50FE6E36-DB48-4154-A439-1C2BB32874A8}"/>
              </a:ext>
            </a:extLst>
          </p:cNvPr>
          <p:cNvPicPr>
            <a:picLocks noChangeAspect="1"/>
          </p:cNvPicPr>
          <p:nvPr/>
        </p:nvPicPr>
        <p:blipFill>
          <a:blip r:embed="rId3"/>
          <a:stretch>
            <a:fillRect/>
          </a:stretch>
        </p:blipFill>
        <p:spPr>
          <a:xfrm>
            <a:off x="0" y="92596"/>
            <a:ext cx="12192000" cy="6765403"/>
          </a:xfrm>
          <a:prstGeom prst="rect">
            <a:avLst/>
          </a:prstGeom>
        </p:spPr>
      </p:pic>
    </p:spTree>
    <p:extLst>
      <p:ext uri="{BB962C8B-B14F-4D97-AF65-F5344CB8AC3E}">
        <p14:creationId xmlns:p14="http://schemas.microsoft.com/office/powerpoint/2010/main" val="128404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2625</TotalTime>
  <Words>176</Words>
  <Application>Microsoft Office PowerPoint</Application>
  <PresentationFormat>Widescreen</PresentationFormat>
  <Paragraphs>11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Arial</vt:lpstr>
      <vt:lpstr>Century Gothic</vt:lpstr>
      <vt:lpstr>Wingdings 3</vt:lpstr>
      <vt:lpstr>Ion Boardroom</vt:lpstr>
      <vt:lpstr>PowerPoint Presentation</vt:lpstr>
      <vt:lpstr>PowerPoint Presentation</vt:lpstr>
      <vt:lpstr>Popular approach to solve a programming problem is by creating objects is known as Object-Oriented Programming (OOP).  An object has two characteristics: attributes behavior </vt:lpstr>
      <vt:lpstr>Class  A class is a blueprint for the object.   Object  An object (instance) is an instantiation of a class. When class is defined, only the description for the object is defined. Therefore, no memory or storage is allocated.</vt:lpstr>
      <vt:lpstr>Encapsulation  Using OOP, we can restrict access to methods and variables. This prevent data from direct modification which is called encapsulation.  In we denote private attribute using underscore as prefix i.e single “ _ “ or double “ __“. </vt:lpstr>
      <vt:lpstr>Polymorphism  Polymorphism is an ability (in OOP) to use common interface for multiple form (data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Atul Sharma</dc:creator>
  <cp:lastModifiedBy>Sharma, Atul</cp:lastModifiedBy>
  <cp:revision>118</cp:revision>
  <dcterms:created xsi:type="dcterms:W3CDTF">2020-11-16T00:20:00Z</dcterms:created>
  <dcterms:modified xsi:type="dcterms:W3CDTF">2021-11-16T08:55:49Z</dcterms:modified>
</cp:coreProperties>
</file>