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121" d="100"/>
          <a:sy n="121" d="100"/>
        </p:scale>
        <p:origin x="80" y="1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24B03E8-5B54-43E4-ABFC-219B0A44BD3D}" type="datetimeFigureOut">
              <a:rPr lang="en-IN" smtClean="0"/>
              <a:t>29-11-2021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83C40AE-C1FE-4944-8EFE-BC81B0FF50C1}" type="slidenum">
              <a:rPr lang="en-IN" smtClean="0"/>
              <a:t>‹#›</a:t>
            </a:fld>
            <a:endParaRPr lang="en-IN"/>
          </a:p>
        </p:txBody>
      </p:sp>
    </p:spTree>
    <p:extLst>
      <p:ext uri="{BB962C8B-B14F-4D97-AF65-F5344CB8AC3E}">
        <p14:creationId xmlns:p14="http://schemas.microsoft.com/office/powerpoint/2010/main" val="255068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4B03E8-5B54-43E4-ABFC-219B0A44BD3D}" type="datetimeFigureOut">
              <a:rPr lang="en-IN" smtClean="0"/>
              <a:t>29-11-2021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83C40AE-C1FE-4944-8EFE-BC81B0FF50C1}" type="slidenum">
              <a:rPr lang="en-IN" smtClean="0"/>
              <a:t>‹#›</a:t>
            </a:fld>
            <a:endParaRPr lang="en-IN"/>
          </a:p>
        </p:txBody>
      </p:sp>
    </p:spTree>
    <p:extLst>
      <p:ext uri="{BB962C8B-B14F-4D97-AF65-F5344CB8AC3E}">
        <p14:creationId xmlns:p14="http://schemas.microsoft.com/office/powerpoint/2010/main" val="153589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4B03E8-5B54-43E4-ABFC-219B0A44BD3D}" type="datetimeFigureOut">
              <a:rPr lang="en-IN" smtClean="0"/>
              <a:t>29-11-2021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83C40AE-C1FE-4944-8EFE-BC81B0FF50C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49162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24B03E8-5B54-43E4-ABFC-219B0A44BD3D}" type="datetimeFigureOut">
              <a:rPr lang="en-IN" smtClean="0"/>
              <a:t>29-11-2021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83C40AE-C1FE-4944-8EFE-BC81B0FF50C1}" type="slidenum">
              <a:rPr lang="en-IN" smtClean="0"/>
              <a:t>‹#›</a:t>
            </a:fld>
            <a:endParaRPr lang="en-IN"/>
          </a:p>
        </p:txBody>
      </p:sp>
    </p:spTree>
    <p:extLst>
      <p:ext uri="{BB962C8B-B14F-4D97-AF65-F5344CB8AC3E}">
        <p14:creationId xmlns:p14="http://schemas.microsoft.com/office/powerpoint/2010/main" val="1222898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24B03E8-5B54-43E4-ABFC-219B0A44BD3D}" type="datetimeFigureOut">
              <a:rPr lang="en-IN" smtClean="0"/>
              <a:t>29-11-2021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83C40AE-C1FE-4944-8EFE-BC81B0FF50C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90669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24B03E8-5B54-43E4-ABFC-219B0A44BD3D}" type="datetimeFigureOut">
              <a:rPr lang="en-IN" smtClean="0"/>
              <a:t>29-11-2021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83C40AE-C1FE-4944-8EFE-BC81B0FF50C1}" type="slidenum">
              <a:rPr lang="en-IN" smtClean="0"/>
              <a:t>‹#›</a:t>
            </a:fld>
            <a:endParaRPr lang="en-IN"/>
          </a:p>
        </p:txBody>
      </p:sp>
    </p:spTree>
    <p:extLst>
      <p:ext uri="{BB962C8B-B14F-4D97-AF65-F5344CB8AC3E}">
        <p14:creationId xmlns:p14="http://schemas.microsoft.com/office/powerpoint/2010/main" val="29469897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4B03E8-5B54-43E4-ABFC-219B0A44BD3D}" type="datetimeFigureOut">
              <a:rPr lang="en-IN" smtClean="0"/>
              <a:t>29-11-2021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83C40AE-C1FE-4944-8EFE-BC81B0FF50C1}" type="slidenum">
              <a:rPr lang="en-IN" smtClean="0"/>
              <a:t>‹#›</a:t>
            </a:fld>
            <a:endParaRPr lang="en-IN"/>
          </a:p>
        </p:txBody>
      </p:sp>
    </p:spTree>
    <p:extLst>
      <p:ext uri="{BB962C8B-B14F-4D97-AF65-F5344CB8AC3E}">
        <p14:creationId xmlns:p14="http://schemas.microsoft.com/office/powerpoint/2010/main" val="14894040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4B03E8-5B54-43E4-ABFC-219B0A44BD3D}" type="datetimeFigureOut">
              <a:rPr lang="en-IN" smtClean="0"/>
              <a:t>29-11-2021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83C40AE-C1FE-4944-8EFE-BC81B0FF50C1}" type="slidenum">
              <a:rPr lang="en-IN" smtClean="0"/>
              <a:t>‹#›</a:t>
            </a:fld>
            <a:endParaRPr lang="en-IN"/>
          </a:p>
        </p:txBody>
      </p:sp>
    </p:spTree>
    <p:extLst>
      <p:ext uri="{BB962C8B-B14F-4D97-AF65-F5344CB8AC3E}">
        <p14:creationId xmlns:p14="http://schemas.microsoft.com/office/powerpoint/2010/main" val="427245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4B03E8-5B54-43E4-ABFC-219B0A44BD3D}" type="datetimeFigureOut">
              <a:rPr lang="en-IN" smtClean="0"/>
              <a:t>29-11-2021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83C40AE-C1FE-4944-8EFE-BC81B0FF50C1}" type="slidenum">
              <a:rPr lang="en-IN" smtClean="0"/>
              <a:t>‹#›</a:t>
            </a:fld>
            <a:endParaRPr lang="en-IN"/>
          </a:p>
        </p:txBody>
      </p:sp>
    </p:spTree>
    <p:extLst>
      <p:ext uri="{BB962C8B-B14F-4D97-AF65-F5344CB8AC3E}">
        <p14:creationId xmlns:p14="http://schemas.microsoft.com/office/powerpoint/2010/main" val="3847460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4B03E8-5B54-43E4-ABFC-219B0A44BD3D}" type="datetimeFigureOut">
              <a:rPr lang="en-IN" smtClean="0"/>
              <a:t>29-11-2021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83C40AE-C1FE-4944-8EFE-BC81B0FF50C1}" type="slidenum">
              <a:rPr lang="en-IN" smtClean="0"/>
              <a:t>‹#›</a:t>
            </a:fld>
            <a:endParaRPr lang="en-IN"/>
          </a:p>
        </p:txBody>
      </p:sp>
    </p:spTree>
    <p:extLst>
      <p:ext uri="{BB962C8B-B14F-4D97-AF65-F5344CB8AC3E}">
        <p14:creationId xmlns:p14="http://schemas.microsoft.com/office/powerpoint/2010/main" val="2919683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24B03E8-5B54-43E4-ABFC-219B0A44BD3D}" type="datetimeFigureOut">
              <a:rPr lang="en-IN" smtClean="0"/>
              <a:t>29-11-2021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83C40AE-C1FE-4944-8EFE-BC81B0FF50C1}" type="slidenum">
              <a:rPr lang="en-IN" smtClean="0"/>
              <a:t>‹#›</a:t>
            </a:fld>
            <a:endParaRPr lang="en-IN"/>
          </a:p>
        </p:txBody>
      </p:sp>
    </p:spTree>
    <p:extLst>
      <p:ext uri="{BB962C8B-B14F-4D97-AF65-F5344CB8AC3E}">
        <p14:creationId xmlns:p14="http://schemas.microsoft.com/office/powerpoint/2010/main" val="3115036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4B03E8-5B54-43E4-ABFC-219B0A44BD3D}" type="datetimeFigureOut">
              <a:rPr lang="en-IN" smtClean="0"/>
              <a:t>29-11-2021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83C40AE-C1FE-4944-8EFE-BC81B0FF50C1}" type="slidenum">
              <a:rPr lang="en-IN" smtClean="0"/>
              <a:t>‹#›</a:t>
            </a:fld>
            <a:endParaRPr lang="en-IN"/>
          </a:p>
        </p:txBody>
      </p:sp>
    </p:spTree>
    <p:extLst>
      <p:ext uri="{BB962C8B-B14F-4D97-AF65-F5344CB8AC3E}">
        <p14:creationId xmlns:p14="http://schemas.microsoft.com/office/powerpoint/2010/main" val="4098062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24B03E8-5B54-43E4-ABFC-219B0A44BD3D}" type="datetimeFigureOut">
              <a:rPr lang="en-IN" smtClean="0"/>
              <a:t>29-11-2021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83C40AE-C1FE-4944-8EFE-BC81B0FF50C1}" type="slidenum">
              <a:rPr lang="en-IN" smtClean="0"/>
              <a:t>‹#›</a:t>
            </a:fld>
            <a:endParaRPr lang="en-IN"/>
          </a:p>
        </p:txBody>
      </p:sp>
    </p:spTree>
    <p:extLst>
      <p:ext uri="{BB962C8B-B14F-4D97-AF65-F5344CB8AC3E}">
        <p14:creationId xmlns:p14="http://schemas.microsoft.com/office/powerpoint/2010/main" val="1077937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B03E8-5B54-43E4-ABFC-219B0A44BD3D}" type="datetimeFigureOut">
              <a:rPr lang="en-IN" smtClean="0"/>
              <a:t>29-11-2021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83C40AE-C1FE-4944-8EFE-BC81B0FF50C1}" type="slidenum">
              <a:rPr lang="en-IN" smtClean="0"/>
              <a:t>‹#›</a:t>
            </a:fld>
            <a:endParaRPr lang="en-IN"/>
          </a:p>
        </p:txBody>
      </p:sp>
    </p:spTree>
    <p:extLst>
      <p:ext uri="{BB962C8B-B14F-4D97-AF65-F5344CB8AC3E}">
        <p14:creationId xmlns:p14="http://schemas.microsoft.com/office/powerpoint/2010/main" val="2012881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4B03E8-5B54-43E4-ABFC-219B0A44BD3D}" type="datetimeFigureOut">
              <a:rPr lang="en-IN" smtClean="0"/>
              <a:t>29-11-2021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83C40AE-C1FE-4944-8EFE-BC81B0FF50C1}" type="slidenum">
              <a:rPr lang="en-IN" smtClean="0"/>
              <a:t>‹#›</a:t>
            </a:fld>
            <a:endParaRPr lang="en-IN"/>
          </a:p>
        </p:txBody>
      </p:sp>
    </p:spTree>
    <p:extLst>
      <p:ext uri="{BB962C8B-B14F-4D97-AF65-F5344CB8AC3E}">
        <p14:creationId xmlns:p14="http://schemas.microsoft.com/office/powerpoint/2010/main" val="556707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4B03E8-5B54-43E4-ABFC-219B0A44BD3D}" type="datetimeFigureOut">
              <a:rPr lang="en-IN" smtClean="0"/>
              <a:t>29-11-2021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83C40AE-C1FE-4944-8EFE-BC81B0FF50C1}" type="slidenum">
              <a:rPr lang="en-IN" smtClean="0"/>
              <a:t>‹#›</a:t>
            </a:fld>
            <a:endParaRPr lang="en-IN"/>
          </a:p>
        </p:txBody>
      </p:sp>
    </p:spTree>
    <p:extLst>
      <p:ext uri="{BB962C8B-B14F-4D97-AF65-F5344CB8AC3E}">
        <p14:creationId xmlns:p14="http://schemas.microsoft.com/office/powerpoint/2010/main" val="3329301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B03E8-5B54-43E4-ABFC-219B0A44BD3D}" type="datetimeFigureOut">
              <a:rPr lang="en-IN" smtClean="0"/>
              <a:t>29-11-2021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83C40AE-C1FE-4944-8EFE-BC81B0FF50C1}" type="slidenum">
              <a:rPr lang="en-IN" smtClean="0"/>
              <a:t>‹#›</a:t>
            </a:fld>
            <a:endParaRPr lang="en-IN"/>
          </a:p>
        </p:txBody>
      </p:sp>
    </p:spTree>
    <p:extLst>
      <p:ext uri="{BB962C8B-B14F-4D97-AF65-F5344CB8AC3E}">
        <p14:creationId xmlns:p14="http://schemas.microsoft.com/office/powerpoint/2010/main" val="34684375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solidFill>
              </a:rPr>
              <a:t>Credit EDA Case-Study</a:t>
            </a:r>
            <a:endParaRPr lang="en-IN" dirty="0"/>
          </a:p>
        </p:txBody>
      </p:sp>
      <p:sp>
        <p:nvSpPr>
          <p:cNvPr id="3" name="Subtitle 2"/>
          <p:cNvSpPr>
            <a:spLocks noGrp="1"/>
          </p:cNvSpPr>
          <p:nvPr>
            <p:ph type="subTitle" idx="1"/>
          </p:nvPr>
        </p:nvSpPr>
        <p:spPr/>
        <p:txBody>
          <a:bodyPr/>
          <a:lstStyle/>
          <a:p>
            <a:r>
              <a:rPr lang="en-US" dirty="0"/>
              <a:t>By Anurag and Vinit</a:t>
            </a:r>
          </a:p>
          <a:p>
            <a:endParaRPr lang="en-IN" dirty="0"/>
          </a:p>
        </p:txBody>
      </p:sp>
    </p:spTree>
    <p:extLst>
      <p:ext uri="{BB962C8B-B14F-4D97-AF65-F5344CB8AC3E}">
        <p14:creationId xmlns:p14="http://schemas.microsoft.com/office/powerpoint/2010/main" val="2127286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58492" y="587324"/>
            <a:ext cx="8911687" cy="1280890"/>
          </a:xfrm>
        </p:spPr>
        <p:txBody>
          <a:bodyPr>
            <a:normAutofit/>
          </a:bodyPr>
          <a:lstStyle/>
          <a:p>
            <a:r>
              <a:rPr lang="en-US" sz="2400" dirty="0">
                <a:solidFill>
                  <a:schemeClr val="tx1"/>
                </a:solidFill>
              </a:rPr>
              <a:t>Categorical Univariate </a:t>
            </a:r>
            <a:r>
              <a:rPr lang="en-US" sz="2400" dirty="0" smtClean="0">
                <a:solidFill>
                  <a:schemeClr val="tx1"/>
                </a:solidFill>
              </a:rPr>
              <a:t>Analysis(FAMILY_STATUS</a:t>
            </a:r>
            <a:r>
              <a:rPr lang="en-US" sz="2400" dirty="0">
                <a:solidFill>
                  <a:schemeClr val="tx1"/>
                </a:solidFill>
              </a:rPr>
              <a:t>)</a:t>
            </a:r>
            <a:endParaRPr lang="en-IN" sz="2400" dirty="0">
              <a:solidFill>
                <a:schemeClr val="tx1"/>
              </a:solidFill>
              <a:latin typeface="+mn-lt"/>
            </a:endParaRPr>
          </a:p>
        </p:txBody>
      </p:sp>
      <p:sp>
        <p:nvSpPr>
          <p:cNvPr id="2" name="Content Placeholder 1"/>
          <p:cNvSpPr>
            <a:spLocks noGrp="1"/>
          </p:cNvSpPr>
          <p:nvPr>
            <p:ph idx="1"/>
          </p:nvPr>
        </p:nvSpPr>
        <p:spPr>
          <a:xfrm>
            <a:off x="2260003" y="5902385"/>
            <a:ext cx="8749041" cy="503649"/>
          </a:xfrm>
        </p:spPr>
        <p:txBody>
          <a:bodyPr>
            <a:normAutofit fontScale="85000" lnSpcReduction="10000"/>
          </a:bodyPr>
          <a:lstStyle/>
          <a:p>
            <a:r>
              <a:rPr lang="en-IN" dirty="0">
                <a:solidFill>
                  <a:schemeClr val="tx1"/>
                </a:solidFill>
              </a:rPr>
              <a:t>Inference: </a:t>
            </a:r>
            <a:r>
              <a:rPr lang="en-US" dirty="0">
                <a:solidFill>
                  <a:schemeClr val="tx1"/>
                </a:solidFill>
              </a:rPr>
              <a:t>The proportion of single/non-married people and civil marriages are more likely to default.</a:t>
            </a:r>
            <a:endParaRPr lang="en-IN" dirty="0">
              <a:solidFill>
                <a:schemeClr val="tx1"/>
              </a:solidFill>
            </a:endParaRPr>
          </a:p>
        </p:txBody>
      </p:sp>
      <p:pic>
        <p:nvPicPr>
          <p:cNvPr id="5" name="Picture 4">
            <a:extLst>
              <a:ext uri="{FF2B5EF4-FFF2-40B4-BE49-F238E27FC236}">
                <a16:creationId xmlns="" xmlns:a16="http://schemas.microsoft.com/office/drawing/2014/main" id="{9D52604A-96FA-4D12-BECF-71DEA42951BC}"/>
              </a:ext>
            </a:extLst>
          </p:cNvPr>
          <p:cNvPicPr>
            <a:picLocks noChangeAspect="1"/>
          </p:cNvPicPr>
          <p:nvPr/>
        </p:nvPicPr>
        <p:blipFill>
          <a:blip r:embed="rId2"/>
          <a:stretch>
            <a:fillRect/>
          </a:stretch>
        </p:blipFill>
        <p:spPr>
          <a:xfrm>
            <a:off x="2558492" y="1142774"/>
            <a:ext cx="8152062" cy="4064184"/>
          </a:xfrm>
          <a:prstGeom prst="rect">
            <a:avLst/>
          </a:prstGeom>
        </p:spPr>
      </p:pic>
    </p:spTree>
    <p:extLst>
      <p:ext uri="{BB962C8B-B14F-4D97-AF65-F5344CB8AC3E}">
        <p14:creationId xmlns:p14="http://schemas.microsoft.com/office/powerpoint/2010/main" val="8682413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58492" y="576814"/>
            <a:ext cx="8911687" cy="1280890"/>
          </a:xfrm>
        </p:spPr>
        <p:txBody>
          <a:bodyPr>
            <a:normAutofit/>
          </a:bodyPr>
          <a:lstStyle/>
          <a:p>
            <a:r>
              <a:rPr lang="en-US" sz="2400" dirty="0">
                <a:solidFill>
                  <a:schemeClr val="tx1"/>
                </a:solidFill>
              </a:rPr>
              <a:t>Categorical Univariate </a:t>
            </a:r>
            <a:r>
              <a:rPr lang="en-US" sz="2400" dirty="0" smtClean="0">
                <a:solidFill>
                  <a:schemeClr val="tx1"/>
                </a:solidFill>
              </a:rPr>
              <a:t>Analysis(HOUSING_TYPE</a:t>
            </a:r>
            <a:r>
              <a:rPr lang="en-US" sz="2400" dirty="0">
                <a:solidFill>
                  <a:schemeClr val="tx1"/>
                </a:solidFill>
              </a:rPr>
              <a:t>)</a:t>
            </a:r>
            <a:endParaRPr lang="en-IN" sz="2400" dirty="0">
              <a:solidFill>
                <a:schemeClr val="tx1"/>
              </a:solidFill>
              <a:latin typeface="+mn-lt"/>
            </a:endParaRPr>
          </a:p>
        </p:txBody>
      </p:sp>
      <p:sp>
        <p:nvSpPr>
          <p:cNvPr id="2" name="Content Placeholder 1"/>
          <p:cNvSpPr>
            <a:spLocks noGrp="1"/>
          </p:cNvSpPr>
          <p:nvPr>
            <p:ph idx="1"/>
          </p:nvPr>
        </p:nvSpPr>
        <p:spPr>
          <a:xfrm>
            <a:off x="2260003" y="5902385"/>
            <a:ext cx="8749041" cy="503649"/>
          </a:xfrm>
        </p:spPr>
        <p:txBody>
          <a:bodyPr>
            <a:normAutofit fontScale="85000" lnSpcReduction="10000"/>
          </a:bodyPr>
          <a:lstStyle/>
          <a:p>
            <a:r>
              <a:rPr lang="en-IN" dirty="0">
                <a:solidFill>
                  <a:schemeClr val="tx1"/>
                </a:solidFill>
              </a:rPr>
              <a:t>Inference: </a:t>
            </a:r>
            <a:r>
              <a:rPr lang="en-US" dirty="0">
                <a:solidFill>
                  <a:schemeClr val="tx1"/>
                </a:solidFill>
              </a:rPr>
              <a:t>People who live with their parents and in rented apartments are more likely to default.</a:t>
            </a:r>
            <a:endParaRPr lang="en-IN" dirty="0">
              <a:solidFill>
                <a:schemeClr val="tx1"/>
              </a:solidFill>
            </a:endParaRPr>
          </a:p>
        </p:txBody>
      </p:sp>
      <p:pic>
        <p:nvPicPr>
          <p:cNvPr id="6" name="Picture 5">
            <a:extLst>
              <a:ext uri="{FF2B5EF4-FFF2-40B4-BE49-F238E27FC236}">
                <a16:creationId xmlns="" xmlns:a16="http://schemas.microsoft.com/office/drawing/2014/main" id="{BB1E9251-CF36-4D92-A64D-418F89641CA2}"/>
              </a:ext>
            </a:extLst>
          </p:cNvPr>
          <p:cNvPicPr>
            <a:picLocks noChangeAspect="1"/>
          </p:cNvPicPr>
          <p:nvPr/>
        </p:nvPicPr>
        <p:blipFill>
          <a:blip r:embed="rId2"/>
          <a:stretch>
            <a:fillRect/>
          </a:stretch>
        </p:blipFill>
        <p:spPr>
          <a:xfrm>
            <a:off x="2555586" y="1167656"/>
            <a:ext cx="8157873" cy="4312482"/>
          </a:xfrm>
          <a:prstGeom prst="rect">
            <a:avLst/>
          </a:prstGeom>
        </p:spPr>
      </p:pic>
    </p:spTree>
    <p:extLst>
      <p:ext uri="{BB962C8B-B14F-4D97-AF65-F5344CB8AC3E}">
        <p14:creationId xmlns:p14="http://schemas.microsoft.com/office/powerpoint/2010/main" val="36495006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58492" y="576814"/>
            <a:ext cx="8911687" cy="1280890"/>
          </a:xfrm>
        </p:spPr>
        <p:txBody>
          <a:bodyPr>
            <a:normAutofit/>
          </a:bodyPr>
          <a:lstStyle/>
          <a:p>
            <a:r>
              <a:rPr lang="en-US" sz="2400" dirty="0">
                <a:solidFill>
                  <a:schemeClr val="tx1"/>
                </a:solidFill>
              </a:rPr>
              <a:t>Categorical Univariate </a:t>
            </a:r>
            <a:r>
              <a:rPr lang="en-US" sz="2400" dirty="0" smtClean="0">
                <a:solidFill>
                  <a:schemeClr val="tx1"/>
                </a:solidFill>
              </a:rPr>
              <a:t>Analysis(OCCUPATION_TYPE</a:t>
            </a:r>
            <a:r>
              <a:rPr lang="en-US" sz="2400" dirty="0">
                <a:solidFill>
                  <a:schemeClr val="tx1"/>
                </a:solidFill>
              </a:rPr>
              <a:t>)</a:t>
            </a:r>
            <a:endParaRPr lang="en-IN" sz="2400" dirty="0">
              <a:solidFill>
                <a:schemeClr val="tx1"/>
              </a:solidFill>
              <a:latin typeface="+mn-lt"/>
            </a:endParaRPr>
          </a:p>
        </p:txBody>
      </p:sp>
      <p:sp>
        <p:nvSpPr>
          <p:cNvPr id="2" name="Content Placeholder 1"/>
          <p:cNvSpPr>
            <a:spLocks noGrp="1"/>
          </p:cNvSpPr>
          <p:nvPr>
            <p:ph idx="1"/>
          </p:nvPr>
        </p:nvSpPr>
        <p:spPr>
          <a:xfrm>
            <a:off x="2260003" y="5902385"/>
            <a:ext cx="8749041" cy="503649"/>
          </a:xfrm>
        </p:spPr>
        <p:txBody>
          <a:bodyPr>
            <a:normAutofit fontScale="85000" lnSpcReduction="10000"/>
          </a:bodyPr>
          <a:lstStyle/>
          <a:p>
            <a:r>
              <a:rPr lang="en-IN" dirty="0">
                <a:solidFill>
                  <a:schemeClr val="tx1"/>
                </a:solidFill>
              </a:rPr>
              <a:t>Inference: </a:t>
            </a:r>
            <a:r>
              <a:rPr lang="en-US" dirty="0">
                <a:solidFill>
                  <a:schemeClr val="tx1"/>
                </a:solidFill>
              </a:rPr>
              <a:t>Core employees, salespeople, accountants, highly qualified technical personnel, and managers are less likely to default.</a:t>
            </a:r>
            <a:endParaRPr lang="en-IN" dirty="0">
              <a:solidFill>
                <a:schemeClr val="tx1"/>
              </a:solidFill>
            </a:endParaRPr>
          </a:p>
        </p:txBody>
      </p:sp>
      <p:pic>
        <p:nvPicPr>
          <p:cNvPr id="5" name="Picture 4">
            <a:extLst>
              <a:ext uri="{FF2B5EF4-FFF2-40B4-BE49-F238E27FC236}">
                <a16:creationId xmlns="" xmlns:a16="http://schemas.microsoft.com/office/drawing/2014/main" id="{267BA8FA-1D42-4312-8F2A-3441395BBC78}"/>
              </a:ext>
            </a:extLst>
          </p:cNvPr>
          <p:cNvPicPr>
            <a:picLocks noChangeAspect="1"/>
          </p:cNvPicPr>
          <p:nvPr/>
        </p:nvPicPr>
        <p:blipFill>
          <a:blip r:embed="rId2"/>
          <a:stretch>
            <a:fillRect/>
          </a:stretch>
        </p:blipFill>
        <p:spPr>
          <a:xfrm>
            <a:off x="2558492" y="1062925"/>
            <a:ext cx="7933609" cy="4616638"/>
          </a:xfrm>
          <a:prstGeom prst="rect">
            <a:avLst/>
          </a:prstGeom>
        </p:spPr>
      </p:pic>
    </p:spTree>
    <p:extLst>
      <p:ext uri="{BB962C8B-B14F-4D97-AF65-F5344CB8AC3E}">
        <p14:creationId xmlns:p14="http://schemas.microsoft.com/office/powerpoint/2010/main" val="27696335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58492" y="576814"/>
            <a:ext cx="8911687" cy="1280890"/>
          </a:xfrm>
        </p:spPr>
        <p:txBody>
          <a:bodyPr>
            <a:normAutofit/>
          </a:bodyPr>
          <a:lstStyle/>
          <a:p>
            <a:r>
              <a:rPr lang="en-US" sz="2400" dirty="0">
                <a:solidFill>
                  <a:schemeClr val="tx1"/>
                </a:solidFill>
              </a:rPr>
              <a:t>Numerical Univariate </a:t>
            </a:r>
            <a:r>
              <a:rPr lang="en-US" sz="2400" dirty="0" smtClean="0">
                <a:solidFill>
                  <a:schemeClr val="tx1"/>
                </a:solidFill>
              </a:rPr>
              <a:t>Analysis(INCOME_TOTAL)</a:t>
            </a:r>
            <a:endParaRPr lang="en-IN" sz="2400" dirty="0">
              <a:solidFill>
                <a:schemeClr val="tx1"/>
              </a:solidFill>
              <a:latin typeface="+mn-lt"/>
            </a:endParaRPr>
          </a:p>
        </p:txBody>
      </p:sp>
      <p:sp>
        <p:nvSpPr>
          <p:cNvPr id="2" name="Content Placeholder 1"/>
          <p:cNvSpPr>
            <a:spLocks noGrp="1"/>
          </p:cNvSpPr>
          <p:nvPr>
            <p:ph idx="1"/>
          </p:nvPr>
        </p:nvSpPr>
        <p:spPr>
          <a:xfrm>
            <a:off x="2260003" y="5902385"/>
            <a:ext cx="8749041" cy="503649"/>
          </a:xfrm>
        </p:spPr>
        <p:txBody>
          <a:bodyPr>
            <a:normAutofit fontScale="92500"/>
          </a:bodyPr>
          <a:lstStyle/>
          <a:p>
            <a:r>
              <a:rPr lang="en-IN" dirty="0">
                <a:solidFill>
                  <a:schemeClr val="tx1"/>
                </a:solidFill>
              </a:rPr>
              <a:t>Inference: </a:t>
            </a:r>
            <a:r>
              <a:rPr lang="en-US" dirty="0">
                <a:solidFill>
                  <a:schemeClr val="tx1"/>
                </a:solidFill>
              </a:rPr>
              <a:t>People with incomes of more than 2 lakhs are less likely to default.</a:t>
            </a:r>
            <a:endParaRPr lang="en-IN" dirty="0">
              <a:solidFill>
                <a:schemeClr val="tx1"/>
              </a:solidFill>
            </a:endParaRPr>
          </a:p>
        </p:txBody>
      </p:sp>
      <p:pic>
        <p:nvPicPr>
          <p:cNvPr id="7" name="Picture 6">
            <a:extLst>
              <a:ext uri="{FF2B5EF4-FFF2-40B4-BE49-F238E27FC236}">
                <a16:creationId xmlns="" xmlns:a16="http://schemas.microsoft.com/office/drawing/2014/main" id="{6B0BBCBE-9B2E-4084-9C46-567E91DFE85F}"/>
              </a:ext>
            </a:extLst>
          </p:cNvPr>
          <p:cNvPicPr>
            <a:picLocks noChangeAspect="1"/>
          </p:cNvPicPr>
          <p:nvPr/>
        </p:nvPicPr>
        <p:blipFill>
          <a:blip r:embed="rId2"/>
          <a:stretch>
            <a:fillRect/>
          </a:stretch>
        </p:blipFill>
        <p:spPr>
          <a:xfrm>
            <a:off x="2558492" y="1374697"/>
            <a:ext cx="7909117" cy="3677681"/>
          </a:xfrm>
          <a:prstGeom prst="rect">
            <a:avLst/>
          </a:prstGeom>
        </p:spPr>
      </p:pic>
    </p:spTree>
    <p:extLst>
      <p:ext uri="{BB962C8B-B14F-4D97-AF65-F5344CB8AC3E}">
        <p14:creationId xmlns:p14="http://schemas.microsoft.com/office/powerpoint/2010/main" val="35560549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58492" y="576814"/>
            <a:ext cx="8911687" cy="1280890"/>
          </a:xfrm>
        </p:spPr>
        <p:txBody>
          <a:bodyPr>
            <a:normAutofit/>
          </a:bodyPr>
          <a:lstStyle/>
          <a:p>
            <a:r>
              <a:rPr lang="en-US" sz="2400" dirty="0">
                <a:solidFill>
                  <a:schemeClr val="tx1"/>
                </a:solidFill>
              </a:rPr>
              <a:t>Numerical Univariate </a:t>
            </a:r>
            <a:r>
              <a:rPr lang="en-US" sz="2400" dirty="0" smtClean="0">
                <a:solidFill>
                  <a:schemeClr val="tx1"/>
                </a:solidFill>
              </a:rPr>
              <a:t>Analysis(AMT_CREDIT)</a:t>
            </a:r>
            <a:endParaRPr lang="en-IN" sz="2400" dirty="0">
              <a:solidFill>
                <a:schemeClr val="tx1"/>
              </a:solidFill>
              <a:latin typeface="+mn-lt"/>
            </a:endParaRPr>
          </a:p>
        </p:txBody>
      </p:sp>
      <p:sp>
        <p:nvSpPr>
          <p:cNvPr id="2" name="Content Placeholder 1"/>
          <p:cNvSpPr>
            <a:spLocks noGrp="1"/>
          </p:cNvSpPr>
          <p:nvPr>
            <p:ph idx="1"/>
          </p:nvPr>
        </p:nvSpPr>
        <p:spPr>
          <a:xfrm>
            <a:off x="2260003" y="5902385"/>
            <a:ext cx="8749041" cy="503649"/>
          </a:xfrm>
        </p:spPr>
        <p:txBody>
          <a:bodyPr>
            <a:normAutofit fontScale="85000" lnSpcReduction="10000"/>
          </a:bodyPr>
          <a:lstStyle/>
          <a:p>
            <a:r>
              <a:rPr lang="en-IN" dirty="0">
                <a:solidFill>
                  <a:schemeClr val="tx1"/>
                </a:solidFill>
              </a:rPr>
              <a:t>Inference: </a:t>
            </a:r>
            <a:r>
              <a:rPr lang="en-US" dirty="0">
                <a:solidFill>
                  <a:schemeClr val="tx1"/>
                </a:solidFill>
              </a:rPr>
              <a:t>People with credit scores of 8 lakhs to 12 lakhs are less likely to default.</a:t>
            </a:r>
            <a:endParaRPr lang="en-IN" dirty="0">
              <a:solidFill>
                <a:schemeClr val="tx1"/>
              </a:solidFill>
            </a:endParaRPr>
          </a:p>
        </p:txBody>
      </p:sp>
      <p:pic>
        <p:nvPicPr>
          <p:cNvPr id="5" name="Picture 4">
            <a:extLst>
              <a:ext uri="{FF2B5EF4-FFF2-40B4-BE49-F238E27FC236}">
                <a16:creationId xmlns="" xmlns:a16="http://schemas.microsoft.com/office/drawing/2014/main" id="{ED52C5DB-7DA9-492F-A52D-58B429027288}"/>
              </a:ext>
            </a:extLst>
          </p:cNvPr>
          <p:cNvPicPr>
            <a:picLocks noChangeAspect="1"/>
          </p:cNvPicPr>
          <p:nvPr/>
        </p:nvPicPr>
        <p:blipFill>
          <a:blip r:embed="rId2"/>
          <a:stretch>
            <a:fillRect/>
          </a:stretch>
        </p:blipFill>
        <p:spPr>
          <a:xfrm>
            <a:off x="2558492" y="1327706"/>
            <a:ext cx="8144901" cy="3782174"/>
          </a:xfrm>
          <a:prstGeom prst="rect">
            <a:avLst/>
          </a:prstGeom>
        </p:spPr>
      </p:pic>
    </p:spTree>
    <p:extLst>
      <p:ext uri="{BB962C8B-B14F-4D97-AF65-F5344CB8AC3E}">
        <p14:creationId xmlns:p14="http://schemas.microsoft.com/office/powerpoint/2010/main" val="13330336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58492" y="576814"/>
            <a:ext cx="8911687" cy="1280890"/>
          </a:xfrm>
        </p:spPr>
        <p:txBody>
          <a:bodyPr>
            <a:normAutofit/>
          </a:bodyPr>
          <a:lstStyle/>
          <a:p>
            <a:r>
              <a:rPr lang="en-US" sz="2400" dirty="0">
                <a:solidFill>
                  <a:schemeClr val="tx1"/>
                </a:solidFill>
              </a:rPr>
              <a:t>Numerical Univariate </a:t>
            </a:r>
            <a:r>
              <a:rPr lang="en-US" sz="2400" dirty="0" smtClean="0">
                <a:solidFill>
                  <a:schemeClr val="tx1"/>
                </a:solidFill>
              </a:rPr>
              <a:t>Analysis(AMT_ANNUITY</a:t>
            </a:r>
            <a:r>
              <a:rPr lang="en-US" sz="2400" dirty="0">
                <a:solidFill>
                  <a:schemeClr val="tx1"/>
                </a:solidFill>
              </a:rPr>
              <a:t>)</a:t>
            </a:r>
            <a:endParaRPr lang="en-IN" sz="2400" dirty="0">
              <a:solidFill>
                <a:schemeClr val="tx1"/>
              </a:solidFill>
              <a:latin typeface="+mn-lt"/>
            </a:endParaRPr>
          </a:p>
        </p:txBody>
      </p:sp>
      <p:sp>
        <p:nvSpPr>
          <p:cNvPr id="2" name="Content Placeholder 1"/>
          <p:cNvSpPr>
            <a:spLocks noGrp="1"/>
          </p:cNvSpPr>
          <p:nvPr>
            <p:ph idx="1"/>
          </p:nvPr>
        </p:nvSpPr>
        <p:spPr>
          <a:xfrm>
            <a:off x="2260003" y="5902385"/>
            <a:ext cx="8749041" cy="503649"/>
          </a:xfrm>
        </p:spPr>
        <p:txBody>
          <a:bodyPr>
            <a:normAutofit/>
          </a:bodyPr>
          <a:lstStyle/>
          <a:p>
            <a:r>
              <a:rPr lang="en-IN" dirty="0">
                <a:solidFill>
                  <a:schemeClr val="tx1"/>
                </a:solidFill>
              </a:rPr>
              <a:t>Inference: People paid annuity more than 30000 tends to Default less.</a:t>
            </a:r>
            <a:endParaRPr lang="en-IN" dirty="0">
              <a:solidFill>
                <a:schemeClr val="tx1"/>
              </a:solidFill>
            </a:endParaRPr>
          </a:p>
        </p:txBody>
      </p:sp>
      <p:pic>
        <p:nvPicPr>
          <p:cNvPr id="6" name="Picture 5">
            <a:extLst>
              <a:ext uri="{FF2B5EF4-FFF2-40B4-BE49-F238E27FC236}">
                <a16:creationId xmlns="" xmlns:a16="http://schemas.microsoft.com/office/drawing/2014/main" id="{F673696E-BED5-45F3-AF78-E46E16ABEAD8}"/>
              </a:ext>
            </a:extLst>
          </p:cNvPr>
          <p:cNvPicPr>
            <a:picLocks noChangeAspect="1"/>
          </p:cNvPicPr>
          <p:nvPr/>
        </p:nvPicPr>
        <p:blipFill>
          <a:blip r:embed="rId2"/>
          <a:stretch>
            <a:fillRect/>
          </a:stretch>
        </p:blipFill>
        <p:spPr>
          <a:xfrm>
            <a:off x="2558492" y="1378342"/>
            <a:ext cx="8046577" cy="3619394"/>
          </a:xfrm>
          <a:prstGeom prst="rect">
            <a:avLst/>
          </a:prstGeom>
        </p:spPr>
      </p:pic>
    </p:spTree>
    <p:extLst>
      <p:ext uri="{BB962C8B-B14F-4D97-AF65-F5344CB8AC3E}">
        <p14:creationId xmlns:p14="http://schemas.microsoft.com/office/powerpoint/2010/main" val="39788779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58492" y="576814"/>
            <a:ext cx="8911687" cy="1280890"/>
          </a:xfrm>
        </p:spPr>
        <p:txBody>
          <a:bodyPr>
            <a:normAutofit/>
          </a:bodyPr>
          <a:lstStyle/>
          <a:p>
            <a:r>
              <a:rPr lang="en-US" sz="2400" dirty="0">
                <a:solidFill>
                  <a:schemeClr val="tx1"/>
                </a:solidFill>
              </a:rPr>
              <a:t>Bivariate </a:t>
            </a:r>
            <a:r>
              <a:rPr lang="en-US" sz="2400" dirty="0" smtClean="0">
                <a:solidFill>
                  <a:schemeClr val="tx1"/>
                </a:solidFill>
              </a:rPr>
              <a:t>Analysis (AGE_YEARS_RANGE </a:t>
            </a:r>
            <a:r>
              <a:rPr lang="en-US" sz="2400" dirty="0">
                <a:solidFill>
                  <a:schemeClr val="tx1"/>
                </a:solidFill>
              </a:rPr>
              <a:t>VS AMT_INCOME)</a:t>
            </a:r>
            <a:endParaRPr lang="en-IN" sz="2400" dirty="0">
              <a:solidFill>
                <a:schemeClr val="tx1"/>
              </a:solidFill>
              <a:latin typeface="+mn-lt"/>
            </a:endParaRPr>
          </a:p>
        </p:txBody>
      </p:sp>
      <p:sp>
        <p:nvSpPr>
          <p:cNvPr id="2" name="Content Placeholder 1"/>
          <p:cNvSpPr>
            <a:spLocks noGrp="1"/>
          </p:cNvSpPr>
          <p:nvPr>
            <p:ph idx="1"/>
          </p:nvPr>
        </p:nvSpPr>
        <p:spPr>
          <a:xfrm>
            <a:off x="2260003" y="5902385"/>
            <a:ext cx="8749041" cy="503649"/>
          </a:xfrm>
        </p:spPr>
        <p:txBody>
          <a:bodyPr>
            <a:normAutofit fontScale="85000" lnSpcReduction="10000"/>
          </a:bodyPr>
          <a:lstStyle/>
          <a:p>
            <a:r>
              <a:rPr lang="en-IN" dirty="0">
                <a:solidFill>
                  <a:schemeClr val="tx1"/>
                </a:solidFill>
              </a:rPr>
              <a:t>Inference: People having Age 50-60 years and Income range 14-16 lakhs tends to default more.</a:t>
            </a:r>
            <a:endParaRPr lang="en-IN" dirty="0">
              <a:solidFill>
                <a:schemeClr val="tx1"/>
              </a:solidFill>
            </a:endParaRPr>
          </a:p>
        </p:txBody>
      </p:sp>
      <p:pic>
        <p:nvPicPr>
          <p:cNvPr id="5" name="Picture 4">
            <a:extLst>
              <a:ext uri="{FF2B5EF4-FFF2-40B4-BE49-F238E27FC236}">
                <a16:creationId xmlns="" xmlns:a16="http://schemas.microsoft.com/office/drawing/2014/main" id="{32E9E781-E514-4CA9-AAE1-2B40E11A57B5}"/>
              </a:ext>
            </a:extLst>
          </p:cNvPr>
          <p:cNvPicPr>
            <a:picLocks noChangeAspect="1"/>
          </p:cNvPicPr>
          <p:nvPr/>
        </p:nvPicPr>
        <p:blipFill>
          <a:blip r:embed="rId2"/>
          <a:stretch>
            <a:fillRect/>
          </a:stretch>
        </p:blipFill>
        <p:spPr>
          <a:xfrm>
            <a:off x="2558492" y="1288158"/>
            <a:ext cx="7873197" cy="4302705"/>
          </a:xfrm>
          <a:prstGeom prst="rect">
            <a:avLst/>
          </a:prstGeom>
        </p:spPr>
      </p:pic>
    </p:spTree>
    <p:extLst>
      <p:ext uri="{BB962C8B-B14F-4D97-AF65-F5344CB8AC3E}">
        <p14:creationId xmlns:p14="http://schemas.microsoft.com/office/powerpoint/2010/main" val="4567172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58492" y="576814"/>
            <a:ext cx="8911687" cy="1280890"/>
          </a:xfrm>
        </p:spPr>
        <p:txBody>
          <a:bodyPr>
            <a:normAutofit/>
          </a:bodyPr>
          <a:lstStyle/>
          <a:p>
            <a:r>
              <a:rPr lang="en-US" sz="2400" dirty="0">
                <a:solidFill>
                  <a:schemeClr val="tx1"/>
                </a:solidFill>
              </a:rPr>
              <a:t>Bivariate </a:t>
            </a:r>
            <a:r>
              <a:rPr lang="en-US" sz="2400" dirty="0" smtClean="0">
                <a:solidFill>
                  <a:schemeClr val="tx1"/>
                </a:solidFill>
              </a:rPr>
              <a:t>Analysis (AGE_YEARS_RANGE </a:t>
            </a:r>
            <a:r>
              <a:rPr lang="en-US" sz="2400" dirty="0">
                <a:solidFill>
                  <a:schemeClr val="tx1"/>
                </a:solidFill>
              </a:rPr>
              <a:t>VS AMT_CREDIT)</a:t>
            </a:r>
            <a:endParaRPr lang="en-IN" sz="2400" dirty="0">
              <a:solidFill>
                <a:schemeClr val="tx1"/>
              </a:solidFill>
              <a:latin typeface="+mn-lt"/>
            </a:endParaRPr>
          </a:p>
        </p:txBody>
      </p:sp>
      <p:sp>
        <p:nvSpPr>
          <p:cNvPr id="2" name="Content Placeholder 1"/>
          <p:cNvSpPr>
            <a:spLocks noGrp="1"/>
          </p:cNvSpPr>
          <p:nvPr>
            <p:ph idx="1"/>
          </p:nvPr>
        </p:nvSpPr>
        <p:spPr>
          <a:xfrm>
            <a:off x="2260003" y="5902385"/>
            <a:ext cx="8749041" cy="503649"/>
          </a:xfrm>
        </p:spPr>
        <p:txBody>
          <a:bodyPr>
            <a:normAutofit fontScale="70000" lnSpcReduction="20000"/>
          </a:bodyPr>
          <a:lstStyle/>
          <a:p>
            <a:r>
              <a:rPr lang="en-IN" dirty="0">
                <a:solidFill>
                  <a:schemeClr val="tx1"/>
                </a:solidFill>
              </a:rPr>
              <a:t>Inference: </a:t>
            </a:r>
            <a:r>
              <a:rPr lang="en-US" dirty="0">
                <a:solidFill>
                  <a:schemeClr val="tx1"/>
                </a:solidFill>
              </a:rPr>
              <a:t>People in their 40s and 50s are credited with a total sum of roughly 2750 crores, while those in their 50s and 60s are credited with a total sum of around 1600 crores and are less likely to default.</a:t>
            </a:r>
            <a:endParaRPr lang="en-IN" dirty="0">
              <a:solidFill>
                <a:schemeClr val="tx1"/>
              </a:solidFill>
            </a:endParaRPr>
          </a:p>
        </p:txBody>
      </p:sp>
      <p:pic>
        <p:nvPicPr>
          <p:cNvPr id="6" name="Picture 5">
            <a:extLst>
              <a:ext uri="{FF2B5EF4-FFF2-40B4-BE49-F238E27FC236}">
                <a16:creationId xmlns="" xmlns:a16="http://schemas.microsoft.com/office/drawing/2014/main" id="{EA5613CF-2143-4681-B42B-B3F0D4451A67}"/>
              </a:ext>
            </a:extLst>
          </p:cNvPr>
          <p:cNvPicPr>
            <a:picLocks noChangeAspect="1"/>
          </p:cNvPicPr>
          <p:nvPr/>
        </p:nvPicPr>
        <p:blipFill>
          <a:blip r:embed="rId2"/>
          <a:stretch>
            <a:fillRect/>
          </a:stretch>
        </p:blipFill>
        <p:spPr>
          <a:xfrm>
            <a:off x="2558492" y="1288974"/>
            <a:ext cx="8101251" cy="4311582"/>
          </a:xfrm>
          <a:prstGeom prst="rect">
            <a:avLst/>
          </a:prstGeom>
        </p:spPr>
      </p:pic>
    </p:spTree>
    <p:extLst>
      <p:ext uri="{BB962C8B-B14F-4D97-AF65-F5344CB8AC3E}">
        <p14:creationId xmlns:p14="http://schemas.microsoft.com/office/powerpoint/2010/main" val="27577637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58492" y="576814"/>
            <a:ext cx="8911687" cy="1280890"/>
          </a:xfrm>
        </p:spPr>
        <p:txBody>
          <a:bodyPr>
            <a:normAutofit/>
          </a:bodyPr>
          <a:lstStyle/>
          <a:p>
            <a:r>
              <a:rPr lang="en-US" sz="2400" dirty="0">
                <a:solidFill>
                  <a:schemeClr val="tx1"/>
                </a:solidFill>
              </a:rPr>
              <a:t>Bivariate </a:t>
            </a:r>
            <a:r>
              <a:rPr lang="en-US" sz="2400" dirty="0" smtClean="0">
                <a:solidFill>
                  <a:schemeClr val="tx1"/>
                </a:solidFill>
              </a:rPr>
              <a:t>Analysis (AMT_INCOME_TOTAL_RANGE </a:t>
            </a:r>
            <a:r>
              <a:rPr lang="en-US" sz="2400" dirty="0">
                <a:solidFill>
                  <a:schemeClr val="tx1"/>
                </a:solidFill>
              </a:rPr>
              <a:t>VS AMT_CREDIT)</a:t>
            </a:r>
            <a:endParaRPr lang="en-IN" sz="2400" dirty="0">
              <a:solidFill>
                <a:schemeClr val="tx1"/>
              </a:solidFill>
              <a:latin typeface="+mn-lt"/>
            </a:endParaRPr>
          </a:p>
        </p:txBody>
      </p:sp>
      <p:sp>
        <p:nvSpPr>
          <p:cNvPr id="2" name="Content Placeholder 1"/>
          <p:cNvSpPr>
            <a:spLocks noGrp="1"/>
          </p:cNvSpPr>
          <p:nvPr>
            <p:ph idx="1"/>
          </p:nvPr>
        </p:nvSpPr>
        <p:spPr>
          <a:xfrm>
            <a:off x="2260003" y="5902385"/>
            <a:ext cx="8749041" cy="503649"/>
          </a:xfrm>
        </p:spPr>
        <p:txBody>
          <a:bodyPr>
            <a:normAutofit fontScale="85000" lnSpcReduction="10000"/>
          </a:bodyPr>
          <a:lstStyle/>
          <a:p>
            <a:r>
              <a:rPr lang="en-IN" dirty="0">
                <a:solidFill>
                  <a:schemeClr val="tx1"/>
                </a:solidFill>
              </a:rPr>
              <a:t>Inference: </a:t>
            </a:r>
            <a:r>
              <a:rPr lang="en-US" dirty="0">
                <a:solidFill>
                  <a:schemeClr val="tx1"/>
                </a:solidFill>
              </a:rPr>
              <a:t>People with an income of 0-50000 and a credit balance of more than 3 lakhs are more likely to default.</a:t>
            </a:r>
            <a:endParaRPr lang="en-IN" dirty="0">
              <a:solidFill>
                <a:schemeClr val="tx1"/>
              </a:solidFill>
            </a:endParaRPr>
          </a:p>
        </p:txBody>
      </p:sp>
      <p:pic>
        <p:nvPicPr>
          <p:cNvPr id="5" name="Picture 4">
            <a:extLst>
              <a:ext uri="{FF2B5EF4-FFF2-40B4-BE49-F238E27FC236}">
                <a16:creationId xmlns="" xmlns:a16="http://schemas.microsoft.com/office/drawing/2014/main" id="{48ABB49F-085B-431C-A46B-18EC1D054482}"/>
              </a:ext>
            </a:extLst>
          </p:cNvPr>
          <p:cNvPicPr>
            <a:picLocks noChangeAspect="1"/>
          </p:cNvPicPr>
          <p:nvPr/>
        </p:nvPicPr>
        <p:blipFill>
          <a:blip r:embed="rId2"/>
          <a:stretch>
            <a:fillRect/>
          </a:stretch>
        </p:blipFill>
        <p:spPr>
          <a:xfrm>
            <a:off x="2558492" y="1552002"/>
            <a:ext cx="7992130" cy="3775017"/>
          </a:xfrm>
          <a:prstGeom prst="rect">
            <a:avLst/>
          </a:prstGeom>
        </p:spPr>
      </p:pic>
    </p:spTree>
    <p:extLst>
      <p:ext uri="{BB962C8B-B14F-4D97-AF65-F5344CB8AC3E}">
        <p14:creationId xmlns:p14="http://schemas.microsoft.com/office/powerpoint/2010/main" val="4910627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58492" y="576814"/>
            <a:ext cx="8911687" cy="1280890"/>
          </a:xfrm>
        </p:spPr>
        <p:txBody>
          <a:bodyPr>
            <a:normAutofit/>
          </a:bodyPr>
          <a:lstStyle/>
          <a:p>
            <a:r>
              <a:rPr lang="en-US" sz="2400" dirty="0">
                <a:solidFill>
                  <a:schemeClr val="tx1"/>
                </a:solidFill>
              </a:rPr>
              <a:t>Bivariate </a:t>
            </a:r>
            <a:r>
              <a:rPr lang="en-US" sz="2400" dirty="0" smtClean="0">
                <a:solidFill>
                  <a:schemeClr val="tx1"/>
                </a:solidFill>
              </a:rPr>
              <a:t>Analysis (AMT_CREDIT </a:t>
            </a:r>
            <a:r>
              <a:rPr lang="en-US" sz="2400" dirty="0">
                <a:solidFill>
                  <a:schemeClr val="tx1"/>
                </a:solidFill>
              </a:rPr>
              <a:t>VS OCCUPATION_TYPE)</a:t>
            </a:r>
            <a:endParaRPr lang="en-IN" sz="2400" dirty="0">
              <a:solidFill>
                <a:schemeClr val="tx1"/>
              </a:solidFill>
              <a:latin typeface="+mn-lt"/>
            </a:endParaRPr>
          </a:p>
        </p:txBody>
      </p:sp>
      <p:sp>
        <p:nvSpPr>
          <p:cNvPr id="2" name="Content Placeholder 1"/>
          <p:cNvSpPr>
            <a:spLocks noGrp="1"/>
          </p:cNvSpPr>
          <p:nvPr>
            <p:ph idx="1"/>
          </p:nvPr>
        </p:nvSpPr>
        <p:spPr>
          <a:xfrm>
            <a:off x="2260003" y="5902385"/>
            <a:ext cx="8749041" cy="503649"/>
          </a:xfrm>
        </p:spPr>
        <p:txBody>
          <a:bodyPr>
            <a:normAutofit fontScale="62500" lnSpcReduction="20000"/>
          </a:bodyPr>
          <a:lstStyle/>
          <a:p>
            <a:r>
              <a:rPr lang="en-IN" dirty="0">
                <a:solidFill>
                  <a:schemeClr val="tx1"/>
                </a:solidFill>
              </a:rPr>
              <a:t>Inference1: Realty Agents takes more credit defaults less</a:t>
            </a:r>
            <a:r>
              <a:rPr lang="en-IN" dirty="0" smtClean="0">
                <a:solidFill>
                  <a:schemeClr val="tx1"/>
                </a:solidFill>
              </a:rPr>
              <a:t>.</a:t>
            </a:r>
          </a:p>
          <a:p>
            <a:r>
              <a:rPr lang="en-IN" dirty="0">
                <a:solidFill>
                  <a:schemeClr val="tx1"/>
                </a:solidFill>
              </a:rPr>
              <a:t>Inference2: The IQR of IT staff and HR staff is less for defaulters.</a:t>
            </a:r>
          </a:p>
          <a:p>
            <a:endParaRPr lang="en-IN" dirty="0">
              <a:solidFill>
                <a:schemeClr val="tx1"/>
              </a:solidFill>
            </a:endParaRPr>
          </a:p>
        </p:txBody>
      </p:sp>
      <p:pic>
        <p:nvPicPr>
          <p:cNvPr id="6" name="Picture 5">
            <a:extLst>
              <a:ext uri="{FF2B5EF4-FFF2-40B4-BE49-F238E27FC236}">
                <a16:creationId xmlns="" xmlns:a16="http://schemas.microsoft.com/office/drawing/2014/main" id="{A95020CF-A590-4C89-97A8-1B1F546D0AF8}"/>
              </a:ext>
            </a:extLst>
          </p:cNvPr>
          <p:cNvPicPr>
            <a:picLocks noChangeAspect="1"/>
          </p:cNvPicPr>
          <p:nvPr/>
        </p:nvPicPr>
        <p:blipFill>
          <a:blip r:embed="rId2"/>
          <a:stretch>
            <a:fillRect/>
          </a:stretch>
        </p:blipFill>
        <p:spPr>
          <a:xfrm>
            <a:off x="2558492" y="1346044"/>
            <a:ext cx="8146862" cy="4228974"/>
          </a:xfrm>
          <a:prstGeom prst="rect">
            <a:avLst/>
          </a:prstGeom>
        </p:spPr>
      </p:pic>
    </p:spTree>
    <p:extLst>
      <p:ext uri="{BB962C8B-B14F-4D97-AF65-F5344CB8AC3E}">
        <p14:creationId xmlns:p14="http://schemas.microsoft.com/office/powerpoint/2010/main" val="35338815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rPr>
              <a:t>Problem Statement </a:t>
            </a:r>
            <a:endParaRPr lang="en-IN" dirty="0">
              <a:solidFill>
                <a:schemeClr val="tx1"/>
              </a:solidFill>
            </a:endParaRPr>
          </a:p>
        </p:txBody>
      </p:sp>
      <p:sp>
        <p:nvSpPr>
          <p:cNvPr id="5" name="Content Placeholder 4"/>
          <p:cNvSpPr>
            <a:spLocks noGrp="1"/>
          </p:cNvSpPr>
          <p:nvPr>
            <p:ph idx="1"/>
          </p:nvPr>
        </p:nvSpPr>
        <p:spPr/>
        <p:txBody>
          <a:bodyPr/>
          <a:lstStyle/>
          <a:p>
            <a:pPr marL="0" indent="0">
              <a:buNone/>
            </a:pPr>
            <a:r>
              <a:rPr lang="en-IN" dirty="0"/>
              <a:t>Basically two types of risks associated with the problem statement:</a:t>
            </a:r>
          </a:p>
          <a:p>
            <a:pPr>
              <a:buFont typeface="Wingdings" panose="05000000000000000000" pitchFamily="2" charset="2"/>
              <a:buChar char="§"/>
            </a:pPr>
            <a:r>
              <a:rPr lang="en-IN" dirty="0"/>
              <a:t>Target 0: </a:t>
            </a:r>
            <a:r>
              <a:rPr lang="en-US" dirty="0"/>
              <a:t>If the applicant is likely to repay the loan, the company will suffer a loss of business if the loan is not approved</a:t>
            </a:r>
            <a:r>
              <a:rPr lang="en-US" dirty="0" smtClean="0"/>
              <a:t>.</a:t>
            </a:r>
          </a:p>
          <a:p>
            <a:pPr>
              <a:buFont typeface="Wingdings" panose="05000000000000000000" pitchFamily="2" charset="2"/>
              <a:buChar char="§"/>
            </a:pPr>
            <a:r>
              <a:rPr lang="en-IN" dirty="0" smtClean="0"/>
              <a:t>Target </a:t>
            </a:r>
            <a:r>
              <a:rPr lang="en-IN" dirty="0"/>
              <a:t>1: </a:t>
            </a:r>
            <a:r>
              <a:rPr lang="en-US" dirty="0"/>
              <a:t>If the applicant is unlikely to repay the loan on time, the corporation will lose money again by </a:t>
            </a:r>
            <a:r>
              <a:rPr lang="en-US" dirty="0" smtClean="0"/>
              <a:t>authorizing </a:t>
            </a:r>
            <a:r>
              <a:rPr lang="en-US" dirty="0"/>
              <a:t>the loan.</a:t>
            </a:r>
            <a:endParaRPr lang="en-IN" dirty="0"/>
          </a:p>
        </p:txBody>
      </p:sp>
    </p:spTree>
    <p:extLst>
      <p:ext uri="{BB962C8B-B14F-4D97-AF65-F5344CB8AC3E}">
        <p14:creationId xmlns:p14="http://schemas.microsoft.com/office/powerpoint/2010/main" val="2881028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58492" y="576814"/>
            <a:ext cx="8911687" cy="1280890"/>
          </a:xfrm>
        </p:spPr>
        <p:txBody>
          <a:bodyPr>
            <a:normAutofit/>
          </a:bodyPr>
          <a:lstStyle/>
          <a:p>
            <a:r>
              <a:rPr lang="en-US" sz="2400" dirty="0">
                <a:solidFill>
                  <a:schemeClr val="tx1"/>
                </a:solidFill>
              </a:rPr>
              <a:t>Bivariate </a:t>
            </a:r>
            <a:r>
              <a:rPr lang="en-US" sz="2400" dirty="0" smtClean="0">
                <a:solidFill>
                  <a:schemeClr val="tx1"/>
                </a:solidFill>
              </a:rPr>
              <a:t>Analysis (NAME_EDUCATION_TYPE </a:t>
            </a:r>
            <a:r>
              <a:rPr lang="en-US" sz="2400" dirty="0">
                <a:solidFill>
                  <a:schemeClr val="tx1"/>
                </a:solidFill>
              </a:rPr>
              <a:t>VS AMT_INCOME_TOTAL)</a:t>
            </a:r>
            <a:endParaRPr lang="en-IN" sz="2400" dirty="0">
              <a:solidFill>
                <a:schemeClr val="tx1"/>
              </a:solidFill>
              <a:latin typeface="+mn-lt"/>
            </a:endParaRPr>
          </a:p>
        </p:txBody>
      </p:sp>
      <p:sp>
        <p:nvSpPr>
          <p:cNvPr id="2" name="Content Placeholder 1"/>
          <p:cNvSpPr>
            <a:spLocks noGrp="1"/>
          </p:cNvSpPr>
          <p:nvPr>
            <p:ph idx="1"/>
          </p:nvPr>
        </p:nvSpPr>
        <p:spPr>
          <a:xfrm>
            <a:off x="2260003" y="5902385"/>
            <a:ext cx="8749041" cy="503649"/>
          </a:xfrm>
        </p:spPr>
        <p:txBody>
          <a:bodyPr>
            <a:normAutofit/>
          </a:bodyPr>
          <a:lstStyle/>
          <a:p>
            <a:r>
              <a:rPr lang="en-IN" dirty="0">
                <a:solidFill>
                  <a:schemeClr val="tx1"/>
                </a:solidFill>
              </a:rPr>
              <a:t>Inference: People having Academic degree are Non-defaulters.</a:t>
            </a:r>
            <a:endParaRPr lang="en-IN" dirty="0">
              <a:solidFill>
                <a:schemeClr val="tx1"/>
              </a:solidFill>
            </a:endParaRPr>
          </a:p>
        </p:txBody>
      </p:sp>
      <p:pic>
        <p:nvPicPr>
          <p:cNvPr id="5" name="Picture 4">
            <a:extLst>
              <a:ext uri="{FF2B5EF4-FFF2-40B4-BE49-F238E27FC236}">
                <a16:creationId xmlns="" xmlns:a16="http://schemas.microsoft.com/office/drawing/2014/main" id="{53088AAF-FE06-4E7F-8A37-25D1AD3A228E}"/>
              </a:ext>
            </a:extLst>
          </p:cNvPr>
          <p:cNvPicPr>
            <a:picLocks noChangeAspect="1"/>
          </p:cNvPicPr>
          <p:nvPr/>
        </p:nvPicPr>
        <p:blipFill>
          <a:blip r:embed="rId2"/>
          <a:stretch>
            <a:fillRect/>
          </a:stretch>
        </p:blipFill>
        <p:spPr>
          <a:xfrm>
            <a:off x="2260003" y="1327825"/>
            <a:ext cx="8066727" cy="4247913"/>
          </a:xfrm>
          <a:prstGeom prst="rect">
            <a:avLst/>
          </a:prstGeom>
        </p:spPr>
      </p:pic>
    </p:spTree>
    <p:extLst>
      <p:ext uri="{BB962C8B-B14F-4D97-AF65-F5344CB8AC3E}">
        <p14:creationId xmlns:p14="http://schemas.microsoft.com/office/powerpoint/2010/main" val="13877826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58492" y="576814"/>
            <a:ext cx="8911687" cy="1280890"/>
          </a:xfrm>
        </p:spPr>
        <p:txBody>
          <a:bodyPr>
            <a:normAutofit/>
          </a:bodyPr>
          <a:lstStyle/>
          <a:p>
            <a:r>
              <a:rPr lang="en-US" sz="2800" dirty="0">
                <a:solidFill>
                  <a:schemeClr val="tx1"/>
                </a:solidFill>
              </a:rPr>
              <a:t>Bivariate </a:t>
            </a:r>
            <a:r>
              <a:rPr lang="en-US" sz="2800" dirty="0" smtClean="0">
                <a:solidFill>
                  <a:schemeClr val="tx1"/>
                </a:solidFill>
              </a:rPr>
              <a:t>Analysis (EMP_YEARS </a:t>
            </a:r>
            <a:r>
              <a:rPr lang="en-US" sz="2800" dirty="0">
                <a:solidFill>
                  <a:schemeClr val="tx1"/>
                </a:solidFill>
              </a:rPr>
              <a:t>VS AMT_INCOME_TOTAL_RANGE)</a:t>
            </a:r>
            <a:endParaRPr lang="en-IN" sz="2800" dirty="0">
              <a:solidFill>
                <a:schemeClr val="tx1"/>
              </a:solidFill>
              <a:latin typeface="+mn-lt"/>
            </a:endParaRPr>
          </a:p>
        </p:txBody>
      </p:sp>
      <p:sp>
        <p:nvSpPr>
          <p:cNvPr id="2" name="Content Placeholder 1"/>
          <p:cNvSpPr>
            <a:spLocks noGrp="1"/>
          </p:cNvSpPr>
          <p:nvPr>
            <p:ph idx="1"/>
          </p:nvPr>
        </p:nvSpPr>
        <p:spPr>
          <a:xfrm>
            <a:off x="2260003" y="5902385"/>
            <a:ext cx="8749041" cy="503649"/>
          </a:xfrm>
        </p:spPr>
        <p:txBody>
          <a:bodyPr>
            <a:normAutofit fontScale="85000" lnSpcReduction="10000"/>
          </a:bodyPr>
          <a:lstStyle/>
          <a:p>
            <a:r>
              <a:rPr lang="en-IN" dirty="0">
                <a:solidFill>
                  <a:schemeClr val="tx1"/>
                </a:solidFill>
              </a:rPr>
              <a:t>Inference: People having less years of employment experience tend to default more.</a:t>
            </a:r>
            <a:endParaRPr lang="en-IN" dirty="0">
              <a:solidFill>
                <a:schemeClr val="tx1"/>
              </a:solidFill>
            </a:endParaRPr>
          </a:p>
        </p:txBody>
      </p:sp>
      <p:pic>
        <p:nvPicPr>
          <p:cNvPr id="6" name="Picture 5">
            <a:extLst>
              <a:ext uri="{FF2B5EF4-FFF2-40B4-BE49-F238E27FC236}">
                <a16:creationId xmlns="" xmlns:a16="http://schemas.microsoft.com/office/drawing/2014/main" id="{A24F8F77-5161-4E17-9156-F514D4AB25DD}"/>
              </a:ext>
            </a:extLst>
          </p:cNvPr>
          <p:cNvPicPr>
            <a:picLocks noChangeAspect="1"/>
          </p:cNvPicPr>
          <p:nvPr/>
        </p:nvPicPr>
        <p:blipFill>
          <a:blip r:embed="rId2"/>
          <a:stretch>
            <a:fillRect/>
          </a:stretch>
        </p:blipFill>
        <p:spPr>
          <a:xfrm>
            <a:off x="2260003" y="1524072"/>
            <a:ext cx="7919553" cy="3463087"/>
          </a:xfrm>
          <a:prstGeom prst="rect">
            <a:avLst/>
          </a:prstGeom>
        </p:spPr>
      </p:pic>
    </p:spTree>
    <p:extLst>
      <p:ext uri="{BB962C8B-B14F-4D97-AF65-F5344CB8AC3E}">
        <p14:creationId xmlns:p14="http://schemas.microsoft.com/office/powerpoint/2010/main" val="2090192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solidFill>
                  <a:schemeClr val="tx1"/>
                </a:solidFill>
              </a:rPr>
              <a:t>Bivariate </a:t>
            </a:r>
            <a:r>
              <a:rPr lang="en-US" sz="2400" dirty="0" smtClean="0">
                <a:solidFill>
                  <a:schemeClr val="tx1"/>
                </a:solidFill>
              </a:rPr>
              <a:t>Analysis (AGE_YEARS </a:t>
            </a:r>
            <a:r>
              <a:rPr lang="en-US" sz="2400" dirty="0">
                <a:solidFill>
                  <a:schemeClr val="tx1"/>
                </a:solidFill>
              </a:rPr>
              <a:t>VS AMT_CREDIT_RANGE)</a:t>
            </a:r>
            <a:endParaRPr lang="en-IN" sz="2400" dirty="0">
              <a:solidFill>
                <a:schemeClr val="tx1"/>
              </a:solidFill>
              <a:latin typeface="+mn-lt"/>
            </a:endParaRPr>
          </a:p>
        </p:txBody>
      </p:sp>
      <p:pic>
        <p:nvPicPr>
          <p:cNvPr id="5" name="Picture 4">
            <a:extLst>
              <a:ext uri="{FF2B5EF4-FFF2-40B4-BE49-F238E27FC236}">
                <a16:creationId xmlns="" xmlns:a16="http://schemas.microsoft.com/office/drawing/2014/main" id="{5B06951F-8AE2-4017-9132-6DCED5C30C6A}"/>
              </a:ext>
            </a:extLst>
          </p:cNvPr>
          <p:cNvPicPr>
            <a:picLocks noChangeAspect="1"/>
          </p:cNvPicPr>
          <p:nvPr/>
        </p:nvPicPr>
        <p:blipFill>
          <a:blip r:embed="rId2"/>
          <a:stretch>
            <a:fillRect/>
          </a:stretch>
        </p:blipFill>
        <p:spPr>
          <a:xfrm>
            <a:off x="2260003" y="1449021"/>
            <a:ext cx="8171274" cy="4243737"/>
          </a:xfrm>
          <a:prstGeom prst="rect">
            <a:avLst/>
          </a:prstGeom>
        </p:spPr>
      </p:pic>
    </p:spTree>
    <p:extLst>
      <p:ext uri="{BB962C8B-B14F-4D97-AF65-F5344CB8AC3E}">
        <p14:creationId xmlns:p14="http://schemas.microsoft.com/office/powerpoint/2010/main" val="31305869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1800" dirty="0">
                <a:solidFill>
                  <a:schemeClr val="tx1"/>
                </a:solidFill>
              </a:rPr>
              <a:t>Multivariate Analysis</a:t>
            </a:r>
            <a:br>
              <a:rPr lang="en-US" sz="1800" dirty="0">
                <a:solidFill>
                  <a:schemeClr val="tx1"/>
                </a:solidFill>
              </a:rPr>
            </a:br>
            <a:r>
              <a:rPr lang="en-US" sz="1800" dirty="0">
                <a:solidFill>
                  <a:schemeClr val="tx1"/>
                </a:solidFill>
              </a:rPr>
              <a:t>(AMT_CREDIT, AMT_ANNUITY, AMT_INCOME_TOTAL, AMT_GOODS_PRICE, AGE_YEARS</a:t>
            </a:r>
            <a:r>
              <a:rPr lang="en-US" sz="1800" dirty="0" smtClean="0">
                <a:solidFill>
                  <a:schemeClr val="tx1"/>
                </a:solidFill>
              </a:rPr>
              <a:t>) </a:t>
            </a:r>
            <a:r>
              <a:rPr lang="en-US" sz="1800" dirty="0">
                <a:solidFill>
                  <a:schemeClr val="tx1"/>
                </a:solidFill>
              </a:rPr>
              <a:t>for </a:t>
            </a:r>
            <a:r>
              <a:rPr lang="en-US" sz="1800" dirty="0" smtClean="0">
                <a:solidFill>
                  <a:schemeClr val="tx1"/>
                </a:solidFill>
              </a:rPr>
              <a:t>Target 0</a:t>
            </a:r>
            <a:endParaRPr lang="en-IN" sz="1800" dirty="0">
              <a:solidFill>
                <a:schemeClr val="tx1"/>
              </a:solidFill>
              <a:latin typeface="+mn-lt"/>
            </a:endParaRPr>
          </a:p>
        </p:txBody>
      </p:sp>
      <p:pic>
        <p:nvPicPr>
          <p:cNvPr id="6" name="Picture 5">
            <a:extLst>
              <a:ext uri="{FF2B5EF4-FFF2-40B4-BE49-F238E27FC236}">
                <a16:creationId xmlns="" xmlns:a16="http://schemas.microsoft.com/office/drawing/2014/main" id="{A0A6AE2C-54F2-4FEA-B3EE-8585AE4F4604}"/>
              </a:ext>
            </a:extLst>
          </p:cNvPr>
          <p:cNvPicPr>
            <a:picLocks noChangeAspect="1"/>
          </p:cNvPicPr>
          <p:nvPr/>
        </p:nvPicPr>
        <p:blipFill>
          <a:blip r:embed="rId2"/>
          <a:stretch>
            <a:fillRect/>
          </a:stretch>
        </p:blipFill>
        <p:spPr>
          <a:xfrm>
            <a:off x="2592924" y="1634360"/>
            <a:ext cx="6826928" cy="4677104"/>
          </a:xfrm>
          <a:prstGeom prst="rect">
            <a:avLst/>
          </a:prstGeom>
        </p:spPr>
      </p:pic>
    </p:spTree>
    <p:extLst>
      <p:ext uri="{BB962C8B-B14F-4D97-AF65-F5344CB8AC3E}">
        <p14:creationId xmlns:p14="http://schemas.microsoft.com/office/powerpoint/2010/main" val="21483619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1800" dirty="0">
                <a:solidFill>
                  <a:schemeClr val="tx1"/>
                </a:solidFill>
              </a:rPr>
              <a:t>Multivariate Analysis</a:t>
            </a:r>
            <a:br>
              <a:rPr lang="en-US" sz="1800" dirty="0">
                <a:solidFill>
                  <a:schemeClr val="tx1"/>
                </a:solidFill>
              </a:rPr>
            </a:br>
            <a:r>
              <a:rPr lang="en-US" sz="1800" dirty="0">
                <a:solidFill>
                  <a:schemeClr val="tx1"/>
                </a:solidFill>
              </a:rPr>
              <a:t>(AMT_CREDIT, AMT_ANNUITY, AMT_INCOME_TOTAL, AMT_GOODS_PRICE, </a:t>
            </a:r>
            <a:r>
              <a:rPr lang="en-US" sz="1800" dirty="0" smtClean="0">
                <a:solidFill>
                  <a:schemeClr val="tx1"/>
                </a:solidFill>
              </a:rPr>
              <a:t>AGE_YEARS) for </a:t>
            </a:r>
            <a:r>
              <a:rPr lang="en-US" sz="1800" dirty="0">
                <a:solidFill>
                  <a:schemeClr val="tx1"/>
                </a:solidFill>
              </a:rPr>
              <a:t>Target 1</a:t>
            </a:r>
            <a:endParaRPr lang="en-IN" sz="1800" dirty="0">
              <a:solidFill>
                <a:schemeClr val="tx1"/>
              </a:solidFill>
              <a:latin typeface="+mn-lt"/>
            </a:endParaRPr>
          </a:p>
        </p:txBody>
      </p:sp>
      <p:pic>
        <p:nvPicPr>
          <p:cNvPr id="5" name="Picture 4">
            <a:extLst>
              <a:ext uri="{FF2B5EF4-FFF2-40B4-BE49-F238E27FC236}">
                <a16:creationId xmlns="" xmlns:a16="http://schemas.microsoft.com/office/drawing/2014/main" id="{0A3A2C41-1B93-4A10-B4A1-0E01A4536C98}"/>
              </a:ext>
            </a:extLst>
          </p:cNvPr>
          <p:cNvPicPr>
            <a:picLocks noChangeAspect="1"/>
          </p:cNvPicPr>
          <p:nvPr/>
        </p:nvPicPr>
        <p:blipFill>
          <a:blip r:embed="rId2"/>
          <a:stretch>
            <a:fillRect/>
          </a:stretch>
        </p:blipFill>
        <p:spPr>
          <a:xfrm>
            <a:off x="2592924" y="1739461"/>
            <a:ext cx="6464101" cy="4805207"/>
          </a:xfrm>
          <a:prstGeom prst="rect">
            <a:avLst/>
          </a:prstGeom>
        </p:spPr>
      </p:pic>
    </p:spTree>
    <p:extLst>
      <p:ext uri="{BB962C8B-B14F-4D97-AF65-F5344CB8AC3E}">
        <p14:creationId xmlns:p14="http://schemas.microsoft.com/office/powerpoint/2010/main" val="25931290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400" dirty="0">
                <a:solidFill>
                  <a:schemeClr val="tx1"/>
                </a:solidFill>
              </a:rPr>
              <a:t>HEAT MAP</a:t>
            </a:r>
            <a:br>
              <a:rPr lang="en-US" sz="2400" dirty="0">
                <a:solidFill>
                  <a:schemeClr val="tx1"/>
                </a:solidFill>
              </a:rPr>
            </a:br>
            <a:r>
              <a:rPr lang="en-US" sz="2400" dirty="0">
                <a:solidFill>
                  <a:schemeClr val="tx1"/>
                </a:solidFill>
              </a:rPr>
              <a:t>(INCOME_RANGE ,AGE YEARS, AMT_ANNUITY)</a:t>
            </a:r>
            <a:endParaRPr lang="en-IN" sz="2400" dirty="0">
              <a:solidFill>
                <a:schemeClr val="tx1"/>
              </a:solidFill>
              <a:latin typeface="+mn-lt"/>
            </a:endParaRPr>
          </a:p>
        </p:txBody>
      </p:sp>
      <p:pic>
        <p:nvPicPr>
          <p:cNvPr id="6" name="Picture 5">
            <a:extLst>
              <a:ext uri="{FF2B5EF4-FFF2-40B4-BE49-F238E27FC236}">
                <a16:creationId xmlns="" xmlns:a16="http://schemas.microsoft.com/office/drawing/2014/main" id="{D8167440-17D1-4F6D-A01A-782CB34DECED}"/>
              </a:ext>
            </a:extLst>
          </p:cNvPr>
          <p:cNvPicPr>
            <a:picLocks noChangeAspect="1"/>
          </p:cNvPicPr>
          <p:nvPr/>
        </p:nvPicPr>
        <p:blipFill>
          <a:blip r:embed="rId2"/>
          <a:stretch>
            <a:fillRect/>
          </a:stretch>
        </p:blipFill>
        <p:spPr>
          <a:xfrm>
            <a:off x="2592924" y="1820359"/>
            <a:ext cx="7939341" cy="4415461"/>
          </a:xfrm>
          <a:prstGeom prst="rect">
            <a:avLst/>
          </a:prstGeom>
        </p:spPr>
      </p:pic>
    </p:spTree>
    <p:extLst>
      <p:ext uri="{BB962C8B-B14F-4D97-AF65-F5344CB8AC3E}">
        <p14:creationId xmlns:p14="http://schemas.microsoft.com/office/powerpoint/2010/main" val="36267894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400" dirty="0">
                <a:solidFill>
                  <a:schemeClr val="tx1"/>
                </a:solidFill>
              </a:rPr>
              <a:t>HEAT MAP</a:t>
            </a:r>
            <a:br>
              <a:rPr lang="en-US" sz="2400" dirty="0">
                <a:solidFill>
                  <a:schemeClr val="tx1"/>
                </a:solidFill>
              </a:rPr>
            </a:br>
            <a:r>
              <a:rPr lang="en-US" sz="2400" dirty="0">
                <a:solidFill>
                  <a:schemeClr val="tx1"/>
                </a:solidFill>
              </a:rPr>
              <a:t>(AMT_INCOME_TOTAL_RANGE,  NAME_EDUCATION_TYPE,AMT_CREDIT)</a:t>
            </a:r>
            <a:endParaRPr lang="en-IN" sz="2400" dirty="0">
              <a:solidFill>
                <a:schemeClr val="tx1"/>
              </a:solidFill>
              <a:latin typeface="+mn-lt"/>
            </a:endParaRPr>
          </a:p>
        </p:txBody>
      </p:sp>
      <p:pic>
        <p:nvPicPr>
          <p:cNvPr id="5" name="Picture 4">
            <a:extLst>
              <a:ext uri="{FF2B5EF4-FFF2-40B4-BE49-F238E27FC236}">
                <a16:creationId xmlns="" xmlns:a16="http://schemas.microsoft.com/office/drawing/2014/main" id="{434E918E-F939-4B9A-BD8D-27BF59B7C87A}"/>
              </a:ext>
            </a:extLst>
          </p:cNvPr>
          <p:cNvPicPr>
            <a:picLocks noChangeAspect="1"/>
          </p:cNvPicPr>
          <p:nvPr/>
        </p:nvPicPr>
        <p:blipFill>
          <a:blip r:embed="rId2"/>
          <a:stretch>
            <a:fillRect/>
          </a:stretch>
        </p:blipFill>
        <p:spPr>
          <a:xfrm>
            <a:off x="2592924" y="2020477"/>
            <a:ext cx="8127373" cy="4519722"/>
          </a:xfrm>
          <a:prstGeom prst="rect">
            <a:avLst/>
          </a:prstGeom>
        </p:spPr>
      </p:pic>
    </p:spTree>
    <p:extLst>
      <p:ext uri="{BB962C8B-B14F-4D97-AF65-F5344CB8AC3E}">
        <p14:creationId xmlns:p14="http://schemas.microsoft.com/office/powerpoint/2010/main" val="4539891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000" dirty="0">
                <a:solidFill>
                  <a:schemeClr val="tx1"/>
                </a:solidFill>
              </a:rPr>
              <a:t>MERGING </a:t>
            </a:r>
            <a:r>
              <a:rPr lang="en-US" sz="2000" dirty="0" smtClean="0">
                <a:solidFill>
                  <a:schemeClr val="tx1"/>
                </a:solidFill>
              </a:rPr>
              <a:t>THE PREVIOUS APPLICATION </a:t>
            </a:r>
            <a:r>
              <a:rPr lang="en-US" sz="2000" dirty="0">
                <a:solidFill>
                  <a:schemeClr val="tx1"/>
                </a:solidFill>
              </a:rPr>
              <a:t>DATAFRAME </a:t>
            </a:r>
            <a:r>
              <a:rPr lang="en-US" sz="2000" dirty="0" smtClean="0">
                <a:solidFill>
                  <a:schemeClr val="tx1"/>
                </a:solidFill>
              </a:rPr>
              <a:t>TO APPLICATION </a:t>
            </a:r>
            <a:r>
              <a:rPr lang="en-US" sz="2000" dirty="0">
                <a:solidFill>
                  <a:schemeClr val="tx1"/>
                </a:solidFill>
              </a:rPr>
              <a:t>DATAFRAME</a:t>
            </a:r>
            <a:endParaRPr lang="en-IN" sz="2000" dirty="0">
              <a:solidFill>
                <a:schemeClr val="tx1"/>
              </a:solidFill>
              <a:latin typeface="+mn-lt"/>
            </a:endParaRPr>
          </a:p>
        </p:txBody>
      </p:sp>
      <p:sp>
        <p:nvSpPr>
          <p:cNvPr id="2" name="Content Placeholder 1"/>
          <p:cNvSpPr>
            <a:spLocks noGrp="1"/>
          </p:cNvSpPr>
          <p:nvPr>
            <p:ph idx="1"/>
          </p:nvPr>
        </p:nvSpPr>
        <p:spPr/>
        <p:txBody>
          <a:bodyPr/>
          <a:lstStyle/>
          <a:p>
            <a:pPr>
              <a:buFont typeface="Wingdings" panose="05000000000000000000" pitchFamily="2" charset="2"/>
              <a:buChar char="§"/>
            </a:pPr>
            <a:r>
              <a:rPr lang="en-IN" dirty="0"/>
              <a:t>Missing value treatment</a:t>
            </a:r>
          </a:p>
          <a:p>
            <a:pPr>
              <a:buFont typeface="Wingdings" panose="05000000000000000000" pitchFamily="2" charset="2"/>
              <a:buChar char="§"/>
            </a:pPr>
            <a:r>
              <a:rPr lang="en-IN" dirty="0"/>
              <a:t>   Checking and treating outliers</a:t>
            </a:r>
          </a:p>
          <a:p>
            <a:pPr>
              <a:buFont typeface="Wingdings" panose="05000000000000000000" pitchFamily="2" charset="2"/>
              <a:buChar char="§"/>
            </a:pPr>
            <a:r>
              <a:rPr lang="en-IN" dirty="0"/>
              <a:t>   Checking data imbalance</a:t>
            </a:r>
          </a:p>
          <a:p>
            <a:pPr>
              <a:buFont typeface="Wingdings" panose="05000000000000000000" pitchFamily="2" charset="2"/>
              <a:buChar char="§"/>
            </a:pPr>
            <a:r>
              <a:rPr lang="en-IN" dirty="0"/>
              <a:t>   </a:t>
            </a:r>
            <a:r>
              <a:rPr lang="en-IN" dirty="0" err="1"/>
              <a:t>Univariatre</a:t>
            </a:r>
            <a:r>
              <a:rPr lang="en-IN" dirty="0"/>
              <a:t>, Bivariate and multivariate analysis on </a:t>
            </a:r>
            <a:r>
              <a:rPr lang="en-IN" dirty="0" err="1"/>
              <a:t>All_APPLICATION</a:t>
            </a:r>
            <a:r>
              <a:rPr lang="en-IN" dirty="0"/>
              <a:t> data </a:t>
            </a:r>
          </a:p>
          <a:p>
            <a:pPr>
              <a:buFont typeface="Wingdings" panose="05000000000000000000" pitchFamily="2" charset="2"/>
              <a:buChar char="§"/>
            </a:pPr>
            <a:r>
              <a:rPr lang="en-IN" dirty="0"/>
              <a:t>   Correlation between the columns of a  for the defaulted and Non-defaulted population.</a:t>
            </a:r>
          </a:p>
          <a:p>
            <a:endParaRPr lang="en-IN" dirty="0"/>
          </a:p>
        </p:txBody>
      </p:sp>
    </p:spTree>
    <p:extLst>
      <p:ext uri="{BB962C8B-B14F-4D97-AF65-F5344CB8AC3E}">
        <p14:creationId xmlns:p14="http://schemas.microsoft.com/office/powerpoint/2010/main" val="36040382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000" dirty="0">
                <a:solidFill>
                  <a:schemeClr val="tx1"/>
                </a:solidFill>
              </a:rPr>
              <a:t>CHECKING DATA </a:t>
            </a:r>
            <a:r>
              <a:rPr lang="en-US" sz="2000" dirty="0" smtClean="0">
                <a:solidFill>
                  <a:schemeClr val="tx1"/>
                </a:solidFill>
              </a:rPr>
              <a:t>IMBALANCE for Merged </a:t>
            </a:r>
            <a:r>
              <a:rPr lang="en-US" sz="2000" dirty="0">
                <a:solidFill>
                  <a:schemeClr val="tx1"/>
                </a:solidFill>
              </a:rPr>
              <a:t>Dataset</a:t>
            </a:r>
            <a:endParaRPr lang="en-IN" sz="2000" dirty="0">
              <a:solidFill>
                <a:schemeClr val="tx1"/>
              </a:solidFill>
              <a:latin typeface="+mn-lt"/>
            </a:endParaRPr>
          </a:p>
        </p:txBody>
      </p:sp>
      <p:pic>
        <p:nvPicPr>
          <p:cNvPr id="5" name="Content Placeholder 5">
            <a:extLst>
              <a:ext uri="{FF2B5EF4-FFF2-40B4-BE49-F238E27FC236}">
                <a16:creationId xmlns="" xmlns:a16="http://schemas.microsoft.com/office/drawing/2014/main" id="{97AA0B3B-5D45-4917-B002-FE8C917F192A}"/>
              </a:ext>
            </a:extLst>
          </p:cNvPr>
          <p:cNvPicPr>
            <a:picLocks noChangeAspect="1"/>
          </p:cNvPicPr>
          <p:nvPr/>
        </p:nvPicPr>
        <p:blipFill>
          <a:blip r:embed="rId2"/>
          <a:stretch>
            <a:fillRect/>
          </a:stretch>
        </p:blipFill>
        <p:spPr>
          <a:xfrm>
            <a:off x="2592924" y="2120080"/>
            <a:ext cx="7316867" cy="3353564"/>
          </a:xfrm>
          <a:prstGeom prst="rect">
            <a:avLst/>
          </a:prstGeom>
        </p:spPr>
      </p:pic>
    </p:spTree>
    <p:extLst>
      <p:ext uri="{BB962C8B-B14F-4D97-AF65-F5344CB8AC3E}">
        <p14:creationId xmlns:p14="http://schemas.microsoft.com/office/powerpoint/2010/main" val="17540825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000" dirty="0">
                <a:solidFill>
                  <a:schemeClr val="tx1"/>
                </a:solidFill>
              </a:rPr>
              <a:t>CATEGORICAL UNIVARIATE </a:t>
            </a:r>
            <a:r>
              <a:rPr lang="en-US" sz="2000" dirty="0" smtClean="0">
                <a:solidFill>
                  <a:schemeClr val="tx1"/>
                </a:solidFill>
              </a:rPr>
              <a:t>ANALYSIS (CONTRACT_STATUS</a:t>
            </a:r>
            <a:r>
              <a:rPr lang="en-US" sz="2000" dirty="0">
                <a:solidFill>
                  <a:schemeClr val="tx1"/>
                </a:solidFill>
              </a:rPr>
              <a:t>)</a:t>
            </a:r>
            <a:endParaRPr lang="en-IN" sz="2000" dirty="0">
              <a:solidFill>
                <a:schemeClr val="tx1"/>
              </a:solidFill>
              <a:latin typeface="+mn-lt"/>
            </a:endParaRPr>
          </a:p>
        </p:txBody>
      </p:sp>
      <p:pic>
        <p:nvPicPr>
          <p:cNvPr id="6" name="Content Placeholder 6">
            <a:extLst>
              <a:ext uri="{FF2B5EF4-FFF2-40B4-BE49-F238E27FC236}">
                <a16:creationId xmlns="" xmlns:a16="http://schemas.microsoft.com/office/drawing/2014/main" id="{AE4EC03C-3297-46D2-BB9F-26C6AE2F481E}"/>
              </a:ext>
            </a:extLst>
          </p:cNvPr>
          <p:cNvPicPr>
            <a:picLocks noChangeAspect="1"/>
          </p:cNvPicPr>
          <p:nvPr/>
        </p:nvPicPr>
        <p:blipFill>
          <a:blip r:embed="rId2"/>
          <a:stretch>
            <a:fillRect/>
          </a:stretch>
        </p:blipFill>
        <p:spPr>
          <a:xfrm>
            <a:off x="2592924" y="1529485"/>
            <a:ext cx="7772681" cy="3804516"/>
          </a:xfrm>
          <a:prstGeom prst="rect">
            <a:avLst/>
          </a:prstGeom>
        </p:spPr>
      </p:pic>
    </p:spTree>
    <p:extLst>
      <p:ext uri="{BB962C8B-B14F-4D97-AF65-F5344CB8AC3E}">
        <p14:creationId xmlns:p14="http://schemas.microsoft.com/office/powerpoint/2010/main" val="197370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solidFill>
                  <a:schemeClr val="tx1"/>
                </a:solidFill>
              </a:rPr>
              <a:t>Analysis on </a:t>
            </a:r>
            <a:r>
              <a:rPr lang="en-US" sz="2800" dirty="0" smtClean="0">
                <a:solidFill>
                  <a:schemeClr val="tx1"/>
                </a:solidFill>
              </a:rPr>
              <a:t>Application Data frame</a:t>
            </a:r>
            <a:endParaRPr lang="en-IN" sz="2800" dirty="0">
              <a:solidFill>
                <a:schemeClr val="tx1"/>
              </a:solidFill>
            </a:endParaRPr>
          </a:p>
        </p:txBody>
      </p:sp>
      <p:sp>
        <p:nvSpPr>
          <p:cNvPr id="5" name="Content Placeholder 4"/>
          <p:cNvSpPr>
            <a:spLocks noGrp="1"/>
          </p:cNvSpPr>
          <p:nvPr>
            <p:ph idx="1"/>
          </p:nvPr>
        </p:nvSpPr>
        <p:spPr/>
        <p:txBody>
          <a:bodyPr/>
          <a:lstStyle/>
          <a:p>
            <a:pPr>
              <a:buFont typeface="Wingdings" panose="05000000000000000000" pitchFamily="2" charset="2"/>
              <a:buChar char="§"/>
            </a:pPr>
            <a:r>
              <a:rPr lang="en-IN" dirty="0"/>
              <a:t>Missing value treatment</a:t>
            </a:r>
          </a:p>
          <a:p>
            <a:pPr>
              <a:buFont typeface="Wingdings" panose="05000000000000000000" pitchFamily="2" charset="2"/>
              <a:buChar char="§"/>
            </a:pPr>
            <a:r>
              <a:rPr lang="en-IN" dirty="0"/>
              <a:t> Checking and treating outliers</a:t>
            </a:r>
          </a:p>
          <a:p>
            <a:pPr>
              <a:buFont typeface="Wingdings" panose="05000000000000000000" pitchFamily="2" charset="2"/>
              <a:buChar char="§"/>
            </a:pPr>
            <a:r>
              <a:rPr lang="en-IN" dirty="0"/>
              <a:t> Checking data imbalance</a:t>
            </a:r>
          </a:p>
          <a:p>
            <a:pPr>
              <a:buFont typeface="Wingdings" panose="05000000000000000000" pitchFamily="2" charset="2"/>
              <a:buChar char="§"/>
            </a:pPr>
            <a:r>
              <a:rPr lang="en-IN" dirty="0"/>
              <a:t>  </a:t>
            </a:r>
            <a:r>
              <a:rPr lang="en-US" dirty="0"/>
              <a:t>Univariate, bivariate, and multivariate analysis of Target 0(NON DEFAULTERS) and Target 1 application data (DEFAULTERS).</a:t>
            </a:r>
            <a:endParaRPr lang="en-IN" dirty="0"/>
          </a:p>
        </p:txBody>
      </p:sp>
    </p:spTree>
    <p:extLst>
      <p:ext uri="{BB962C8B-B14F-4D97-AF65-F5344CB8AC3E}">
        <p14:creationId xmlns:p14="http://schemas.microsoft.com/office/powerpoint/2010/main" val="24611741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000" dirty="0">
                <a:solidFill>
                  <a:schemeClr val="tx1"/>
                </a:solidFill>
              </a:rPr>
              <a:t>CATEGORICAL UNIVARIATE </a:t>
            </a:r>
            <a:r>
              <a:rPr lang="en-US" sz="2000" dirty="0" smtClean="0">
                <a:solidFill>
                  <a:schemeClr val="tx1"/>
                </a:solidFill>
              </a:rPr>
              <a:t>ANALYSIS (WEEKDAY </a:t>
            </a:r>
            <a:r>
              <a:rPr lang="en-US" sz="2000" dirty="0">
                <a:solidFill>
                  <a:schemeClr val="tx1"/>
                </a:solidFill>
              </a:rPr>
              <a:t>PROCESS APPROVAL)</a:t>
            </a:r>
            <a:endParaRPr lang="en-IN" sz="2000" dirty="0">
              <a:solidFill>
                <a:schemeClr val="tx1"/>
              </a:solidFill>
              <a:latin typeface="+mn-lt"/>
            </a:endParaRPr>
          </a:p>
        </p:txBody>
      </p:sp>
      <p:pic>
        <p:nvPicPr>
          <p:cNvPr id="5" name="Picture 4">
            <a:extLst>
              <a:ext uri="{FF2B5EF4-FFF2-40B4-BE49-F238E27FC236}">
                <a16:creationId xmlns="" xmlns:a16="http://schemas.microsoft.com/office/drawing/2014/main" id="{2F683648-03F1-4A8B-8E42-25E3D7AA64BF}"/>
              </a:ext>
            </a:extLst>
          </p:cNvPr>
          <p:cNvPicPr>
            <a:picLocks noChangeAspect="1"/>
          </p:cNvPicPr>
          <p:nvPr/>
        </p:nvPicPr>
        <p:blipFill>
          <a:blip r:embed="rId2"/>
          <a:stretch>
            <a:fillRect/>
          </a:stretch>
        </p:blipFill>
        <p:spPr>
          <a:xfrm>
            <a:off x="2592924" y="1615940"/>
            <a:ext cx="8073795" cy="4163626"/>
          </a:xfrm>
          <a:prstGeom prst="rect">
            <a:avLst/>
          </a:prstGeom>
        </p:spPr>
      </p:pic>
    </p:spTree>
    <p:extLst>
      <p:ext uri="{BB962C8B-B14F-4D97-AF65-F5344CB8AC3E}">
        <p14:creationId xmlns:p14="http://schemas.microsoft.com/office/powerpoint/2010/main" val="8187205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000" dirty="0">
                <a:solidFill>
                  <a:schemeClr val="tx1"/>
                </a:solidFill>
              </a:rPr>
              <a:t>CATEGORICAL UNIVARIATE </a:t>
            </a:r>
            <a:r>
              <a:rPr lang="en-US" sz="2000" dirty="0" smtClean="0">
                <a:solidFill>
                  <a:schemeClr val="tx1"/>
                </a:solidFill>
              </a:rPr>
              <a:t>ANALYSIS(NAME_CLIENT_TYPE</a:t>
            </a:r>
            <a:r>
              <a:rPr lang="en-US" sz="2000" dirty="0">
                <a:solidFill>
                  <a:schemeClr val="tx1"/>
                </a:solidFill>
              </a:rPr>
              <a:t>)</a:t>
            </a:r>
            <a:endParaRPr lang="en-IN" sz="2000" dirty="0">
              <a:solidFill>
                <a:schemeClr val="tx1"/>
              </a:solidFill>
              <a:latin typeface="+mn-lt"/>
            </a:endParaRPr>
          </a:p>
        </p:txBody>
      </p:sp>
      <p:sp>
        <p:nvSpPr>
          <p:cNvPr id="2" name="Content Placeholder 1"/>
          <p:cNvSpPr>
            <a:spLocks noGrp="1"/>
          </p:cNvSpPr>
          <p:nvPr>
            <p:ph idx="1"/>
          </p:nvPr>
        </p:nvSpPr>
        <p:spPr>
          <a:xfrm>
            <a:off x="2632840" y="5554716"/>
            <a:ext cx="8871771" cy="356505"/>
          </a:xfrm>
        </p:spPr>
        <p:txBody>
          <a:bodyPr>
            <a:normAutofit lnSpcReduction="10000"/>
          </a:bodyPr>
          <a:lstStyle/>
          <a:p>
            <a:r>
              <a:rPr lang="en-IN" dirty="0">
                <a:solidFill>
                  <a:schemeClr val="tx1"/>
                </a:solidFill>
              </a:rPr>
              <a:t>Inference: New clients tends to default more</a:t>
            </a:r>
            <a:r>
              <a:rPr lang="en-US" dirty="0">
                <a:solidFill>
                  <a:schemeClr val="tx1"/>
                </a:solidFill>
                <a:latin typeface="Inter"/>
              </a:rPr>
              <a:t>.</a:t>
            </a:r>
            <a:endParaRPr lang="en-IN" dirty="0">
              <a:solidFill>
                <a:schemeClr val="tx1"/>
              </a:solidFill>
            </a:endParaRPr>
          </a:p>
        </p:txBody>
      </p:sp>
      <p:pic>
        <p:nvPicPr>
          <p:cNvPr id="6" name="Content Placeholder 5">
            <a:extLst>
              <a:ext uri="{FF2B5EF4-FFF2-40B4-BE49-F238E27FC236}">
                <a16:creationId xmlns="" xmlns:a16="http://schemas.microsoft.com/office/drawing/2014/main" id="{4756C018-AD7F-46A9-AFD5-AC78D48F8E9C}"/>
              </a:ext>
            </a:extLst>
          </p:cNvPr>
          <p:cNvPicPr>
            <a:picLocks noChangeAspect="1"/>
          </p:cNvPicPr>
          <p:nvPr/>
        </p:nvPicPr>
        <p:blipFill>
          <a:blip r:embed="rId2"/>
          <a:stretch>
            <a:fillRect/>
          </a:stretch>
        </p:blipFill>
        <p:spPr>
          <a:xfrm>
            <a:off x="2561348" y="1665585"/>
            <a:ext cx="7403976" cy="3258104"/>
          </a:xfrm>
          <a:prstGeom prst="rect">
            <a:avLst/>
          </a:prstGeom>
        </p:spPr>
      </p:pic>
    </p:spTree>
    <p:extLst>
      <p:ext uri="{BB962C8B-B14F-4D97-AF65-F5344CB8AC3E}">
        <p14:creationId xmlns:p14="http://schemas.microsoft.com/office/powerpoint/2010/main" val="18782553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000" dirty="0">
                <a:solidFill>
                  <a:schemeClr val="tx1"/>
                </a:solidFill>
              </a:rPr>
              <a:t>BIVARIATE </a:t>
            </a:r>
            <a:r>
              <a:rPr lang="en-US" sz="2000" dirty="0" smtClean="0">
                <a:solidFill>
                  <a:schemeClr val="tx1"/>
                </a:solidFill>
              </a:rPr>
              <a:t>ANALYSIS (AMT_APPLICATION AND </a:t>
            </a:r>
            <a:r>
              <a:rPr lang="en-US" sz="2000" dirty="0">
                <a:solidFill>
                  <a:schemeClr val="tx1"/>
                </a:solidFill>
              </a:rPr>
              <a:t>NAME_PAYMENT_TYPE)</a:t>
            </a:r>
            <a:endParaRPr lang="en-IN" sz="2000" dirty="0">
              <a:solidFill>
                <a:schemeClr val="tx1"/>
              </a:solidFill>
              <a:latin typeface="+mn-lt"/>
            </a:endParaRPr>
          </a:p>
        </p:txBody>
      </p:sp>
      <p:sp>
        <p:nvSpPr>
          <p:cNvPr id="2" name="Content Placeholder 1"/>
          <p:cNvSpPr>
            <a:spLocks noGrp="1"/>
          </p:cNvSpPr>
          <p:nvPr>
            <p:ph idx="1"/>
          </p:nvPr>
        </p:nvSpPr>
        <p:spPr>
          <a:xfrm>
            <a:off x="2592925" y="5675585"/>
            <a:ext cx="8871771" cy="356505"/>
          </a:xfrm>
        </p:spPr>
        <p:txBody>
          <a:bodyPr>
            <a:normAutofit fontScale="62500" lnSpcReduction="20000"/>
          </a:bodyPr>
          <a:lstStyle/>
          <a:p>
            <a:r>
              <a:rPr lang="en-IN" dirty="0">
                <a:solidFill>
                  <a:schemeClr val="tx1"/>
                </a:solidFill>
              </a:rPr>
              <a:t>Inference: </a:t>
            </a:r>
            <a:r>
              <a:rPr lang="en-US" dirty="0">
                <a:solidFill>
                  <a:schemeClr val="tx1"/>
                </a:solidFill>
              </a:rPr>
              <a:t>People who pay with a cashless payment method from their employer's account are less likely to default.</a:t>
            </a:r>
            <a:endParaRPr lang="en-IN" dirty="0">
              <a:solidFill>
                <a:schemeClr val="tx1"/>
              </a:solidFill>
            </a:endParaRPr>
          </a:p>
        </p:txBody>
      </p:sp>
      <p:pic>
        <p:nvPicPr>
          <p:cNvPr id="5" name="Picture 4">
            <a:extLst>
              <a:ext uri="{FF2B5EF4-FFF2-40B4-BE49-F238E27FC236}">
                <a16:creationId xmlns="" xmlns:a16="http://schemas.microsoft.com/office/drawing/2014/main" id="{641D0814-1384-412E-91E7-0BA6523390B3}"/>
              </a:ext>
            </a:extLst>
          </p:cNvPr>
          <p:cNvPicPr>
            <a:picLocks noChangeAspect="1"/>
          </p:cNvPicPr>
          <p:nvPr/>
        </p:nvPicPr>
        <p:blipFill>
          <a:blip r:embed="rId2"/>
          <a:stretch>
            <a:fillRect/>
          </a:stretch>
        </p:blipFill>
        <p:spPr>
          <a:xfrm>
            <a:off x="2632840" y="1443858"/>
            <a:ext cx="7769795" cy="3895397"/>
          </a:xfrm>
          <a:prstGeom prst="rect">
            <a:avLst/>
          </a:prstGeom>
        </p:spPr>
      </p:pic>
    </p:spTree>
    <p:extLst>
      <p:ext uri="{BB962C8B-B14F-4D97-AF65-F5344CB8AC3E}">
        <p14:creationId xmlns:p14="http://schemas.microsoft.com/office/powerpoint/2010/main" val="17448954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000" dirty="0" smtClean="0">
                <a:solidFill>
                  <a:schemeClr val="tx1"/>
                </a:solidFill>
              </a:rPr>
              <a:t>BIVARIATE ANALYSIS(</a:t>
            </a:r>
            <a:r>
              <a:rPr lang="en-US" sz="2000" dirty="0" err="1" smtClean="0">
                <a:solidFill>
                  <a:schemeClr val="tx1"/>
                </a:solidFill>
              </a:rPr>
              <a:t>AMT_CREDIT_y</a:t>
            </a:r>
            <a:r>
              <a:rPr lang="en-US" sz="2000" dirty="0" smtClean="0">
                <a:solidFill>
                  <a:schemeClr val="tx1"/>
                </a:solidFill>
              </a:rPr>
              <a:t> AND </a:t>
            </a:r>
            <a:r>
              <a:rPr lang="en-US" sz="2000" dirty="0">
                <a:solidFill>
                  <a:schemeClr val="tx1"/>
                </a:solidFill>
              </a:rPr>
              <a:t>NAME_CLIENT_TYPE)</a:t>
            </a:r>
            <a:endParaRPr lang="en-IN" sz="2000" dirty="0">
              <a:solidFill>
                <a:schemeClr val="tx1"/>
              </a:solidFill>
              <a:latin typeface="+mn-lt"/>
            </a:endParaRPr>
          </a:p>
        </p:txBody>
      </p:sp>
      <p:pic>
        <p:nvPicPr>
          <p:cNvPr id="6" name="Picture 5">
            <a:extLst>
              <a:ext uri="{FF2B5EF4-FFF2-40B4-BE49-F238E27FC236}">
                <a16:creationId xmlns="" xmlns:a16="http://schemas.microsoft.com/office/drawing/2014/main" id="{0B23EC06-49FF-4BA5-B6F3-114C39590C5F}"/>
              </a:ext>
            </a:extLst>
          </p:cNvPr>
          <p:cNvPicPr>
            <a:picLocks noChangeAspect="1"/>
          </p:cNvPicPr>
          <p:nvPr/>
        </p:nvPicPr>
        <p:blipFill>
          <a:blip r:embed="rId2"/>
          <a:stretch>
            <a:fillRect/>
          </a:stretch>
        </p:blipFill>
        <p:spPr>
          <a:xfrm>
            <a:off x="2592925" y="1264555"/>
            <a:ext cx="8020305" cy="3950172"/>
          </a:xfrm>
          <a:prstGeom prst="rect">
            <a:avLst/>
          </a:prstGeom>
        </p:spPr>
      </p:pic>
    </p:spTree>
    <p:extLst>
      <p:ext uri="{BB962C8B-B14F-4D97-AF65-F5344CB8AC3E}">
        <p14:creationId xmlns:p14="http://schemas.microsoft.com/office/powerpoint/2010/main" val="8922601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2000" dirty="0" smtClean="0">
                <a:solidFill>
                  <a:schemeClr val="tx1"/>
                </a:solidFill>
              </a:rPr>
              <a:t>BIVARIATE ANALYSIS (</a:t>
            </a:r>
            <a:r>
              <a:rPr lang="en-US" sz="2000" dirty="0" err="1" smtClean="0">
                <a:solidFill>
                  <a:schemeClr val="tx1"/>
                </a:solidFill>
              </a:rPr>
              <a:t>AMT_CREDIT_y</a:t>
            </a:r>
            <a:r>
              <a:rPr lang="en-US" sz="2000" dirty="0" smtClean="0">
                <a:solidFill>
                  <a:schemeClr val="tx1"/>
                </a:solidFill>
              </a:rPr>
              <a:t> AND </a:t>
            </a:r>
            <a:r>
              <a:rPr lang="en-US" sz="2000" dirty="0">
                <a:solidFill>
                  <a:schemeClr val="tx1"/>
                </a:solidFill>
              </a:rPr>
              <a:t>NAME_GOODS_CATEGORY)</a:t>
            </a:r>
            <a:endParaRPr lang="en-IN" sz="2000" dirty="0">
              <a:solidFill>
                <a:schemeClr val="tx1"/>
              </a:solidFill>
              <a:latin typeface="+mn-lt"/>
            </a:endParaRPr>
          </a:p>
        </p:txBody>
      </p:sp>
      <p:sp>
        <p:nvSpPr>
          <p:cNvPr id="2" name="Content Placeholder 1"/>
          <p:cNvSpPr>
            <a:spLocks noGrp="1"/>
          </p:cNvSpPr>
          <p:nvPr>
            <p:ph idx="1"/>
          </p:nvPr>
        </p:nvSpPr>
        <p:spPr>
          <a:xfrm>
            <a:off x="2592924" y="5980386"/>
            <a:ext cx="8693095" cy="335484"/>
          </a:xfrm>
        </p:spPr>
        <p:txBody>
          <a:bodyPr>
            <a:normAutofit fontScale="70000" lnSpcReduction="20000"/>
          </a:bodyPr>
          <a:lstStyle/>
          <a:p>
            <a:r>
              <a:rPr lang="en-IN" dirty="0"/>
              <a:t>Inference: </a:t>
            </a:r>
            <a:r>
              <a:rPr lang="en-US" dirty="0">
                <a:solidFill>
                  <a:srgbClr val="FF0000"/>
                </a:solidFill>
              </a:rPr>
              <a:t>People who have things such as education, fitness, and insurance are less likely to default.</a:t>
            </a:r>
            <a:endParaRPr lang="en-IN" dirty="0"/>
          </a:p>
        </p:txBody>
      </p:sp>
      <p:pic>
        <p:nvPicPr>
          <p:cNvPr id="5" name="Picture 4">
            <a:extLst>
              <a:ext uri="{FF2B5EF4-FFF2-40B4-BE49-F238E27FC236}">
                <a16:creationId xmlns="" xmlns:a16="http://schemas.microsoft.com/office/drawing/2014/main" id="{E5296C07-97B2-4E0F-A31A-46C465DC95E4}"/>
              </a:ext>
            </a:extLst>
          </p:cNvPr>
          <p:cNvPicPr>
            <a:picLocks noChangeAspect="1"/>
          </p:cNvPicPr>
          <p:nvPr/>
        </p:nvPicPr>
        <p:blipFill>
          <a:blip r:embed="rId2"/>
          <a:stretch>
            <a:fillRect/>
          </a:stretch>
        </p:blipFill>
        <p:spPr>
          <a:xfrm>
            <a:off x="2592924" y="1105293"/>
            <a:ext cx="8058198" cy="4311081"/>
          </a:xfrm>
          <a:prstGeom prst="rect">
            <a:avLst/>
          </a:prstGeom>
        </p:spPr>
      </p:pic>
    </p:spTree>
    <p:extLst>
      <p:ext uri="{BB962C8B-B14F-4D97-AF65-F5344CB8AC3E}">
        <p14:creationId xmlns:p14="http://schemas.microsoft.com/office/powerpoint/2010/main" val="25266843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92924" y="282524"/>
            <a:ext cx="8911687" cy="652897"/>
          </a:xfrm>
        </p:spPr>
        <p:txBody>
          <a:bodyPr>
            <a:noAutofit/>
          </a:bodyPr>
          <a:lstStyle/>
          <a:p>
            <a:r>
              <a:rPr lang="en-US" sz="1400" dirty="0" smtClean="0">
                <a:solidFill>
                  <a:schemeClr val="tx1"/>
                </a:solidFill>
              </a:rPr>
              <a:t>MULTI_VARIATE ANALYSIS (NAME_GOODS_CATEGORY</a:t>
            </a:r>
            <a:r>
              <a:rPr lang="en-US" sz="1400" dirty="0">
                <a:solidFill>
                  <a:schemeClr val="tx1"/>
                </a:solidFill>
              </a:rPr>
              <a:t>, PRODUCT_COMBINATION, </a:t>
            </a:r>
            <a:r>
              <a:rPr lang="en-US" sz="1400" dirty="0" err="1" smtClean="0">
                <a:solidFill>
                  <a:schemeClr val="tx1"/>
                </a:solidFill>
              </a:rPr>
              <a:t>AMT_CREDIT_y</a:t>
            </a:r>
            <a:r>
              <a:rPr lang="en-US" sz="1400" dirty="0" smtClean="0">
                <a:solidFill>
                  <a:schemeClr val="tx1"/>
                </a:solidFill>
              </a:rPr>
              <a:t>) for NON_DEFAULTED_CUSTOMER</a:t>
            </a:r>
            <a:endParaRPr lang="en-IN" sz="1400" dirty="0">
              <a:solidFill>
                <a:schemeClr val="tx1"/>
              </a:solidFill>
              <a:latin typeface="+mn-lt"/>
            </a:endParaRPr>
          </a:p>
        </p:txBody>
      </p:sp>
      <p:sp>
        <p:nvSpPr>
          <p:cNvPr id="2" name="Content Placeholder 1"/>
          <p:cNvSpPr>
            <a:spLocks noGrp="1"/>
          </p:cNvSpPr>
          <p:nvPr>
            <p:ph idx="1"/>
          </p:nvPr>
        </p:nvSpPr>
        <p:spPr>
          <a:xfrm>
            <a:off x="2592924" y="5360276"/>
            <a:ext cx="8693095" cy="955594"/>
          </a:xfrm>
        </p:spPr>
        <p:txBody>
          <a:bodyPr>
            <a:normAutofit fontScale="85000" lnSpcReduction="20000"/>
          </a:bodyPr>
          <a:lstStyle/>
          <a:p>
            <a:r>
              <a:rPr lang="en-IN" dirty="0">
                <a:solidFill>
                  <a:schemeClr val="tx1"/>
                </a:solidFill>
              </a:rPr>
              <a:t>Inference: People with goods category Direct sales and Product combination POS industry with interest  tends to default less.</a:t>
            </a:r>
          </a:p>
          <a:p>
            <a:r>
              <a:rPr lang="en-IN" dirty="0">
                <a:solidFill>
                  <a:schemeClr val="tx1"/>
                </a:solidFill>
              </a:rPr>
              <a:t>Inference2: </a:t>
            </a:r>
            <a:r>
              <a:rPr lang="en-US" dirty="0">
                <a:solidFill>
                  <a:schemeClr val="tx1"/>
                </a:solidFill>
              </a:rPr>
              <a:t>People with interest in the Goods category Tourism and the Product combo POS Household likely to default less.</a:t>
            </a:r>
            <a:endParaRPr lang="en-IN" dirty="0">
              <a:solidFill>
                <a:schemeClr val="tx1"/>
              </a:solidFill>
            </a:endParaRPr>
          </a:p>
        </p:txBody>
      </p:sp>
      <p:pic>
        <p:nvPicPr>
          <p:cNvPr id="6" name="Picture 5">
            <a:extLst>
              <a:ext uri="{FF2B5EF4-FFF2-40B4-BE49-F238E27FC236}">
                <a16:creationId xmlns="" xmlns:a16="http://schemas.microsoft.com/office/drawing/2014/main" id="{B5BA29DA-EEA1-47B2-B47F-4E8A82C0F876}"/>
              </a:ext>
            </a:extLst>
          </p:cNvPr>
          <p:cNvPicPr>
            <a:picLocks noChangeAspect="1"/>
          </p:cNvPicPr>
          <p:nvPr/>
        </p:nvPicPr>
        <p:blipFill>
          <a:blip r:embed="rId2"/>
          <a:stretch>
            <a:fillRect/>
          </a:stretch>
        </p:blipFill>
        <p:spPr>
          <a:xfrm>
            <a:off x="2592924" y="881057"/>
            <a:ext cx="7919553" cy="4022020"/>
          </a:xfrm>
          <a:prstGeom prst="rect">
            <a:avLst/>
          </a:prstGeom>
        </p:spPr>
      </p:pic>
    </p:spTree>
    <p:extLst>
      <p:ext uri="{BB962C8B-B14F-4D97-AF65-F5344CB8AC3E}">
        <p14:creationId xmlns:p14="http://schemas.microsoft.com/office/powerpoint/2010/main" val="17567844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1600" dirty="0" smtClean="0">
                <a:solidFill>
                  <a:schemeClr val="tx1"/>
                </a:solidFill>
              </a:rPr>
              <a:t>MULTI_VARIATE ANALYSIS (NAME_GOODS_CATEGORY</a:t>
            </a:r>
            <a:r>
              <a:rPr lang="en-US" sz="1600" dirty="0">
                <a:solidFill>
                  <a:schemeClr val="tx1"/>
                </a:solidFill>
              </a:rPr>
              <a:t>, PRODUCT_COMBINATION, </a:t>
            </a:r>
            <a:r>
              <a:rPr lang="en-US" sz="1600" dirty="0" err="1" smtClean="0">
                <a:solidFill>
                  <a:schemeClr val="tx1"/>
                </a:solidFill>
              </a:rPr>
              <a:t>AMT_CREDIT_y</a:t>
            </a:r>
            <a:r>
              <a:rPr lang="en-US" sz="1600" dirty="0" smtClean="0">
                <a:solidFill>
                  <a:schemeClr val="tx1"/>
                </a:solidFill>
              </a:rPr>
              <a:t>) for DEFAULTED_CUSTOMER</a:t>
            </a:r>
            <a:endParaRPr lang="en-IN" sz="1600" dirty="0">
              <a:solidFill>
                <a:schemeClr val="tx1"/>
              </a:solidFill>
              <a:latin typeface="+mn-lt"/>
            </a:endParaRPr>
          </a:p>
        </p:txBody>
      </p:sp>
      <p:pic>
        <p:nvPicPr>
          <p:cNvPr id="5" name="Picture 4">
            <a:extLst>
              <a:ext uri="{FF2B5EF4-FFF2-40B4-BE49-F238E27FC236}">
                <a16:creationId xmlns="" xmlns:a16="http://schemas.microsoft.com/office/drawing/2014/main" id="{BFB2D7B8-1EDC-48CC-8E34-2623A7250EDD}"/>
              </a:ext>
            </a:extLst>
          </p:cNvPr>
          <p:cNvPicPr>
            <a:picLocks noChangeAspect="1"/>
          </p:cNvPicPr>
          <p:nvPr/>
        </p:nvPicPr>
        <p:blipFill>
          <a:blip r:embed="rId2"/>
          <a:stretch>
            <a:fillRect/>
          </a:stretch>
        </p:blipFill>
        <p:spPr>
          <a:xfrm>
            <a:off x="2540372" y="1485148"/>
            <a:ext cx="7952591" cy="4749554"/>
          </a:xfrm>
          <a:prstGeom prst="rect">
            <a:avLst/>
          </a:prstGeom>
        </p:spPr>
      </p:pic>
    </p:spTree>
    <p:extLst>
      <p:ext uri="{BB962C8B-B14F-4D97-AF65-F5344CB8AC3E}">
        <p14:creationId xmlns:p14="http://schemas.microsoft.com/office/powerpoint/2010/main" val="18312961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92924" y="624110"/>
            <a:ext cx="8911687" cy="532028"/>
          </a:xfrm>
        </p:spPr>
        <p:txBody>
          <a:bodyPr>
            <a:noAutofit/>
          </a:bodyPr>
          <a:lstStyle/>
          <a:p>
            <a:r>
              <a:rPr lang="en-US" sz="1800" dirty="0" smtClean="0">
                <a:solidFill>
                  <a:schemeClr val="tx1"/>
                </a:solidFill>
              </a:rPr>
              <a:t>CORRELATION Columns for </a:t>
            </a:r>
            <a:r>
              <a:rPr lang="en-US" sz="1800" dirty="0" err="1" smtClean="0">
                <a:solidFill>
                  <a:schemeClr val="tx1"/>
                </a:solidFill>
              </a:rPr>
              <a:t>for</a:t>
            </a:r>
            <a:r>
              <a:rPr lang="en-US" sz="1800" dirty="0" smtClean="0">
                <a:solidFill>
                  <a:schemeClr val="tx1"/>
                </a:solidFill>
              </a:rPr>
              <a:t> DEFAULTED_CUSTOMER</a:t>
            </a:r>
            <a:endParaRPr lang="en-IN" sz="1800" dirty="0">
              <a:solidFill>
                <a:schemeClr val="tx1"/>
              </a:solidFill>
              <a:latin typeface="+mn-lt"/>
            </a:endParaRPr>
          </a:p>
        </p:txBody>
      </p:sp>
      <p:pic>
        <p:nvPicPr>
          <p:cNvPr id="7" name="Picture 6">
            <a:extLst>
              <a:ext uri="{FF2B5EF4-FFF2-40B4-BE49-F238E27FC236}">
                <a16:creationId xmlns="" xmlns:a16="http://schemas.microsoft.com/office/drawing/2014/main" id="{7DC2C2E1-4FA4-490D-B85E-6B1F07AAA102}"/>
              </a:ext>
            </a:extLst>
          </p:cNvPr>
          <p:cNvPicPr>
            <a:picLocks noChangeAspect="1"/>
          </p:cNvPicPr>
          <p:nvPr/>
        </p:nvPicPr>
        <p:blipFill>
          <a:blip r:embed="rId2"/>
          <a:stretch>
            <a:fillRect/>
          </a:stretch>
        </p:blipFill>
        <p:spPr>
          <a:xfrm>
            <a:off x="2592924" y="1202337"/>
            <a:ext cx="7380441" cy="5388746"/>
          </a:xfrm>
          <a:prstGeom prst="rect">
            <a:avLst/>
          </a:prstGeom>
        </p:spPr>
      </p:pic>
    </p:spTree>
    <p:extLst>
      <p:ext uri="{BB962C8B-B14F-4D97-AF65-F5344CB8AC3E}">
        <p14:creationId xmlns:p14="http://schemas.microsoft.com/office/powerpoint/2010/main" val="10331105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92924" y="624110"/>
            <a:ext cx="8911687" cy="532028"/>
          </a:xfrm>
        </p:spPr>
        <p:txBody>
          <a:bodyPr>
            <a:noAutofit/>
          </a:bodyPr>
          <a:lstStyle/>
          <a:p>
            <a:r>
              <a:rPr lang="en-US" sz="1600" dirty="0" smtClean="0">
                <a:solidFill>
                  <a:schemeClr val="tx1"/>
                </a:solidFill>
              </a:rPr>
              <a:t>CORRELATION Columns</a:t>
            </a:r>
            <a:r>
              <a:rPr lang="en-US" sz="1600" dirty="0">
                <a:solidFill>
                  <a:schemeClr val="tx1"/>
                </a:solidFill>
              </a:rPr>
              <a:t>:</a:t>
            </a:r>
            <a:endParaRPr lang="en-IN" sz="1600" dirty="0">
              <a:solidFill>
                <a:schemeClr val="tx1"/>
              </a:solidFill>
              <a:latin typeface="+mn-lt"/>
            </a:endParaRPr>
          </a:p>
        </p:txBody>
      </p:sp>
      <p:pic>
        <p:nvPicPr>
          <p:cNvPr id="6" name="Picture 5">
            <a:extLst>
              <a:ext uri="{FF2B5EF4-FFF2-40B4-BE49-F238E27FC236}">
                <a16:creationId xmlns="" xmlns:a16="http://schemas.microsoft.com/office/drawing/2014/main" id="{29E8E715-3D0C-45F6-B6A9-AAE111634031}"/>
              </a:ext>
            </a:extLst>
          </p:cNvPr>
          <p:cNvPicPr>
            <a:picLocks noChangeAspect="1"/>
          </p:cNvPicPr>
          <p:nvPr/>
        </p:nvPicPr>
        <p:blipFill>
          <a:blip r:embed="rId2"/>
          <a:stretch>
            <a:fillRect/>
          </a:stretch>
        </p:blipFill>
        <p:spPr>
          <a:xfrm>
            <a:off x="2592924" y="1262428"/>
            <a:ext cx="7381192" cy="5342138"/>
          </a:xfrm>
          <a:prstGeom prst="rect">
            <a:avLst/>
          </a:prstGeom>
        </p:spPr>
      </p:pic>
    </p:spTree>
    <p:extLst>
      <p:ext uri="{BB962C8B-B14F-4D97-AF65-F5344CB8AC3E}">
        <p14:creationId xmlns:p14="http://schemas.microsoft.com/office/powerpoint/2010/main" val="16478452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1600" dirty="0">
                <a:solidFill>
                  <a:schemeClr val="tx1"/>
                </a:solidFill>
              </a:rPr>
              <a:t>FINAL </a:t>
            </a:r>
            <a:r>
              <a:rPr lang="en-US" sz="1600" dirty="0" smtClean="0">
                <a:solidFill>
                  <a:schemeClr val="tx1"/>
                </a:solidFill>
              </a:rPr>
              <a:t>INFERENCE AND CONCLUSION :</a:t>
            </a:r>
            <a:endParaRPr lang="en-IN" sz="1600" dirty="0">
              <a:solidFill>
                <a:schemeClr val="tx1"/>
              </a:solidFill>
              <a:latin typeface="+mn-lt"/>
            </a:endParaRPr>
          </a:p>
        </p:txBody>
      </p:sp>
      <p:sp>
        <p:nvSpPr>
          <p:cNvPr id="2" name="Content Placeholder 1"/>
          <p:cNvSpPr>
            <a:spLocks noGrp="1"/>
          </p:cNvSpPr>
          <p:nvPr>
            <p:ph idx="1"/>
          </p:nvPr>
        </p:nvSpPr>
        <p:spPr>
          <a:xfrm>
            <a:off x="2589212" y="1555531"/>
            <a:ext cx="8915400" cy="4355691"/>
          </a:xfrm>
        </p:spPr>
        <p:txBody>
          <a:bodyPr>
            <a:normAutofit fontScale="85000" lnSpcReduction="20000"/>
          </a:bodyPr>
          <a:lstStyle/>
          <a:p>
            <a:pPr marL="0" indent="0">
              <a:buNone/>
            </a:pPr>
            <a:r>
              <a:rPr lang="en-US" sz="2400" b="1" dirty="0">
                <a:solidFill>
                  <a:schemeClr val="accent1"/>
                </a:solidFill>
                <a:latin typeface="Inter"/>
              </a:rPr>
              <a:t>Inferences from Application Data set:</a:t>
            </a:r>
          </a:p>
          <a:p>
            <a:pPr>
              <a:buFont typeface="Arial" panose="020B0604020202020204" pitchFamily="34" charset="0"/>
              <a:buChar char="•"/>
            </a:pPr>
            <a:r>
              <a:rPr lang="en-US" dirty="0">
                <a:solidFill>
                  <a:schemeClr val="tx1"/>
                </a:solidFill>
                <a:latin typeface="Inter"/>
              </a:rPr>
              <a:t>Core employees, salespeople, accountants, highly qualified technical personnel, and managers are less likely to default</a:t>
            </a:r>
            <a:r>
              <a:rPr lang="en-US" dirty="0" smtClean="0">
                <a:solidFill>
                  <a:schemeClr val="tx1"/>
                </a:solidFill>
                <a:latin typeface="Inter"/>
              </a:rPr>
              <a:t>.</a:t>
            </a:r>
          </a:p>
          <a:p>
            <a:pPr>
              <a:buFont typeface="Arial" panose="020B0604020202020204" pitchFamily="34" charset="0"/>
              <a:buChar char="•"/>
            </a:pPr>
            <a:r>
              <a:rPr lang="en-IN" dirty="0" smtClean="0">
                <a:solidFill>
                  <a:schemeClr val="tx1"/>
                </a:solidFill>
              </a:rPr>
              <a:t>People </a:t>
            </a:r>
            <a:r>
              <a:rPr lang="en-IN" dirty="0">
                <a:solidFill>
                  <a:schemeClr val="tx1"/>
                </a:solidFill>
              </a:rPr>
              <a:t>having Academic degree are Non-defaulters</a:t>
            </a:r>
            <a:r>
              <a:rPr lang="en-IN" sz="1600" dirty="0">
                <a:solidFill>
                  <a:schemeClr val="tx1"/>
                </a:solidFill>
              </a:rPr>
              <a:t>.</a:t>
            </a:r>
          </a:p>
          <a:p>
            <a:pPr>
              <a:buFont typeface="Arial" panose="020B0604020202020204" pitchFamily="34" charset="0"/>
              <a:buChar char="•"/>
            </a:pPr>
            <a:r>
              <a:rPr lang="en-IN" dirty="0">
                <a:solidFill>
                  <a:schemeClr val="tx1"/>
                </a:solidFill>
              </a:rPr>
              <a:t>People having less years of employment experience tend to default more</a:t>
            </a:r>
            <a:r>
              <a:rPr lang="en-IN" sz="1600" dirty="0">
                <a:solidFill>
                  <a:schemeClr val="tx1"/>
                </a:solidFill>
              </a:rPr>
              <a:t>.</a:t>
            </a:r>
            <a:endParaRPr lang="en-US" dirty="0">
              <a:solidFill>
                <a:schemeClr val="tx1"/>
              </a:solidFill>
              <a:latin typeface="Inter"/>
            </a:endParaRPr>
          </a:p>
          <a:p>
            <a:pPr marL="0" indent="0">
              <a:buNone/>
            </a:pPr>
            <a:r>
              <a:rPr lang="en-US" sz="2400" b="1" dirty="0">
                <a:solidFill>
                  <a:schemeClr val="accent1"/>
                </a:solidFill>
                <a:latin typeface="Inter"/>
              </a:rPr>
              <a:t>Inferences from Final merged All Application Data set:</a:t>
            </a:r>
          </a:p>
          <a:p>
            <a:pPr>
              <a:buFont typeface="Arial" panose="020B0604020202020204" pitchFamily="34" charset="0"/>
              <a:buChar char="•"/>
            </a:pPr>
            <a:r>
              <a:rPr lang="en-US" dirty="0">
                <a:solidFill>
                  <a:schemeClr val="tx1"/>
                </a:solidFill>
                <a:latin typeface="Inter"/>
              </a:rPr>
              <a:t>The number of 'Refused' entries in 'NAME CONTRACT STATUS' is quite low, and it also has the highest percentage of payment difficulties—around 13%. As a result, clients with a contract status of "Refused" in a previous application are the main drivers of Loan Defaulters</a:t>
            </a:r>
            <a:r>
              <a:rPr lang="en-US" dirty="0" smtClean="0">
                <a:solidFill>
                  <a:schemeClr val="tx1"/>
                </a:solidFill>
                <a:latin typeface="Inter"/>
              </a:rPr>
              <a:t>.</a:t>
            </a:r>
          </a:p>
          <a:p>
            <a:pPr>
              <a:buFont typeface="Arial" panose="020B0604020202020204" pitchFamily="34" charset="0"/>
              <a:buChar char="•"/>
            </a:pPr>
            <a:r>
              <a:rPr lang="en-US" dirty="0">
                <a:solidFill>
                  <a:schemeClr val="tx1"/>
                </a:solidFill>
                <a:latin typeface="Inter"/>
              </a:rPr>
              <a:t>The count of ‘Revolving Loans’ in ‘NAME_CONTRACT_TYPE’ is comparatively very less and it also has maximum % of payment difficulties- around 12%. As a result, clients whose contract type in the previous application was 'Revolving loans' are the driving factors for Loan Defaulters</a:t>
            </a:r>
            <a:r>
              <a:rPr lang="en-US" dirty="0" smtClean="0">
                <a:solidFill>
                  <a:schemeClr val="tx1"/>
                </a:solidFill>
                <a:latin typeface="Inter"/>
              </a:rPr>
              <a:t>.</a:t>
            </a:r>
          </a:p>
          <a:p>
            <a:pPr>
              <a:buFont typeface="Arial" panose="020B0604020202020204" pitchFamily="34" charset="0"/>
              <a:buChar char="•"/>
            </a:pPr>
            <a:r>
              <a:rPr lang="en-US" dirty="0">
                <a:solidFill>
                  <a:schemeClr val="tx1"/>
                </a:solidFill>
                <a:latin typeface="Inter"/>
              </a:rPr>
              <a:t>Clients with 'Revolving loans' and 'Refused' past applications had larger percent of payment troubles in the current application, as seen in the graph. Since the count of both 'Revolving loans' and ‘Refused’ is comparatively less(from the graphs in previous slide), clients with ‘Revolving Loans’ and ‘Refused’ previous application are driving factors for Loan Defaulters</a:t>
            </a:r>
            <a:endParaRPr lang="en-IN" dirty="0"/>
          </a:p>
        </p:txBody>
      </p:sp>
    </p:spTree>
    <p:extLst>
      <p:ext uri="{BB962C8B-B14F-4D97-AF65-F5344CB8AC3E}">
        <p14:creationId xmlns:p14="http://schemas.microsoft.com/office/powerpoint/2010/main" val="33677988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a:solidFill>
                  <a:schemeClr val="tx1"/>
                </a:solidFill>
              </a:rPr>
              <a:t>Categorical Univariate </a:t>
            </a:r>
            <a:r>
              <a:rPr lang="en-US" sz="2800" dirty="0" smtClean="0">
                <a:solidFill>
                  <a:schemeClr val="tx1"/>
                </a:solidFill>
              </a:rPr>
              <a:t>Analysis </a:t>
            </a:r>
            <a:r>
              <a:rPr lang="en-US" sz="2000" dirty="0" smtClean="0">
                <a:solidFill>
                  <a:schemeClr val="tx1"/>
                </a:solidFill>
              </a:rPr>
              <a:t>(CONTRACT_TYPE</a:t>
            </a:r>
            <a:r>
              <a:rPr lang="en-US" sz="2000" dirty="0">
                <a:solidFill>
                  <a:schemeClr val="tx1"/>
                </a:solidFill>
              </a:rPr>
              <a:t>)</a:t>
            </a:r>
            <a:endParaRPr lang="en-IN" sz="2800" dirty="0">
              <a:solidFill>
                <a:schemeClr val="tx1"/>
              </a:solidFill>
            </a:endParaRPr>
          </a:p>
        </p:txBody>
      </p:sp>
      <p:sp>
        <p:nvSpPr>
          <p:cNvPr id="5" name="Content Placeholder 4"/>
          <p:cNvSpPr>
            <a:spLocks noGrp="1"/>
          </p:cNvSpPr>
          <p:nvPr>
            <p:ph idx="1"/>
          </p:nvPr>
        </p:nvSpPr>
        <p:spPr>
          <a:xfrm>
            <a:off x="2589212" y="5412828"/>
            <a:ext cx="8915400" cy="498394"/>
          </a:xfrm>
        </p:spPr>
        <p:txBody>
          <a:bodyPr/>
          <a:lstStyle/>
          <a:p>
            <a:pPr>
              <a:buFont typeface="Wingdings" panose="05000000000000000000" pitchFamily="2" charset="2"/>
              <a:buChar char="§"/>
            </a:pPr>
            <a:r>
              <a:rPr lang="en-IN" dirty="0">
                <a:solidFill>
                  <a:schemeClr val="tx1"/>
                </a:solidFill>
              </a:rPr>
              <a:t>Inference: Less defaulters for Revolving loans</a:t>
            </a:r>
          </a:p>
          <a:p>
            <a:pPr>
              <a:buFont typeface="Wingdings" panose="05000000000000000000" pitchFamily="2" charset="2"/>
              <a:buChar char="§"/>
            </a:pPr>
            <a:endParaRPr lang="en-IN" dirty="0"/>
          </a:p>
        </p:txBody>
      </p:sp>
      <p:pic>
        <p:nvPicPr>
          <p:cNvPr id="6" name="Content Placeholder 6">
            <a:extLst>
              <a:ext uri="{FF2B5EF4-FFF2-40B4-BE49-F238E27FC236}">
                <a16:creationId xmlns="" xmlns:a16="http://schemas.microsoft.com/office/drawing/2014/main" id="{A9A9AE94-228A-4F5C-A647-141DB14B3C22}"/>
              </a:ext>
            </a:extLst>
          </p:cNvPr>
          <p:cNvPicPr>
            <a:picLocks noChangeAspect="1"/>
          </p:cNvPicPr>
          <p:nvPr/>
        </p:nvPicPr>
        <p:blipFill>
          <a:blip r:embed="rId2"/>
          <a:stretch>
            <a:fillRect/>
          </a:stretch>
        </p:blipFill>
        <p:spPr>
          <a:xfrm>
            <a:off x="2589212" y="1905000"/>
            <a:ext cx="7981246" cy="3333812"/>
          </a:xfrm>
          <a:prstGeom prst="rect">
            <a:avLst/>
          </a:prstGeom>
        </p:spPr>
      </p:pic>
    </p:spTree>
    <p:extLst>
      <p:ext uri="{BB962C8B-B14F-4D97-AF65-F5344CB8AC3E}">
        <p14:creationId xmlns:p14="http://schemas.microsoft.com/office/powerpoint/2010/main" val="12986980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04496" y="2973172"/>
            <a:ext cx="8911687" cy="1280890"/>
          </a:xfrm>
        </p:spPr>
        <p:txBody>
          <a:bodyPr/>
          <a:lstStyle/>
          <a:p>
            <a:pPr algn="ctr"/>
            <a:r>
              <a:rPr lang="en-IN" dirty="0" smtClean="0"/>
              <a:t>THANK YOU</a:t>
            </a:r>
            <a:endParaRPr lang="en-IN" dirty="0"/>
          </a:p>
        </p:txBody>
      </p:sp>
    </p:spTree>
    <p:extLst>
      <p:ext uri="{BB962C8B-B14F-4D97-AF65-F5344CB8AC3E}">
        <p14:creationId xmlns:p14="http://schemas.microsoft.com/office/powerpoint/2010/main" val="20238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solidFill>
                  <a:schemeClr val="tx1"/>
                </a:solidFill>
              </a:rPr>
              <a:t>Proportion of Defaulters in the Application data-set</a:t>
            </a:r>
            <a:endParaRPr lang="en-IN" sz="2400" dirty="0">
              <a:solidFill>
                <a:schemeClr val="tx1"/>
              </a:solidFill>
            </a:endParaRPr>
          </a:p>
        </p:txBody>
      </p:sp>
      <p:pic>
        <p:nvPicPr>
          <p:cNvPr id="7" name="Content Placeholder 4">
            <a:extLst>
              <a:ext uri="{FF2B5EF4-FFF2-40B4-BE49-F238E27FC236}">
                <a16:creationId xmlns="" xmlns:a16="http://schemas.microsoft.com/office/drawing/2014/main" id="{92FDB1C7-E738-4072-B762-24A5C4AE9123}"/>
              </a:ext>
            </a:extLst>
          </p:cNvPr>
          <p:cNvPicPr>
            <a:picLocks noChangeAspect="1"/>
          </p:cNvPicPr>
          <p:nvPr/>
        </p:nvPicPr>
        <p:blipFill>
          <a:blip r:embed="rId2"/>
          <a:stretch>
            <a:fillRect/>
          </a:stretch>
        </p:blipFill>
        <p:spPr>
          <a:xfrm>
            <a:off x="2755571" y="1730993"/>
            <a:ext cx="6861853" cy="3263472"/>
          </a:xfrm>
          <a:prstGeom prst="rect">
            <a:avLst/>
          </a:prstGeom>
        </p:spPr>
      </p:pic>
    </p:spTree>
    <p:extLst>
      <p:ext uri="{BB962C8B-B14F-4D97-AF65-F5344CB8AC3E}">
        <p14:creationId xmlns:p14="http://schemas.microsoft.com/office/powerpoint/2010/main" val="32351407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solidFill>
                  <a:schemeClr val="tx1"/>
                </a:solidFill>
              </a:rPr>
              <a:t>Categorical Univariate </a:t>
            </a:r>
            <a:r>
              <a:rPr lang="en-US" sz="2400" dirty="0" smtClean="0">
                <a:solidFill>
                  <a:schemeClr val="tx1"/>
                </a:solidFill>
              </a:rPr>
              <a:t>Analysis(GENDER</a:t>
            </a:r>
            <a:r>
              <a:rPr lang="en-US" sz="2400" dirty="0">
                <a:solidFill>
                  <a:schemeClr val="tx1"/>
                </a:solidFill>
              </a:rPr>
              <a:t>)</a:t>
            </a:r>
            <a:endParaRPr lang="en-IN" sz="2400" dirty="0">
              <a:solidFill>
                <a:schemeClr val="tx1"/>
              </a:solidFill>
            </a:endParaRPr>
          </a:p>
        </p:txBody>
      </p:sp>
      <p:sp>
        <p:nvSpPr>
          <p:cNvPr id="2" name="Content Placeholder 1"/>
          <p:cNvSpPr>
            <a:spLocks noGrp="1"/>
          </p:cNvSpPr>
          <p:nvPr>
            <p:ph idx="1"/>
          </p:nvPr>
        </p:nvSpPr>
        <p:spPr>
          <a:xfrm>
            <a:off x="2755570" y="5407572"/>
            <a:ext cx="8749041" cy="503649"/>
          </a:xfrm>
        </p:spPr>
        <p:txBody>
          <a:bodyPr/>
          <a:lstStyle/>
          <a:p>
            <a:r>
              <a:rPr lang="en-IN" dirty="0">
                <a:solidFill>
                  <a:schemeClr val="tx1"/>
                </a:solidFill>
              </a:rPr>
              <a:t>Inference: </a:t>
            </a:r>
            <a:r>
              <a:rPr lang="en-US" dirty="0">
                <a:solidFill>
                  <a:schemeClr val="tx1"/>
                </a:solidFill>
              </a:rPr>
              <a:t>Male tends to be more Defaulters</a:t>
            </a:r>
            <a:r>
              <a:rPr lang="en-IN" dirty="0">
                <a:solidFill>
                  <a:schemeClr val="tx1"/>
                </a:solidFill>
              </a:rPr>
              <a:t> </a:t>
            </a:r>
            <a:endParaRPr lang="en-IN" dirty="0">
              <a:solidFill>
                <a:schemeClr val="tx1"/>
              </a:solidFill>
            </a:endParaRPr>
          </a:p>
        </p:txBody>
      </p:sp>
      <p:pic>
        <p:nvPicPr>
          <p:cNvPr id="5" name="Picture 4">
            <a:extLst>
              <a:ext uri="{FF2B5EF4-FFF2-40B4-BE49-F238E27FC236}">
                <a16:creationId xmlns="" xmlns:a16="http://schemas.microsoft.com/office/drawing/2014/main" id="{5CABAF0F-553E-429A-9F1A-54947577F671}"/>
              </a:ext>
            </a:extLst>
          </p:cNvPr>
          <p:cNvPicPr>
            <a:picLocks noChangeAspect="1"/>
          </p:cNvPicPr>
          <p:nvPr/>
        </p:nvPicPr>
        <p:blipFill>
          <a:blip r:embed="rId2"/>
          <a:stretch>
            <a:fillRect/>
          </a:stretch>
        </p:blipFill>
        <p:spPr>
          <a:xfrm>
            <a:off x="2755570" y="1452082"/>
            <a:ext cx="7887992" cy="3395023"/>
          </a:xfrm>
          <a:prstGeom prst="rect">
            <a:avLst/>
          </a:prstGeom>
        </p:spPr>
      </p:pic>
    </p:spTree>
    <p:extLst>
      <p:ext uri="{BB962C8B-B14F-4D97-AF65-F5344CB8AC3E}">
        <p14:creationId xmlns:p14="http://schemas.microsoft.com/office/powerpoint/2010/main" val="1652871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solidFill>
                  <a:schemeClr val="tx1"/>
                </a:solidFill>
                <a:latin typeface="+mn-lt"/>
              </a:rPr>
              <a:t>Categorical </a:t>
            </a:r>
            <a:r>
              <a:rPr lang="en-US" sz="2400" dirty="0">
                <a:solidFill>
                  <a:schemeClr val="tx1"/>
                </a:solidFill>
                <a:latin typeface="+mn-lt"/>
                <a:cs typeface="Calibri" panose="020F0502020204030204" pitchFamily="34" charset="0"/>
              </a:rPr>
              <a:t>Univariate</a:t>
            </a:r>
            <a:r>
              <a:rPr lang="en-US" sz="2400" dirty="0">
                <a:solidFill>
                  <a:schemeClr val="tx1"/>
                </a:solidFill>
                <a:latin typeface="+mn-lt"/>
              </a:rPr>
              <a:t> </a:t>
            </a:r>
            <a:r>
              <a:rPr lang="en-US" sz="2400" dirty="0" smtClean="0">
                <a:solidFill>
                  <a:schemeClr val="tx1"/>
                </a:solidFill>
                <a:latin typeface="+mn-lt"/>
              </a:rPr>
              <a:t>Analysis(OWN_CAR</a:t>
            </a:r>
            <a:r>
              <a:rPr lang="en-US" sz="2400" dirty="0">
                <a:solidFill>
                  <a:schemeClr val="tx1"/>
                </a:solidFill>
                <a:latin typeface="+mn-lt"/>
              </a:rPr>
              <a:t>)</a:t>
            </a:r>
            <a:endParaRPr lang="en-IN" sz="2400" dirty="0">
              <a:solidFill>
                <a:schemeClr val="tx1"/>
              </a:solidFill>
              <a:latin typeface="+mn-lt"/>
            </a:endParaRPr>
          </a:p>
        </p:txBody>
      </p:sp>
      <p:sp>
        <p:nvSpPr>
          <p:cNvPr id="2" name="Content Placeholder 1"/>
          <p:cNvSpPr>
            <a:spLocks noGrp="1"/>
          </p:cNvSpPr>
          <p:nvPr>
            <p:ph idx="1"/>
          </p:nvPr>
        </p:nvSpPr>
        <p:spPr>
          <a:xfrm>
            <a:off x="2755570" y="5407572"/>
            <a:ext cx="8749041" cy="503649"/>
          </a:xfrm>
        </p:spPr>
        <p:txBody>
          <a:bodyPr/>
          <a:lstStyle/>
          <a:p>
            <a:r>
              <a:rPr lang="en-US" dirty="0">
                <a:solidFill>
                  <a:schemeClr val="tx1"/>
                </a:solidFill>
              </a:rPr>
              <a:t>INFERENCE: People own cars Defaults less</a:t>
            </a:r>
            <a:endParaRPr lang="en-IN" dirty="0">
              <a:solidFill>
                <a:schemeClr val="tx1"/>
              </a:solidFill>
            </a:endParaRPr>
          </a:p>
        </p:txBody>
      </p:sp>
      <p:pic>
        <p:nvPicPr>
          <p:cNvPr id="6" name="Picture 5">
            <a:extLst>
              <a:ext uri="{FF2B5EF4-FFF2-40B4-BE49-F238E27FC236}">
                <a16:creationId xmlns="" xmlns:a16="http://schemas.microsoft.com/office/drawing/2014/main" id="{BD75C9A5-DFFA-441E-8179-4F8ACA6721C4}"/>
              </a:ext>
            </a:extLst>
          </p:cNvPr>
          <p:cNvPicPr>
            <a:picLocks noChangeAspect="1"/>
          </p:cNvPicPr>
          <p:nvPr/>
        </p:nvPicPr>
        <p:blipFill>
          <a:blip r:embed="rId2"/>
          <a:stretch>
            <a:fillRect/>
          </a:stretch>
        </p:blipFill>
        <p:spPr>
          <a:xfrm>
            <a:off x="2678769" y="1489974"/>
            <a:ext cx="7793867" cy="3499678"/>
          </a:xfrm>
          <a:prstGeom prst="rect">
            <a:avLst/>
          </a:prstGeom>
        </p:spPr>
      </p:pic>
    </p:spTree>
    <p:extLst>
      <p:ext uri="{BB962C8B-B14F-4D97-AF65-F5344CB8AC3E}">
        <p14:creationId xmlns:p14="http://schemas.microsoft.com/office/powerpoint/2010/main" val="37738971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solidFill>
                  <a:schemeClr val="tx1"/>
                </a:solidFill>
              </a:rPr>
              <a:t>Categorical Univariate </a:t>
            </a:r>
            <a:r>
              <a:rPr lang="en-US" sz="2400" dirty="0" smtClean="0">
                <a:solidFill>
                  <a:schemeClr val="tx1"/>
                </a:solidFill>
              </a:rPr>
              <a:t>Analysis(INCOME_TYPE</a:t>
            </a:r>
            <a:r>
              <a:rPr lang="en-US" sz="2400" dirty="0">
                <a:solidFill>
                  <a:schemeClr val="tx1"/>
                </a:solidFill>
              </a:rPr>
              <a:t>)</a:t>
            </a:r>
            <a:endParaRPr lang="en-IN" sz="2400" dirty="0">
              <a:solidFill>
                <a:schemeClr val="tx1"/>
              </a:solidFill>
              <a:latin typeface="+mn-lt"/>
            </a:endParaRPr>
          </a:p>
        </p:txBody>
      </p:sp>
      <p:sp>
        <p:nvSpPr>
          <p:cNvPr id="2" name="Content Placeholder 1"/>
          <p:cNvSpPr>
            <a:spLocks noGrp="1"/>
          </p:cNvSpPr>
          <p:nvPr>
            <p:ph idx="1"/>
          </p:nvPr>
        </p:nvSpPr>
        <p:spPr>
          <a:xfrm>
            <a:off x="2260003" y="5902385"/>
            <a:ext cx="8749041" cy="503649"/>
          </a:xfrm>
        </p:spPr>
        <p:txBody>
          <a:bodyPr>
            <a:normAutofit fontScale="85000" lnSpcReduction="10000"/>
          </a:bodyPr>
          <a:lstStyle/>
          <a:p>
            <a:r>
              <a:rPr lang="en-IN" dirty="0">
                <a:solidFill>
                  <a:schemeClr val="tx1"/>
                </a:solidFill>
              </a:rPr>
              <a:t>Inference: Proportion of Working in Defaulters is maximum , where State servant and Commercial Associate is less in Defaulters.  </a:t>
            </a:r>
            <a:endParaRPr lang="en-IN" dirty="0">
              <a:solidFill>
                <a:schemeClr val="tx1"/>
              </a:solidFill>
            </a:endParaRPr>
          </a:p>
        </p:txBody>
      </p:sp>
      <p:pic>
        <p:nvPicPr>
          <p:cNvPr id="5" name="Picture 4">
            <a:extLst>
              <a:ext uri="{FF2B5EF4-FFF2-40B4-BE49-F238E27FC236}">
                <a16:creationId xmlns="" xmlns:a16="http://schemas.microsoft.com/office/drawing/2014/main" id="{5688E745-379C-4D90-BC8D-964E0F4F7F31}"/>
              </a:ext>
            </a:extLst>
          </p:cNvPr>
          <p:cNvPicPr>
            <a:picLocks noChangeAspect="1"/>
          </p:cNvPicPr>
          <p:nvPr/>
        </p:nvPicPr>
        <p:blipFill>
          <a:blip r:embed="rId2"/>
          <a:stretch>
            <a:fillRect/>
          </a:stretch>
        </p:blipFill>
        <p:spPr>
          <a:xfrm>
            <a:off x="2260003" y="1264555"/>
            <a:ext cx="7735335" cy="4401169"/>
          </a:xfrm>
          <a:prstGeom prst="rect">
            <a:avLst/>
          </a:prstGeom>
        </p:spPr>
      </p:pic>
    </p:spTree>
    <p:extLst>
      <p:ext uri="{BB962C8B-B14F-4D97-AF65-F5344CB8AC3E}">
        <p14:creationId xmlns:p14="http://schemas.microsoft.com/office/powerpoint/2010/main" val="36218403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60003" y="624110"/>
            <a:ext cx="8911687" cy="1280890"/>
          </a:xfrm>
        </p:spPr>
        <p:txBody>
          <a:bodyPr>
            <a:normAutofit/>
          </a:bodyPr>
          <a:lstStyle/>
          <a:p>
            <a:r>
              <a:rPr lang="en-US" sz="2400" dirty="0">
                <a:solidFill>
                  <a:schemeClr val="tx1"/>
                </a:solidFill>
              </a:rPr>
              <a:t>Categorical Univariate </a:t>
            </a:r>
            <a:r>
              <a:rPr lang="en-US" sz="2400" dirty="0" smtClean="0">
                <a:solidFill>
                  <a:schemeClr val="tx1"/>
                </a:solidFill>
              </a:rPr>
              <a:t>Analysis(EDUCATION_TYPE</a:t>
            </a:r>
            <a:r>
              <a:rPr lang="en-US" sz="2400" dirty="0">
                <a:solidFill>
                  <a:schemeClr val="tx1"/>
                </a:solidFill>
              </a:rPr>
              <a:t>)</a:t>
            </a:r>
            <a:endParaRPr lang="en-IN" sz="2400" dirty="0">
              <a:solidFill>
                <a:schemeClr val="tx1"/>
              </a:solidFill>
              <a:latin typeface="+mn-lt"/>
            </a:endParaRPr>
          </a:p>
        </p:txBody>
      </p:sp>
      <p:sp>
        <p:nvSpPr>
          <p:cNvPr id="2" name="Content Placeholder 1"/>
          <p:cNvSpPr>
            <a:spLocks noGrp="1"/>
          </p:cNvSpPr>
          <p:nvPr>
            <p:ph idx="1"/>
          </p:nvPr>
        </p:nvSpPr>
        <p:spPr>
          <a:xfrm>
            <a:off x="2260003" y="5902385"/>
            <a:ext cx="8749041" cy="503649"/>
          </a:xfrm>
        </p:spPr>
        <p:txBody>
          <a:bodyPr>
            <a:normAutofit/>
          </a:bodyPr>
          <a:lstStyle/>
          <a:p>
            <a:r>
              <a:rPr lang="en-IN" dirty="0">
                <a:solidFill>
                  <a:schemeClr val="tx1"/>
                </a:solidFill>
              </a:rPr>
              <a:t>Inference: People with Higher Education tends to Default less.  </a:t>
            </a:r>
            <a:endParaRPr lang="en-IN" dirty="0">
              <a:solidFill>
                <a:schemeClr val="tx1"/>
              </a:solidFill>
            </a:endParaRPr>
          </a:p>
        </p:txBody>
      </p:sp>
      <p:pic>
        <p:nvPicPr>
          <p:cNvPr id="6" name="Picture 5">
            <a:extLst>
              <a:ext uri="{FF2B5EF4-FFF2-40B4-BE49-F238E27FC236}">
                <a16:creationId xmlns="" xmlns:a16="http://schemas.microsoft.com/office/drawing/2014/main" id="{54465D2A-A5FC-4C15-96FA-EBF9590AB99C}"/>
              </a:ext>
            </a:extLst>
          </p:cNvPr>
          <p:cNvPicPr>
            <a:picLocks noChangeAspect="1"/>
          </p:cNvPicPr>
          <p:nvPr/>
        </p:nvPicPr>
        <p:blipFill>
          <a:blip r:embed="rId2"/>
          <a:stretch>
            <a:fillRect/>
          </a:stretch>
        </p:blipFill>
        <p:spPr>
          <a:xfrm>
            <a:off x="2260003" y="1201760"/>
            <a:ext cx="7377983" cy="4393630"/>
          </a:xfrm>
          <a:prstGeom prst="rect">
            <a:avLst/>
          </a:prstGeom>
        </p:spPr>
      </p:pic>
    </p:spTree>
    <p:extLst>
      <p:ext uri="{BB962C8B-B14F-4D97-AF65-F5344CB8AC3E}">
        <p14:creationId xmlns:p14="http://schemas.microsoft.com/office/powerpoint/2010/main" val="2859317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145</TotalTime>
  <Words>947</Words>
  <Application>Microsoft Office PowerPoint</Application>
  <PresentationFormat>Widescreen</PresentationFormat>
  <Paragraphs>84</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Century Gothic</vt:lpstr>
      <vt:lpstr>Inter</vt:lpstr>
      <vt:lpstr>Wingdings</vt:lpstr>
      <vt:lpstr>Wingdings 3</vt:lpstr>
      <vt:lpstr>Wisp</vt:lpstr>
      <vt:lpstr>Credit EDA Case-Study</vt:lpstr>
      <vt:lpstr>Problem Statement </vt:lpstr>
      <vt:lpstr>Analysis on Application Data frame</vt:lpstr>
      <vt:lpstr>Categorical Univariate Analysis (CONTRACT_TYPE)</vt:lpstr>
      <vt:lpstr>Proportion of Defaulters in the Application data-set</vt:lpstr>
      <vt:lpstr>Categorical Univariate Analysis(GENDER)</vt:lpstr>
      <vt:lpstr>Categorical Univariate Analysis(OWN_CAR)</vt:lpstr>
      <vt:lpstr>Categorical Univariate Analysis(INCOME_TYPE)</vt:lpstr>
      <vt:lpstr>Categorical Univariate Analysis(EDUCATION_TYPE)</vt:lpstr>
      <vt:lpstr>Categorical Univariate Analysis(FAMILY_STATUS)</vt:lpstr>
      <vt:lpstr>Categorical Univariate Analysis(HOUSING_TYPE)</vt:lpstr>
      <vt:lpstr>Categorical Univariate Analysis(OCCUPATION_TYPE)</vt:lpstr>
      <vt:lpstr>Numerical Univariate Analysis(INCOME_TOTAL)</vt:lpstr>
      <vt:lpstr>Numerical Univariate Analysis(AMT_CREDIT)</vt:lpstr>
      <vt:lpstr>Numerical Univariate Analysis(AMT_ANNUITY)</vt:lpstr>
      <vt:lpstr>Bivariate Analysis (AGE_YEARS_RANGE VS AMT_INCOME)</vt:lpstr>
      <vt:lpstr>Bivariate Analysis (AGE_YEARS_RANGE VS AMT_CREDIT)</vt:lpstr>
      <vt:lpstr>Bivariate Analysis (AMT_INCOME_TOTAL_RANGE VS AMT_CREDIT)</vt:lpstr>
      <vt:lpstr>Bivariate Analysis (AMT_CREDIT VS OCCUPATION_TYPE)</vt:lpstr>
      <vt:lpstr>Bivariate Analysis (NAME_EDUCATION_TYPE VS AMT_INCOME_TOTAL)</vt:lpstr>
      <vt:lpstr>Bivariate Analysis (EMP_YEARS VS AMT_INCOME_TOTAL_RANGE)</vt:lpstr>
      <vt:lpstr>Bivariate Analysis (AGE_YEARS VS AMT_CREDIT_RANGE)</vt:lpstr>
      <vt:lpstr>Multivariate Analysis (AMT_CREDIT, AMT_ANNUITY, AMT_INCOME_TOTAL, AMT_GOODS_PRICE, AGE_YEARS) for Target 0</vt:lpstr>
      <vt:lpstr>Multivariate Analysis (AMT_CREDIT, AMT_ANNUITY, AMT_INCOME_TOTAL, AMT_GOODS_PRICE, AGE_YEARS) for Target 1</vt:lpstr>
      <vt:lpstr>HEAT MAP (INCOME_RANGE ,AGE YEARS, AMT_ANNUITY)</vt:lpstr>
      <vt:lpstr>HEAT MAP (AMT_INCOME_TOTAL_RANGE,  NAME_EDUCATION_TYPE,AMT_CREDIT)</vt:lpstr>
      <vt:lpstr>MERGING THE PREVIOUS APPLICATION DATAFRAME TO APPLICATION DATAFRAME</vt:lpstr>
      <vt:lpstr>CHECKING DATA IMBALANCE for Merged Dataset</vt:lpstr>
      <vt:lpstr>CATEGORICAL UNIVARIATE ANALYSIS (CONTRACT_STATUS)</vt:lpstr>
      <vt:lpstr>CATEGORICAL UNIVARIATE ANALYSIS (WEEKDAY PROCESS APPROVAL)</vt:lpstr>
      <vt:lpstr>CATEGORICAL UNIVARIATE ANALYSIS(NAME_CLIENT_TYPE)</vt:lpstr>
      <vt:lpstr>BIVARIATE ANALYSIS (AMT_APPLICATION AND NAME_PAYMENT_TYPE)</vt:lpstr>
      <vt:lpstr>BIVARIATE ANALYSIS(AMT_CREDIT_y AND NAME_CLIENT_TYPE)</vt:lpstr>
      <vt:lpstr>BIVARIATE ANALYSIS (AMT_CREDIT_y AND NAME_GOODS_CATEGORY)</vt:lpstr>
      <vt:lpstr>MULTI_VARIATE ANALYSIS (NAME_GOODS_CATEGORY, PRODUCT_COMBINATION, AMT_CREDIT_y) for NON_DEFAULTED_CUSTOMER</vt:lpstr>
      <vt:lpstr>MULTI_VARIATE ANALYSIS (NAME_GOODS_CATEGORY, PRODUCT_COMBINATION, AMT_CREDIT_y) for DEFAULTED_CUSTOMER</vt:lpstr>
      <vt:lpstr>CORRELATION Columns for for DEFAULTED_CUSTOMER</vt:lpstr>
      <vt:lpstr>CORRELATION Columns:</vt:lpstr>
      <vt:lpstr>FINAL INFERENCE AND CONCLUSION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Abhilash Tripathy</dc:creator>
  <cp:lastModifiedBy>Abhilash Tripathy</cp:lastModifiedBy>
  <cp:revision>22</cp:revision>
  <dcterms:created xsi:type="dcterms:W3CDTF">2021-11-29T06:58:13Z</dcterms:created>
  <dcterms:modified xsi:type="dcterms:W3CDTF">2021-11-29T09:24:07Z</dcterms:modified>
</cp:coreProperties>
</file>