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yam Parija" userId="078619974d435bbd" providerId="LiveId" clId="{9E766E01-CAEB-4A2E-B5E3-6C5EBBD8DA40}"/>
    <pc:docChg chg="undo custSel addSld delSld modSld">
      <pc:chgData name="Swayam Parija" userId="078619974d435bbd" providerId="LiveId" clId="{9E766E01-CAEB-4A2E-B5E3-6C5EBBD8DA40}" dt="2019-12-24T08:21:19.653" v="73"/>
      <pc:docMkLst>
        <pc:docMk/>
      </pc:docMkLst>
      <pc:sldChg chg="modTransition">
        <pc:chgData name="Swayam Parija" userId="078619974d435bbd" providerId="LiveId" clId="{9E766E01-CAEB-4A2E-B5E3-6C5EBBD8DA40}" dt="2019-12-24T08:21:19.653" v="73"/>
        <pc:sldMkLst>
          <pc:docMk/>
          <pc:sldMk cId="1540529512" sldId="256"/>
        </pc:sldMkLst>
      </pc:sldChg>
      <pc:sldChg chg="modTransition">
        <pc:chgData name="Swayam Parija" userId="078619974d435bbd" providerId="LiveId" clId="{9E766E01-CAEB-4A2E-B5E3-6C5EBBD8DA40}" dt="2019-12-24T08:21:19.653" v="73"/>
        <pc:sldMkLst>
          <pc:docMk/>
          <pc:sldMk cId="2570650037" sldId="257"/>
        </pc:sldMkLst>
      </pc:sldChg>
      <pc:sldChg chg="modTransition">
        <pc:chgData name="Swayam Parija" userId="078619974d435bbd" providerId="LiveId" clId="{9E766E01-CAEB-4A2E-B5E3-6C5EBBD8DA40}" dt="2019-12-24T08:21:19.653" v="73"/>
        <pc:sldMkLst>
          <pc:docMk/>
          <pc:sldMk cId="2215458204" sldId="258"/>
        </pc:sldMkLst>
      </pc:sldChg>
      <pc:sldChg chg="modTransition">
        <pc:chgData name="Swayam Parija" userId="078619974d435bbd" providerId="LiveId" clId="{9E766E01-CAEB-4A2E-B5E3-6C5EBBD8DA40}" dt="2019-12-24T08:21:19.653" v="73"/>
        <pc:sldMkLst>
          <pc:docMk/>
          <pc:sldMk cId="4068252237" sldId="259"/>
        </pc:sldMkLst>
      </pc:sldChg>
      <pc:sldChg chg="modTransition">
        <pc:chgData name="Swayam Parija" userId="078619974d435bbd" providerId="LiveId" clId="{9E766E01-CAEB-4A2E-B5E3-6C5EBBD8DA40}" dt="2019-12-24T08:21:19.653" v="73"/>
        <pc:sldMkLst>
          <pc:docMk/>
          <pc:sldMk cId="644239515" sldId="260"/>
        </pc:sldMkLst>
      </pc:sldChg>
      <pc:sldChg chg="modTransition">
        <pc:chgData name="Swayam Parija" userId="078619974d435bbd" providerId="LiveId" clId="{9E766E01-CAEB-4A2E-B5E3-6C5EBBD8DA40}" dt="2019-12-24T08:21:19.653" v="73"/>
        <pc:sldMkLst>
          <pc:docMk/>
          <pc:sldMk cId="3611665168" sldId="262"/>
        </pc:sldMkLst>
      </pc:sldChg>
      <pc:sldChg chg="modTransition">
        <pc:chgData name="Swayam Parija" userId="078619974d435bbd" providerId="LiveId" clId="{9E766E01-CAEB-4A2E-B5E3-6C5EBBD8DA40}" dt="2019-12-24T08:21:19.653" v="73"/>
        <pc:sldMkLst>
          <pc:docMk/>
          <pc:sldMk cId="978372164" sldId="263"/>
        </pc:sldMkLst>
      </pc:sldChg>
      <pc:sldChg chg="modTransition">
        <pc:chgData name="Swayam Parija" userId="078619974d435bbd" providerId="LiveId" clId="{9E766E01-CAEB-4A2E-B5E3-6C5EBBD8DA40}" dt="2019-12-24T08:21:19.653" v="73"/>
        <pc:sldMkLst>
          <pc:docMk/>
          <pc:sldMk cId="483413308" sldId="264"/>
        </pc:sldMkLst>
      </pc:sldChg>
      <pc:sldChg chg="modTransition">
        <pc:chgData name="Swayam Parija" userId="078619974d435bbd" providerId="LiveId" clId="{9E766E01-CAEB-4A2E-B5E3-6C5EBBD8DA40}" dt="2019-12-24T08:21:19.653" v="73"/>
        <pc:sldMkLst>
          <pc:docMk/>
          <pc:sldMk cId="462235771" sldId="265"/>
        </pc:sldMkLst>
      </pc:sldChg>
      <pc:sldChg chg="modTransition">
        <pc:chgData name="Swayam Parija" userId="078619974d435bbd" providerId="LiveId" clId="{9E766E01-CAEB-4A2E-B5E3-6C5EBBD8DA40}" dt="2019-12-24T08:21:19.653" v="73"/>
        <pc:sldMkLst>
          <pc:docMk/>
          <pc:sldMk cId="83692694" sldId="266"/>
        </pc:sldMkLst>
      </pc:sldChg>
      <pc:sldChg chg="modTransition">
        <pc:chgData name="Swayam Parija" userId="078619974d435bbd" providerId="LiveId" clId="{9E766E01-CAEB-4A2E-B5E3-6C5EBBD8DA40}" dt="2019-12-24T08:21:19.653" v="73"/>
        <pc:sldMkLst>
          <pc:docMk/>
          <pc:sldMk cId="2459216029" sldId="267"/>
        </pc:sldMkLst>
      </pc:sldChg>
      <pc:sldChg chg="add del">
        <pc:chgData name="Swayam Parija" userId="078619974d435bbd" providerId="LiveId" clId="{9E766E01-CAEB-4A2E-B5E3-6C5EBBD8DA40}" dt="2019-12-24T07:59:47.379" v="1" actId="47"/>
        <pc:sldMkLst>
          <pc:docMk/>
          <pc:sldMk cId="394049423" sldId="268"/>
        </pc:sldMkLst>
      </pc:sldChg>
      <pc:sldChg chg="addSp delSp modSp del">
        <pc:chgData name="Swayam Parija" userId="078619974d435bbd" providerId="LiveId" clId="{9E766E01-CAEB-4A2E-B5E3-6C5EBBD8DA40}" dt="2019-12-24T08:02:36.600" v="72" actId="47"/>
        <pc:sldMkLst>
          <pc:docMk/>
          <pc:sldMk cId="783071523" sldId="269"/>
        </pc:sldMkLst>
        <pc:spChg chg="mod">
          <ac:chgData name="Swayam Parija" userId="078619974d435bbd" providerId="LiveId" clId="{9E766E01-CAEB-4A2E-B5E3-6C5EBBD8DA40}" dt="2019-12-24T08:00:00.102" v="18" actId="1076"/>
          <ac:spMkLst>
            <pc:docMk/>
            <pc:sldMk cId="783071523" sldId="269"/>
            <ac:spMk id="2" creationId="{CCC0FBF6-B64A-4A57-BEF6-542B6DE55151}"/>
          </ac:spMkLst>
        </pc:spChg>
        <pc:spChg chg="del mod">
          <ac:chgData name="Swayam Parija" userId="078619974d435bbd" providerId="LiveId" clId="{9E766E01-CAEB-4A2E-B5E3-6C5EBBD8DA40}" dt="2019-12-24T08:00:27.876" v="21" actId="478"/>
          <ac:spMkLst>
            <pc:docMk/>
            <pc:sldMk cId="783071523" sldId="269"/>
            <ac:spMk id="3" creationId="{F1FDEFC3-D2E1-4974-9158-97302547992F}"/>
          </ac:spMkLst>
        </pc:spChg>
        <pc:spChg chg="add del mod">
          <ac:chgData name="Swayam Parija" userId="078619974d435bbd" providerId="LiveId" clId="{9E766E01-CAEB-4A2E-B5E3-6C5EBBD8DA40}" dt="2019-12-24T08:00:31.793" v="22" actId="478"/>
          <ac:spMkLst>
            <pc:docMk/>
            <pc:sldMk cId="783071523" sldId="269"/>
            <ac:spMk id="5" creationId="{7E2E2EAF-53C1-47C4-9C81-DE568C0CF02E}"/>
          </ac:spMkLst>
        </pc:spChg>
      </pc:sldChg>
      <pc:sldChg chg="modSp add del">
        <pc:chgData name="Swayam Parija" userId="078619974d435bbd" providerId="LiveId" clId="{9E766E01-CAEB-4A2E-B5E3-6C5EBBD8DA40}" dt="2019-12-24T08:02:35.037" v="71" actId="47"/>
        <pc:sldMkLst>
          <pc:docMk/>
          <pc:sldMk cId="211658569" sldId="270"/>
        </pc:sldMkLst>
        <pc:spChg chg="mod">
          <ac:chgData name="Swayam Parija" userId="078619974d435bbd" providerId="LiveId" clId="{9E766E01-CAEB-4A2E-B5E3-6C5EBBD8DA40}" dt="2019-12-24T08:01:24.969" v="62" actId="2711"/>
          <ac:spMkLst>
            <pc:docMk/>
            <pc:sldMk cId="211658569" sldId="270"/>
            <ac:spMk id="2" creationId="{9B4F7E94-6175-4595-B1F6-EBF3B1D3A92A}"/>
          </ac:spMkLst>
        </pc:spChg>
        <pc:spChg chg="mod">
          <ac:chgData name="Swayam Parija" userId="078619974d435bbd" providerId="LiveId" clId="{9E766E01-CAEB-4A2E-B5E3-6C5EBBD8DA40}" dt="2019-12-24T08:01:59.361" v="68" actId="2711"/>
          <ac:spMkLst>
            <pc:docMk/>
            <pc:sldMk cId="211658569" sldId="270"/>
            <ac:spMk id="3" creationId="{17267F52-2519-425D-942D-131201B0DAC8}"/>
          </ac:spMkLst>
        </pc:spChg>
      </pc:sldChg>
      <pc:sldChg chg="add del">
        <pc:chgData name="Swayam Parija" userId="078619974d435bbd" providerId="LiveId" clId="{9E766E01-CAEB-4A2E-B5E3-6C5EBBD8DA40}" dt="2019-12-24T08:02:33.445" v="70" actId="47"/>
        <pc:sldMkLst>
          <pc:docMk/>
          <pc:sldMk cId="810512536"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FBF6-B64A-4A57-BEF6-542B6DE55151}"/>
              </a:ext>
            </a:extLst>
          </p:cNvPr>
          <p:cNvSpPr>
            <a:spLocks noGrp="1"/>
          </p:cNvSpPr>
          <p:nvPr>
            <p:ph type="ctrTitle"/>
          </p:nvPr>
        </p:nvSpPr>
        <p:spPr>
          <a:xfrm>
            <a:off x="1507067" y="3624047"/>
            <a:ext cx="7766936" cy="853571"/>
          </a:xfrm>
        </p:spPr>
        <p:txBody>
          <a:bodyPr/>
          <a:lstStyle/>
          <a:p>
            <a:r>
              <a:rPr lang="en-US" b="1" dirty="0">
                <a:latin typeface="Lemon/Milk light" panose="020B0303050302020204" pitchFamily="34" charset="0"/>
              </a:rPr>
              <a:t>Performance Metrics</a:t>
            </a:r>
            <a:br>
              <a:rPr lang="en-US" b="1" dirty="0">
                <a:latin typeface="Lemon/Milk light" panose="020B0303050302020204" pitchFamily="34" charset="0"/>
              </a:rPr>
            </a:br>
            <a:endParaRPr lang="en-US" dirty="0">
              <a:latin typeface="Lemon/Milk light" panose="020B0303050302020204" pitchFamily="34" charset="0"/>
            </a:endParaRPr>
          </a:p>
        </p:txBody>
      </p:sp>
      <p:sp>
        <p:nvSpPr>
          <p:cNvPr id="3" name="Subtitle 2">
            <a:extLst>
              <a:ext uri="{FF2B5EF4-FFF2-40B4-BE49-F238E27FC236}">
                <a16:creationId xmlns:a16="http://schemas.microsoft.com/office/drawing/2014/main" id="{F1FDEFC3-D2E1-4974-9158-97302547992F}"/>
              </a:ext>
            </a:extLst>
          </p:cNvPr>
          <p:cNvSpPr>
            <a:spLocks noGrp="1"/>
          </p:cNvSpPr>
          <p:nvPr>
            <p:ph type="subTitle" idx="1"/>
          </p:nvPr>
        </p:nvSpPr>
        <p:spPr>
          <a:xfrm>
            <a:off x="1507067" y="3624047"/>
            <a:ext cx="7766936" cy="1096899"/>
          </a:xfrm>
        </p:spPr>
        <p:txBody>
          <a:bodyPr>
            <a:normAutofit/>
          </a:bodyPr>
          <a:lstStyle/>
          <a:p>
            <a:r>
              <a:rPr lang="en-US" sz="3600" b="1" dirty="0">
                <a:latin typeface="Century Gothic" panose="020B0502020202020204" pitchFamily="34" charset="0"/>
              </a:rPr>
              <a:t>for Parallel Systems</a:t>
            </a:r>
            <a:endParaRPr lang="en-US" sz="3600" dirty="0">
              <a:latin typeface="Century Gothic" panose="020B0502020202020204" pitchFamily="34" charset="0"/>
            </a:endParaRPr>
          </a:p>
        </p:txBody>
      </p:sp>
    </p:spTree>
    <p:extLst>
      <p:ext uri="{BB962C8B-B14F-4D97-AF65-F5344CB8AC3E}">
        <p14:creationId xmlns:p14="http://schemas.microsoft.com/office/powerpoint/2010/main" val="15405295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EBF82-5A62-4227-99B1-88F5810A5B40}"/>
              </a:ext>
            </a:extLst>
          </p:cNvPr>
          <p:cNvSpPr>
            <a:spLocks noGrp="1"/>
          </p:cNvSpPr>
          <p:nvPr>
            <p:ph type="title"/>
          </p:nvPr>
        </p:nvSpPr>
        <p:spPr/>
        <p:txBody>
          <a:bodyPr/>
          <a:lstStyle/>
          <a:p>
            <a:r>
              <a:rPr lang="en-US" dirty="0">
                <a:latin typeface="Lemon/Milk light" panose="020B0303050302020204" pitchFamily="34" charset="0"/>
              </a:rPr>
              <a:t>Efficiency </a:t>
            </a:r>
          </a:p>
        </p:txBody>
      </p:sp>
      <p:sp>
        <p:nvSpPr>
          <p:cNvPr id="3" name="Content Placeholder 2">
            <a:extLst>
              <a:ext uri="{FF2B5EF4-FFF2-40B4-BE49-F238E27FC236}">
                <a16:creationId xmlns:a16="http://schemas.microsoft.com/office/drawing/2014/main" id="{BEEB8469-3F9C-4EDC-ABBC-ACEB6D8F786C}"/>
              </a:ext>
            </a:extLst>
          </p:cNvPr>
          <p:cNvSpPr>
            <a:spLocks noGrp="1"/>
          </p:cNvSpPr>
          <p:nvPr>
            <p:ph idx="1"/>
          </p:nvPr>
        </p:nvSpPr>
        <p:spPr/>
        <p:txBody>
          <a:bodyPr/>
          <a:lstStyle/>
          <a:p>
            <a:pPr marL="0" indent="0">
              <a:buNone/>
            </a:pPr>
            <a:r>
              <a:rPr lang="en-US" dirty="0">
                <a:latin typeface="Century Gothic" panose="020B0502020202020204" pitchFamily="34" charset="0"/>
              </a:rPr>
              <a:t>Only an ideal parallel system containing p processing elements can deliver a speedup equal to p. In practice, ideal behavior is not achieved because while executing a parallel algorithm, the processing elements cannot devote 100% of their time to the computations of the algorithm. As we saw in Example 5.1, part of the time required by the processing elements to compute the sum of n numbers is spent idling (and communicating in real systems). Efficiency is a measure of the fraction of time for which a processing element is usefully employed; it is defined as the ratio of speedup to the number of processing elements. In an ideal parallel system, speedup is equal to p and efficiency is equal to one. In practice, speedup is less than p and efficiency is between zero and one, depending on the effectiveness with which the processing elements are utilized. We denote efficiency by the symbol E. Mathematically, it is given by</a:t>
            </a:r>
          </a:p>
        </p:txBody>
      </p:sp>
      <p:pic>
        <p:nvPicPr>
          <p:cNvPr id="2050" name="Picture 2">
            <a:extLst>
              <a:ext uri="{FF2B5EF4-FFF2-40B4-BE49-F238E27FC236}">
                <a16:creationId xmlns:a16="http://schemas.microsoft.com/office/drawing/2014/main" id="{86B77D0D-F008-4347-B289-909009BD4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545" y="5919126"/>
            <a:ext cx="1297573" cy="685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926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34333-5E21-4DBD-B3B6-E829F4A7B127}"/>
              </a:ext>
            </a:extLst>
          </p:cNvPr>
          <p:cNvSpPr>
            <a:spLocks noGrp="1"/>
          </p:cNvSpPr>
          <p:nvPr>
            <p:ph type="title"/>
          </p:nvPr>
        </p:nvSpPr>
        <p:spPr/>
        <p:txBody>
          <a:bodyPr/>
          <a:lstStyle/>
          <a:p>
            <a:r>
              <a:rPr lang="en-US" dirty="0">
                <a:latin typeface="Lemon/Milk light" panose="020B0303050302020204" pitchFamily="34" charset="0"/>
              </a:rPr>
              <a:t>Cost</a:t>
            </a:r>
          </a:p>
        </p:txBody>
      </p:sp>
      <p:sp>
        <p:nvSpPr>
          <p:cNvPr id="3" name="Content Placeholder 2">
            <a:extLst>
              <a:ext uri="{FF2B5EF4-FFF2-40B4-BE49-F238E27FC236}">
                <a16:creationId xmlns:a16="http://schemas.microsoft.com/office/drawing/2014/main" id="{F2819213-6E1F-4E37-89FA-88F45B357765}"/>
              </a:ext>
            </a:extLst>
          </p:cNvPr>
          <p:cNvSpPr>
            <a:spLocks noGrp="1"/>
          </p:cNvSpPr>
          <p:nvPr>
            <p:ph idx="1"/>
          </p:nvPr>
        </p:nvSpPr>
        <p:spPr/>
        <p:txBody>
          <a:bodyPr>
            <a:normAutofit fontScale="92500" lnSpcReduction="10000"/>
          </a:bodyPr>
          <a:lstStyle/>
          <a:p>
            <a:pPr marL="0" indent="0">
              <a:buNone/>
            </a:pPr>
            <a:r>
              <a:rPr lang="en-US" dirty="0"/>
              <a:t>We define the </a:t>
            </a:r>
            <a:r>
              <a:rPr lang="en-US" b="1" i="1" dirty="0"/>
              <a:t>cost</a:t>
            </a:r>
            <a:r>
              <a:rPr lang="en-US" dirty="0"/>
              <a:t> of solving a problem on a parallel system as the product of parallel runtime and the number of processing elements used. Cost reflects the sum of the time that each processing element spends solving the problem. Efficiency can also be expressed as the ratio of the execution time of the fastest known sequential algorithm for solving a problem to the cost of solving the same problem on </a:t>
            </a:r>
            <a:r>
              <a:rPr lang="en-US" i="1" dirty="0"/>
              <a:t>p</a:t>
            </a:r>
            <a:r>
              <a:rPr lang="en-US" dirty="0"/>
              <a:t> processing elements.</a:t>
            </a:r>
          </a:p>
          <a:p>
            <a:pPr marL="0" indent="0">
              <a:buNone/>
            </a:pPr>
            <a:r>
              <a:rPr lang="en-US" dirty="0"/>
              <a:t>The cost of solving a problem on a single processing element is the execution time of the fastest known sequential algorithm. A parallel system is said to be </a:t>
            </a:r>
            <a:r>
              <a:rPr lang="en-US" b="1" i="1" dirty="0"/>
              <a:t>cost-optimal</a:t>
            </a:r>
            <a:r>
              <a:rPr lang="en-US" dirty="0"/>
              <a:t> if the cost of solving a problem on a parallel computer has the same asymptotic growth (in Q terms) as a function of the input size as the fastest-known sequential algorithm on a single processing element. Since efficiency is the ratio of sequential cost to parallel cost, a cost-optimal parallel system has an efficiency of Q(1).</a:t>
            </a:r>
          </a:p>
          <a:p>
            <a:pPr marL="0" indent="0">
              <a:buNone/>
            </a:pPr>
            <a:r>
              <a:rPr lang="en-US" dirty="0"/>
              <a:t>Cost is sometimes referred to as </a:t>
            </a:r>
            <a:r>
              <a:rPr lang="en-US" b="1" i="1" dirty="0"/>
              <a:t>work</a:t>
            </a:r>
            <a:r>
              <a:rPr lang="en-US" dirty="0"/>
              <a:t> or </a:t>
            </a:r>
            <a:r>
              <a:rPr lang="en-US" b="1" i="1" dirty="0"/>
              <a:t>processor-time product</a:t>
            </a:r>
            <a:r>
              <a:rPr lang="en-US" dirty="0"/>
              <a:t>, and a cost-optimal system is also known as a </a:t>
            </a:r>
            <a:r>
              <a:rPr lang="en-US" i="1" dirty="0" err="1"/>
              <a:t>pT</a:t>
            </a:r>
            <a:r>
              <a:rPr lang="en-US" i="1" baseline="-25000" dirty="0" err="1"/>
              <a:t>P</a:t>
            </a:r>
            <a:r>
              <a:rPr lang="en-US" dirty="0"/>
              <a:t> -optimal system.</a:t>
            </a:r>
          </a:p>
          <a:p>
            <a:pPr marL="0" indent="0">
              <a:buNone/>
            </a:pPr>
            <a:endParaRPr lang="en-US" dirty="0"/>
          </a:p>
        </p:txBody>
      </p:sp>
    </p:spTree>
    <p:extLst>
      <p:ext uri="{BB962C8B-B14F-4D97-AF65-F5344CB8AC3E}">
        <p14:creationId xmlns:p14="http://schemas.microsoft.com/office/powerpoint/2010/main" val="24592160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F10AE-E0A1-4DE9-BF8A-B6845E820AC0}"/>
              </a:ext>
            </a:extLst>
          </p:cNvPr>
          <p:cNvSpPr>
            <a:spLocks noGrp="1"/>
          </p:cNvSpPr>
          <p:nvPr>
            <p:ph type="title"/>
          </p:nvPr>
        </p:nvSpPr>
        <p:spPr/>
        <p:txBody>
          <a:bodyPr>
            <a:normAutofit fontScale="90000"/>
          </a:bodyPr>
          <a:lstStyle/>
          <a:p>
            <a:r>
              <a:rPr lang="en-US" b="1" dirty="0">
                <a:latin typeface="Lemon/Milk light" panose="020B0303050302020204" pitchFamily="34" charset="0"/>
              </a:rPr>
              <a:t>Performance Metrics for Parallel Systems</a:t>
            </a:r>
            <a:br>
              <a:rPr lang="en-US" b="1" dirty="0">
                <a:latin typeface="Lemon/Milk light" panose="020B0303050302020204" pitchFamily="34" charset="0"/>
              </a:rPr>
            </a:br>
            <a:endParaRPr lang="en-US" dirty="0">
              <a:latin typeface="Lemon/Milk light" panose="020B0303050302020204" pitchFamily="34" charset="0"/>
            </a:endParaRPr>
          </a:p>
        </p:txBody>
      </p:sp>
      <p:sp>
        <p:nvSpPr>
          <p:cNvPr id="3" name="Content Placeholder 2">
            <a:extLst>
              <a:ext uri="{FF2B5EF4-FFF2-40B4-BE49-F238E27FC236}">
                <a16:creationId xmlns:a16="http://schemas.microsoft.com/office/drawing/2014/main" id="{4510BC04-CB8E-42DB-95BE-E68B4A7A56F1}"/>
              </a:ext>
            </a:extLst>
          </p:cNvPr>
          <p:cNvSpPr>
            <a:spLocks noGrp="1"/>
          </p:cNvSpPr>
          <p:nvPr>
            <p:ph idx="1"/>
          </p:nvPr>
        </p:nvSpPr>
        <p:spPr/>
        <p:txBody>
          <a:bodyPr/>
          <a:lstStyle/>
          <a:p>
            <a:pPr marL="0" indent="0">
              <a:buNone/>
            </a:pPr>
            <a:r>
              <a:rPr lang="en-US" dirty="0">
                <a:latin typeface="Century Gothic" panose="020B0502020202020204" pitchFamily="34" charset="0"/>
              </a:rPr>
              <a:t>It is important to study the performance of parallel programs with a view to determining the best algorithm, evaluating hardware platforms, and examining the benefits from parallelism. A number of metrics have been used based on the desired outcome of performance analysis.</a:t>
            </a:r>
          </a:p>
        </p:txBody>
      </p:sp>
    </p:spTree>
    <p:extLst>
      <p:ext uri="{BB962C8B-B14F-4D97-AF65-F5344CB8AC3E}">
        <p14:creationId xmlns:p14="http://schemas.microsoft.com/office/powerpoint/2010/main" val="25706500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CF26E-2A1B-4011-BA38-EE2ECA87FDB5}"/>
              </a:ext>
            </a:extLst>
          </p:cNvPr>
          <p:cNvSpPr>
            <a:spLocks noGrp="1"/>
          </p:cNvSpPr>
          <p:nvPr>
            <p:ph type="title"/>
          </p:nvPr>
        </p:nvSpPr>
        <p:spPr/>
        <p:txBody>
          <a:bodyPr/>
          <a:lstStyle/>
          <a:p>
            <a:r>
              <a:rPr lang="en-US" b="1" dirty="0">
                <a:latin typeface="Lemon/Milk light" panose="020B0303050302020204" pitchFamily="34" charset="0"/>
              </a:rPr>
              <a:t>Execution Time</a:t>
            </a:r>
            <a:br>
              <a:rPr lang="en-US" b="1" dirty="0">
                <a:latin typeface="Lemon/Milk light" panose="020B0303050302020204" pitchFamily="34" charset="0"/>
              </a:rPr>
            </a:br>
            <a:endParaRPr lang="en-US" dirty="0">
              <a:latin typeface="Lemon/Milk light" panose="020B0303050302020204" pitchFamily="34" charset="0"/>
            </a:endParaRPr>
          </a:p>
        </p:txBody>
      </p:sp>
      <p:sp>
        <p:nvSpPr>
          <p:cNvPr id="3" name="Content Placeholder 2">
            <a:extLst>
              <a:ext uri="{FF2B5EF4-FFF2-40B4-BE49-F238E27FC236}">
                <a16:creationId xmlns:a16="http://schemas.microsoft.com/office/drawing/2014/main" id="{4F97F18E-F514-4533-BB62-A555FCF83C01}"/>
              </a:ext>
            </a:extLst>
          </p:cNvPr>
          <p:cNvSpPr>
            <a:spLocks noGrp="1"/>
          </p:cNvSpPr>
          <p:nvPr>
            <p:ph idx="1"/>
          </p:nvPr>
        </p:nvSpPr>
        <p:spPr/>
        <p:txBody>
          <a:bodyPr/>
          <a:lstStyle/>
          <a:p>
            <a:r>
              <a:rPr lang="en-US" dirty="0">
                <a:latin typeface="Century Gothic" panose="020B0502020202020204" pitchFamily="34" charset="0"/>
              </a:rPr>
              <a:t>The serial runtime of a program is the time elapsed between the beginning and the end of its execution on a sequential computer. We denote the serial runtime by </a:t>
            </a:r>
            <a:r>
              <a:rPr lang="en-US" i="1" dirty="0">
                <a:latin typeface="Century Gothic" panose="020B0502020202020204" pitchFamily="34" charset="0"/>
              </a:rPr>
              <a:t>T</a:t>
            </a:r>
            <a:r>
              <a:rPr lang="en-US" i="1" baseline="-25000" dirty="0">
                <a:latin typeface="Century Gothic" panose="020B0502020202020204" pitchFamily="34" charset="0"/>
              </a:rPr>
              <a:t>S.</a:t>
            </a:r>
            <a:r>
              <a:rPr lang="en-US" dirty="0">
                <a:latin typeface="Century Gothic" panose="020B0502020202020204" pitchFamily="34" charset="0"/>
              </a:rPr>
              <a:t> </a:t>
            </a:r>
          </a:p>
          <a:p>
            <a:r>
              <a:rPr lang="en-US" dirty="0">
                <a:latin typeface="Century Gothic" panose="020B0502020202020204" pitchFamily="34" charset="0"/>
              </a:rPr>
              <a:t>The </a:t>
            </a:r>
            <a:r>
              <a:rPr lang="en-US" b="1" i="1" dirty="0">
                <a:latin typeface="Century Gothic" panose="020B0502020202020204" pitchFamily="34" charset="0"/>
              </a:rPr>
              <a:t>parallel runtime</a:t>
            </a:r>
            <a:r>
              <a:rPr lang="en-US" dirty="0">
                <a:latin typeface="Century Gothic" panose="020B0502020202020204" pitchFamily="34" charset="0"/>
              </a:rPr>
              <a:t> is the time that elapses from the moment a parallel computation starts to the moment the last processing element finishes execution. We denote parallel runtime by </a:t>
            </a:r>
            <a:r>
              <a:rPr lang="en-US" i="1" dirty="0">
                <a:latin typeface="Century Gothic" panose="020B0502020202020204" pitchFamily="34" charset="0"/>
              </a:rPr>
              <a:t>T</a:t>
            </a:r>
            <a:r>
              <a:rPr lang="en-US" i="1" baseline="-25000" dirty="0">
                <a:latin typeface="Century Gothic" panose="020B0502020202020204" pitchFamily="34" charset="0"/>
              </a:rPr>
              <a:t>P</a:t>
            </a:r>
            <a:r>
              <a:rPr lang="en-US" dirty="0">
                <a:latin typeface="Century Gothic" panose="020B0502020202020204" pitchFamily="34" charset="0"/>
              </a:rPr>
              <a:t>. </a:t>
            </a:r>
          </a:p>
          <a:p>
            <a:r>
              <a:rPr lang="en-US" dirty="0">
                <a:latin typeface="Century Gothic" panose="020B0502020202020204" pitchFamily="34" charset="0"/>
              </a:rPr>
              <a:t>Total runtime for parallel computing is denoted by TR, where TR=p x </a:t>
            </a:r>
            <a:r>
              <a:rPr lang="en-US" i="1" dirty="0">
                <a:latin typeface="Century Gothic" panose="020B0502020202020204" pitchFamily="34" charset="0"/>
              </a:rPr>
              <a:t>T</a:t>
            </a:r>
            <a:r>
              <a:rPr lang="en-US" i="1" baseline="-25000" dirty="0">
                <a:latin typeface="Century Gothic" panose="020B0502020202020204" pitchFamily="34" charset="0"/>
              </a:rPr>
              <a:t>P</a:t>
            </a:r>
            <a:endParaRPr lang="en-US" dirty="0">
              <a:latin typeface="Century Gothic" panose="020B0502020202020204" pitchFamily="34" charset="0"/>
            </a:endParaRPr>
          </a:p>
        </p:txBody>
      </p:sp>
    </p:spTree>
    <p:extLst>
      <p:ext uri="{BB962C8B-B14F-4D97-AF65-F5344CB8AC3E}">
        <p14:creationId xmlns:p14="http://schemas.microsoft.com/office/powerpoint/2010/main" val="22154582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09F7-5EED-419D-B79B-EFA5F18EBA63}"/>
              </a:ext>
            </a:extLst>
          </p:cNvPr>
          <p:cNvSpPr>
            <a:spLocks noGrp="1"/>
          </p:cNvSpPr>
          <p:nvPr>
            <p:ph type="title"/>
          </p:nvPr>
        </p:nvSpPr>
        <p:spPr/>
        <p:txBody>
          <a:bodyPr/>
          <a:lstStyle/>
          <a:p>
            <a:r>
              <a:rPr lang="en-US" b="1" dirty="0">
                <a:latin typeface="Lemon/Milk light" panose="020B0303050302020204" pitchFamily="34" charset="0"/>
              </a:rPr>
              <a:t>Total Parallel Overhead</a:t>
            </a:r>
            <a:br>
              <a:rPr lang="en-US" b="1" dirty="0">
                <a:latin typeface="Lemon/Milk light" panose="020B0303050302020204" pitchFamily="34" charset="0"/>
              </a:rPr>
            </a:br>
            <a:endParaRPr lang="en-US" dirty="0">
              <a:latin typeface="Lemon/Milk light" panose="020B0303050302020204" pitchFamily="34" charset="0"/>
            </a:endParaRPr>
          </a:p>
        </p:txBody>
      </p:sp>
      <p:sp>
        <p:nvSpPr>
          <p:cNvPr id="3" name="Content Placeholder 2">
            <a:extLst>
              <a:ext uri="{FF2B5EF4-FFF2-40B4-BE49-F238E27FC236}">
                <a16:creationId xmlns:a16="http://schemas.microsoft.com/office/drawing/2014/main" id="{4658987D-4889-43C1-984C-2F3B6D68B0FB}"/>
              </a:ext>
            </a:extLst>
          </p:cNvPr>
          <p:cNvSpPr>
            <a:spLocks noGrp="1"/>
          </p:cNvSpPr>
          <p:nvPr>
            <p:ph idx="1"/>
          </p:nvPr>
        </p:nvSpPr>
        <p:spPr/>
        <p:txBody>
          <a:bodyPr/>
          <a:lstStyle/>
          <a:p>
            <a:r>
              <a:rPr lang="en-US" dirty="0">
                <a:latin typeface="Century Gothic" panose="020B0502020202020204" pitchFamily="34" charset="0"/>
              </a:rPr>
              <a:t>The overheads incurred by a parallel program are encapsulated into a single expression referred to as the </a:t>
            </a:r>
            <a:r>
              <a:rPr lang="en-US" b="1" i="1" dirty="0">
                <a:latin typeface="Century Gothic" panose="020B0502020202020204" pitchFamily="34" charset="0"/>
              </a:rPr>
              <a:t>overhead function</a:t>
            </a:r>
            <a:r>
              <a:rPr lang="en-US" dirty="0">
                <a:latin typeface="Century Gothic" panose="020B0502020202020204" pitchFamily="34" charset="0"/>
              </a:rPr>
              <a:t>. We define overhead function or </a:t>
            </a:r>
            <a:r>
              <a:rPr lang="en-US" b="1" i="1" dirty="0">
                <a:latin typeface="Century Gothic" panose="020B0502020202020204" pitchFamily="34" charset="0"/>
              </a:rPr>
              <a:t>total overhead</a:t>
            </a:r>
            <a:r>
              <a:rPr lang="en-US" dirty="0">
                <a:latin typeface="Century Gothic" panose="020B0502020202020204" pitchFamily="34" charset="0"/>
              </a:rPr>
              <a:t> of a parallel system as the total time collectively spent by all the processing elements over and above that required by the fastest known sequential algorithm for solving the same problem on a single processing element. We denote the overhead function of a parallel system by the symbol </a:t>
            </a:r>
            <a:r>
              <a:rPr lang="en-US" i="1" dirty="0">
                <a:latin typeface="Century Gothic" panose="020B0502020202020204" pitchFamily="34" charset="0"/>
              </a:rPr>
              <a:t>T</a:t>
            </a:r>
            <a:r>
              <a:rPr lang="en-US" i="1" baseline="-25000" dirty="0">
                <a:latin typeface="Century Gothic" panose="020B0502020202020204" pitchFamily="34" charset="0"/>
              </a:rPr>
              <a:t>o</a:t>
            </a:r>
            <a:r>
              <a:rPr lang="en-US" dirty="0">
                <a:latin typeface="Century Gothic" panose="020B0502020202020204" pitchFamily="34" charset="0"/>
              </a:rPr>
              <a:t>.</a:t>
            </a:r>
          </a:p>
          <a:p>
            <a:r>
              <a:rPr lang="en-US" dirty="0">
                <a:latin typeface="Century Gothic" panose="020B0502020202020204" pitchFamily="34" charset="0"/>
              </a:rPr>
              <a:t>The total time spent in solving a problem summed over all processing elements is </a:t>
            </a:r>
            <a:r>
              <a:rPr lang="en-US" i="1" dirty="0" err="1">
                <a:latin typeface="Century Gothic" panose="020B0502020202020204" pitchFamily="34" charset="0"/>
              </a:rPr>
              <a:t>pT</a:t>
            </a:r>
            <a:r>
              <a:rPr lang="en-US" i="1" baseline="-25000" dirty="0" err="1">
                <a:latin typeface="Century Gothic" panose="020B0502020202020204" pitchFamily="34" charset="0"/>
              </a:rPr>
              <a:t>P</a:t>
            </a:r>
            <a:r>
              <a:rPr lang="en-US" dirty="0">
                <a:latin typeface="Century Gothic" panose="020B0502020202020204" pitchFamily="34" charset="0"/>
              </a:rPr>
              <a:t> . </a:t>
            </a:r>
            <a:r>
              <a:rPr lang="en-US" i="1" dirty="0">
                <a:latin typeface="Century Gothic" panose="020B0502020202020204" pitchFamily="34" charset="0"/>
              </a:rPr>
              <a:t>T</a:t>
            </a:r>
            <a:r>
              <a:rPr lang="en-US" i="1" baseline="-25000" dirty="0">
                <a:latin typeface="Century Gothic" panose="020B0502020202020204" pitchFamily="34" charset="0"/>
              </a:rPr>
              <a:t>S</a:t>
            </a:r>
            <a:r>
              <a:rPr lang="en-US" dirty="0">
                <a:latin typeface="Century Gothic" panose="020B0502020202020204" pitchFamily="34" charset="0"/>
              </a:rPr>
              <a:t> units of this time are spent performing useful work, and the remainder is overhead. Therefore, the overhead function (</a:t>
            </a:r>
            <a:r>
              <a:rPr lang="en-US" i="1" dirty="0">
                <a:latin typeface="Century Gothic" panose="020B0502020202020204" pitchFamily="34" charset="0"/>
              </a:rPr>
              <a:t>T</a:t>
            </a:r>
            <a:r>
              <a:rPr lang="en-US" i="1" baseline="-25000" dirty="0">
                <a:latin typeface="Century Gothic" panose="020B0502020202020204" pitchFamily="34" charset="0"/>
              </a:rPr>
              <a:t>o</a:t>
            </a:r>
            <a:r>
              <a:rPr lang="en-US" dirty="0">
                <a:latin typeface="Century Gothic" panose="020B0502020202020204" pitchFamily="34" charset="0"/>
              </a:rPr>
              <a:t>) is given by</a:t>
            </a:r>
          </a:p>
          <a:p>
            <a:endParaRPr lang="en-US" dirty="0">
              <a:latin typeface="Century Gothic" panose="020B0502020202020204" pitchFamily="34" charset="0"/>
            </a:endParaRPr>
          </a:p>
        </p:txBody>
      </p:sp>
      <p:pic>
        <p:nvPicPr>
          <p:cNvPr id="1026" name="Picture 2">
            <a:extLst>
              <a:ext uri="{FF2B5EF4-FFF2-40B4-BE49-F238E27FC236}">
                <a16:creationId xmlns:a16="http://schemas.microsoft.com/office/drawing/2014/main" id="{EC605EDC-A748-4499-A72E-64445368A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201" y="5378868"/>
            <a:ext cx="3196739" cy="396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2522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0B247-1073-4D53-9276-9D8EA83AD436}"/>
              </a:ext>
            </a:extLst>
          </p:cNvPr>
          <p:cNvSpPr>
            <a:spLocks noGrp="1"/>
          </p:cNvSpPr>
          <p:nvPr>
            <p:ph type="title"/>
          </p:nvPr>
        </p:nvSpPr>
        <p:spPr/>
        <p:txBody>
          <a:bodyPr/>
          <a:lstStyle/>
          <a:p>
            <a:r>
              <a:rPr lang="en-US" dirty="0">
                <a:latin typeface="Lemon/Milk light" panose="020B0303050302020204" pitchFamily="34" charset="0"/>
              </a:rPr>
              <a:t>What is overhead?</a:t>
            </a:r>
          </a:p>
        </p:txBody>
      </p:sp>
      <p:sp>
        <p:nvSpPr>
          <p:cNvPr id="3" name="Content Placeholder 2">
            <a:extLst>
              <a:ext uri="{FF2B5EF4-FFF2-40B4-BE49-F238E27FC236}">
                <a16:creationId xmlns:a16="http://schemas.microsoft.com/office/drawing/2014/main" id="{2B70E235-A837-4BCF-B63C-F2A3A1E1BF25}"/>
              </a:ext>
            </a:extLst>
          </p:cNvPr>
          <p:cNvSpPr>
            <a:spLocks noGrp="1"/>
          </p:cNvSpPr>
          <p:nvPr>
            <p:ph idx="1"/>
          </p:nvPr>
        </p:nvSpPr>
        <p:spPr>
          <a:xfrm>
            <a:off x="677334" y="2160588"/>
            <a:ext cx="8596668" cy="4697411"/>
          </a:xfrm>
        </p:spPr>
        <p:txBody>
          <a:bodyPr>
            <a:normAutofit/>
          </a:bodyPr>
          <a:lstStyle/>
          <a:p>
            <a:pPr marL="0" indent="0">
              <a:buNone/>
            </a:pPr>
            <a:r>
              <a:rPr lang="en-US" dirty="0">
                <a:latin typeface="Century Gothic" panose="020B0502020202020204" pitchFamily="34" charset="0"/>
              </a:rPr>
              <a:t>The process elements stop executing and start doing unnecessary tasks. Types of overhead: </a:t>
            </a:r>
          </a:p>
          <a:p>
            <a:pPr marL="0" indent="0">
              <a:buNone/>
            </a:pPr>
            <a:endParaRPr lang="en-US" dirty="0">
              <a:latin typeface="Century Gothic" panose="020B0502020202020204" pitchFamily="34" charset="0"/>
            </a:endParaRPr>
          </a:p>
          <a:p>
            <a:r>
              <a:rPr lang="en-US" dirty="0">
                <a:latin typeface="Century Gothic" panose="020B0502020202020204" pitchFamily="34" charset="0"/>
              </a:rPr>
              <a:t>Inter process </a:t>
            </a:r>
          </a:p>
          <a:p>
            <a:pPr marL="0" indent="0">
              <a:buNone/>
            </a:pPr>
            <a:r>
              <a:rPr lang="en-US" dirty="0">
                <a:latin typeface="Century Gothic" panose="020B0502020202020204" pitchFamily="34" charset="0"/>
              </a:rPr>
              <a:t>    communication</a:t>
            </a:r>
          </a:p>
          <a:p>
            <a:endParaRPr lang="en-US" dirty="0">
              <a:latin typeface="Century Gothic" panose="020B0502020202020204" pitchFamily="34" charset="0"/>
            </a:endParaRPr>
          </a:p>
          <a:p>
            <a:pPr marL="0" indent="0">
              <a:buNone/>
            </a:pPr>
            <a:endParaRPr lang="en-US" dirty="0">
              <a:latin typeface="Century Gothic" panose="020B0502020202020204" pitchFamily="34" charset="0"/>
            </a:endParaRPr>
          </a:p>
          <a:p>
            <a:endParaRPr lang="en-US" dirty="0">
              <a:latin typeface="Century Gothic" panose="020B0502020202020204" pitchFamily="34" charset="0"/>
            </a:endParaRPr>
          </a:p>
        </p:txBody>
      </p:sp>
      <p:sp>
        <p:nvSpPr>
          <p:cNvPr id="34" name="Oval 33">
            <a:extLst>
              <a:ext uri="{FF2B5EF4-FFF2-40B4-BE49-F238E27FC236}">
                <a16:creationId xmlns:a16="http://schemas.microsoft.com/office/drawing/2014/main" id="{B6597E9D-D764-459E-85E8-39C39FFAB98C}"/>
              </a:ext>
            </a:extLst>
          </p:cNvPr>
          <p:cNvSpPr/>
          <p:nvPr/>
        </p:nvSpPr>
        <p:spPr>
          <a:xfrm>
            <a:off x="4927905" y="4652211"/>
            <a:ext cx="978569" cy="9625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6FBF9B81-17E5-4288-98F7-476DCDC78955}"/>
              </a:ext>
            </a:extLst>
          </p:cNvPr>
          <p:cNvPicPr>
            <a:picLocks noChangeAspect="1"/>
          </p:cNvPicPr>
          <p:nvPr/>
        </p:nvPicPr>
        <p:blipFill>
          <a:blip r:embed="rId2"/>
          <a:stretch>
            <a:fillRect/>
          </a:stretch>
        </p:blipFill>
        <p:spPr>
          <a:xfrm>
            <a:off x="6035249" y="4652211"/>
            <a:ext cx="993734" cy="981541"/>
          </a:xfrm>
          <a:prstGeom prst="rect">
            <a:avLst/>
          </a:prstGeom>
        </p:spPr>
      </p:pic>
      <p:pic>
        <p:nvPicPr>
          <p:cNvPr id="36" name="Picture 35">
            <a:extLst>
              <a:ext uri="{FF2B5EF4-FFF2-40B4-BE49-F238E27FC236}">
                <a16:creationId xmlns:a16="http://schemas.microsoft.com/office/drawing/2014/main" id="{4E37BAFF-3597-4EBF-AD8C-A5732FC018A5}"/>
              </a:ext>
            </a:extLst>
          </p:cNvPr>
          <p:cNvPicPr>
            <a:picLocks noChangeAspect="1"/>
          </p:cNvPicPr>
          <p:nvPr/>
        </p:nvPicPr>
        <p:blipFill>
          <a:blip r:embed="rId2"/>
          <a:stretch>
            <a:fillRect/>
          </a:stretch>
        </p:blipFill>
        <p:spPr>
          <a:xfrm>
            <a:off x="7157758" y="4642703"/>
            <a:ext cx="993734" cy="981541"/>
          </a:xfrm>
          <a:prstGeom prst="rect">
            <a:avLst/>
          </a:prstGeom>
        </p:spPr>
      </p:pic>
      <p:pic>
        <p:nvPicPr>
          <p:cNvPr id="37" name="Picture 36">
            <a:extLst>
              <a:ext uri="{FF2B5EF4-FFF2-40B4-BE49-F238E27FC236}">
                <a16:creationId xmlns:a16="http://schemas.microsoft.com/office/drawing/2014/main" id="{C555673C-6885-4794-80E4-3B8F8DAA0598}"/>
              </a:ext>
            </a:extLst>
          </p:cNvPr>
          <p:cNvPicPr>
            <a:picLocks noChangeAspect="1"/>
          </p:cNvPicPr>
          <p:nvPr/>
        </p:nvPicPr>
        <p:blipFill>
          <a:blip r:embed="rId2"/>
          <a:stretch>
            <a:fillRect/>
          </a:stretch>
        </p:blipFill>
        <p:spPr>
          <a:xfrm>
            <a:off x="8280267" y="4652211"/>
            <a:ext cx="993734" cy="981541"/>
          </a:xfrm>
          <a:prstGeom prst="rect">
            <a:avLst/>
          </a:prstGeom>
        </p:spPr>
      </p:pic>
      <p:sp>
        <p:nvSpPr>
          <p:cNvPr id="38" name="Rectangle 37">
            <a:extLst>
              <a:ext uri="{FF2B5EF4-FFF2-40B4-BE49-F238E27FC236}">
                <a16:creationId xmlns:a16="http://schemas.microsoft.com/office/drawing/2014/main" id="{EDFCB4B2-C663-4FBC-B6E7-85C9785DD743}"/>
              </a:ext>
            </a:extLst>
          </p:cNvPr>
          <p:cNvSpPr/>
          <p:nvPr/>
        </p:nvSpPr>
        <p:spPr>
          <a:xfrm>
            <a:off x="4927906" y="3208673"/>
            <a:ext cx="4346096" cy="981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dirty="0"/>
              <a:t>1		 2	  3		 4</a:t>
            </a:r>
          </a:p>
        </p:txBody>
      </p:sp>
      <p:cxnSp>
        <p:nvCxnSpPr>
          <p:cNvPr id="39" name="Straight Connector 38">
            <a:extLst>
              <a:ext uri="{FF2B5EF4-FFF2-40B4-BE49-F238E27FC236}">
                <a16:creationId xmlns:a16="http://schemas.microsoft.com/office/drawing/2014/main" id="{D29FB142-1C34-4A83-A6CA-EAB49E491F47}"/>
              </a:ext>
            </a:extLst>
          </p:cNvPr>
          <p:cNvCxnSpPr/>
          <p:nvPr/>
        </p:nvCxnSpPr>
        <p:spPr>
          <a:xfrm>
            <a:off x="5906474" y="2759242"/>
            <a:ext cx="0" cy="1764632"/>
          </a:xfrm>
          <a:prstGeom prst="line">
            <a:avLst/>
          </a:prstGeom>
        </p:spPr>
        <p:style>
          <a:lnRef idx="2">
            <a:schemeClr val="accent6"/>
          </a:lnRef>
          <a:fillRef idx="0">
            <a:schemeClr val="accent6"/>
          </a:fillRef>
          <a:effectRef idx="1">
            <a:schemeClr val="accent6"/>
          </a:effectRef>
          <a:fontRef idx="minor">
            <a:schemeClr val="tx1"/>
          </a:fontRef>
        </p:style>
      </p:cxnSp>
      <p:cxnSp>
        <p:nvCxnSpPr>
          <p:cNvPr id="40" name="Straight Connector 39">
            <a:extLst>
              <a:ext uri="{FF2B5EF4-FFF2-40B4-BE49-F238E27FC236}">
                <a16:creationId xmlns:a16="http://schemas.microsoft.com/office/drawing/2014/main" id="{F261E68D-5C24-443C-9F35-946F1E87E4E3}"/>
              </a:ext>
            </a:extLst>
          </p:cNvPr>
          <p:cNvCxnSpPr/>
          <p:nvPr/>
        </p:nvCxnSpPr>
        <p:spPr>
          <a:xfrm>
            <a:off x="7028983" y="2767515"/>
            <a:ext cx="0" cy="1764632"/>
          </a:xfrm>
          <a:prstGeom prst="line">
            <a:avLst/>
          </a:prstGeom>
        </p:spPr>
        <p:style>
          <a:lnRef idx="2">
            <a:schemeClr val="accent6"/>
          </a:lnRef>
          <a:fillRef idx="0">
            <a:schemeClr val="accent6"/>
          </a:fillRef>
          <a:effectRef idx="1">
            <a:schemeClr val="accent6"/>
          </a:effectRef>
          <a:fontRef idx="minor">
            <a:schemeClr val="tx1"/>
          </a:fontRef>
        </p:style>
      </p:cxnSp>
      <p:cxnSp>
        <p:nvCxnSpPr>
          <p:cNvPr id="41" name="Straight Connector 40">
            <a:extLst>
              <a:ext uri="{FF2B5EF4-FFF2-40B4-BE49-F238E27FC236}">
                <a16:creationId xmlns:a16="http://schemas.microsoft.com/office/drawing/2014/main" id="{6F3961D2-2B3C-45EF-8980-3E2FAC2E3E8C}"/>
              </a:ext>
            </a:extLst>
          </p:cNvPr>
          <p:cNvCxnSpPr/>
          <p:nvPr/>
        </p:nvCxnSpPr>
        <p:spPr>
          <a:xfrm>
            <a:off x="8143471" y="2767515"/>
            <a:ext cx="0" cy="1764632"/>
          </a:xfrm>
          <a:prstGeom prst="line">
            <a:avLst/>
          </a:prstGeom>
        </p:spPr>
        <p:style>
          <a:lnRef idx="2">
            <a:schemeClr val="accent6"/>
          </a:lnRef>
          <a:fillRef idx="0">
            <a:schemeClr val="accent6"/>
          </a:fillRef>
          <a:effectRef idx="1">
            <a:schemeClr val="accent6"/>
          </a:effectRef>
          <a:fontRef idx="minor">
            <a:schemeClr val="tx1"/>
          </a:fontRef>
        </p:style>
      </p:cxnSp>
      <p:sp>
        <p:nvSpPr>
          <p:cNvPr id="42" name="TextBox 41">
            <a:extLst>
              <a:ext uri="{FF2B5EF4-FFF2-40B4-BE49-F238E27FC236}">
                <a16:creationId xmlns:a16="http://schemas.microsoft.com/office/drawing/2014/main" id="{36EFF3E7-EFA1-4610-8742-AADC388B05BF}"/>
              </a:ext>
            </a:extLst>
          </p:cNvPr>
          <p:cNvSpPr txBox="1"/>
          <p:nvPr/>
        </p:nvSpPr>
        <p:spPr>
          <a:xfrm>
            <a:off x="4871109" y="4718904"/>
            <a:ext cx="4459690" cy="830997"/>
          </a:xfrm>
          <a:prstGeom prst="rect">
            <a:avLst/>
          </a:prstGeom>
          <a:noFill/>
        </p:spPr>
        <p:txBody>
          <a:bodyPr wrap="square" rtlCol="0">
            <a:spAutoFit/>
          </a:bodyPr>
          <a:lstStyle/>
          <a:p>
            <a:r>
              <a:rPr lang="en-US" sz="4800" dirty="0"/>
              <a:t> A     B    C    D  </a:t>
            </a:r>
          </a:p>
        </p:txBody>
      </p:sp>
    </p:spTree>
    <p:extLst>
      <p:ext uri="{BB962C8B-B14F-4D97-AF65-F5344CB8AC3E}">
        <p14:creationId xmlns:p14="http://schemas.microsoft.com/office/powerpoint/2010/main" val="6442395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3E071E-954E-4935-945B-75C83231B92F}"/>
              </a:ext>
            </a:extLst>
          </p:cNvPr>
          <p:cNvSpPr>
            <a:spLocks noGrp="1"/>
          </p:cNvSpPr>
          <p:nvPr>
            <p:ph idx="1"/>
          </p:nvPr>
        </p:nvSpPr>
        <p:spPr/>
        <p:txBody>
          <a:bodyPr/>
          <a:lstStyle/>
          <a:p>
            <a:r>
              <a:rPr lang="en-US" dirty="0">
                <a:latin typeface="Century Gothic" panose="020B0502020202020204" pitchFamily="34" charset="0"/>
              </a:rPr>
              <a:t>Idling </a:t>
            </a:r>
          </a:p>
        </p:txBody>
      </p:sp>
      <p:pic>
        <p:nvPicPr>
          <p:cNvPr id="4" name="Picture 3">
            <a:extLst>
              <a:ext uri="{FF2B5EF4-FFF2-40B4-BE49-F238E27FC236}">
                <a16:creationId xmlns:a16="http://schemas.microsoft.com/office/drawing/2014/main" id="{BCB86723-0069-432A-9871-EAE51A9E2D39}"/>
              </a:ext>
            </a:extLst>
          </p:cNvPr>
          <p:cNvPicPr>
            <a:picLocks noChangeAspect="1"/>
          </p:cNvPicPr>
          <p:nvPr/>
        </p:nvPicPr>
        <p:blipFill>
          <a:blip r:embed="rId2"/>
          <a:stretch>
            <a:fillRect/>
          </a:stretch>
        </p:blipFill>
        <p:spPr>
          <a:xfrm>
            <a:off x="4138721" y="4177631"/>
            <a:ext cx="993734" cy="981541"/>
          </a:xfrm>
          <a:prstGeom prst="rect">
            <a:avLst/>
          </a:prstGeom>
        </p:spPr>
      </p:pic>
      <p:pic>
        <p:nvPicPr>
          <p:cNvPr id="5" name="Picture 4">
            <a:extLst>
              <a:ext uri="{FF2B5EF4-FFF2-40B4-BE49-F238E27FC236}">
                <a16:creationId xmlns:a16="http://schemas.microsoft.com/office/drawing/2014/main" id="{82A719B4-681F-445C-B4DA-3E45BC9FACD0}"/>
              </a:ext>
            </a:extLst>
          </p:cNvPr>
          <p:cNvPicPr>
            <a:picLocks noChangeAspect="1"/>
          </p:cNvPicPr>
          <p:nvPr/>
        </p:nvPicPr>
        <p:blipFill>
          <a:blip r:embed="rId2"/>
          <a:stretch>
            <a:fillRect/>
          </a:stretch>
        </p:blipFill>
        <p:spPr>
          <a:xfrm>
            <a:off x="5764593" y="4177632"/>
            <a:ext cx="993734" cy="981541"/>
          </a:xfrm>
          <a:prstGeom prst="rect">
            <a:avLst/>
          </a:prstGeom>
        </p:spPr>
      </p:pic>
      <p:sp>
        <p:nvSpPr>
          <p:cNvPr id="6" name="Rectangle 5">
            <a:extLst>
              <a:ext uri="{FF2B5EF4-FFF2-40B4-BE49-F238E27FC236}">
                <a16:creationId xmlns:a16="http://schemas.microsoft.com/office/drawing/2014/main" id="{8469B333-8230-4506-A1D6-FD1D77559472}"/>
              </a:ext>
            </a:extLst>
          </p:cNvPr>
          <p:cNvSpPr/>
          <p:nvPr/>
        </p:nvSpPr>
        <p:spPr>
          <a:xfrm>
            <a:off x="2950081" y="2160589"/>
            <a:ext cx="4346096" cy="981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dirty="0"/>
              <a:t>	90%	    10%</a:t>
            </a:r>
          </a:p>
        </p:txBody>
      </p:sp>
      <p:cxnSp>
        <p:nvCxnSpPr>
          <p:cNvPr id="7" name="Straight Connector 6">
            <a:extLst>
              <a:ext uri="{FF2B5EF4-FFF2-40B4-BE49-F238E27FC236}">
                <a16:creationId xmlns:a16="http://schemas.microsoft.com/office/drawing/2014/main" id="{DC8835FE-BEC0-4040-8504-EBF9C1CE4CA1}"/>
              </a:ext>
            </a:extLst>
          </p:cNvPr>
          <p:cNvCxnSpPr>
            <a:cxnSpLocks/>
          </p:cNvCxnSpPr>
          <p:nvPr/>
        </p:nvCxnSpPr>
        <p:spPr>
          <a:xfrm>
            <a:off x="5764593" y="1717692"/>
            <a:ext cx="0" cy="1764632"/>
          </a:xfrm>
          <a:prstGeom prst="line">
            <a:avLst/>
          </a:prstGeom>
        </p:spPr>
        <p:style>
          <a:lnRef idx="1">
            <a:schemeClr val="accent6"/>
          </a:lnRef>
          <a:fillRef idx="0">
            <a:schemeClr val="accent6"/>
          </a:fillRef>
          <a:effectRef idx="0">
            <a:schemeClr val="accent6"/>
          </a:effectRef>
          <a:fontRef idx="minor">
            <a:schemeClr val="tx1"/>
          </a:fontRef>
        </p:style>
      </p:cxnSp>
      <p:sp>
        <p:nvSpPr>
          <p:cNvPr id="8" name="TextBox 7">
            <a:extLst>
              <a:ext uri="{FF2B5EF4-FFF2-40B4-BE49-F238E27FC236}">
                <a16:creationId xmlns:a16="http://schemas.microsoft.com/office/drawing/2014/main" id="{68A57290-219F-4451-A1B2-6594EED6DA7E}"/>
              </a:ext>
            </a:extLst>
          </p:cNvPr>
          <p:cNvSpPr txBox="1"/>
          <p:nvPr/>
        </p:nvSpPr>
        <p:spPr>
          <a:xfrm>
            <a:off x="2917998" y="4252902"/>
            <a:ext cx="4428914" cy="830997"/>
          </a:xfrm>
          <a:prstGeom prst="rect">
            <a:avLst/>
          </a:prstGeom>
          <a:noFill/>
        </p:spPr>
        <p:txBody>
          <a:bodyPr wrap="square" rtlCol="0">
            <a:spAutoFit/>
          </a:bodyPr>
          <a:lstStyle/>
          <a:p>
            <a:r>
              <a:rPr lang="en-US" sz="4800" dirty="0"/>
              <a:t> 		   A       B  </a:t>
            </a:r>
          </a:p>
        </p:txBody>
      </p:sp>
    </p:spTree>
    <p:extLst>
      <p:ext uri="{BB962C8B-B14F-4D97-AF65-F5344CB8AC3E}">
        <p14:creationId xmlns:p14="http://schemas.microsoft.com/office/powerpoint/2010/main" val="36116651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50F5C8-358D-4181-9102-CF4B732B223A}"/>
              </a:ext>
            </a:extLst>
          </p:cNvPr>
          <p:cNvSpPr>
            <a:spLocks noGrp="1"/>
          </p:cNvSpPr>
          <p:nvPr>
            <p:ph idx="1"/>
          </p:nvPr>
        </p:nvSpPr>
        <p:spPr/>
        <p:txBody>
          <a:bodyPr/>
          <a:lstStyle/>
          <a:p>
            <a:r>
              <a:rPr lang="en-US" dirty="0">
                <a:latin typeface="Century Gothic" panose="020B0502020202020204" pitchFamily="34" charset="0"/>
              </a:rPr>
              <a:t>Excess Computing</a:t>
            </a:r>
          </a:p>
        </p:txBody>
      </p:sp>
      <p:sp>
        <p:nvSpPr>
          <p:cNvPr id="4" name="Oval 3">
            <a:extLst>
              <a:ext uri="{FF2B5EF4-FFF2-40B4-BE49-F238E27FC236}">
                <a16:creationId xmlns:a16="http://schemas.microsoft.com/office/drawing/2014/main" id="{99450736-6FB6-4085-84E1-D6D0340F3147}"/>
              </a:ext>
            </a:extLst>
          </p:cNvPr>
          <p:cNvSpPr/>
          <p:nvPr/>
        </p:nvSpPr>
        <p:spPr>
          <a:xfrm>
            <a:off x="3922951" y="2170097"/>
            <a:ext cx="978569" cy="9625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FB0B4C4-BF0E-4FA0-B065-9ECD09593E9C}"/>
              </a:ext>
            </a:extLst>
          </p:cNvPr>
          <p:cNvPicPr>
            <a:picLocks noChangeAspect="1"/>
          </p:cNvPicPr>
          <p:nvPr/>
        </p:nvPicPr>
        <p:blipFill>
          <a:blip r:embed="rId2"/>
          <a:stretch>
            <a:fillRect/>
          </a:stretch>
        </p:blipFill>
        <p:spPr>
          <a:xfrm>
            <a:off x="5030295" y="2170097"/>
            <a:ext cx="993734" cy="981541"/>
          </a:xfrm>
          <a:prstGeom prst="rect">
            <a:avLst/>
          </a:prstGeom>
        </p:spPr>
      </p:pic>
      <p:pic>
        <p:nvPicPr>
          <p:cNvPr id="6" name="Picture 5">
            <a:extLst>
              <a:ext uri="{FF2B5EF4-FFF2-40B4-BE49-F238E27FC236}">
                <a16:creationId xmlns:a16="http://schemas.microsoft.com/office/drawing/2014/main" id="{0EEB4DBD-255B-46D8-9706-AF150C5036E4}"/>
              </a:ext>
            </a:extLst>
          </p:cNvPr>
          <p:cNvPicPr>
            <a:picLocks noChangeAspect="1"/>
          </p:cNvPicPr>
          <p:nvPr/>
        </p:nvPicPr>
        <p:blipFill>
          <a:blip r:embed="rId2"/>
          <a:stretch>
            <a:fillRect/>
          </a:stretch>
        </p:blipFill>
        <p:spPr>
          <a:xfrm>
            <a:off x="6152804" y="2160589"/>
            <a:ext cx="993734" cy="981541"/>
          </a:xfrm>
          <a:prstGeom prst="rect">
            <a:avLst/>
          </a:prstGeom>
        </p:spPr>
      </p:pic>
      <p:pic>
        <p:nvPicPr>
          <p:cNvPr id="7" name="Picture 6">
            <a:extLst>
              <a:ext uri="{FF2B5EF4-FFF2-40B4-BE49-F238E27FC236}">
                <a16:creationId xmlns:a16="http://schemas.microsoft.com/office/drawing/2014/main" id="{B86226A8-79BC-4BE3-AA7D-F78D2B793996}"/>
              </a:ext>
            </a:extLst>
          </p:cNvPr>
          <p:cNvPicPr>
            <a:picLocks noChangeAspect="1"/>
          </p:cNvPicPr>
          <p:nvPr/>
        </p:nvPicPr>
        <p:blipFill>
          <a:blip r:embed="rId2"/>
          <a:stretch>
            <a:fillRect/>
          </a:stretch>
        </p:blipFill>
        <p:spPr>
          <a:xfrm>
            <a:off x="7275313" y="2170097"/>
            <a:ext cx="993734" cy="981541"/>
          </a:xfrm>
          <a:prstGeom prst="rect">
            <a:avLst/>
          </a:prstGeom>
        </p:spPr>
      </p:pic>
      <p:sp>
        <p:nvSpPr>
          <p:cNvPr id="8" name="TextBox 7">
            <a:extLst>
              <a:ext uri="{FF2B5EF4-FFF2-40B4-BE49-F238E27FC236}">
                <a16:creationId xmlns:a16="http://schemas.microsoft.com/office/drawing/2014/main" id="{21A23F38-FC35-400F-B06C-D7CF435A4C5E}"/>
              </a:ext>
            </a:extLst>
          </p:cNvPr>
          <p:cNvSpPr txBox="1"/>
          <p:nvPr/>
        </p:nvSpPr>
        <p:spPr>
          <a:xfrm>
            <a:off x="3866155" y="2236790"/>
            <a:ext cx="4459690" cy="830997"/>
          </a:xfrm>
          <a:prstGeom prst="rect">
            <a:avLst/>
          </a:prstGeom>
          <a:noFill/>
        </p:spPr>
        <p:txBody>
          <a:bodyPr wrap="square" rtlCol="0">
            <a:spAutoFit/>
          </a:bodyPr>
          <a:lstStyle/>
          <a:p>
            <a:r>
              <a:rPr lang="en-US" sz="4800" dirty="0"/>
              <a:t> A     B    C    D  </a:t>
            </a:r>
          </a:p>
        </p:txBody>
      </p:sp>
      <p:sp>
        <p:nvSpPr>
          <p:cNvPr id="9" name="Left Brace 8">
            <a:extLst>
              <a:ext uri="{FF2B5EF4-FFF2-40B4-BE49-F238E27FC236}">
                <a16:creationId xmlns:a16="http://schemas.microsoft.com/office/drawing/2014/main" id="{0A6A67A4-CD2F-4CDB-A701-5E3F159C5FA2}"/>
              </a:ext>
            </a:extLst>
          </p:cNvPr>
          <p:cNvSpPr/>
          <p:nvPr/>
        </p:nvSpPr>
        <p:spPr>
          <a:xfrm>
            <a:off x="3785492" y="3487555"/>
            <a:ext cx="401052" cy="16884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D806A580-149F-4438-8ADA-44C44C8EA925}"/>
              </a:ext>
            </a:extLst>
          </p:cNvPr>
          <p:cNvSpPr/>
          <p:nvPr/>
        </p:nvSpPr>
        <p:spPr>
          <a:xfrm flipH="1">
            <a:off x="4500468" y="3487554"/>
            <a:ext cx="401052" cy="16884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a:extLst>
              <a:ext uri="{FF2B5EF4-FFF2-40B4-BE49-F238E27FC236}">
                <a16:creationId xmlns:a16="http://schemas.microsoft.com/office/drawing/2014/main" id="{E3EA25EC-2A20-4748-BA8D-AE360580590B}"/>
              </a:ext>
            </a:extLst>
          </p:cNvPr>
          <p:cNvSpPr/>
          <p:nvPr/>
        </p:nvSpPr>
        <p:spPr>
          <a:xfrm>
            <a:off x="4966791" y="3487555"/>
            <a:ext cx="401052" cy="16884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E0C195E8-3870-4425-BEC9-0AE2420DE07D}"/>
              </a:ext>
            </a:extLst>
          </p:cNvPr>
          <p:cNvSpPr/>
          <p:nvPr/>
        </p:nvSpPr>
        <p:spPr>
          <a:xfrm flipH="1">
            <a:off x="5681767" y="3487554"/>
            <a:ext cx="401052" cy="16884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a:extLst>
              <a:ext uri="{FF2B5EF4-FFF2-40B4-BE49-F238E27FC236}">
                <a16:creationId xmlns:a16="http://schemas.microsoft.com/office/drawing/2014/main" id="{B3394246-59BE-4494-98B3-555EB937770B}"/>
              </a:ext>
            </a:extLst>
          </p:cNvPr>
          <p:cNvSpPr/>
          <p:nvPr/>
        </p:nvSpPr>
        <p:spPr>
          <a:xfrm>
            <a:off x="6159285" y="3487555"/>
            <a:ext cx="401052" cy="16884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a:extLst>
              <a:ext uri="{FF2B5EF4-FFF2-40B4-BE49-F238E27FC236}">
                <a16:creationId xmlns:a16="http://schemas.microsoft.com/office/drawing/2014/main" id="{9256DC19-3931-4A5E-8E5C-4FF1531C18DA}"/>
              </a:ext>
            </a:extLst>
          </p:cNvPr>
          <p:cNvSpPr/>
          <p:nvPr/>
        </p:nvSpPr>
        <p:spPr>
          <a:xfrm flipH="1">
            <a:off x="6874261" y="3487554"/>
            <a:ext cx="401052" cy="16884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a:extLst>
              <a:ext uri="{FF2B5EF4-FFF2-40B4-BE49-F238E27FC236}">
                <a16:creationId xmlns:a16="http://schemas.microsoft.com/office/drawing/2014/main" id="{4D440105-CFA0-4A5A-ABA0-8D715EEF423F}"/>
              </a:ext>
            </a:extLst>
          </p:cNvPr>
          <p:cNvSpPr/>
          <p:nvPr/>
        </p:nvSpPr>
        <p:spPr>
          <a:xfrm>
            <a:off x="7351779" y="3487555"/>
            <a:ext cx="401052" cy="16884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a:extLst>
              <a:ext uri="{FF2B5EF4-FFF2-40B4-BE49-F238E27FC236}">
                <a16:creationId xmlns:a16="http://schemas.microsoft.com/office/drawing/2014/main" id="{B9518CC8-5AA3-4F81-B22B-A5665E5F1514}"/>
              </a:ext>
            </a:extLst>
          </p:cNvPr>
          <p:cNvSpPr/>
          <p:nvPr/>
        </p:nvSpPr>
        <p:spPr>
          <a:xfrm flipH="1">
            <a:off x="8066755" y="3487554"/>
            <a:ext cx="401052" cy="16884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32041584-6F11-486B-AF06-BAE56F8D1A58}"/>
              </a:ext>
            </a:extLst>
          </p:cNvPr>
          <p:cNvSpPr txBox="1"/>
          <p:nvPr/>
        </p:nvSpPr>
        <p:spPr>
          <a:xfrm>
            <a:off x="4105896" y="3269941"/>
            <a:ext cx="952738" cy="2123658"/>
          </a:xfrm>
          <a:prstGeom prst="rect">
            <a:avLst/>
          </a:prstGeom>
          <a:noFill/>
        </p:spPr>
        <p:txBody>
          <a:bodyPr wrap="square" rtlCol="0">
            <a:spAutoFit/>
          </a:bodyPr>
          <a:lstStyle/>
          <a:p>
            <a:r>
              <a:rPr lang="en-US" sz="4400" dirty="0">
                <a:latin typeface="Century Gothic" panose="020B0502020202020204" pitchFamily="34" charset="0"/>
              </a:rPr>
              <a:t>1</a:t>
            </a:r>
          </a:p>
          <a:p>
            <a:r>
              <a:rPr lang="en-US" sz="4400" dirty="0">
                <a:latin typeface="Century Gothic" panose="020B0502020202020204" pitchFamily="34" charset="0"/>
              </a:rPr>
              <a:t>2</a:t>
            </a:r>
          </a:p>
          <a:p>
            <a:r>
              <a:rPr lang="en-US" sz="4400" dirty="0">
                <a:latin typeface="Century Gothic" panose="020B0502020202020204" pitchFamily="34" charset="0"/>
              </a:rPr>
              <a:t>3</a:t>
            </a:r>
          </a:p>
        </p:txBody>
      </p:sp>
      <p:sp>
        <p:nvSpPr>
          <p:cNvPr id="18" name="TextBox 17">
            <a:extLst>
              <a:ext uri="{FF2B5EF4-FFF2-40B4-BE49-F238E27FC236}">
                <a16:creationId xmlns:a16="http://schemas.microsoft.com/office/drawing/2014/main" id="{27E72213-59D0-4ABD-9BE7-F438F9F0FEBD}"/>
              </a:ext>
            </a:extLst>
          </p:cNvPr>
          <p:cNvSpPr txBox="1"/>
          <p:nvPr/>
        </p:nvSpPr>
        <p:spPr>
          <a:xfrm>
            <a:off x="5287195" y="3258954"/>
            <a:ext cx="952738" cy="2123658"/>
          </a:xfrm>
          <a:prstGeom prst="rect">
            <a:avLst/>
          </a:prstGeom>
          <a:noFill/>
        </p:spPr>
        <p:txBody>
          <a:bodyPr wrap="square" rtlCol="0">
            <a:spAutoFit/>
          </a:bodyPr>
          <a:lstStyle/>
          <a:p>
            <a:r>
              <a:rPr lang="en-US" sz="4400" dirty="0">
                <a:latin typeface="Century Gothic" panose="020B0502020202020204" pitchFamily="34" charset="0"/>
              </a:rPr>
              <a:t>1</a:t>
            </a:r>
          </a:p>
          <a:p>
            <a:r>
              <a:rPr lang="en-US" sz="4400" dirty="0">
                <a:latin typeface="Century Gothic" panose="020B0502020202020204" pitchFamily="34" charset="0"/>
              </a:rPr>
              <a:t>5</a:t>
            </a:r>
          </a:p>
          <a:p>
            <a:r>
              <a:rPr lang="en-US" sz="4400" dirty="0">
                <a:latin typeface="Century Gothic" panose="020B0502020202020204" pitchFamily="34" charset="0"/>
              </a:rPr>
              <a:t>4</a:t>
            </a:r>
          </a:p>
        </p:txBody>
      </p:sp>
      <p:sp>
        <p:nvSpPr>
          <p:cNvPr id="19" name="TextBox 18">
            <a:extLst>
              <a:ext uri="{FF2B5EF4-FFF2-40B4-BE49-F238E27FC236}">
                <a16:creationId xmlns:a16="http://schemas.microsoft.com/office/drawing/2014/main" id="{19E34FC7-F200-4112-A1C6-D8B6E3581DBE}"/>
              </a:ext>
            </a:extLst>
          </p:cNvPr>
          <p:cNvSpPr txBox="1"/>
          <p:nvPr/>
        </p:nvSpPr>
        <p:spPr>
          <a:xfrm>
            <a:off x="6480686" y="3269941"/>
            <a:ext cx="952738" cy="2123658"/>
          </a:xfrm>
          <a:prstGeom prst="rect">
            <a:avLst/>
          </a:prstGeom>
          <a:noFill/>
        </p:spPr>
        <p:txBody>
          <a:bodyPr wrap="square" rtlCol="0">
            <a:spAutoFit/>
          </a:bodyPr>
          <a:lstStyle/>
          <a:p>
            <a:r>
              <a:rPr lang="en-US" sz="4400" dirty="0">
                <a:latin typeface="Century Gothic" panose="020B0502020202020204" pitchFamily="34" charset="0"/>
              </a:rPr>
              <a:t>4</a:t>
            </a:r>
          </a:p>
          <a:p>
            <a:r>
              <a:rPr lang="en-US" sz="4400" dirty="0">
                <a:latin typeface="Century Gothic" panose="020B0502020202020204" pitchFamily="34" charset="0"/>
              </a:rPr>
              <a:t>2</a:t>
            </a:r>
          </a:p>
          <a:p>
            <a:r>
              <a:rPr lang="en-US" sz="4400" dirty="0">
                <a:latin typeface="Century Gothic" panose="020B0502020202020204" pitchFamily="34" charset="0"/>
              </a:rPr>
              <a:t>1</a:t>
            </a:r>
          </a:p>
        </p:txBody>
      </p:sp>
      <p:sp>
        <p:nvSpPr>
          <p:cNvPr id="20" name="TextBox 19">
            <a:extLst>
              <a:ext uri="{FF2B5EF4-FFF2-40B4-BE49-F238E27FC236}">
                <a16:creationId xmlns:a16="http://schemas.microsoft.com/office/drawing/2014/main" id="{40C83FA1-E7CD-4802-8BD5-83AAD7BDA360}"/>
              </a:ext>
            </a:extLst>
          </p:cNvPr>
          <p:cNvSpPr txBox="1"/>
          <p:nvPr/>
        </p:nvSpPr>
        <p:spPr>
          <a:xfrm>
            <a:off x="7655067" y="3269941"/>
            <a:ext cx="952738" cy="2123658"/>
          </a:xfrm>
          <a:prstGeom prst="rect">
            <a:avLst/>
          </a:prstGeom>
          <a:noFill/>
        </p:spPr>
        <p:txBody>
          <a:bodyPr wrap="square" rtlCol="0">
            <a:spAutoFit/>
          </a:bodyPr>
          <a:lstStyle/>
          <a:p>
            <a:r>
              <a:rPr lang="en-US" sz="4400" dirty="0">
                <a:latin typeface="Century Gothic" panose="020B0502020202020204" pitchFamily="34" charset="0"/>
              </a:rPr>
              <a:t>3</a:t>
            </a:r>
          </a:p>
          <a:p>
            <a:r>
              <a:rPr lang="en-US" sz="4400" dirty="0">
                <a:latin typeface="Century Gothic" panose="020B0502020202020204" pitchFamily="34" charset="0"/>
              </a:rPr>
              <a:t>5</a:t>
            </a:r>
          </a:p>
          <a:p>
            <a:r>
              <a:rPr lang="en-US" sz="4400" dirty="0">
                <a:latin typeface="Century Gothic" panose="020B0502020202020204" pitchFamily="34" charset="0"/>
              </a:rPr>
              <a:t>2</a:t>
            </a:r>
          </a:p>
        </p:txBody>
      </p:sp>
    </p:spTree>
    <p:extLst>
      <p:ext uri="{BB962C8B-B14F-4D97-AF65-F5344CB8AC3E}">
        <p14:creationId xmlns:p14="http://schemas.microsoft.com/office/powerpoint/2010/main" val="9783721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2EA6-A5C6-4657-A4D2-672D69576C5F}"/>
              </a:ext>
            </a:extLst>
          </p:cNvPr>
          <p:cNvSpPr>
            <a:spLocks noGrp="1"/>
          </p:cNvSpPr>
          <p:nvPr>
            <p:ph type="title"/>
          </p:nvPr>
        </p:nvSpPr>
        <p:spPr/>
        <p:txBody>
          <a:bodyPr/>
          <a:lstStyle/>
          <a:p>
            <a:r>
              <a:rPr lang="en-US" b="1" dirty="0">
                <a:latin typeface="Lemon/Milk light" panose="020B0303050302020204" pitchFamily="34" charset="0"/>
              </a:rPr>
              <a:t>Speedup</a:t>
            </a:r>
            <a:br>
              <a:rPr lang="en-US" b="1" dirty="0">
                <a:latin typeface="Lemon/Milk light" panose="020B0303050302020204" pitchFamily="34" charset="0"/>
              </a:rPr>
            </a:br>
            <a:endParaRPr lang="en-US" dirty="0">
              <a:latin typeface="Lemon/Milk light" panose="020B0303050302020204" pitchFamily="34" charset="0"/>
            </a:endParaRPr>
          </a:p>
        </p:txBody>
      </p:sp>
      <p:sp>
        <p:nvSpPr>
          <p:cNvPr id="3" name="Content Placeholder 2">
            <a:extLst>
              <a:ext uri="{FF2B5EF4-FFF2-40B4-BE49-F238E27FC236}">
                <a16:creationId xmlns:a16="http://schemas.microsoft.com/office/drawing/2014/main" id="{E962A116-95AC-45DE-91ED-40A0C4ED807A}"/>
              </a:ext>
            </a:extLst>
          </p:cNvPr>
          <p:cNvSpPr>
            <a:spLocks noGrp="1"/>
          </p:cNvSpPr>
          <p:nvPr>
            <p:ph idx="1"/>
          </p:nvPr>
        </p:nvSpPr>
        <p:spPr/>
        <p:txBody>
          <a:bodyPr/>
          <a:lstStyle/>
          <a:p>
            <a:pPr marL="0" indent="0">
              <a:buNone/>
            </a:pPr>
            <a:r>
              <a:rPr lang="en-US" dirty="0">
                <a:latin typeface="Century Gothic" panose="020B0502020202020204" pitchFamily="34" charset="0"/>
              </a:rPr>
              <a:t>When evaluating a parallel system, we are often interested in knowing how much performance gain is achieved by parallelizing a given application over a sequential implementation. Speedup is a measure that captures the relative benefit of solving a problem in parallel. It is defined as the ratio of the time taken to solve a problem on a single processing element to the time required to solve the same problem on a parallel computer with </a:t>
            </a:r>
            <a:r>
              <a:rPr lang="en-US" i="1" dirty="0">
                <a:latin typeface="Century Gothic" panose="020B0502020202020204" pitchFamily="34" charset="0"/>
              </a:rPr>
              <a:t>p</a:t>
            </a:r>
            <a:r>
              <a:rPr lang="en-US" dirty="0">
                <a:latin typeface="Century Gothic" panose="020B0502020202020204" pitchFamily="34" charset="0"/>
              </a:rPr>
              <a:t> identical processing elements. We denote speedup by the symbol </a:t>
            </a:r>
            <a:r>
              <a:rPr lang="en-US" i="1" dirty="0">
                <a:latin typeface="Century Gothic" panose="020B0502020202020204" pitchFamily="34" charset="0"/>
              </a:rPr>
              <a:t>S</a:t>
            </a:r>
            <a:r>
              <a:rPr lang="en-US" dirty="0">
                <a:latin typeface="Century Gothic" panose="020B0502020202020204" pitchFamily="34" charset="0"/>
              </a:rPr>
              <a:t>.</a:t>
            </a:r>
          </a:p>
          <a:p>
            <a:pPr marL="0" indent="0">
              <a:buNone/>
            </a:pPr>
            <a:endParaRPr lang="en-US" dirty="0">
              <a:latin typeface="Century Gothic" panose="020B0502020202020204" pitchFamily="34" charset="0"/>
            </a:endParaRPr>
          </a:p>
          <a:p>
            <a:pPr marL="0" indent="0">
              <a:buNone/>
            </a:pPr>
            <a:r>
              <a:rPr lang="en-US" sz="3600" dirty="0">
                <a:latin typeface="Century Gothic" panose="020B0502020202020204" pitchFamily="34" charset="0"/>
              </a:rPr>
              <a:t>S= </a:t>
            </a:r>
            <a:r>
              <a:rPr lang="en-US" sz="3600" i="1" dirty="0">
                <a:latin typeface="Century Gothic" panose="020B0502020202020204" pitchFamily="34" charset="0"/>
              </a:rPr>
              <a:t>T</a:t>
            </a:r>
            <a:r>
              <a:rPr lang="en-US" sz="3600" i="1" baseline="-25000" dirty="0">
                <a:latin typeface="Century Gothic" panose="020B0502020202020204" pitchFamily="34" charset="0"/>
              </a:rPr>
              <a:t>S </a:t>
            </a:r>
            <a:r>
              <a:rPr lang="en-US" sz="3600" dirty="0">
                <a:latin typeface="Century Gothic" panose="020B0502020202020204" pitchFamily="34" charset="0"/>
              </a:rPr>
              <a:t>/</a:t>
            </a:r>
            <a:r>
              <a:rPr lang="en-US" sz="3600" i="1" dirty="0" err="1">
                <a:latin typeface="Century Gothic" panose="020B0502020202020204" pitchFamily="34" charset="0"/>
              </a:rPr>
              <a:t>T</a:t>
            </a:r>
            <a:r>
              <a:rPr lang="en-US" sz="3600" i="1" baseline="-25000" dirty="0" err="1">
                <a:latin typeface="Century Gothic" panose="020B0502020202020204" pitchFamily="34" charset="0"/>
              </a:rPr>
              <a:t>p</a:t>
            </a:r>
            <a:endParaRPr lang="en-US" sz="3600" dirty="0">
              <a:latin typeface="Century Gothic" panose="020B0502020202020204" pitchFamily="34" charset="0"/>
            </a:endParaRPr>
          </a:p>
        </p:txBody>
      </p:sp>
    </p:spTree>
    <p:extLst>
      <p:ext uri="{BB962C8B-B14F-4D97-AF65-F5344CB8AC3E}">
        <p14:creationId xmlns:p14="http://schemas.microsoft.com/office/powerpoint/2010/main" val="4834133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EA8D-E493-40A4-B8D6-026B34C4C9B4}"/>
              </a:ext>
            </a:extLst>
          </p:cNvPr>
          <p:cNvSpPr>
            <a:spLocks noGrp="1"/>
          </p:cNvSpPr>
          <p:nvPr>
            <p:ph type="title"/>
          </p:nvPr>
        </p:nvSpPr>
        <p:spPr>
          <a:xfrm>
            <a:off x="677334" y="293950"/>
            <a:ext cx="8596668" cy="1320800"/>
          </a:xfrm>
        </p:spPr>
        <p:txBody>
          <a:bodyPr/>
          <a:lstStyle/>
          <a:p>
            <a:r>
              <a:rPr lang="en-US" dirty="0"/>
              <a:t>Single Processor</a:t>
            </a:r>
          </a:p>
        </p:txBody>
      </p:sp>
      <p:sp>
        <p:nvSpPr>
          <p:cNvPr id="4" name="Title 1">
            <a:extLst>
              <a:ext uri="{FF2B5EF4-FFF2-40B4-BE49-F238E27FC236}">
                <a16:creationId xmlns:a16="http://schemas.microsoft.com/office/drawing/2014/main" id="{E42962DF-CC0F-48E0-8FF2-4959ED93DA80}"/>
              </a:ext>
            </a:extLst>
          </p:cNvPr>
          <p:cNvSpPr txBox="1">
            <a:spLocks/>
          </p:cNvSpPr>
          <p:nvPr/>
        </p:nvSpPr>
        <p:spPr>
          <a:xfrm>
            <a:off x="677334" y="3040503"/>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Multi(p) Processors</a:t>
            </a:r>
          </a:p>
        </p:txBody>
      </p:sp>
      <p:pic>
        <p:nvPicPr>
          <p:cNvPr id="9" name="Picture 8">
            <a:extLst>
              <a:ext uri="{FF2B5EF4-FFF2-40B4-BE49-F238E27FC236}">
                <a16:creationId xmlns:a16="http://schemas.microsoft.com/office/drawing/2014/main" id="{766481C0-4101-4804-B7D0-E6E5E38C5FFD}"/>
              </a:ext>
            </a:extLst>
          </p:cNvPr>
          <p:cNvPicPr>
            <a:picLocks noChangeAspect="1"/>
          </p:cNvPicPr>
          <p:nvPr/>
        </p:nvPicPr>
        <p:blipFill>
          <a:blip r:embed="rId2"/>
          <a:stretch>
            <a:fillRect/>
          </a:stretch>
        </p:blipFill>
        <p:spPr>
          <a:xfrm>
            <a:off x="4839868" y="811254"/>
            <a:ext cx="2512264" cy="2108804"/>
          </a:xfrm>
          <a:prstGeom prst="rect">
            <a:avLst/>
          </a:prstGeom>
        </p:spPr>
      </p:pic>
      <p:pic>
        <p:nvPicPr>
          <p:cNvPr id="11" name="Picture 10">
            <a:extLst>
              <a:ext uri="{FF2B5EF4-FFF2-40B4-BE49-F238E27FC236}">
                <a16:creationId xmlns:a16="http://schemas.microsoft.com/office/drawing/2014/main" id="{A924C1E6-5F66-47A4-AD4C-4755C1934BD2}"/>
              </a:ext>
            </a:extLst>
          </p:cNvPr>
          <p:cNvPicPr>
            <a:picLocks noChangeAspect="1"/>
          </p:cNvPicPr>
          <p:nvPr/>
        </p:nvPicPr>
        <p:blipFill>
          <a:blip r:embed="rId3"/>
          <a:stretch>
            <a:fillRect/>
          </a:stretch>
        </p:blipFill>
        <p:spPr>
          <a:xfrm>
            <a:off x="4908503" y="3730051"/>
            <a:ext cx="2374994" cy="2699897"/>
          </a:xfrm>
          <a:prstGeom prst="rect">
            <a:avLst/>
          </a:prstGeom>
        </p:spPr>
      </p:pic>
    </p:spTree>
    <p:extLst>
      <p:ext uri="{BB962C8B-B14F-4D97-AF65-F5344CB8AC3E}">
        <p14:creationId xmlns:p14="http://schemas.microsoft.com/office/powerpoint/2010/main" val="4622357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101</TotalTime>
  <Words>816</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Lemon/Milk light</vt:lpstr>
      <vt:lpstr>Trebuchet MS</vt:lpstr>
      <vt:lpstr>Wingdings 3</vt:lpstr>
      <vt:lpstr>Facet</vt:lpstr>
      <vt:lpstr>Performance Metrics </vt:lpstr>
      <vt:lpstr>Performance Metrics for Parallel Systems </vt:lpstr>
      <vt:lpstr>Execution Time </vt:lpstr>
      <vt:lpstr>Total Parallel Overhead </vt:lpstr>
      <vt:lpstr>What is overhead?</vt:lpstr>
      <vt:lpstr>PowerPoint Presentation</vt:lpstr>
      <vt:lpstr>PowerPoint Presentation</vt:lpstr>
      <vt:lpstr>Speedup </vt:lpstr>
      <vt:lpstr>Single Processor</vt:lpstr>
      <vt:lpstr>Efficiency </vt:lpstr>
      <vt:lpstr>Cost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Metrics </dc:title>
  <dc:creator>Swayam Parija</dc:creator>
  <cp:lastModifiedBy>Swayam Parija</cp:lastModifiedBy>
  <cp:revision>9</cp:revision>
  <dcterms:created xsi:type="dcterms:W3CDTF">2019-12-24T06:40:20Z</dcterms:created>
  <dcterms:modified xsi:type="dcterms:W3CDTF">2019-12-24T08:21:27Z</dcterms:modified>
</cp:coreProperties>
</file>