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85" r:id="rId4"/>
    <p:sldId id="287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79" r:id="rId13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5"/>
    </p:embeddedFont>
    <p:embeddedFont>
      <p:font typeface="Arvo" panose="020000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et.giri9@gmail.com" initials="s" lastIdx="1" clrIdx="0">
    <p:extLst>
      <p:ext uri="{19B8F6BF-5375-455C-9EA6-DF929625EA0E}">
        <p15:presenceInfo xmlns:p15="http://schemas.microsoft.com/office/powerpoint/2012/main" userId="0a4480483ecee3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C3496-B501-4125-882F-F26ED73271E3}">
  <a:tblStyle styleId="{80AC3496-B501-4125-882F-F26ED7327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font" Target="fonts/font1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4T07:25:24.34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9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874486" y="923836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GROMACS</a:t>
            </a:r>
            <a:br>
              <a:rPr lang="en-I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A9B58-B38E-4C44-9688-859336E5AF6E}"/>
              </a:ext>
            </a:extLst>
          </p:cNvPr>
          <p:cNvSpPr txBox="1"/>
          <p:nvPr/>
        </p:nvSpPr>
        <p:spPr>
          <a:xfrm>
            <a:off x="1039090" y="3352198"/>
            <a:ext cx="2642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>
                <a:solidFill>
                  <a:schemeClr val="bg1"/>
                </a:solidFill>
              </a:rPr>
              <a:t>-TEAM CYPHER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335280" y="190500"/>
            <a:ext cx="5971395" cy="968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7200" dirty="0"/>
            </a:b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1"/>
          </p:nvPr>
        </p:nvSpPr>
        <p:spPr>
          <a:xfrm>
            <a:off x="429749" y="1378232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Low overhead allows random access to portions of a trace, making it suitable for analyzing large amounts of performance data.</a:t>
            </a:r>
          </a:p>
          <a:p>
            <a:r>
              <a:rPr lang="en-US" sz="1600" b="1" dirty="0"/>
              <a:t>Thread safety allows you to trace multithreaded MPI applications for event-based tracing and non-MPI threaded applications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733250" y="2190215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12699" y="801096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1F84D-726F-45E8-932E-07F9F82856A6}"/>
              </a:ext>
            </a:extLst>
          </p:cNvPr>
          <p:cNvSpPr txBox="1"/>
          <p:nvPr/>
        </p:nvSpPr>
        <p:spPr>
          <a:xfrm>
            <a:off x="537733" y="470013"/>
            <a:ext cx="516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Scalability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21" name="Google Shape;744;p37">
            <a:extLst>
              <a:ext uri="{FF2B5EF4-FFF2-40B4-BE49-F238E27FC236}">
                <a16:creationId xmlns:a16="http://schemas.microsoft.com/office/drawing/2014/main" id="{C87652B6-6D7B-45DE-B347-76C323419DE0}"/>
              </a:ext>
            </a:extLst>
          </p:cNvPr>
          <p:cNvGrpSpPr/>
          <p:nvPr/>
        </p:nvGrpSpPr>
        <p:grpSpPr>
          <a:xfrm>
            <a:off x="173958" y="684075"/>
            <a:ext cx="318264" cy="282756"/>
            <a:chOff x="5292575" y="3681900"/>
            <a:chExt cx="420150" cy="373275"/>
          </a:xfrm>
        </p:grpSpPr>
        <p:sp>
          <p:nvSpPr>
            <p:cNvPr id="22" name="Google Shape;745;p37">
              <a:extLst>
                <a:ext uri="{FF2B5EF4-FFF2-40B4-BE49-F238E27FC236}">
                  <a16:creationId xmlns:a16="http://schemas.microsoft.com/office/drawing/2014/main" id="{75E6E29B-1D44-4ABB-AA1D-3999FE7C93B8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6;p37">
              <a:extLst>
                <a:ext uri="{FF2B5EF4-FFF2-40B4-BE49-F238E27FC236}">
                  <a16:creationId xmlns:a16="http://schemas.microsoft.com/office/drawing/2014/main" id="{A5614100-534A-4498-BC8F-A20DAAAE68F5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7;p37">
              <a:extLst>
                <a:ext uri="{FF2B5EF4-FFF2-40B4-BE49-F238E27FC236}">
                  <a16:creationId xmlns:a16="http://schemas.microsoft.com/office/drawing/2014/main" id="{4DE563B7-3986-4A59-BCF6-5A93271E8C8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8;p37">
              <a:extLst>
                <a:ext uri="{FF2B5EF4-FFF2-40B4-BE49-F238E27FC236}">
                  <a16:creationId xmlns:a16="http://schemas.microsoft.com/office/drawing/2014/main" id="{4E0A5460-956D-4101-9504-C6B565A80E3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9;p37">
              <a:extLst>
                <a:ext uri="{FF2B5EF4-FFF2-40B4-BE49-F238E27FC236}">
                  <a16:creationId xmlns:a16="http://schemas.microsoft.com/office/drawing/2014/main" id="{63464377-406C-4C9C-910C-3AD398CCAFA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0;p37">
              <a:extLst>
                <a:ext uri="{FF2B5EF4-FFF2-40B4-BE49-F238E27FC236}">
                  <a16:creationId xmlns:a16="http://schemas.microsoft.com/office/drawing/2014/main" id="{A4CC1D00-4F91-49D5-96D0-B5EF64B34BDB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1;p37">
              <a:extLst>
                <a:ext uri="{FF2B5EF4-FFF2-40B4-BE49-F238E27FC236}">
                  <a16:creationId xmlns:a16="http://schemas.microsoft.com/office/drawing/2014/main" id="{16C2923A-9847-4A02-81E4-FC5881599935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706366" y="554712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Instrumentation &amp; Tracing</a:t>
            </a:r>
            <a:br>
              <a:rPr lang="en-US" dirty="0"/>
            </a:br>
            <a:endParaRPr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5929425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Low-intrusion instrumentation supports MPI applications with C, C++, Fortran, or </a:t>
            </a:r>
            <a:r>
              <a:rPr lang="en-US" sz="1800" b="1" dirty="0" err="1"/>
              <a:t>OpenSHMEM</a:t>
            </a:r>
            <a:endParaRPr lang="en-US" sz="1800" b="1" dirty="0"/>
          </a:p>
          <a:p>
            <a:r>
              <a:rPr lang="en-US" sz="1800" b="1" dirty="0"/>
              <a:t>Performance data from parallel threads in C, C++, Fortran, and </a:t>
            </a:r>
            <a:r>
              <a:rPr lang="en-US" sz="1800" b="1" dirty="0" err="1"/>
              <a:t>OpenSHMEM</a:t>
            </a:r>
            <a:r>
              <a:rPr lang="en-US" sz="1800" b="1" dirty="0"/>
              <a:t> is automatically recorded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1377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7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047651" y="388201"/>
            <a:ext cx="572697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</a:t>
            </a:r>
            <a:r>
              <a:rPr lang="en-IN" sz="3600" dirty="0"/>
              <a:t>HAT IS GROMACS ?</a:t>
            </a:r>
            <a:endParaRPr sz="36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DC15C-3A16-47ED-AE5C-DFC6EF13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1" y="402460"/>
            <a:ext cx="1708298" cy="7290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5CFC07-C67E-4E7E-AD97-C034F3D325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8020" y="1912200"/>
            <a:ext cx="6590854" cy="2724300"/>
          </a:xfrm>
        </p:spPr>
        <p:txBody>
          <a:bodyPr/>
          <a:lstStyle/>
          <a:p>
            <a:r>
              <a:rPr lang="en-IN" sz="1600" b="1" dirty="0"/>
              <a:t>GRO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ningen </a:t>
            </a:r>
            <a:r>
              <a:rPr lang="en-IN" sz="1600" b="1" dirty="0">
                <a:solidFill>
                  <a:schemeClr val="accent2"/>
                </a:solidFill>
              </a:rPr>
              <a:t>MA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chine for</a:t>
            </a:r>
            <a:r>
              <a:rPr lang="en-IN" sz="1600" b="1" dirty="0"/>
              <a:t> C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hemical </a:t>
            </a:r>
            <a:r>
              <a:rPr lang="en-IN" sz="1600" b="1" dirty="0"/>
              <a:t>S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imulations</a:t>
            </a:r>
          </a:p>
          <a:p>
            <a:r>
              <a:rPr lang="en-US" sz="1600" b="1" dirty="0"/>
              <a:t>It is free, open-source software released under the GNU General Public License (GPL).</a:t>
            </a:r>
          </a:p>
          <a:p>
            <a:r>
              <a:rPr lang="en-US" sz="1600" b="1" dirty="0"/>
              <a:t>GROMACS is one of the major software packages for the simulation of biological macromolecules</a:t>
            </a:r>
          </a:p>
          <a:p>
            <a:r>
              <a:rPr lang="en-US" sz="1600" b="1" dirty="0"/>
              <a:t>Designed for simulations of proteins, lipids, and nucleic acids.</a:t>
            </a:r>
          </a:p>
          <a:p>
            <a:endParaRPr lang="en-US" sz="1600" b="1" dirty="0"/>
          </a:p>
          <a:p>
            <a:pPr marL="101600" indent="0">
              <a:buNone/>
            </a:pPr>
            <a:endParaRPr lang="en-I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01040" y="388201"/>
            <a:ext cx="607589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</a:t>
            </a:r>
            <a:r>
              <a:rPr lang="en-IN" sz="3600" dirty="0"/>
              <a:t>HY GROMACS ?</a:t>
            </a:r>
            <a:endParaRPr sz="36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5CFC07-C67E-4E7E-AD97-C034F3D325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8020" y="1472721"/>
            <a:ext cx="7214631" cy="2724300"/>
          </a:xfrm>
        </p:spPr>
        <p:txBody>
          <a:bodyPr/>
          <a:lstStyle/>
          <a:p>
            <a:r>
              <a:rPr lang="en-IN" sz="1600" b="1" dirty="0"/>
              <a:t>GROMACS is user-friendly.</a:t>
            </a:r>
            <a:endParaRPr lang="en-US" sz="1600" b="1" dirty="0"/>
          </a:p>
          <a:p>
            <a:r>
              <a:rPr lang="en-US" sz="1600" b="1" dirty="0"/>
              <a:t>GROMACS provides extremely high performance compared to all other programs.</a:t>
            </a:r>
          </a:p>
          <a:p>
            <a:r>
              <a:rPr lang="en-US" sz="1600" b="1" dirty="0"/>
              <a:t>GROMACS can be run in parallel, using either the standard MPI communication protocol, or via our own "Thread MPI" library for single-node workstations.</a:t>
            </a:r>
          </a:p>
          <a:p>
            <a:r>
              <a:rPr lang="en-US" sz="1600" b="1" dirty="0"/>
              <a:t>As the simulation is proceeding, GROMACS will continuously tell you how far it has come, and what time and date it expects to be finished.</a:t>
            </a:r>
          </a:p>
          <a:p>
            <a:r>
              <a:rPr lang="en-US" sz="1600" b="1" dirty="0"/>
              <a:t>It has excellent CUDA-based GPU acceleration on GPUs that have Nvidia compute capability &gt;= 2.0.</a:t>
            </a:r>
          </a:p>
          <a:p>
            <a:endParaRPr lang="en-US" sz="1600" dirty="0"/>
          </a:p>
          <a:p>
            <a:endParaRPr lang="en-US" sz="1600" b="1" dirty="0"/>
          </a:p>
          <a:p>
            <a:pPr marL="101600" indent="0">
              <a:buNone/>
            </a:pPr>
            <a:endParaRPr lang="en-I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99F6-9489-4AE1-9CB8-A8BE581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34339"/>
            <a:ext cx="5658975" cy="724435"/>
          </a:xfrm>
        </p:spPr>
        <p:txBody>
          <a:bodyPr/>
          <a:lstStyle/>
          <a:p>
            <a:r>
              <a:rPr lang="en-US" sz="3600" dirty="0"/>
              <a:t>PREREQUSITE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F6F4-9EB5-41EE-BE14-ACBD7DE2C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3654CE-6BB3-4ACA-9847-4EBB31B2A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712856"/>
            <a:ext cx="6248399" cy="2339102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latest version of your C and C++ compilers.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that you have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version 2.8.8 or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and unpack the latest version of the GROMACS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tarball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a separate build directory and change to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cmake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 the path to the source as an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make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make 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make install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GMXRC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get access to GROMACS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ACDF-4826-456C-A9BD-98134CC6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INSTALLATION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68F7-801B-431A-9D42-77474ACB1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sz="1600" b="1" dirty="0"/>
              <a:t>Sequence of steps to execute-</a:t>
            </a:r>
          </a:p>
          <a:p>
            <a:r>
              <a:rPr lang="en-IN" sz="1600" b="1" dirty="0"/>
              <a:t>tar </a:t>
            </a:r>
            <a:r>
              <a:rPr lang="en-IN" sz="1600" b="1" dirty="0" err="1"/>
              <a:t>xfz</a:t>
            </a:r>
            <a:r>
              <a:rPr lang="en-IN" sz="1600" b="1" dirty="0"/>
              <a:t> gromacs-4.6.5.tar.gz</a:t>
            </a:r>
          </a:p>
          <a:p>
            <a:r>
              <a:rPr lang="en-IN" sz="1600" b="1" dirty="0"/>
              <a:t>cd gromacs-4.6.5</a:t>
            </a:r>
          </a:p>
          <a:p>
            <a:r>
              <a:rPr lang="en-IN" sz="1600" b="1" dirty="0" err="1"/>
              <a:t>mkdir</a:t>
            </a:r>
            <a:r>
              <a:rPr lang="en-IN" sz="1600" b="1" dirty="0"/>
              <a:t> build</a:t>
            </a:r>
          </a:p>
          <a:p>
            <a:r>
              <a:rPr lang="en-IN" sz="1600" b="1" dirty="0"/>
              <a:t>cd build</a:t>
            </a:r>
          </a:p>
          <a:p>
            <a:r>
              <a:rPr lang="en-IN" sz="1600" b="1" dirty="0" err="1"/>
              <a:t>cmake</a:t>
            </a:r>
            <a:r>
              <a:rPr lang="en-IN" sz="1600" b="1" dirty="0"/>
              <a:t> .. -DGMX_BUILD_OWN_FFTW=ON</a:t>
            </a:r>
          </a:p>
          <a:p>
            <a:r>
              <a:rPr lang="en-IN" sz="1600" b="1" dirty="0"/>
              <a:t>make</a:t>
            </a:r>
          </a:p>
          <a:p>
            <a:r>
              <a:rPr lang="en-IN" sz="1600" b="1" dirty="0" err="1"/>
              <a:t>sudo</a:t>
            </a:r>
            <a:r>
              <a:rPr lang="en-IN" sz="1600" b="1" dirty="0"/>
              <a:t> make install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C2C44-0E5B-4AD3-8958-4A4CEEF57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6" name="Google Shape;693;p37">
            <a:extLst>
              <a:ext uri="{FF2B5EF4-FFF2-40B4-BE49-F238E27FC236}">
                <a16:creationId xmlns:a16="http://schemas.microsoft.com/office/drawing/2014/main" id="{4F9CB16D-4C90-4DEA-8962-335F2EA75E43}"/>
              </a:ext>
            </a:extLst>
          </p:cNvPr>
          <p:cNvGrpSpPr/>
          <p:nvPr/>
        </p:nvGrpSpPr>
        <p:grpSpPr>
          <a:xfrm>
            <a:off x="309861" y="610085"/>
            <a:ext cx="349624" cy="331179"/>
            <a:chOff x="2583100" y="2973775"/>
            <a:chExt cx="461550" cy="437200"/>
          </a:xfrm>
        </p:grpSpPr>
        <p:sp>
          <p:nvSpPr>
            <p:cNvPr id="7" name="Google Shape;694;p37">
              <a:extLst>
                <a:ext uri="{FF2B5EF4-FFF2-40B4-BE49-F238E27FC236}">
                  <a16:creationId xmlns:a16="http://schemas.microsoft.com/office/drawing/2014/main" id="{FF38D063-DE15-432A-8CD9-6816A4336E73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5;p37">
              <a:extLst>
                <a:ext uri="{FF2B5EF4-FFF2-40B4-BE49-F238E27FC236}">
                  <a16:creationId xmlns:a16="http://schemas.microsoft.com/office/drawing/2014/main" id="{2D6387BA-AD7F-4BB1-9933-AA511B68702F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48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B51179-A7C3-4BA2-A60C-8E4C59A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77335"/>
            <a:ext cx="5492400" cy="766200"/>
          </a:xfrm>
        </p:spPr>
        <p:txBody>
          <a:bodyPr/>
          <a:lstStyle/>
          <a:p>
            <a:r>
              <a:rPr lang="en" sz="3600" dirty="0"/>
              <a:t>INTEL VTune PROFILER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C003-2B68-4EAD-AF7D-B153D4961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</a:rPr>
              <a:t>Intel </a:t>
            </a:r>
            <a:r>
              <a:rPr lang="en-US" sz="1600" b="1" dirty="0" err="1">
                <a:solidFill>
                  <a:schemeClr val="tx1"/>
                </a:solidFill>
              </a:rPr>
              <a:t>VTune</a:t>
            </a:r>
            <a:r>
              <a:rPr lang="en-US" sz="1600" b="1" dirty="0">
                <a:solidFill>
                  <a:schemeClr val="tx1"/>
                </a:solidFill>
              </a:rPr>
              <a:t> Profiler is used to analyze local and remote target systems from Windows, macOS, and Linux hosts. </a:t>
            </a:r>
          </a:p>
          <a:p>
            <a:pPr marL="0" lvl="0" indent="0">
              <a:spcBef>
                <a:spcPts val="1100"/>
              </a:spcBef>
              <a:buNone/>
            </a:pPr>
            <a:r>
              <a:rPr lang="en-US" sz="1600" b="1" dirty="0">
                <a:solidFill>
                  <a:schemeClr val="tx1"/>
                </a:solidFill>
              </a:rPr>
              <a:t>Improve application and system performance through these operations:</a:t>
            </a:r>
          </a:p>
          <a:p>
            <a:pPr marR="190500" lvl="0" indent="-304800">
              <a:spcBef>
                <a:spcPts val="1100"/>
              </a:spcBef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-Analyze algorithm choices.</a:t>
            </a:r>
          </a:p>
          <a:p>
            <a:pPr marR="190500" lvl="0" indent="-304800">
              <a:spcBef>
                <a:spcPts val="0"/>
              </a:spcBef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-Find serial and parallel code bottlenecks.</a:t>
            </a:r>
          </a:p>
          <a:p>
            <a:pPr marR="190500" lvl="0" indent="-304800">
              <a:spcBef>
                <a:spcPts val="0"/>
              </a:spcBef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-Understand where and how your application can benefit from          available hardware resources.</a:t>
            </a:r>
          </a:p>
          <a:p>
            <a:pPr marR="190500" lvl="0" indent="-304800">
              <a:spcBef>
                <a:spcPts val="0"/>
              </a:spcBef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-Speed up the execution </a:t>
            </a:r>
            <a:r>
              <a:rPr lang="en-US" dirty="0">
                <a:solidFill>
                  <a:srgbClr val="FFFFFF"/>
                </a:solidFill>
              </a:rPr>
              <a:t>of your application.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37993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 flow of Profiler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Google Shape;175;p25">
            <a:extLst>
              <a:ext uri="{FF2B5EF4-FFF2-40B4-BE49-F238E27FC236}">
                <a16:creationId xmlns:a16="http://schemas.microsoft.com/office/drawing/2014/main" id="{462023CD-9BBD-4E48-BFED-7E1B21F97E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158775"/>
            <a:ext cx="9144000" cy="39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93FA8-BD1E-4730-B62A-E50BF5CA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5" y="392575"/>
            <a:ext cx="5492400" cy="766200"/>
          </a:xfrm>
        </p:spPr>
        <p:txBody>
          <a:bodyPr/>
          <a:lstStyle/>
          <a:p>
            <a:r>
              <a:rPr lang="en-US" sz="2500" dirty="0"/>
              <a:t>INTEL TRACE ANALYZER AND COLLECTOR</a:t>
            </a:r>
            <a:endParaRPr lang="en-IN" sz="25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57043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b="1" dirty="0"/>
              <a:t>It helps you: </a:t>
            </a:r>
          </a:p>
          <a:p>
            <a:r>
              <a:rPr lang="en-US" sz="1600" b="1" dirty="0"/>
              <a:t>Find temporal dependencies and bottlenecks in your code</a:t>
            </a:r>
          </a:p>
          <a:p>
            <a:r>
              <a:rPr lang="en-US" sz="1600" b="1" dirty="0"/>
              <a:t>Check the correctness of your application</a:t>
            </a:r>
          </a:p>
          <a:p>
            <a:r>
              <a:rPr lang="en-US" sz="1600" b="1" dirty="0"/>
              <a:t>Locate potential programming errors, buffer overlaps, and deadlocks</a:t>
            </a:r>
          </a:p>
          <a:p>
            <a:r>
              <a:rPr lang="en-US" sz="1600" b="1" dirty="0"/>
              <a:t>Visualize and understand parallel application behavior</a:t>
            </a:r>
          </a:p>
          <a:p>
            <a:r>
              <a:rPr lang="en-US" sz="1600" b="1" dirty="0"/>
              <a:t>Evaluate profiling statistics and load balancing</a:t>
            </a:r>
          </a:p>
          <a:p>
            <a:r>
              <a:rPr lang="en-US" sz="1600" b="1" dirty="0"/>
              <a:t>Analyze performance of subroutines or code blocks</a:t>
            </a:r>
          </a:p>
          <a:p>
            <a:r>
              <a:rPr lang="en-US" sz="1600" b="1" dirty="0"/>
              <a:t>Learn about communication patterns, parameters, and performance data</a:t>
            </a:r>
          </a:p>
          <a:p>
            <a:r>
              <a:rPr lang="en-US" sz="1600" b="1" dirty="0"/>
              <a:t>Identify communication hot spots</a:t>
            </a:r>
          </a:p>
          <a:p>
            <a:r>
              <a:rPr lang="en-US" sz="1600" b="1" dirty="0"/>
              <a:t>Decrease time to solution and increase application efficiency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en-US" sz="3600" dirty="0"/>
              <a:t>MPI Checking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A unique correctness checker does the following:</a:t>
            </a:r>
          </a:p>
          <a:p>
            <a:r>
              <a:rPr lang="en-US" sz="1600" b="1" dirty="0"/>
              <a:t>Detects deadlocks, data corruption, and errors with MPI parameters, data types, buffers, communicators, point-to-point messages, and collective operations</a:t>
            </a:r>
          </a:p>
          <a:p>
            <a:r>
              <a:rPr lang="en-US" sz="1600" b="1" dirty="0"/>
              <a:t>Able to scale to extremely large systems and detect errors among a large number of processes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623</Words>
  <Application>Microsoft Office PowerPoint</Application>
  <PresentationFormat>On-screen Show (16:9)</PresentationFormat>
  <Paragraphs>94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GROMACS </vt:lpstr>
      <vt:lpstr>WHAT IS GROMACS ?</vt:lpstr>
      <vt:lpstr>WHY GROMACS ?</vt:lpstr>
      <vt:lpstr>PREREQUSITE</vt:lpstr>
      <vt:lpstr>INSTALLATION</vt:lpstr>
      <vt:lpstr>INTEL VTune PROFILER</vt:lpstr>
      <vt:lpstr>Work flow of Profiler</vt:lpstr>
      <vt:lpstr>INTEL TRACE ANALYZER AND COLLECTOR</vt:lpstr>
      <vt:lpstr>MPI Checking</vt:lpstr>
      <vt:lpstr> </vt:lpstr>
      <vt:lpstr>Instrumentation &amp; Tracing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GROMACS</dc:title>
  <dc:creator>SANKET</dc:creator>
  <cp:lastModifiedBy>P Venketesh Patro</cp:lastModifiedBy>
  <cp:revision>16</cp:revision>
  <dcterms:modified xsi:type="dcterms:W3CDTF">2020-01-04T07:52:15Z</dcterms:modified>
</cp:coreProperties>
</file>