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83" d="100"/>
          <a:sy n="83"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12/24/2019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12/24/2019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12/24/2019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12/24/2019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12/24/2019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0644-4FC2-4D33-A148-53298BCD6029}"/>
              </a:ext>
            </a:extLst>
          </p:cNvPr>
          <p:cNvSpPr>
            <a:spLocks noGrp="1"/>
          </p:cNvSpPr>
          <p:nvPr>
            <p:ph type="ctrTitle"/>
          </p:nvPr>
        </p:nvSpPr>
        <p:spPr/>
        <p:txBody>
          <a:bodyPr/>
          <a:lstStyle/>
          <a:p>
            <a:r>
              <a:rPr lang="en-IN" sz="4000" dirty="0"/>
              <a:t>Parallel computing</a:t>
            </a:r>
            <a:br>
              <a:rPr lang="en-IN" sz="4000" dirty="0"/>
            </a:br>
            <a:r>
              <a:rPr lang="en-IN" sz="4000" dirty="0"/>
              <a:t>&amp;</a:t>
            </a:r>
            <a:br>
              <a:rPr lang="en-IN" sz="4000" dirty="0"/>
            </a:br>
            <a:r>
              <a:rPr lang="en-IN" sz="4000" dirty="0"/>
              <a:t>Computer </a:t>
            </a:r>
            <a:r>
              <a:rPr lang="en-IN" sz="3800" dirty="0"/>
              <a:t>clusters</a:t>
            </a:r>
          </a:p>
        </p:txBody>
      </p:sp>
      <p:sp>
        <p:nvSpPr>
          <p:cNvPr id="3" name="Subtitle 2">
            <a:extLst>
              <a:ext uri="{FF2B5EF4-FFF2-40B4-BE49-F238E27FC236}">
                <a16:creationId xmlns:a16="http://schemas.microsoft.com/office/drawing/2014/main" id="{EA175D5F-EAE4-4223-8E7E-22D4D93D32AD}"/>
              </a:ext>
            </a:extLst>
          </p:cNvPr>
          <p:cNvSpPr>
            <a:spLocks noGrp="1"/>
          </p:cNvSpPr>
          <p:nvPr>
            <p:ph type="subTitle" idx="1"/>
          </p:nvPr>
        </p:nvSpPr>
        <p:spPr/>
        <p:txBody>
          <a:bodyPr/>
          <a:lstStyle/>
          <a:p>
            <a:r>
              <a:rPr lang="en-IN" dirty="0"/>
              <a:t>Presentation by</a:t>
            </a:r>
            <a:br>
              <a:rPr lang="en-IN" dirty="0"/>
            </a:br>
            <a:r>
              <a:rPr lang="en-IN" dirty="0"/>
              <a:t> Optimizers</a:t>
            </a:r>
          </a:p>
        </p:txBody>
      </p:sp>
    </p:spTree>
    <p:extLst>
      <p:ext uri="{BB962C8B-B14F-4D97-AF65-F5344CB8AC3E}">
        <p14:creationId xmlns:p14="http://schemas.microsoft.com/office/powerpoint/2010/main" val="1504252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9221-46E1-4698-A73C-7A3DD7D69029}"/>
              </a:ext>
            </a:extLst>
          </p:cNvPr>
          <p:cNvSpPr>
            <a:spLocks noGrp="1"/>
          </p:cNvSpPr>
          <p:nvPr>
            <p:ph type="title"/>
          </p:nvPr>
        </p:nvSpPr>
        <p:spPr/>
        <p:txBody>
          <a:bodyPr/>
          <a:lstStyle/>
          <a:p>
            <a:r>
              <a:rPr lang="en-IN" dirty="0"/>
              <a:t>Architecture of cluster</a:t>
            </a:r>
          </a:p>
        </p:txBody>
      </p:sp>
      <p:pic>
        <p:nvPicPr>
          <p:cNvPr id="5" name="Content Placeholder 4">
            <a:extLst>
              <a:ext uri="{FF2B5EF4-FFF2-40B4-BE49-F238E27FC236}">
                <a16:creationId xmlns:a16="http://schemas.microsoft.com/office/drawing/2014/main" id="{46744C67-CB3D-44A9-8178-756B04BD4AF3}"/>
              </a:ext>
            </a:extLst>
          </p:cNvPr>
          <p:cNvPicPr>
            <a:picLocks noGrp="1" noChangeAspect="1"/>
          </p:cNvPicPr>
          <p:nvPr>
            <p:ph idx="1"/>
          </p:nvPr>
        </p:nvPicPr>
        <p:blipFill rotWithShape="1">
          <a:blip r:embed="rId2"/>
          <a:srcRect t="3737"/>
          <a:stretch/>
        </p:blipFill>
        <p:spPr>
          <a:xfrm>
            <a:off x="2150533" y="1644073"/>
            <a:ext cx="7755467" cy="4282594"/>
          </a:xfrm>
        </p:spPr>
      </p:pic>
    </p:spTree>
    <p:extLst>
      <p:ext uri="{BB962C8B-B14F-4D97-AF65-F5344CB8AC3E}">
        <p14:creationId xmlns:p14="http://schemas.microsoft.com/office/powerpoint/2010/main" val="196775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7D790-B35B-4A11-9417-0FB7543ECCA8}"/>
              </a:ext>
            </a:extLst>
          </p:cNvPr>
          <p:cNvSpPr>
            <a:spLocks noGrp="1"/>
          </p:cNvSpPr>
          <p:nvPr>
            <p:ph idx="1"/>
          </p:nvPr>
        </p:nvSpPr>
        <p:spPr>
          <a:xfrm>
            <a:off x="1251678" y="508001"/>
            <a:ext cx="10178322" cy="5371592"/>
          </a:xfrm>
        </p:spPr>
        <p:txBody>
          <a:bodyPr>
            <a:normAutofit/>
          </a:bodyPr>
          <a:lstStyle/>
          <a:p>
            <a:r>
              <a:rPr lang="en-US" sz="2500" dirty="0"/>
              <a:t>A cluster is a type of parallel /distributed processing system ,which consists of a collection of interconnected stand-alone computers cooperatively working together a single , integrated computing resource. </a:t>
            </a:r>
          </a:p>
          <a:p>
            <a:r>
              <a:rPr lang="en-US" sz="2500" dirty="0"/>
              <a:t>A node: </a:t>
            </a:r>
          </a:p>
          <a:p>
            <a:pPr lvl="1"/>
            <a:r>
              <a:rPr lang="en-US" sz="2500" dirty="0"/>
              <a:t>a single or multiprocessor system with memory, I/O facilities, &amp;OS </a:t>
            </a:r>
          </a:p>
          <a:p>
            <a:pPr lvl="1"/>
            <a:r>
              <a:rPr lang="en-US" sz="2500" dirty="0"/>
              <a:t>generally two or more computers (nodes) connected together in a single cabinet, or physically separated &amp; connected via a LAN </a:t>
            </a:r>
          </a:p>
          <a:p>
            <a:pPr lvl="1"/>
            <a:r>
              <a:rPr lang="en-US" sz="2500" dirty="0"/>
              <a:t>appear as a single system to users and applications </a:t>
            </a:r>
          </a:p>
          <a:p>
            <a:pPr lvl="1"/>
            <a:r>
              <a:rPr lang="en-US" sz="2500" dirty="0"/>
              <a:t>provide a cost-effective way to gain features and benefits</a:t>
            </a:r>
            <a:endParaRPr lang="en-IN" sz="2500" dirty="0"/>
          </a:p>
        </p:txBody>
      </p:sp>
    </p:spTree>
    <p:extLst>
      <p:ext uri="{BB962C8B-B14F-4D97-AF65-F5344CB8AC3E}">
        <p14:creationId xmlns:p14="http://schemas.microsoft.com/office/powerpoint/2010/main" val="391452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B3B1-9969-4804-BDB4-9AE1FBADA400}"/>
              </a:ext>
            </a:extLst>
          </p:cNvPr>
          <p:cNvSpPr>
            <a:spLocks noGrp="1"/>
          </p:cNvSpPr>
          <p:nvPr>
            <p:ph type="title"/>
          </p:nvPr>
        </p:nvSpPr>
        <p:spPr/>
        <p:txBody>
          <a:bodyPr/>
          <a:lstStyle/>
          <a:p>
            <a:r>
              <a:rPr lang="en-IN" dirty="0"/>
              <a:t>Types of clusters</a:t>
            </a:r>
          </a:p>
        </p:txBody>
      </p:sp>
      <p:sp>
        <p:nvSpPr>
          <p:cNvPr id="3" name="Content Placeholder 2">
            <a:extLst>
              <a:ext uri="{FF2B5EF4-FFF2-40B4-BE49-F238E27FC236}">
                <a16:creationId xmlns:a16="http://schemas.microsoft.com/office/drawing/2014/main" id="{AD3DCA85-04C8-4117-937F-823F14F38AA1}"/>
              </a:ext>
            </a:extLst>
          </p:cNvPr>
          <p:cNvSpPr>
            <a:spLocks noGrp="1"/>
          </p:cNvSpPr>
          <p:nvPr>
            <p:ph idx="1"/>
          </p:nvPr>
        </p:nvSpPr>
        <p:spPr>
          <a:xfrm>
            <a:off x="1251678" y="1874517"/>
            <a:ext cx="10178322" cy="3593591"/>
          </a:xfrm>
        </p:spPr>
        <p:txBody>
          <a:bodyPr>
            <a:normAutofit/>
          </a:bodyPr>
          <a:lstStyle/>
          <a:p>
            <a:r>
              <a:rPr lang="en-US" sz="2500" dirty="0"/>
              <a:t>High Performance (HP) Clusters </a:t>
            </a:r>
          </a:p>
          <a:p>
            <a:r>
              <a:rPr lang="en-US" sz="2500" dirty="0"/>
              <a:t>Load Balancing Cluster </a:t>
            </a:r>
          </a:p>
          <a:p>
            <a:r>
              <a:rPr lang="en-US" sz="2500" dirty="0"/>
              <a:t>High Availability(HA) Clusters </a:t>
            </a:r>
            <a:endParaRPr lang="en-IN" sz="2500" dirty="0"/>
          </a:p>
        </p:txBody>
      </p:sp>
      <p:pic>
        <p:nvPicPr>
          <p:cNvPr id="4098" name="Picture 2" descr="Image result for computer clusters&quot;">
            <a:extLst>
              <a:ext uri="{FF2B5EF4-FFF2-40B4-BE49-F238E27FC236}">
                <a16:creationId xmlns:a16="http://schemas.microsoft.com/office/drawing/2014/main" id="{B8A237E9-D45D-4259-91E7-538BB81C2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7193" y="1672649"/>
            <a:ext cx="4642807" cy="399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89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F9BB-BA98-45C1-8553-A4EC78DE914B}"/>
              </a:ext>
            </a:extLst>
          </p:cNvPr>
          <p:cNvSpPr>
            <a:spLocks noGrp="1"/>
          </p:cNvSpPr>
          <p:nvPr>
            <p:ph type="title"/>
          </p:nvPr>
        </p:nvSpPr>
        <p:spPr/>
        <p:txBody>
          <a:bodyPr/>
          <a:lstStyle/>
          <a:p>
            <a:r>
              <a:rPr lang="en-IN" dirty="0"/>
              <a:t>High performance clusters</a:t>
            </a:r>
          </a:p>
        </p:txBody>
      </p:sp>
      <p:sp>
        <p:nvSpPr>
          <p:cNvPr id="3" name="Content Placeholder 2">
            <a:extLst>
              <a:ext uri="{FF2B5EF4-FFF2-40B4-BE49-F238E27FC236}">
                <a16:creationId xmlns:a16="http://schemas.microsoft.com/office/drawing/2014/main" id="{D252E359-C6B6-4C58-AA87-3E7324B93144}"/>
              </a:ext>
            </a:extLst>
          </p:cNvPr>
          <p:cNvSpPr>
            <a:spLocks noGrp="1"/>
          </p:cNvSpPr>
          <p:nvPr>
            <p:ph idx="1"/>
          </p:nvPr>
        </p:nvSpPr>
        <p:spPr>
          <a:xfrm>
            <a:off x="1251678" y="1676401"/>
            <a:ext cx="10178322" cy="4203192"/>
          </a:xfrm>
        </p:spPr>
        <p:txBody>
          <a:bodyPr>
            <a:normAutofit/>
          </a:bodyPr>
          <a:lstStyle/>
          <a:p>
            <a:r>
              <a:rPr lang="en-US" sz="2500" dirty="0"/>
              <a:t>Start from 1994. </a:t>
            </a:r>
          </a:p>
          <a:p>
            <a:r>
              <a:rPr lang="en-US" sz="2500" dirty="0"/>
              <a:t>Donald Becker of NASA assembled this cluster. </a:t>
            </a:r>
          </a:p>
          <a:p>
            <a:r>
              <a:rPr lang="en-US" sz="2500" dirty="0"/>
              <a:t>Also called Beowulf cluster. </a:t>
            </a:r>
          </a:p>
          <a:p>
            <a:r>
              <a:rPr lang="en-US" sz="2500" dirty="0"/>
              <a:t>Applications like data mining, simulations, parallel processing, weather modeling, etc.</a:t>
            </a:r>
            <a:endParaRPr lang="en-IN" sz="2500" dirty="0"/>
          </a:p>
        </p:txBody>
      </p:sp>
      <p:pic>
        <p:nvPicPr>
          <p:cNvPr id="5" name="Picture 4">
            <a:extLst>
              <a:ext uri="{FF2B5EF4-FFF2-40B4-BE49-F238E27FC236}">
                <a16:creationId xmlns:a16="http://schemas.microsoft.com/office/drawing/2014/main" id="{2089C12E-24D8-420B-BB03-B322E65C6B9D}"/>
              </a:ext>
            </a:extLst>
          </p:cNvPr>
          <p:cNvPicPr>
            <a:picLocks noChangeAspect="1"/>
          </p:cNvPicPr>
          <p:nvPr/>
        </p:nvPicPr>
        <p:blipFill>
          <a:blip r:embed="rId2"/>
          <a:stretch>
            <a:fillRect/>
          </a:stretch>
        </p:blipFill>
        <p:spPr>
          <a:xfrm>
            <a:off x="3960389" y="3930207"/>
            <a:ext cx="4271222" cy="2545408"/>
          </a:xfrm>
          <a:prstGeom prst="rect">
            <a:avLst/>
          </a:prstGeom>
        </p:spPr>
      </p:pic>
    </p:spTree>
    <p:extLst>
      <p:ext uri="{BB962C8B-B14F-4D97-AF65-F5344CB8AC3E}">
        <p14:creationId xmlns:p14="http://schemas.microsoft.com/office/powerpoint/2010/main" val="203638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82F9-BE86-4D1C-A63D-F0EBA151B58F}"/>
              </a:ext>
            </a:extLst>
          </p:cNvPr>
          <p:cNvSpPr>
            <a:spLocks noGrp="1"/>
          </p:cNvSpPr>
          <p:nvPr>
            <p:ph type="title"/>
          </p:nvPr>
        </p:nvSpPr>
        <p:spPr/>
        <p:txBody>
          <a:bodyPr/>
          <a:lstStyle/>
          <a:p>
            <a:r>
              <a:rPr lang="en-IN" dirty="0"/>
              <a:t>Load balancing clusters</a:t>
            </a:r>
          </a:p>
        </p:txBody>
      </p:sp>
      <p:sp>
        <p:nvSpPr>
          <p:cNvPr id="3" name="Content Placeholder 2">
            <a:extLst>
              <a:ext uri="{FF2B5EF4-FFF2-40B4-BE49-F238E27FC236}">
                <a16:creationId xmlns:a16="http://schemas.microsoft.com/office/drawing/2014/main" id="{7B489792-96CC-4220-9E46-F453EA45495F}"/>
              </a:ext>
            </a:extLst>
          </p:cNvPr>
          <p:cNvSpPr>
            <a:spLocks noGrp="1"/>
          </p:cNvSpPr>
          <p:nvPr>
            <p:ph idx="1"/>
          </p:nvPr>
        </p:nvSpPr>
        <p:spPr/>
        <p:txBody>
          <a:bodyPr>
            <a:noAutofit/>
          </a:bodyPr>
          <a:lstStyle/>
          <a:p>
            <a:r>
              <a:rPr lang="en-IN" sz="2500" dirty="0"/>
              <a:t>This types of cluster distributes incoming requests for resources or content among multiple nodes running the same program or having the same content.</a:t>
            </a:r>
          </a:p>
          <a:p>
            <a:r>
              <a:rPr lang="en-IN" sz="2500" dirty="0"/>
              <a:t>Both the high availability and load balancing clusters technologies can be combined to increase the reliability, availability, scalability of application and data resources that are widely deployed for web mail news or ftp services.</a:t>
            </a:r>
          </a:p>
          <a:p>
            <a:r>
              <a:rPr lang="en-IN" sz="2500" dirty="0"/>
              <a:t>Every node in the clusters is able to handle request for the same content or application.</a:t>
            </a:r>
          </a:p>
          <a:p>
            <a:r>
              <a:rPr lang="en-IN" sz="2500" dirty="0"/>
              <a:t>This type of distribution is typically seen in the web hosting environment. </a:t>
            </a:r>
          </a:p>
        </p:txBody>
      </p:sp>
    </p:spTree>
    <p:extLst>
      <p:ext uri="{BB962C8B-B14F-4D97-AF65-F5344CB8AC3E}">
        <p14:creationId xmlns:p14="http://schemas.microsoft.com/office/powerpoint/2010/main" val="56977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4E55-7B51-43E1-8DD1-9FA05AD08059}"/>
              </a:ext>
            </a:extLst>
          </p:cNvPr>
          <p:cNvSpPr>
            <a:spLocks noGrp="1"/>
          </p:cNvSpPr>
          <p:nvPr>
            <p:ph type="title"/>
          </p:nvPr>
        </p:nvSpPr>
        <p:spPr/>
        <p:txBody>
          <a:bodyPr/>
          <a:lstStyle/>
          <a:p>
            <a:r>
              <a:rPr lang="en-IN" dirty="0"/>
              <a:t>High availability cluster</a:t>
            </a:r>
          </a:p>
        </p:txBody>
      </p:sp>
      <p:sp>
        <p:nvSpPr>
          <p:cNvPr id="3" name="Content Placeholder 2">
            <a:extLst>
              <a:ext uri="{FF2B5EF4-FFF2-40B4-BE49-F238E27FC236}">
                <a16:creationId xmlns:a16="http://schemas.microsoft.com/office/drawing/2014/main" id="{4E33243F-2C95-420B-AC5F-F69DED8049E8}"/>
              </a:ext>
            </a:extLst>
          </p:cNvPr>
          <p:cNvSpPr>
            <a:spLocks noGrp="1"/>
          </p:cNvSpPr>
          <p:nvPr>
            <p:ph idx="1"/>
          </p:nvPr>
        </p:nvSpPr>
        <p:spPr/>
        <p:txBody>
          <a:bodyPr>
            <a:normAutofit/>
          </a:bodyPr>
          <a:lstStyle/>
          <a:p>
            <a:r>
              <a:rPr lang="en-US" sz="2500" dirty="0"/>
              <a:t>Avoid single point of failure. </a:t>
            </a:r>
          </a:p>
          <a:p>
            <a:r>
              <a:rPr lang="en-US" sz="2500" dirty="0"/>
              <a:t> This requires at least two nodes - a primary and a backup. </a:t>
            </a:r>
          </a:p>
          <a:p>
            <a:r>
              <a:rPr lang="en-US" sz="2500" dirty="0"/>
              <a:t>Always with redundancy. </a:t>
            </a:r>
          </a:p>
          <a:p>
            <a:r>
              <a:rPr lang="en-US" sz="2500" dirty="0"/>
              <a:t> Almost all load balancing cluster are with HA capability.</a:t>
            </a:r>
            <a:endParaRPr lang="en-IN" sz="2500" dirty="0"/>
          </a:p>
        </p:txBody>
      </p:sp>
    </p:spTree>
    <p:extLst>
      <p:ext uri="{BB962C8B-B14F-4D97-AF65-F5344CB8AC3E}">
        <p14:creationId xmlns:p14="http://schemas.microsoft.com/office/powerpoint/2010/main" val="925988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FCE5-3140-40FB-923D-42ED52BF3C01}"/>
              </a:ext>
            </a:extLst>
          </p:cNvPr>
          <p:cNvSpPr>
            <a:spLocks noGrp="1"/>
          </p:cNvSpPr>
          <p:nvPr>
            <p:ph type="title"/>
          </p:nvPr>
        </p:nvSpPr>
        <p:spPr/>
        <p:txBody>
          <a:bodyPr/>
          <a:lstStyle/>
          <a:p>
            <a:r>
              <a:rPr lang="en-IN" dirty="0"/>
              <a:t>Commodity components of cluster</a:t>
            </a:r>
          </a:p>
        </p:txBody>
      </p:sp>
      <p:sp>
        <p:nvSpPr>
          <p:cNvPr id="3" name="Content Placeholder 2">
            <a:extLst>
              <a:ext uri="{FF2B5EF4-FFF2-40B4-BE49-F238E27FC236}">
                <a16:creationId xmlns:a16="http://schemas.microsoft.com/office/drawing/2014/main" id="{EAEBF625-2D24-4266-9B7C-40CF1F54396D}"/>
              </a:ext>
            </a:extLst>
          </p:cNvPr>
          <p:cNvSpPr>
            <a:spLocks noGrp="1"/>
          </p:cNvSpPr>
          <p:nvPr>
            <p:ph idx="1"/>
          </p:nvPr>
        </p:nvSpPr>
        <p:spPr/>
        <p:txBody>
          <a:bodyPr>
            <a:normAutofit/>
          </a:bodyPr>
          <a:lstStyle/>
          <a:p>
            <a:pPr marL="0" indent="0">
              <a:buNone/>
            </a:pPr>
            <a:r>
              <a:rPr lang="en-US" sz="2500" dirty="0"/>
              <a:t>The components critical to the development of low cost clusters are: </a:t>
            </a:r>
          </a:p>
          <a:p>
            <a:pPr marL="457200" indent="-457200">
              <a:buAutoNum type="arabicPeriod"/>
            </a:pPr>
            <a:r>
              <a:rPr lang="en-US" sz="2500" dirty="0"/>
              <a:t>Processors </a:t>
            </a:r>
          </a:p>
          <a:p>
            <a:pPr marL="457200" indent="-457200">
              <a:buAutoNum type="arabicPeriod"/>
            </a:pPr>
            <a:r>
              <a:rPr lang="en-US" sz="2500" dirty="0"/>
              <a:t> Memory </a:t>
            </a:r>
          </a:p>
          <a:p>
            <a:pPr marL="457200" indent="-457200">
              <a:buAutoNum type="arabicPeriod"/>
            </a:pPr>
            <a:r>
              <a:rPr lang="en-US" sz="2500" dirty="0"/>
              <a:t>Sockets</a:t>
            </a:r>
          </a:p>
          <a:p>
            <a:pPr marL="457200" indent="-457200">
              <a:buAutoNum type="arabicPeriod"/>
            </a:pPr>
            <a:r>
              <a:rPr lang="en-US" sz="2500" dirty="0"/>
              <a:t> Networking Components </a:t>
            </a:r>
          </a:p>
          <a:p>
            <a:pPr marL="457200" indent="-457200">
              <a:buAutoNum type="arabicPeriod"/>
            </a:pPr>
            <a:r>
              <a:rPr lang="en-US" sz="2500" dirty="0"/>
              <a:t>Motherboards, busses, and other sub-systems</a:t>
            </a:r>
            <a:endParaRPr lang="en-IN" sz="2500" dirty="0"/>
          </a:p>
        </p:txBody>
      </p:sp>
    </p:spTree>
    <p:extLst>
      <p:ext uri="{BB962C8B-B14F-4D97-AF65-F5344CB8AC3E}">
        <p14:creationId xmlns:p14="http://schemas.microsoft.com/office/powerpoint/2010/main" val="3826265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39F5-A944-4476-91A4-F503E4A900DE}"/>
              </a:ext>
            </a:extLst>
          </p:cNvPr>
          <p:cNvSpPr>
            <a:spLocks noGrp="1"/>
          </p:cNvSpPr>
          <p:nvPr>
            <p:ph type="title"/>
          </p:nvPr>
        </p:nvSpPr>
        <p:spPr/>
        <p:txBody>
          <a:bodyPr/>
          <a:lstStyle/>
          <a:p>
            <a:r>
              <a:rPr lang="en-IN" dirty="0"/>
              <a:t>Benefits of computer cluster</a:t>
            </a:r>
          </a:p>
        </p:txBody>
      </p:sp>
      <p:sp>
        <p:nvSpPr>
          <p:cNvPr id="3" name="Content Placeholder 2">
            <a:extLst>
              <a:ext uri="{FF2B5EF4-FFF2-40B4-BE49-F238E27FC236}">
                <a16:creationId xmlns:a16="http://schemas.microsoft.com/office/drawing/2014/main" id="{B5349388-E97C-40C5-974C-1C746C5D6A8B}"/>
              </a:ext>
            </a:extLst>
          </p:cNvPr>
          <p:cNvSpPr>
            <a:spLocks noGrp="1"/>
          </p:cNvSpPr>
          <p:nvPr>
            <p:ph idx="1"/>
          </p:nvPr>
        </p:nvSpPr>
        <p:spPr/>
        <p:txBody>
          <a:bodyPr>
            <a:normAutofit/>
          </a:bodyPr>
          <a:lstStyle/>
          <a:p>
            <a:pPr marL="0" indent="0">
              <a:buNone/>
            </a:pPr>
            <a:r>
              <a:rPr lang="en-US" sz="2500" dirty="0"/>
              <a:t>1. Reduced Cost: The price of off-the-shelf consumer desktops has plummeted in recent years, and this drop in price has corresponded with a vast increase in their processing power and performance. The average desktop PC today is many times more powerful than the first mainframe computers.</a:t>
            </a:r>
          </a:p>
          <a:p>
            <a:pPr marL="0" indent="0">
              <a:buNone/>
            </a:pPr>
            <a:r>
              <a:rPr lang="en-US" sz="2500" dirty="0"/>
              <a:t>2.  Processing Power : The parallel processing power of a high-performance cluster can, in many cases, prove more cost effective than a mainframe with similar power</a:t>
            </a:r>
            <a:endParaRPr lang="en-IN" sz="2500" dirty="0"/>
          </a:p>
        </p:txBody>
      </p:sp>
    </p:spTree>
    <p:extLst>
      <p:ext uri="{BB962C8B-B14F-4D97-AF65-F5344CB8AC3E}">
        <p14:creationId xmlns:p14="http://schemas.microsoft.com/office/powerpoint/2010/main" val="420061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44539-BEBC-42F4-BEB0-795F90D74765}"/>
              </a:ext>
            </a:extLst>
          </p:cNvPr>
          <p:cNvSpPr>
            <a:spLocks noGrp="1"/>
          </p:cNvSpPr>
          <p:nvPr>
            <p:ph idx="1"/>
          </p:nvPr>
        </p:nvSpPr>
        <p:spPr>
          <a:xfrm>
            <a:off x="1260914" y="424872"/>
            <a:ext cx="10178322" cy="6040581"/>
          </a:xfrm>
        </p:spPr>
        <p:txBody>
          <a:bodyPr>
            <a:noAutofit/>
          </a:bodyPr>
          <a:lstStyle/>
          <a:p>
            <a:pPr marL="0" indent="0">
              <a:buNone/>
            </a:pPr>
            <a:r>
              <a:rPr lang="en-US" sz="2500" dirty="0"/>
              <a:t>3. Improved Network Technology: Driving the development of computer clusters has been a vast improvement in the technology related to networking, along with a reduction in the price of such technology. Computer clusters are typically connected via a single virtual local area network (VLAN), and the network treats each computer as a separate node. Information can be passed throughout these networks with very little lag.</a:t>
            </a:r>
          </a:p>
          <a:p>
            <a:pPr marL="0" indent="0">
              <a:buNone/>
            </a:pPr>
            <a:r>
              <a:rPr lang="en-US" sz="2500" dirty="0"/>
              <a:t>4. Scalability: Perhaps the greatest advantage of computer clusters is scalability they offer. While mainframe computers have a fixed processing capacity, computer clusters can be easily expanded as requirements change by adding additional nodes to the network. </a:t>
            </a:r>
          </a:p>
          <a:p>
            <a:pPr marL="0" indent="0">
              <a:buNone/>
            </a:pPr>
            <a:r>
              <a:rPr lang="en-US" sz="2500" dirty="0"/>
              <a:t>5. Availability: When a mainframe computer fails, the entire system fails. However, if a node in a computer cluster fails, its operations can be carried out by other nodes.</a:t>
            </a:r>
            <a:endParaRPr lang="en-IN" sz="2500" dirty="0"/>
          </a:p>
        </p:txBody>
      </p:sp>
    </p:spTree>
    <p:extLst>
      <p:ext uri="{BB962C8B-B14F-4D97-AF65-F5344CB8AC3E}">
        <p14:creationId xmlns:p14="http://schemas.microsoft.com/office/powerpoint/2010/main" val="2107542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1001-C25F-476D-A31E-77767716D156}"/>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B8C3AF69-ACD7-4CC9-A2C7-C9B658DF3CF2}"/>
              </a:ext>
            </a:extLst>
          </p:cNvPr>
          <p:cNvSpPr>
            <a:spLocks noGrp="1"/>
          </p:cNvSpPr>
          <p:nvPr>
            <p:ph idx="1"/>
          </p:nvPr>
        </p:nvSpPr>
        <p:spPr>
          <a:xfrm>
            <a:off x="1234745" y="1389893"/>
            <a:ext cx="10178322" cy="3593591"/>
          </a:xfrm>
        </p:spPr>
        <p:txBody>
          <a:bodyPr>
            <a:noAutofit/>
          </a:bodyPr>
          <a:lstStyle/>
          <a:p>
            <a:r>
              <a:rPr lang="en-US" sz="2500" dirty="0"/>
              <a:t>The cluster computing concept also poses three pressing research challenges: </a:t>
            </a:r>
          </a:p>
          <a:p>
            <a:r>
              <a:rPr lang="en-US" sz="2500" dirty="0"/>
              <a:t>A cluster should be a single computing resource and provide a single system image. This is in contrast to a distributed system where the nodes serve only as individual resources. </a:t>
            </a:r>
          </a:p>
          <a:p>
            <a:r>
              <a:rPr lang="en-US" sz="2500" dirty="0"/>
              <a:t>The supporting operating system and communication Mechanism must be efficient enough to remove the performance Bottlenecks.</a:t>
            </a:r>
          </a:p>
          <a:p>
            <a:r>
              <a:rPr lang="en-US" sz="2500" dirty="0"/>
              <a:t>It must provide scalability by letting the system scale up or down. The scaled-up system should provide more functionality or better performance. The system’s total computing power should increase proportionally to the increase in resources. The main motivation for a scalable system is to provide a flexible, cost effective Information-processing tool.</a:t>
            </a:r>
            <a:endParaRPr lang="en-IN" sz="2500" dirty="0"/>
          </a:p>
        </p:txBody>
      </p:sp>
    </p:spTree>
    <p:extLst>
      <p:ext uri="{BB962C8B-B14F-4D97-AF65-F5344CB8AC3E}">
        <p14:creationId xmlns:p14="http://schemas.microsoft.com/office/powerpoint/2010/main" val="143488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5AF6-E5D7-4CCA-8832-415684CF5EB0}"/>
              </a:ext>
            </a:extLst>
          </p:cNvPr>
          <p:cNvSpPr>
            <a:spLocks noGrp="1"/>
          </p:cNvSpPr>
          <p:nvPr>
            <p:ph type="title"/>
          </p:nvPr>
        </p:nvSpPr>
        <p:spPr/>
        <p:txBody>
          <a:bodyPr/>
          <a:lstStyle/>
          <a:p>
            <a:r>
              <a:rPr lang="en-IN" dirty="0"/>
              <a:t>Parallel computing</a:t>
            </a:r>
          </a:p>
        </p:txBody>
      </p:sp>
      <p:sp>
        <p:nvSpPr>
          <p:cNvPr id="3" name="Content Placeholder 2">
            <a:extLst>
              <a:ext uri="{FF2B5EF4-FFF2-40B4-BE49-F238E27FC236}">
                <a16:creationId xmlns:a16="http://schemas.microsoft.com/office/drawing/2014/main" id="{D94120DB-DB53-48B1-8C00-B4F20AC31B0E}"/>
              </a:ext>
            </a:extLst>
          </p:cNvPr>
          <p:cNvSpPr>
            <a:spLocks noGrp="1"/>
          </p:cNvSpPr>
          <p:nvPr>
            <p:ph idx="1"/>
          </p:nvPr>
        </p:nvSpPr>
        <p:spPr>
          <a:xfrm>
            <a:off x="1251678" y="1874517"/>
            <a:ext cx="10178322" cy="3593591"/>
          </a:xfrm>
        </p:spPr>
        <p:txBody>
          <a:bodyPr>
            <a:noAutofit/>
          </a:bodyPr>
          <a:lstStyle/>
          <a:p>
            <a:r>
              <a:rPr lang="en-US" sz="2500" dirty="0"/>
              <a:t>In the simplest sense, </a:t>
            </a:r>
            <a:r>
              <a:rPr lang="en-US" sz="2500" b="1" i="1" dirty="0"/>
              <a:t>parallel computing</a:t>
            </a:r>
            <a:r>
              <a:rPr lang="en-US" sz="2500" dirty="0"/>
              <a:t> is the simultaneous use of multiple compute resources to solve a computational problem:</a:t>
            </a:r>
          </a:p>
          <a:p>
            <a:pPr lvl="1"/>
            <a:r>
              <a:rPr lang="en-US" sz="2500" dirty="0"/>
              <a:t>A problem is broken into discrete parts that can be solved concurrently</a:t>
            </a:r>
          </a:p>
          <a:p>
            <a:pPr lvl="1"/>
            <a:r>
              <a:rPr lang="en-US" sz="2500" dirty="0"/>
              <a:t>Each part is further broken down to a series of instructions</a:t>
            </a:r>
          </a:p>
          <a:p>
            <a:pPr lvl="1"/>
            <a:r>
              <a:rPr lang="en-US" sz="2500" dirty="0"/>
              <a:t>Instructions from each part execute simultaneously on different processors</a:t>
            </a:r>
          </a:p>
          <a:p>
            <a:pPr lvl="1"/>
            <a:r>
              <a:rPr lang="en-US" sz="2500" dirty="0"/>
              <a:t>An overall control/coordination mechanism is employed</a:t>
            </a:r>
          </a:p>
          <a:p>
            <a:endParaRPr lang="en-IN" sz="3000" dirty="0"/>
          </a:p>
        </p:txBody>
      </p:sp>
    </p:spTree>
    <p:extLst>
      <p:ext uri="{BB962C8B-B14F-4D97-AF65-F5344CB8AC3E}">
        <p14:creationId xmlns:p14="http://schemas.microsoft.com/office/powerpoint/2010/main" val="1874747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2C48-E46E-4BA7-B937-B474D86A1A12}"/>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494A6858-8CE3-4C6A-B0BE-E42EB4ECF95F}"/>
              </a:ext>
            </a:extLst>
          </p:cNvPr>
          <p:cNvSpPr>
            <a:spLocks noGrp="1"/>
          </p:cNvSpPr>
          <p:nvPr>
            <p:ph idx="1"/>
          </p:nvPr>
        </p:nvSpPr>
        <p:spPr/>
        <p:txBody>
          <a:bodyPr>
            <a:normAutofit/>
          </a:bodyPr>
          <a:lstStyle/>
          <a:p>
            <a:r>
              <a:rPr lang="en-IN" sz="2500" dirty="0"/>
              <a:t>Internet Applications </a:t>
            </a:r>
          </a:p>
          <a:p>
            <a:r>
              <a:rPr lang="en-IN" sz="2500" dirty="0"/>
              <a:t>Web serving / searching (Google Search Engine) </a:t>
            </a:r>
          </a:p>
          <a:p>
            <a:r>
              <a:rPr lang="en-IN" sz="2500" dirty="0"/>
              <a:t> ASPs (application service providers) </a:t>
            </a:r>
          </a:p>
          <a:p>
            <a:r>
              <a:rPr lang="en-IN" sz="2500" dirty="0" err="1"/>
              <a:t>eMail</a:t>
            </a:r>
            <a:r>
              <a:rPr lang="en-IN" sz="2500" dirty="0"/>
              <a:t>, </a:t>
            </a:r>
            <a:r>
              <a:rPr lang="en-IN" sz="2500" dirty="0" err="1"/>
              <a:t>eChat</a:t>
            </a:r>
            <a:r>
              <a:rPr lang="en-IN" sz="2500" dirty="0"/>
              <a:t>, </a:t>
            </a:r>
            <a:r>
              <a:rPr lang="en-IN" sz="2500" dirty="0" err="1"/>
              <a:t>ePhone</a:t>
            </a:r>
            <a:r>
              <a:rPr lang="en-IN" sz="2500" dirty="0"/>
              <a:t>, eBook, eCommerce ,</a:t>
            </a:r>
            <a:r>
              <a:rPr lang="en-IN" sz="2500" dirty="0" err="1"/>
              <a:t>eBank</a:t>
            </a:r>
            <a:r>
              <a:rPr lang="en-IN" sz="2500" dirty="0"/>
              <a:t> </a:t>
            </a:r>
          </a:p>
          <a:p>
            <a:r>
              <a:rPr lang="en-IN" sz="2500" dirty="0"/>
              <a:t> Business Applications </a:t>
            </a:r>
          </a:p>
          <a:p>
            <a:r>
              <a:rPr lang="en-IN" sz="2500" dirty="0"/>
              <a:t> E-commerce Applications (Amazon.com, eBay.com) </a:t>
            </a:r>
          </a:p>
          <a:p>
            <a:r>
              <a:rPr lang="en-IN" sz="2500" dirty="0"/>
              <a:t> Database Applications (Oracle on cluster)</a:t>
            </a:r>
          </a:p>
        </p:txBody>
      </p:sp>
    </p:spTree>
    <p:extLst>
      <p:ext uri="{BB962C8B-B14F-4D97-AF65-F5344CB8AC3E}">
        <p14:creationId xmlns:p14="http://schemas.microsoft.com/office/powerpoint/2010/main" val="426363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C625-6D62-4949-9E6E-F926D09DC7C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6292508-209F-40E8-B278-4CD98FD8D5DC}"/>
              </a:ext>
            </a:extLst>
          </p:cNvPr>
          <p:cNvSpPr>
            <a:spLocks noGrp="1"/>
          </p:cNvSpPr>
          <p:nvPr>
            <p:ph idx="1"/>
          </p:nvPr>
        </p:nvSpPr>
        <p:spPr/>
        <p:txBody>
          <a:bodyPr>
            <a:normAutofit/>
          </a:bodyPr>
          <a:lstStyle/>
          <a:p>
            <a:r>
              <a:rPr lang="en-US" sz="2500" dirty="0"/>
              <a:t>Clusters are promising </a:t>
            </a:r>
          </a:p>
          <a:p>
            <a:r>
              <a:rPr lang="en-US" sz="2500" dirty="0"/>
              <a:t>Solve parallel processing paradox. </a:t>
            </a:r>
          </a:p>
          <a:p>
            <a:r>
              <a:rPr lang="en-US" sz="2500" dirty="0"/>
              <a:t>New trends in hardware and software technologies are likely to make clusters. </a:t>
            </a:r>
          </a:p>
          <a:p>
            <a:r>
              <a:rPr lang="en-US" sz="2500" dirty="0"/>
              <a:t>Clusters based supercomputers (Linux based clusters) can been everywhere !! </a:t>
            </a:r>
          </a:p>
          <a:p>
            <a:r>
              <a:rPr lang="en-US" sz="2500" dirty="0"/>
              <a:t> Clusters offer incremental growth and match</a:t>
            </a:r>
            <a:endParaRPr lang="en-IN" sz="2500" dirty="0"/>
          </a:p>
        </p:txBody>
      </p:sp>
    </p:spTree>
    <p:extLst>
      <p:ext uri="{BB962C8B-B14F-4D97-AF65-F5344CB8AC3E}">
        <p14:creationId xmlns:p14="http://schemas.microsoft.com/office/powerpoint/2010/main" val="342509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C7C4-3039-4C1E-9819-01B80FD893FA}"/>
              </a:ext>
            </a:extLst>
          </p:cNvPr>
          <p:cNvSpPr>
            <a:spLocks noGrp="1"/>
          </p:cNvSpPr>
          <p:nvPr>
            <p:ph type="title"/>
          </p:nvPr>
        </p:nvSpPr>
        <p:spPr/>
        <p:txBody>
          <a:bodyPr/>
          <a:lstStyle/>
          <a:p>
            <a:r>
              <a:rPr lang="en-IN" dirty="0"/>
              <a:t>pointers</a:t>
            </a:r>
          </a:p>
        </p:txBody>
      </p:sp>
      <p:sp>
        <p:nvSpPr>
          <p:cNvPr id="3" name="Content Placeholder 2">
            <a:extLst>
              <a:ext uri="{FF2B5EF4-FFF2-40B4-BE49-F238E27FC236}">
                <a16:creationId xmlns:a16="http://schemas.microsoft.com/office/drawing/2014/main" id="{83B9E26A-527B-45AC-90E6-2CE657696FF8}"/>
              </a:ext>
            </a:extLst>
          </p:cNvPr>
          <p:cNvSpPr>
            <a:spLocks noGrp="1"/>
          </p:cNvSpPr>
          <p:nvPr>
            <p:ph idx="1"/>
          </p:nvPr>
        </p:nvSpPr>
        <p:spPr>
          <a:xfrm>
            <a:off x="1251678" y="1616364"/>
            <a:ext cx="10178322" cy="4932218"/>
          </a:xfrm>
        </p:spPr>
        <p:txBody>
          <a:bodyPr>
            <a:normAutofit/>
          </a:bodyPr>
          <a:lstStyle/>
          <a:p>
            <a:r>
              <a:rPr lang="en-IN" b="1" dirty="0"/>
              <a:t>Difference between super computers and HPC.</a:t>
            </a:r>
          </a:p>
          <a:p>
            <a:pPr lvl="1"/>
            <a:r>
              <a:rPr lang="en-IN" dirty="0"/>
              <a:t>A super computer is a computer with a high level of performance that has the architecture resources and components to achieve massive computing power.</a:t>
            </a:r>
          </a:p>
          <a:p>
            <a:pPr lvl="1"/>
            <a:r>
              <a:rPr lang="en-IN" dirty="0"/>
              <a:t>HPC is a concept which the use of super computers and parallel processing techniques for solving complex computational problems.</a:t>
            </a:r>
          </a:p>
          <a:p>
            <a:r>
              <a:rPr lang="en-IN" b="1" dirty="0"/>
              <a:t>Storage handle in HPC.</a:t>
            </a:r>
          </a:p>
          <a:p>
            <a:pPr lvl="1"/>
            <a:r>
              <a:rPr lang="en-IN" dirty="0"/>
              <a:t>HPC workloads are dramatically different than enterprise computer workloads.</a:t>
            </a:r>
          </a:p>
          <a:p>
            <a:pPr lvl="1"/>
            <a:r>
              <a:rPr lang="en-IN" dirty="0"/>
              <a:t>HPC are usually batch jobs with large datasets on large distribution computer clusters.</a:t>
            </a:r>
          </a:p>
          <a:p>
            <a:pPr lvl="1"/>
            <a:r>
              <a:rPr lang="en-IN" dirty="0"/>
              <a:t>Storage support compute by providing the data needed for application and user.</a:t>
            </a:r>
          </a:p>
          <a:p>
            <a:pPr lvl="1"/>
            <a:r>
              <a:rPr lang="en-IN" dirty="0"/>
              <a:t>Storage solutions :</a:t>
            </a:r>
          </a:p>
          <a:p>
            <a:pPr lvl="2"/>
            <a:r>
              <a:rPr lang="en-IN" dirty="0"/>
              <a:t>Meet IO requirements</a:t>
            </a:r>
          </a:p>
          <a:p>
            <a:pPr lvl="2"/>
            <a:r>
              <a:rPr lang="en-IN" dirty="0"/>
              <a:t>Manage data</a:t>
            </a:r>
          </a:p>
          <a:p>
            <a:pPr lvl="2"/>
            <a:r>
              <a:rPr lang="en-IN" dirty="0"/>
              <a:t>Streamline data workflows with time proven automated data movement</a:t>
            </a:r>
            <a:r>
              <a:rPr lang="en-IN" b="1" dirty="0"/>
              <a:t>.</a:t>
            </a:r>
          </a:p>
        </p:txBody>
      </p:sp>
    </p:spTree>
    <p:extLst>
      <p:ext uri="{BB962C8B-B14F-4D97-AF65-F5344CB8AC3E}">
        <p14:creationId xmlns:p14="http://schemas.microsoft.com/office/powerpoint/2010/main" val="3446299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7A457-E33C-4639-838D-FB808C87C4A6}"/>
              </a:ext>
            </a:extLst>
          </p:cNvPr>
          <p:cNvSpPr>
            <a:spLocks noGrp="1"/>
          </p:cNvSpPr>
          <p:nvPr>
            <p:ph idx="1"/>
          </p:nvPr>
        </p:nvSpPr>
        <p:spPr>
          <a:xfrm>
            <a:off x="1251678" y="646545"/>
            <a:ext cx="10178322" cy="5233047"/>
          </a:xfrm>
        </p:spPr>
        <p:txBody>
          <a:bodyPr/>
          <a:lstStyle/>
          <a:p>
            <a:r>
              <a:rPr lang="en-IN" b="1" dirty="0"/>
              <a:t>Green Computing .</a:t>
            </a:r>
          </a:p>
          <a:p>
            <a:pPr lvl="1"/>
            <a:r>
              <a:rPr lang="en-IN" dirty="0"/>
              <a:t>It is the study and practice of environmentally sustainable computing or IT.</a:t>
            </a:r>
          </a:p>
          <a:p>
            <a:pPr lvl="1"/>
            <a:r>
              <a:rPr lang="en-IN" dirty="0"/>
              <a:t>The goals of green computing are similar to green chemistry reduce the use of hazardous materials, maximize energy efficiency during the products life time, the recyclability or bio degradability of different products and factory waste.</a:t>
            </a:r>
          </a:p>
          <a:p>
            <a:pPr marL="0" indent="0">
              <a:buNone/>
            </a:pPr>
            <a:r>
              <a:rPr lang="en-IN" b="1" dirty="0"/>
              <a:t>	</a:t>
            </a:r>
          </a:p>
          <a:p>
            <a:r>
              <a:rPr lang="en-IN" b="1" dirty="0"/>
              <a:t>Why is HPC reliable?</a:t>
            </a:r>
          </a:p>
          <a:p>
            <a:pPr lvl="1"/>
            <a:r>
              <a:rPr lang="en-IN" dirty="0"/>
              <a:t>HPC is reliable because the entire cluster does not need to be taken down.  A single node can be taken down for maintenance, while the rest of the clusters takes on the load of the individual node.</a:t>
            </a:r>
          </a:p>
        </p:txBody>
      </p:sp>
    </p:spTree>
    <p:extLst>
      <p:ext uri="{BB962C8B-B14F-4D97-AF65-F5344CB8AC3E}">
        <p14:creationId xmlns:p14="http://schemas.microsoft.com/office/powerpoint/2010/main" val="3110446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5CAB-6CCD-41BE-9EEC-382C3D8BEB57}"/>
              </a:ext>
            </a:extLst>
          </p:cNvPr>
          <p:cNvSpPr>
            <a:spLocks noGrp="1"/>
          </p:cNvSpPr>
          <p:nvPr>
            <p:ph type="title"/>
          </p:nvPr>
        </p:nvSpPr>
        <p:spPr>
          <a:xfrm>
            <a:off x="1404078" y="2682934"/>
            <a:ext cx="10178322" cy="1492132"/>
          </a:xfrm>
        </p:spPr>
        <p:txBody>
          <a:bodyPr>
            <a:normAutofit fontScale="90000"/>
          </a:bodyPr>
          <a:lstStyle/>
          <a:p>
            <a:pPr algn="ctr"/>
            <a:r>
              <a:rPr lang="en-IN" dirty="0"/>
              <a:t>Thank you!</a:t>
            </a:r>
            <a:br>
              <a:rPr lang="en-IN" dirty="0"/>
            </a:br>
            <a:br>
              <a:rPr lang="en-IN" dirty="0"/>
            </a:br>
            <a:r>
              <a:rPr lang="en-IN" dirty="0"/>
              <a:t>Any questions. . .?</a:t>
            </a:r>
          </a:p>
        </p:txBody>
      </p:sp>
    </p:spTree>
    <p:extLst>
      <p:ext uri="{BB962C8B-B14F-4D97-AF65-F5344CB8AC3E}">
        <p14:creationId xmlns:p14="http://schemas.microsoft.com/office/powerpoint/2010/main" val="209409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F761-DA8C-41B6-98A8-4AC8AACEC43A}"/>
              </a:ext>
            </a:extLst>
          </p:cNvPr>
          <p:cNvSpPr>
            <a:spLocks noGrp="1"/>
          </p:cNvSpPr>
          <p:nvPr>
            <p:ph type="title"/>
          </p:nvPr>
        </p:nvSpPr>
        <p:spPr/>
        <p:txBody>
          <a:bodyPr/>
          <a:lstStyle/>
          <a:p>
            <a:r>
              <a:rPr lang="en-IN" dirty="0"/>
              <a:t>Parallel computers</a:t>
            </a:r>
          </a:p>
        </p:txBody>
      </p:sp>
      <p:sp>
        <p:nvSpPr>
          <p:cNvPr id="3" name="Content Placeholder 2">
            <a:extLst>
              <a:ext uri="{FF2B5EF4-FFF2-40B4-BE49-F238E27FC236}">
                <a16:creationId xmlns:a16="http://schemas.microsoft.com/office/drawing/2014/main" id="{B614FAEA-A97D-4F07-B023-17FC110B08CB}"/>
              </a:ext>
            </a:extLst>
          </p:cNvPr>
          <p:cNvSpPr>
            <a:spLocks noGrp="1"/>
          </p:cNvSpPr>
          <p:nvPr>
            <p:ph idx="1"/>
          </p:nvPr>
        </p:nvSpPr>
        <p:spPr>
          <a:xfrm>
            <a:off x="1251678" y="1874517"/>
            <a:ext cx="10178322" cy="3593591"/>
          </a:xfrm>
        </p:spPr>
        <p:txBody>
          <a:bodyPr>
            <a:normAutofit/>
          </a:bodyPr>
          <a:lstStyle/>
          <a:p>
            <a:r>
              <a:rPr lang="en-US" sz="2500" dirty="0"/>
              <a:t>Networks connect multiple stand-alone computers (nodes) to make larger parallel computer clusters.</a:t>
            </a:r>
          </a:p>
          <a:p>
            <a:r>
              <a:rPr lang="en-US" sz="2500" dirty="0"/>
              <a:t>For example,  below shows a typical LLNL parallel computer cluster:</a:t>
            </a:r>
          </a:p>
          <a:p>
            <a:pPr lvl="1"/>
            <a:r>
              <a:rPr lang="en-US" sz="2300" dirty="0"/>
              <a:t>Each compute node is a multi-processor parallel computer in itself</a:t>
            </a:r>
          </a:p>
          <a:p>
            <a:pPr lvl="1"/>
            <a:r>
              <a:rPr lang="en-US" sz="2300" dirty="0"/>
              <a:t>Multiple compute nodes are networked together with an </a:t>
            </a:r>
            <a:r>
              <a:rPr lang="en-US" sz="2300" dirty="0" err="1"/>
              <a:t>Infiniband</a:t>
            </a:r>
            <a:r>
              <a:rPr lang="en-US" sz="2300" dirty="0"/>
              <a:t> network</a:t>
            </a:r>
          </a:p>
          <a:p>
            <a:pPr lvl="1"/>
            <a:r>
              <a:rPr lang="en-US" sz="2300" dirty="0"/>
              <a:t>Special purpose nodes, also multi-processor, are used for other purposes</a:t>
            </a:r>
          </a:p>
        </p:txBody>
      </p:sp>
      <p:pic>
        <p:nvPicPr>
          <p:cNvPr id="5" name="Picture 4">
            <a:extLst>
              <a:ext uri="{FF2B5EF4-FFF2-40B4-BE49-F238E27FC236}">
                <a16:creationId xmlns:a16="http://schemas.microsoft.com/office/drawing/2014/main" id="{0B2769D7-F5A5-42EA-A4E4-197B6239317D}"/>
              </a:ext>
            </a:extLst>
          </p:cNvPr>
          <p:cNvPicPr>
            <a:picLocks noChangeAspect="1"/>
          </p:cNvPicPr>
          <p:nvPr/>
        </p:nvPicPr>
        <p:blipFill>
          <a:blip r:embed="rId2"/>
          <a:stretch>
            <a:fillRect/>
          </a:stretch>
        </p:blipFill>
        <p:spPr>
          <a:xfrm>
            <a:off x="4248727" y="4715449"/>
            <a:ext cx="3962400" cy="1967346"/>
          </a:xfrm>
          <a:prstGeom prst="rect">
            <a:avLst/>
          </a:prstGeom>
        </p:spPr>
      </p:pic>
    </p:spTree>
    <p:extLst>
      <p:ext uri="{BB962C8B-B14F-4D97-AF65-F5344CB8AC3E}">
        <p14:creationId xmlns:p14="http://schemas.microsoft.com/office/powerpoint/2010/main" val="231321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2D32-70E4-48EC-944F-81DC9E3EB105}"/>
              </a:ext>
            </a:extLst>
          </p:cNvPr>
          <p:cNvSpPr>
            <a:spLocks noGrp="1"/>
          </p:cNvSpPr>
          <p:nvPr>
            <p:ph type="title"/>
          </p:nvPr>
        </p:nvSpPr>
        <p:spPr>
          <a:xfrm>
            <a:off x="1251678" y="465512"/>
            <a:ext cx="10178322" cy="1492132"/>
          </a:xfrm>
        </p:spPr>
        <p:txBody>
          <a:bodyPr/>
          <a:lstStyle/>
          <a:p>
            <a:r>
              <a:rPr lang="en-IN" dirty="0"/>
              <a:t>Von Neumann architecture</a:t>
            </a:r>
          </a:p>
        </p:txBody>
      </p:sp>
      <p:sp>
        <p:nvSpPr>
          <p:cNvPr id="3" name="Content Placeholder 2">
            <a:extLst>
              <a:ext uri="{FF2B5EF4-FFF2-40B4-BE49-F238E27FC236}">
                <a16:creationId xmlns:a16="http://schemas.microsoft.com/office/drawing/2014/main" id="{5F293AD3-6665-43DB-83B9-5F9AA8496855}"/>
              </a:ext>
            </a:extLst>
          </p:cNvPr>
          <p:cNvSpPr>
            <a:spLocks noGrp="1"/>
          </p:cNvSpPr>
          <p:nvPr>
            <p:ph idx="1"/>
          </p:nvPr>
        </p:nvSpPr>
        <p:spPr>
          <a:xfrm>
            <a:off x="1251678" y="1820489"/>
            <a:ext cx="10178322" cy="4571999"/>
          </a:xfrm>
        </p:spPr>
        <p:txBody>
          <a:bodyPr>
            <a:normAutofit/>
          </a:bodyPr>
          <a:lstStyle/>
          <a:p>
            <a:r>
              <a:rPr lang="en-IN" sz="2500" dirty="0"/>
              <a:t>It is also known as stored program computer.</a:t>
            </a:r>
          </a:p>
          <a:p>
            <a:r>
              <a:rPr lang="en-US" sz="2500" dirty="0"/>
              <a:t>both program instructions and data are kept in electronic memory. Differs from earlier computers which were programmed through "hard wiring".</a:t>
            </a:r>
          </a:p>
          <a:p>
            <a:r>
              <a:rPr lang="en-US" sz="2500" dirty="0"/>
              <a:t>Comprised of four main components:</a:t>
            </a:r>
          </a:p>
          <a:p>
            <a:pPr lvl="1"/>
            <a:r>
              <a:rPr lang="en-US" sz="2500" dirty="0"/>
              <a:t>Memory</a:t>
            </a:r>
          </a:p>
          <a:p>
            <a:pPr lvl="1"/>
            <a:r>
              <a:rPr lang="en-US" sz="2500" dirty="0"/>
              <a:t>Control Unit</a:t>
            </a:r>
          </a:p>
          <a:p>
            <a:pPr lvl="1"/>
            <a:r>
              <a:rPr lang="en-US" sz="2500" dirty="0"/>
              <a:t>Arithmetic Logic Unit</a:t>
            </a:r>
          </a:p>
          <a:p>
            <a:pPr lvl="1"/>
            <a:r>
              <a:rPr lang="en-US" sz="2500" dirty="0" err="1"/>
              <a:t>Input/Output</a:t>
            </a:r>
            <a:endParaRPr lang="en-US" sz="2500" dirty="0"/>
          </a:p>
          <a:p>
            <a:endParaRPr lang="en-IN" sz="2500" dirty="0"/>
          </a:p>
        </p:txBody>
      </p:sp>
      <p:pic>
        <p:nvPicPr>
          <p:cNvPr id="1026" name="Picture 2">
            <a:extLst>
              <a:ext uri="{FF2B5EF4-FFF2-40B4-BE49-F238E27FC236}">
                <a16:creationId xmlns:a16="http://schemas.microsoft.com/office/drawing/2014/main" id="{81CEE7F1-1CFF-4BF2-BF91-413680EF6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9369" y="3312621"/>
            <a:ext cx="2790825"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3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7310-42EB-47D2-B6E1-B6E8C575C039}"/>
              </a:ext>
            </a:extLst>
          </p:cNvPr>
          <p:cNvSpPr>
            <a:spLocks noGrp="1"/>
          </p:cNvSpPr>
          <p:nvPr>
            <p:ph type="title"/>
          </p:nvPr>
        </p:nvSpPr>
        <p:spPr/>
        <p:txBody>
          <a:bodyPr/>
          <a:lstStyle/>
          <a:p>
            <a:r>
              <a:rPr lang="en-IN" dirty="0"/>
              <a:t>Flynn’s classical taxonomy</a:t>
            </a:r>
          </a:p>
        </p:txBody>
      </p:sp>
      <p:sp>
        <p:nvSpPr>
          <p:cNvPr id="3" name="Content Placeholder 2">
            <a:extLst>
              <a:ext uri="{FF2B5EF4-FFF2-40B4-BE49-F238E27FC236}">
                <a16:creationId xmlns:a16="http://schemas.microsoft.com/office/drawing/2014/main" id="{E653F4A4-2662-4412-BEAA-B8ECFBC7588A}"/>
              </a:ext>
            </a:extLst>
          </p:cNvPr>
          <p:cNvSpPr>
            <a:spLocks noGrp="1"/>
          </p:cNvSpPr>
          <p:nvPr>
            <p:ph idx="1"/>
          </p:nvPr>
        </p:nvSpPr>
        <p:spPr>
          <a:xfrm>
            <a:off x="1251678" y="1693333"/>
            <a:ext cx="10178322" cy="4186259"/>
          </a:xfrm>
        </p:spPr>
        <p:txBody>
          <a:bodyPr>
            <a:normAutofit/>
          </a:bodyPr>
          <a:lstStyle/>
          <a:p>
            <a:r>
              <a:rPr lang="en-US" sz="2500" dirty="0"/>
              <a:t>Flynn's taxonomy distinguishes multi-processor computer architectures according to how they can be classified along the two independent dimensions of </a:t>
            </a:r>
            <a:r>
              <a:rPr lang="en-US" sz="2500" b="1" i="1" dirty="0"/>
              <a:t>Instruction Stream</a:t>
            </a:r>
            <a:r>
              <a:rPr lang="en-US" sz="2500" dirty="0"/>
              <a:t> and </a:t>
            </a:r>
            <a:r>
              <a:rPr lang="en-US" sz="2500" b="1" i="1" dirty="0"/>
              <a:t>Data Stream</a:t>
            </a:r>
            <a:r>
              <a:rPr lang="en-US" sz="2500" dirty="0"/>
              <a:t>. Each of these dimensions can have only one of two possible states: </a:t>
            </a:r>
            <a:r>
              <a:rPr lang="en-US" sz="2500" b="1" i="1" dirty="0"/>
              <a:t>Single</a:t>
            </a:r>
            <a:r>
              <a:rPr lang="en-US" sz="2500" dirty="0"/>
              <a:t> or </a:t>
            </a:r>
            <a:r>
              <a:rPr lang="en-US" sz="2500" b="1" i="1" dirty="0"/>
              <a:t>Multiple</a:t>
            </a:r>
            <a:r>
              <a:rPr lang="en-US" sz="2500" dirty="0"/>
              <a:t>.</a:t>
            </a:r>
          </a:p>
          <a:p>
            <a:r>
              <a:rPr lang="en-US" sz="2500" dirty="0"/>
              <a:t>The matrix below defines the 4 possible classifications according to Flynn:</a:t>
            </a:r>
            <a:br>
              <a:rPr lang="en-US" sz="2500" dirty="0"/>
            </a:br>
            <a:endParaRPr lang="en-IN" sz="2500" dirty="0"/>
          </a:p>
        </p:txBody>
      </p:sp>
      <p:pic>
        <p:nvPicPr>
          <p:cNvPr id="2050" name="Picture 2">
            <a:extLst>
              <a:ext uri="{FF2B5EF4-FFF2-40B4-BE49-F238E27FC236}">
                <a16:creationId xmlns:a16="http://schemas.microsoft.com/office/drawing/2014/main" id="{EB607DDB-DA0A-4440-B437-A21E30EFF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150" y="4105275"/>
            <a:ext cx="44577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25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C7926F-5BEF-4BDA-942C-A2AFDCBB1422}"/>
              </a:ext>
            </a:extLst>
          </p:cNvPr>
          <p:cNvSpPr>
            <a:spLocks noGrp="1"/>
          </p:cNvSpPr>
          <p:nvPr>
            <p:ph idx="1"/>
          </p:nvPr>
        </p:nvSpPr>
        <p:spPr>
          <a:xfrm>
            <a:off x="1251678" y="965199"/>
            <a:ext cx="10178322" cy="5571067"/>
          </a:xfrm>
        </p:spPr>
        <p:txBody>
          <a:bodyPr>
            <a:noAutofit/>
          </a:bodyPr>
          <a:lstStyle/>
          <a:p>
            <a:r>
              <a:rPr lang="en-IN" sz="2300" dirty="0"/>
              <a:t>Single Instruction, Single Data(SISD):</a:t>
            </a:r>
          </a:p>
          <a:p>
            <a:pPr lvl="1"/>
            <a:r>
              <a:rPr lang="en-US" sz="2300" b="1" dirty="0"/>
              <a:t>Single Instruction:</a:t>
            </a:r>
            <a:r>
              <a:rPr lang="en-US" sz="2300" dirty="0"/>
              <a:t> Only one instruction stream is being acted on by the CPU during any one clock cycle</a:t>
            </a:r>
          </a:p>
          <a:p>
            <a:pPr lvl="1"/>
            <a:r>
              <a:rPr lang="en-US" sz="2300" b="1" dirty="0"/>
              <a:t>Single Data:</a:t>
            </a:r>
            <a:r>
              <a:rPr lang="en-US" sz="2300" dirty="0"/>
              <a:t> Only one data stream is being used as input during any one clock cycle Deterministic execution.</a:t>
            </a:r>
          </a:p>
          <a:p>
            <a:pPr lvl="1"/>
            <a:r>
              <a:rPr lang="en-US" sz="2300" dirty="0"/>
              <a:t>Ex: minicomputers, workstations and single processor/core PCs.</a:t>
            </a:r>
          </a:p>
          <a:p>
            <a:r>
              <a:rPr lang="en-US" sz="2300" dirty="0"/>
              <a:t>Single Instruction, Multiple data(SIMD):</a:t>
            </a:r>
          </a:p>
          <a:p>
            <a:pPr lvl="1"/>
            <a:r>
              <a:rPr lang="en-US" sz="2300" b="1" dirty="0"/>
              <a:t>Single Instruction:</a:t>
            </a:r>
            <a:r>
              <a:rPr lang="en-US" sz="2300" dirty="0"/>
              <a:t> All processing units execute the same instruction at any given clock cycle</a:t>
            </a:r>
          </a:p>
          <a:p>
            <a:pPr lvl="1"/>
            <a:r>
              <a:rPr lang="en-US" sz="2300" b="1" dirty="0"/>
              <a:t>Multiple Data:</a:t>
            </a:r>
            <a:r>
              <a:rPr lang="en-US" sz="2300" dirty="0"/>
              <a:t> Each processing unit can operate on a different data element</a:t>
            </a:r>
          </a:p>
          <a:p>
            <a:pPr lvl="1"/>
            <a:r>
              <a:rPr lang="en-US" sz="2300" dirty="0"/>
              <a:t>Ex: </a:t>
            </a:r>
            <a:r>
              <a:rPr lang="es-ES" sz="2300" dirty="0"/>
              <a:t>IBM 9000, Cray X-MP, Y-MP &amp; C90</a:t>
            </a:r>
            <a:endParaRPr lang="en-US" sz="2300" dirty="0"/>
          </a:p>
          <a:p>
            <a:endParaRPr lang="en-US" sz="2300" dirty="0"/>
          </a:p>
          <a:p>
            <a:pPr marL="0" indent="0">
              <a:buNone/>
            </a:pPr>
            <a:br>
              <a:rPr lang="en-US" sz="2300" dirty="0"/>
            </a:br>
            <a:endParaRPr lang="en-US" sz="2300" dirty="0"/>
          </a:p>
          <a:p>
            <a:pPr marL="0" indent="0">
              <a:buNone/>
            </a:pPr>
            <a:endParaRPr lang="en-IN" sz="2300" dirty="0"/>
          </a:p>
        </p:txBody>
      </p:sp>
    </p:spTree>
    <p:extLst>
      <p:ext uri="{BB962C8B-B14F-4D97-AF65-F5344CB8AC3E}">
        <p14:creationId xmlns:p14="http://schemas.microsoft.com/office/powerpoint/2010/main" val="122158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A20E3-CD19-4263-B6CD-9D1B184D9277}"/>
              </a:ext>
            </a:extLst>
          </p:cNvPr>
          <p:cNvSpPr>
            <a:spLocks noGrp="1"/>
          </p:cNvSpPr>
          <p:nvPr>
            <p:ph idx="1"/>
          </p:nvPr>
        </p:nvSpPr>
        <p:spPr>
          <a:xfrm>
            <a:off x="1251678" y="558801"/>
            <a:ext cx="10178322" cy="5320792"/>
          </a:xfrm>
        </p:spPr>
        <p:txBody>
          <a:bodyPr>
            <a:noAutofit/>
          </a:bodyPr>
          <a:lstStyle/>
          <a:p>
            <a:r>
              <a:rPr lang="en-US" sz="2300" dirty="0"/>
              <a:t>Multiple Instruction, Single data(MISD):</a:t>
            </a:r>
          </a:p>
          <a:p>
            <a:pPr lvl="1"/>
            <a:r>
              <a:rPr lang="en-US" sz="2300" b="1" dirty="0"/>
              <a:t>Multiple Instruction:</a:t>
            </a:r>
            <a:r>
              <a:rPr lang="en-US" sz="2300" dirty="0"/>
              <a:t> Each processing unit operates on the data independently via separate instruction streams.</a:t>
            </a:r>
          </a:p>
          <a:p>
            <a:pPr lvl="1"/>
            <a:r>
              <a:rPr lang="en-US" sz="2300" b="1" dirty="0"/>
              <a:t>Single Data:</a:t>
            </a:r>
            <a:r>
              <a:rPr lang="en-US" sz="2300" dirty="0"/>
              <a:t> A single data stream is fed into multiple processing units.</a:t>
            </a:r>
          </a:p>
          <a:p>
            <a:pPr lvl="1"/>
            <a:r>
              <a:rPr lang="en-US" sz="2300" dirty="0"/>
              <a:t>Ex: multiple frequency filters operating on a single signal stream</a:t>
            </a:r>
          </a:p>
          <a:p>
            <a:r>
              <a:rPr lang="en-US" sz="2300" dirty="0"/>
              <a:t>Multiple Instruction, Multiple Data(MIMD):</a:t>
            </a:r>
          </a:p>
          <a:p>
            <a:pPr lvl="1"/>
            <a:r>
              <a:rPr lang="en-US" sz="2300" b="1" dirty="0"/>
              <a:t>Multiple Instruction:</a:t>
            </a:r>
            <a:r>
              <a:rPr lang="en-US" sz="2300" dirty="0"/>
              <a:t> Every processor may be executing a different instruction stream</a:t>
            </a:r>
          </a:p>
          <a:p>
            <a:pPr lvl="1"/>
            <a:r>
              <a:rPr lang="en-US" sz="2300" b="1" dirty="0"/>
              <a:t>Multiple Data:</a:t>
            </a:r>
            <a:r>
              <a:rPr lang="en-US" sz="2300" dirty="0"/>
              <a:t> Every processor may be working with a different data stream</a:t>
            </a:r>
          </a:p>
          <a:p>
            <a:pPr lvl="1"/>
            <a:r>
              <a:rPr lang="en-US" sz="2300" dirty="0"/>
              <a:t>Ex: most current supercomputers, networked parallel computer clusters and "grids", multi-processor SMP computers, multi-core PCs.</a:t>
            </a:r>
            <a:br>
              <a:rPr lang="en-US" sz="2300" dirty="0"/>
            </a:br>
            <a:endParaRPr lang="en-US" sz="2300" dirty="0"/>
          </a:p>
          <a:p>
            <a:endParaRPr lang="en-IN" sz="2300" dirty="0"/>
          </a:p>
        </p:txBody>
      </p:sp>
    </p:spTree>
    <p:extLst>
      <p:ext uri="{BB962C8B-B14F-4D97-AF65-F5344CB8AC3E}">
        <p14:creationId xmlns:p14="http://schemas.microsoft.com/office/powerpoint/2010/main" val="1444565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58B1-1346-4598-9743-154BB61A56F7}"/>
              </a:ext>
            </a:extLst>
          </p:cNvPr>
          <p:cNvSpPr>
            <a:spLocks noGrp="1"/>
          </p:cNvSpPr>
          <p:nvPr>
            <p:ph type="title"/>
          </p:nvPr>
        </p:nvSpPr>
        <p:spPr/>
        <p:txBody>
          <a:bodyPr/>
          <a:lstStyle/>
          <a:p>
            <a:r>
              <a:rPr lang="en-IN" dirty="0"/>
              <a:t>Overview of computer cluster</a:t>
            </a:r>
          </a:p>
        </p:txBody>
      </p:sp>
      <p:sp>
        <p:nvSpPr>
          <p:cNvPr id="3" name="Content Placeholder 2">
            <a:extLst>
              <a:ext uri="{FF2B5EF4-FFF2-40B4-BE49-F238E27FC236}">
                <a16:creationId xmlns:a16="http://schemas.microsoft.com/office/drawing/2014/main" id="{CA6EA27C-0103-4F23-A5EE-68600B153851}"/>
              </a:ext>
            </a:extLst>
          </p:cNvPr>
          <p:cNvSpPr>
            <a:spLocks noGrp="1"/>
          </p:cNvSpPr>
          <p:nvPr>
            <p:ph idx="1"/>
          </p:nvPr>
        </p:nvSpPr>
        <p:spPr>
          <a:xfrm>
            <a:off x="1251678" y="1383450"/>
            <a:ext cx="10178322" cy="3843866"/>
          </a:xfrm>
        </p:spPr>
        <p:txBody>
          <a:bodyPr>
            <a:noAutofit/>
          </a:bodyPr>
          <a:lstStyle/>
          <a:p>
            <a:r>
              <a:rPr lang="en-US" sz="2250" dirty="0"/>
              <a:t>A computer cluster is a group of tightly coupled computers that work together closely so that it can be viewed as a single computer. </a:t>
            </a:r>
          </a:p>
          <a:p>
            <a:r>
              <a:rPr lang="en-US" sz="2250" dirty="0"/>
              <a:t> Clusters are commonly connected through fast local area networks. </a:t>
            </a:r>
          </a:p>
          <a:p>
            <a:r>
              <a:rPr lang="en-US" sz="2250" dirty="0"/>
              <a:t> Clusters have evolved to support applications ranging from ecommerce, to high performance database applications. </a:t>
            </a:r>
          </a:p>
          <a:p>
            <a:r>
              <a:rPr lang="en-US" sz="2250" dirty="0"/>
              <a:t> Clusters are usually deployed to improve speed and/or reliability over that provided by a single computer, while typically being much more cost effective than single computer the of comparable speed or reliability.</a:t>
            </a:r>
          </a:p>
          <a:p>
            <a:r>
              <a:rPr lang="en-US" sz="2250" dirty="0"/>
              <a:t>In cluster computing each node within a cluster is an independent system, with its own operating system, private memory, and, in some cases, its own file system. Because the processors on one node cannot directly access the memory on the other nodes, programs or software run on clusters usually employ a procedure called "message passing" to get data and execution code from one node to another. </a:t>
            </a:r>
            <a:endParaRPr lang="en-IN" sz="2250" dirty="0"/>
          </a:p>
        </p:txBody>
      </p:sp>
    </p:spTree>
    <p:extLst>
      <p:ext uri="{BB962C8B-B14F-4D97-AF65-F5344CB8AC3E}">
        <p14:creationId xmlns:p14="http://schemas.microsoft.com/office/powerpoint/2010/main" val="128337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477C-2517-43C9-A470-4F435618D324}"/>
              </a:ext>
            </a:extLst>
          </p:cNvPr>
          <p:cNvSpPr>
            <a:spLocks noGrp="1"/>
          </p:cNvSpPr>
          <p:nvPr>
            <p:ph type="title"/>
          </p:nvPr>
        </p:nvSpPr>
        <p:spPr/>
        <p:txBody>
          <a:bodyPr/>
          <a:lstStyle/>
          <a:p>
            <a:r>
              <a:rPr lang="en-IN" dirty="0"/>
              <a:t>history</a:t>
            </a:r>
          </a:p>
        </p:txBody>
      </p:sp>
      <p:sp>
        <p:nvSpPr>
          <p:cNvPr id="3" name="Content Placeholder 2">
            <a:extLst>
              <a:ext uri="{FF2B5EF4-FFF2-40B4-BE49-F238E27FC236}">
                <a16:creationId xmlns:a16="http://schemas.microsoft.com/office/drawing/2014/main" id="{1C48F1FD-B038-4679-9408-E8D99761F4FB}"/>
              </a:ext>
            </a:extLst>
          </p:cNvPr>
          <p:cNvSpPr>
            <a:spLocks noGrp="1"/>
          </p:cNvSpPr>
          <p:nvPr>
            <p:ph idx="1"/>
          </p:nvPr>
        </p:nvSpPr>
        <p:spPr>
          <a:xfrm>
            <a:off x="1251678" y="1439333"/>
            <a:ext cx="10178322" cy="4440259"/>
          </a:xfrm>
        </p:spPr>
        <p:txBody>
          <a:bodyPr>
            <a:normAutofit/>
          </a:bodyPr>
          <a:lstStyle/>
          <a:p>
            <a:r>
              <a:rPr lang="en-US" sz="2500" dirty="0"/>
              <a:t>Customers invented clusters, as soon as they could not fit all their work on one computer, or needed a backup. </a:t>
            </a:r>
          </a:p>
          <a:p>
            <a:r>
              <a:rPr lang="en-US" sz="2500" dirty="0"/>
              <a:t>The first commodity clustering product was </a:t>
            </a:r>
            <a:r>
              <a:rPr lang="en-US" sz="2500" dirty="0" err="1"/>
              <a:t>ARCnet</a:t>
            </a:r>
            <a:r>
              <a:rPr lang="en-US" sz="2500" dirty="0"/>
              <a:t>, developed by Datapoint in 1977. </a:t>
            </a:r>
          </a:p>
          <a:p>
            <a:r>
              <a:rPr lang="en-US" sz="2500" dirty="0"/>
              <a:t>The next product was </a:t>
            </a:r>
            <a:r>
              <a:rPr lang="en-US" sz="2500" dirty="0" err="1"/>
              <a:t>VAXcluster</a:t>
            </a:r>
            <a:r>
              <a:rPr lang="en-US" sz="2500" dirty="0"/>
              <a:t>, released by DEC in 1980’s..</a:t>
            </a:r>
          </a:p>
          <a:p>
            <a:r>
              <a:rPr lang="en-US" sz="2500" dirty="0"/>
              <a:t> Microsoft, Sun Microsystems, and other leading hardware and software companies offer clustering packages.</a:t>
            </a:r>
            <a:endParaRPr lang="en-IN" sz="2500" dirty="0"/>
          </a:p>
        </p:txBody>
      </p:sp>
    </p:spTree>
    <p:extLst>
      <p:ext uri="{BB962C8B-B14F-4D97-AF65-F5344CB8AC3E}">
        <p14:creationId xmlns:p14="http://schemas.microsoft.com/office/powerpoint/2010/main" val="209587129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168</TotalTime>
  <Words>1669</Words>
  <Application>Microsoft Office PowerPoint</Application>
  <PresentationFormat>Widescreen</PresentationFormat>
  <Paragraphs>131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Impact</vt:lpstr>
      <vt:lpstr>Badge</vt:lpstr>
      <vt:lpstr>Parallel computing &amp; Computer clusters</vt:lpstr>
      <vt:lpstr>Parallel computing</vt:lpstr>
      <vt:lpstr>Parallel computers</vt:lpstr>
      <vt:lpstr>Von Neumann architecture</vt:lpstr>
      <vt:lpstr>Flynn’s classical taxonomy</vt:lpstr>
      <vt:lpstr>PowerPoint Presentation</vt:lpstr>
      <vt:lpstr>PowerPoint Presentation</vt:lpstr>
      <vt:lpstr>Overview of computer cluster</vt:lpstr>
      <vt:lpstr>history</vt:lpstr>
      <vt:lpstr>Architecture of cluster</vt:lpstr>
      <vt:lpstr>PowerPoint Presentation</vt:lpstr>
      <vt:lpstr>Types of clusters</vt:lpstr>
      <vt:lpstr>High performance clusters</vt:lpstr>
      <vt:lpstr>Load balancing clusters</vt:lpstr>
      <vt:lpstr>High availability cluster</vt:lpstr>
      <vt:lpstr>Commodity components of cluster</vt:lpstr>
      <vt:lpstr>Benefits of computer cluster</vt:lpstr>
      <vt:lpstr>PowerPoint Presentation</vt:lpstr>
      <vt:lpstr>challenges</vt:lpstr>
      <vt:lpstr>applications</vt:lpstr>
      <vt:lpstr>conclusion</vt:lpstr>
      <vt:lpstr>pointers</vt:lpstr>
      <vt:lpstr>PowerPoint Presentation</vt:lpstr>
      <vt:lpstr>Thank you!  Any questions.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clusters</dc:title>
  <dc:creator>Soubhagya Behera</dc:creator>
  <cp:lastModifiedBy>Soubhagya Behera</cp:lastModifiedBy>
  <cp:revision>16</cp:revision>
  <dcterms:created xsi:type="dcterms:W3CDTF">2019-12-24T04:29:01Z</dcterms:created>
  <dcterms:modified xsi:type="dcterms:W3CDTF">2019-12-24T07:17:50Z</dcterms:modified>
</cp:coreProperties>
</file>