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sldIdLst>
    <p:sldId id="256" r:id="rId5"/>
    <p:sldId id="283" r:id="rId6"/>
    <p:sldId id="284" r:id="rId7"/>
    <p:sldId id="291" r:id="rId8"/>
    <p:sldId id="290" r:id="rId9"/>
    <p:sldId id="289" r:id="rId10"/>
    <p:sldId id="292"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1" d="100"/>
          <a:sy n="81" d="100"/>
        </p:scale>
        <p:origin x="67"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12/29/2019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2472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12/29/2019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solidFill>
                  <a:schemeClr val="tx1"/>
                </a:solidFill>
              </a:rPr>
              <a:t>How to get started in Open </a:t>
            </a:r>
            <a:br>
              <a:rPr lang="en-US" dirty="0">
                <a:solidFill>
                  <a:schemeClr val="tx1"/>
                </a:solidFill>
              </a:rPr>
            </a:br>
            <a:r>
              <a:rPr lang="en-US" dirty="0">
                <a:solidFill>
                  <a:schemeClr val="tx1"/>
                </a:solidFill>
              </a:rPr>
              <a:t>MP(Multi-Processing)</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solidFill>
                  <a:schemeClr val="tx1"/>
                </a:solidFill>
              </a:rPr>
              <a:t>And some Open MP clauses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6561056" y="4275206"/>
            <a:ext cx="3902697" cy="1249294"/>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tx1"/>
                </a:solidFill>
                <a:latin typeface="+mj-lt"/>
                <a:ea typeface="+mn-ea"/>
                <a:cs typeface="+mn-cs"/>
              </a:rPr>
              <a:t>By team </a:t>
            </a:r>
          </a:p>
          <a:p>
            <a:pPr>
              <a:spcBef>
                <a:spcPts val="1000"/>
              </a:spcBef>
            </a:pPr>
            <a:r>
              <a:rPr lang="en-US" sz="1800" dirty="0">
                <a:solidFill>
                  <a:schemeClr val="tx1"/>
                </a:solidFill>
                <a:latin typeface="+mj-lt"/>
                <a:ea typeface="+mn-ea"/>
                <a:cs typeface="+mn-cs"/>
              </a:rPr>
              <a:t>return 0;</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609600" y="438150"/>
            <a:ext cx="9144000" cy="1790700"/>
          </a:xfrm>
        </p:spPr>
        <p:txBody>
          <a:bodyPr/>
          <a:lstStyle/>
          <a:p>
            <a:r>
              <a:rPr lang="en-US" dirty="0">
                <a:solidFill>
                  <a:schemeClr val="tx1"/>
                </a:solidFill>
              </a:rPr>
              <a:t>What's Open MP</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609600" y="2228850"/>
            <a:ext cx="9144000" cy="1287675"/>
          </a:xfrm>
        </p:spPr>
        <p:txBody>
          <a:bodyPr/>
          <a:lstStyle/>
          <a:p>
            <a:r>
              <a:rPr lang="en-US" dirty="0">
                <a:solidFill>
                  <a:schemeClr val="tx1"/>
                </a:solidFill>
              </a:rPr>
              <a:t>OpenMP is an Application Program Interface (API). It provides a portable, scalable model for developers of shared memory parallel applications. The API supports C/C++ and Fortran on a wide variety of architectures.</a:t>
            </a:r>
          </a:p>
          <a:p>
            <a:endParaRPr lang="en-US" dirty="0">
              <a:solidFill>
                <a:schemeClr val="tx1"/>
              </a:solidFill>
            </a:endParaRPr>
          </a:p>
          <a:p>
            <a:r>
              <a:rPr lang="en-US" dirty="0">
                <a:solidFill>
                  <a:schemeClr val="tx1"/>
                </a:solidFill>
              </a:rPr>
              <a:t>It consists of 3 main parts –</a:t>
            </a:r>
          </a:p>
          <a:p>
            <a:r>
              <a:rPr lang="en-US" dirty="0">
                <a:solidFill>
                  <a:schemeClr val="tx1"/>
                </a:solidFill>
              </a:rPr>
              <a:t>1.	Compiler directives		(</a:t>
            </a:r>
            <a:r>
              <a:rPr lang="en-US" dirty="0" err="1">
                <a:solidFill>
                  <a:schemeClr val="tx1"/>
                </a:solidFill>
              </a:rPr>
              <a:t>eg</a:t>
            </a:r>
            <a:r>
              <a:rPr lang="en-US" dirty="0">
                <a:solidFill>
                  <a:schemeClr val="tx1"/>
                </a:solidFill>
              </a:rPr>
              <a:t> #pragma </a:t>
            </a:r>
            <a:r>
              <a:rPr lang="en-US" dirty="0" err="1">
                <a:solidFill>
                  <a:schemeClr val="tx1"/>
                </a:solidFill>
              </a:rPr>
              <a:t>omp</a:t>
            </a:r>
            <a:r>
              <a:rPr lang="en-US" dirty="0">
                <a:solidFill>
                  <a:schemeClr val="tx1"/>
                </a:solidFill>
              </a:rPr>
              <a:t> parallel)</a:t>
            </a:r>
          </a:p>
          <a:p>
            <a:r>
              <a:rPr lang="en-US" dirty="0">
                <a:solidFill>
                  <a:schemeClr val="tx1"/>
                </a:solidFill>
              </a:rPr>
              <a:t>2.	Runtime Library Routines	(</a:t>
            </a:r>
            <a:r>
              <a:rPr lang="en-US" dirty="0" err="1">
                <a:solidFill>
                  <a:schemeClr val="tx1"/>
                </a:solidFill>
              </a:rPr>
              <a:t>eg</a:t>
            </a:r>
            <a:r>
              <a:rPr lang="en-US" dirty="0">
                <a:solidFill>
                  <a:schemeClr val="tx1"/>
                </a:solidFill>
              </a:rPr>
              <a:t> </a:t>
            </a:r>
            <a:r>
              <a:rPr lang="en-US" dirty="0" err="1">
                <a:solidFill>
                  <a:schemeClr val="tx1"/>
                </a:solidFill>
              </a:rPr>
              <a:t>omp_get_num_threads</a:t>
            </a:r>
            <a:r>
              <a:rPr lang="en-US" dirty="0">
                <a:solidFill>
                  <a:schemeClr val="tx1"/>
                </a:solidFill>
              </a:rPr>
              <a:t>())</a:t>
            </a:r>
          </a:p>
          <a:p>
            <a:r>
              <a:rPr lang="en-US" dirty="0">
                <a:solidFill>
                  <a:schemeClr val="tx1"/>
                </a:solidFill>
              </a:rPr>
              <a:t>3.	Environment Variables	(</a:t>
            </a:r>
            <a:r>
              <a:rPr lang="en-US" dirty="0" err="1">
                <a:solidFill>
                  <a:schemeClr val="tx1"/>
                </a:solidFill>
              </a:rPr>
              <a:t>eg</a:t>
            </a:r>
            <a:r>
              <a:rPr lang="en-US" dirty="0">
                <a:solidFill>
                  <a:schemeClr val="tx1"/>
                </a:solidFill>
              </a:rPr>
              <a:t> OMP_NUM_THREADS) </a:t>
            </a:r>
          </a:p>
        </p:txBody>
      </p:sp>
      <p:pic>
        <p:nvPicPr>
          <p:cNvPr id="1026" name="Picture 2">
            <a:extLst>
              <a:ext uri="{FF2B5EF4-FFF2-40B4-BE49-F238E27FC236}">
                <a16:creationId xmlns:a16="http://schemas.microsoft.com/office/drawing/2014/main" id="{1653944F-562F-4065-983C-1DE2A23AB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5" y="66675"/>
            <a:ext cx="35052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6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298315" y="161094"/>
            <a:ext cx="9144000" cy="1790700"/>
          </a:xfrm>
        </p:spPr>
        <p:txBody>
          <a:bodyPr/>
          <a:lstStyle/>
          <a:p>
            <a:r>
              <a:rPr lang="en-US" dirty="0">
                <a:solidFill>
                  <a:schemeClr val="tx1"/>
                </a:solidFill>
              </a:rPr>
              <a:t>Why Open MP</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298315" y="1596330"/>
            <a:ext cx="9144000" cy="1287675"/>
          </a:xfrm>
        </p:spPr>
        <p:txBody>
          <a:bodyPr/>
          <a:lstStyle/>
          <a:p>
            <a:r>
              <a:rPr lang="en-US" sz="2200" dirty="0">
                <a:solidFill>
                  <a:schemeClr val="tx1"/>
                </a:solidFill>
              </a:rPr>
              <a:t>Provides a standard among a variety of shared memory architectures/platforms.</a:t>
            </a:r>
          </a:p>
          <a:p>
            <a:r>
              <a:rPr lang="en-US" sz="2200" dirty="0">
                <a:solidFill>
                  <a:schemeClr val="tx1"/>
                </a:solidFill>
              </a:rPr>
              <a:t>Establish a simple and limited set of directives for programming shared memory machines.</a:t>
            </a:r>
          </a:p>
          <a:p>
            <a:r>
              <a:rPr lang="en-US" sz="2200" dirty="0">
                <a:solidFill>
                  <a:schemeClr val="tx1"/>
                </a:solidFill>
              </a:rPr>
              <a:t>Significant parallelism can be implemented by using just 3 or 4 directives.</a:t>
            </a:r>
          </a:p>
          <a:p>
            <a:r>
              <a:rPr lang="en-US" sz="2200" dirty="0">
                <a:solidFill>
                  <a:schemeClr val="tx1"/>
                </a:solidFill>
              </a:rPr>
              <a:t>Provide capability to incrementally parallelize a serial program, unlike message-passing libraries which typically require an all or nothing approach</a:t>
            </a:r>
          </a:p>
          <a:p>
            <a:r>
              <a:rPr lang="en-US" sz="2200" dirty="0">
                <a:solidFill>
                  <a:schemeClr val="tx1"/>
                </a:solidFill>
              </a:rPr>
              <a:t>For High Performance Computing (HPC) applications, OpenMP is combined with MPI for the distributed memory parallelism. This is often referred to as Hybrid Parallel Programming.OpenMP is used for computationally intensive work on each node</a:t>
            </a:r>
          </a:p>
          <a:p>
            <a:r>
              <a:rPr lang="en-US" sz="2200" dirty="0">
                <a:solidFill>
                  <a:schemeClr val="tx1"/>
                </a:solidFill>
              </a:rPr>
              <a:t>MPI is used to accomplish communications and data sharing between nodes</a:t>
            </a:r>
          </a:p>
          <a:p>
            <a:endParaRPr lang="en-US" sz="2200" dirty="0">
              <a:solidFill>
                <a:schemeClr val="tx1"/>
              </a:solidFill>
            </a:endParaRPr>
          </a:p>
          <a:p>
            <a:endParaRPr lang="en-US" sz="2200" dirty="0">
              <a:solidFill>
                <a:schemeClr val="tx1"/>
              </a:solidFill>
            </a:endParaRPr>
          </a:p>
        </p:txBody>
      </p:sp>
      <p:pic>
        <p:nvPicPr>
          <p:cNvPr id="1026" name="Picture 2">
            <a:extLst>
              <a:ext uri="{FF2B5EF4-FFF2-40B4-BE49-F238E27FC236}">
                <a16:creationId xmlns:a16="http://schemas.microsoft.com/office/drawing/2014/main" id="{1653944F-562F-4065-983C-1DE2A23AB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1075" y="114594"/>
            <a:ext cx="3505200" cy="1143000"/>
          </a:xfrm>
          <a:prstGeom prst="rect">
            <a:avLst/>
          </a:prstGeom>
          <a:noFill/>
          <a:effectLst>
            <a:reflection stA="0" endPos="50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90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Open MP-  IF Clause</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4766839" y="3009269"/>
            <a:ext cx="5896604" cy="3030452"/>
          </a:xfrm>
          <a:prstGeom prst="rect">
            <a:avLst/>
          </a:prstGeom>
        </p:spPr>
      </p:pic>
      <p:sp>
        <p:nvSpPr>
          <p:cNvPr id="35" name="TextBox 34">
            <a:extLst>
              <a:ext uri="{FF2B5EF4-FFF2-40B4-BE49-F238E27FC236}">
                <a16:creationId xmlns:a16="http://schemas.microsoft.com/office/drawing/2014/main" id="{5FC72767-C1DD-4D1C-BE07-771EBDC2990E}"/>
              </a:ext>
            </a:extLst>
          </p:cNvPr>
          <p:cNvSpPr txBox="1"/>
          <p:nvPr/>
        </p:nvSpPr>
        <p:spPr>
          <a:xfrm>
            <a:off x="604434" y="1604193"/>
            <a:ext cx="10494819" cy="5349057"/>
          </a:xfrm>
          <a:prstGeom prst="rect">
            <a:avLst/>
          </a:prstGeom>
        </p:spPr>
        <p:txBody>
          <a:bodyPr vert="horz" wrap="square" lIns="91440" tIns="45720" rIns="91440" bIns="45720" rtlCol="0">
            <a:noAutofit/>
          </a:bodyPr>
          <a:lstStyle/>
          <a:p>
            <a:endParaRPr lang="en-US" sz="2000" dirty="0">
              <a:solidFill>
                <a:schemeClr val="bg1"/>
              </a:solidFill>
              <a:latin typeface="+mj-lt"/>
            </a:endParaRPr>
          </a:p>
        </p:txBody>
      </p:sp>
      <p:sp>
        <p:nvSpPr>
          <p:cNvPr id="5" name="TextBox 4">
            <a:extLst>
              <a:ext uri="{FF2B5EF4-FFF2-40B4-BE49-F238E27FC236}">
                <a16:creationId xmlns:a16="http://schemas.microsoft.com/office/drawing/2014/main" id="{661D6C0A-4456-4582-9BA1-A1915F506AE3}"/>
              </a:ext>
            </a:extLst>
          </p:cNvPr>
          <p:cNvSpPr txBox="1"/>
          <p:nvPr/>
        </p:nvSpPr>
        <p:spPr>
          <a:xfrm>
            <a:off x="604434" y="1518468"/>
            <a:ext cx="10308674" cy="4890904"/>
          </a:xfrm>
          <a:prstGeom prst="rect">
            <a:avLst/>
          </a:prstGeom>
        </p:spPr>
        <p:txBody>
          <a:bodyPr vert="horz" wrap="square" lIns="91440" tIns="45720" rIns="91440" bIns="45720" rtlCol="0">
            <a:noAutofit/>
          </a:bodyPr>
          <a:lstStyle/>
          <a:p>
            <a:endParaRPr lang="en-US" dirty="0">
              <a:solidFill>
                <a:schemeClr val="bg1"/>
              </a:solidFill>
              <a:latin typeface="+mj-lt"/>
            </a:endParaRPr>
          </a:p>
        </p:txBody>
      </p:sp>
      <p:sp>
        <p:nvSpPr>
          <p:cNvPr id="4" name="TextBox 3">
            <a:extLst>
              <a:ext uri="{FF2B5EF4-FFF2-40B4-BE49-F238E27FC236}">
                <a16:creationId xmlns:a16="http://schemas.microsoft.com/office/drawing/2014/main" id="{1BA41DF5-8025-4EF2-A8E5-5BD8C03E31C8}"/>
              </a:ext>
            </a:extLst>
          </p:cNvPr>
          <p:cNvSpPr txBox="1"/>
          <p:nvPr/>
        </p:nvSpPr>
        <p:spPr>
          <a:xfrm>
            <a:off x="604434" y="1238484"/>
            <a:ext cx="8888358" cy="5170888"/>
          </a:xfrm>
          <a:prstGeom prst="rect">
            <a:avLst/>
          </a:prstGeom>
        </p:spPr>
        <p:txBody>
          <a:bodyPr vert="horz" wrap="square" lIns="91440" tIns="45720" rIns="91440" bIns="45720" rtlCol="0">
            <a:noAutofit/>
          </a:bodyPr>
          <a:lstStyle/>
          <a:p>
            <a:pPr>
              <a:lnSpc>
                <a:spcPts val="1800"/>
              </a:lnSpc>
              <a:spcAft>
                <a:spcPts val="600"/>
              </a:spcAft>
            </a:pPr>
            <a:r>
              <a:rPr lang="en-US" sz="1400" dirty="0">
                <a:solidFill>
                  <a:schemeClr val="bg1"/>
                </a:solidFill>
                <a:latin typeface="+mj-lt"/>
              </a:rPr>
              <a:t>Specifies whether a loop should be executed in parallel or in serial. An integral expression that, if it evaluates to true (nonzero), causes the code in the parallel region to execute in parallel. If the expression evaluates to false (zero), the parallel region is executed in serial (by a single thread).</a:t>
            </a:r>
          </a:p>
          <a:p>
            <a:pPr>
              <a:spcAft>
                <a:spcPts val="600"/>
              </a:spcAft>
            </a:pPr>
            <a:endParaRPr lang="en-IN" sz="1400" dirty="0">
              <a:solidFill>
                <a:schemeClr val="bg1"/>
              </a:solidFill>
              <a:latin typeface="Consolas" panose="020B0609020204030204" pitchFamily="49" charset="0"/>
              <a:cs typeface="Segoe UI" panose="020B0502040204020203" pitchFamily="34" charset="0"/>
            </a:endParaRPr>
          </a:p>
          <a:p>
            <a:pPr>
              <a:spcAft>
                <a:spcPts val="600"/>
              </a:spcAft>
            </a:pPr>
            <a:r>
              <a:rPr lang="en-IN" sz="1400" dirty="0">
                <a:solidFill>
                  <a:schemeClr val="bg1"/>
                </a:solidFill>
                <a:latin typeface="Consolas" panose="020B0609020204030204" pitchFamily="49" charset="0"/>
                <a:cs typeface="Segoe UI" panose="020B0502040204020203" pitchFamily="34" charset="0"/>
              </a:rPr>
              <a:t>void test(int </a:t>
            </a:r>
            <a:r>
              <a:rPr lang="en-IN" sz="1400" dirty="0" err="1">
                <a:solidFill>
                  <a:schemeClr val="bg1"/>
                </a:solidFill>
                <a:latin typeface="Consolas" panose="020B0609020204030204" pitchFamily="49" charset="0"/>
                <a:cs typeface="Segoe UI" panose="020B0502040204020203" pitchFamily="34" charset="0"/>
              </a:rPr>
              <a:t>val</a:t>
            </a: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Consolas" panose="020B0609020204030204" pitchFamily="49" charset="0"/>
                <a:cs typeface="Segoe UI" panose="020B0502040204020203" pitchFamily="34" charset="0"/>
              </a:rPr>
              <a:t>//directive explicitly install the compiler to parallelise the block of code</a:t>
            </a:r>
          </a:p>
          <a:p>
            <a:pPr>
              <a:spcAft>
                <a:spcPts val="600"/>
              </a:spcAft>
            </a:pPr>
            <a:r>
              <a:rPr lang="en-IN" sz="1400" dirty="0">
                <a:solidFill>
                  <a:schemeClr val="bg1"/>
                </a:solidFill>
                <a:latin typeface="Consolas" panose="020B0609020204030204" pitchFamily="49" charset="0"/>
                <a:cs typeface="Segoe UI" panose="020B0502040204020203" pitchFamily="34" charset="0"/>
              </a:rPr>
              <a:t>{    #pragma </a:t>
            </a:r>
            <a:r>
              <a:rPr lang="en-IN" sz="1400" dirty="0" err="1">
                <a:solidFill>
                  <a:schemeClr val="bg1"/>
                </a:solidFill>
                <a:latin typeface="Consolas" panose="020B0609020204030204" pitchFamily="49" charset="0"/>
                <a:cs typeface="Segoe UI" panose="020B0502040204020203" pitchFamily="34" charset="0"/>
              </a:rPr>
              <a:t>omp</a:t>
            </a:r>
            <a:r>
              <a:rPr lang="en-IN" sz="1400" dirty="0">
                <a:solidFill>
                  <a:schemeClr val="bg1"/>
                </a:solidFill>
                <a:latin typeface="Consolas" panose="020B0609020204030204" pitchFamily="49" charset="0"/>
                <a:cs typeface="Segoe UI" panose="020B0502040204020203" pitchFamily="34" charset="0"/>
              </a:rPr>
              <a:t> parallel if (</a:t>
            </a:r>
            <a:r>
              <a:rPr lang="en-IN" sz="1400" dirty="0" err="1">
                <a:solidFill>
                  <a:schemeClr val="bg1"/>
                </a:solidFill>
                <a:latin typeface="Consolas" panose="020B0609020204030204" pitchFamily="49" charset="0"/>
                <a:cs typeface="Segoe UI" panose="020B0502040204020203" pitchFamily="34" charset="0"/>
              </a:rPr>
              <a:t>val</a:t>
            </a: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Consolas" panose="020B0609020204030204" pitchFamily="49" charset="0"/>
                <a:cs typeface="Segoe UI" panose="020B0502040204020203" pitchFamily="34" charset="0"/>
              </a:rPr>
              <a:t>//routine returns true if value is greater than 0                                      </a:t>
            </a:r>
          </a:p>
          <a:p>
            <a:pPr>
              <a:spcAft>
                <a:spcPts val="600"/>
              </a:spcAft>
            </a:pPr>
            <a:r>
              <a:rPr lang="en-IN" sz="1400" dirty="0">
                <a:solidFill>
                  <a:schemeClr val="bg1"/>
                </a:solidFill>
                <a:latin typeface="Consolas" panose="020B0609020204030204" pitchFamily="49" charset="0"/>
                <a:cs typeface="Segoe UI" panose="020B0502040204020203" pitchFamily="34" charset="0"/>
              </a:rPr>
              <a:t>    if (</a:t>
            </a:r>
            <a:r>
              <a:rPr lang="en-IN" sz="1400" dirty="0" err="1">
                <a:solidFill>
                  <a:schemeClr val="bg1"/>
                </a:solidFill>
                <a:latin typeface="Consolas" panose="020B0609020204030204" pitchFamily="49" charset="0"/>
                <a:cs typeface="Segoe UI" panose="020B0502040204020203" pitchFamily="34" charset="0"/>
              </a:rPr>
              <a:t>omp_in_parallel</a:t>
            </a: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Consolas" panose="020B0609020204030204" pitchFamily="49" charset="0"/>
                <a:cs typeface="Segoe UI" panose="020B0502040204020203" pitchFamily="34" charset="0"/>
              </a:rPr>
              <a:t>    {</a:t>
            </a:r>
          </a:p>
          <a:p>
            <a:pPr>
              <a:spcAft>
                <a:spcPts val="600"/>
              </a:spcAft>
            </a:pPr>
            <a:r>
              <a:rPr lang="en-IN" sz="1400" dirty="0">
                <a:solidFill>
                  <a:schemeClr val="bg1"/>
                </a:solidFill>
                <a:latin typeface="Consolas" panose="020B0609020204030204" pitchFamily="49" charset="0"/>
                <a:cs typeface="Segoe UI" panose="020B0502040204020203" pitchFamily="34" charset="0"/>
              </a:rPr>
              <a:t>	#pragma </a:t>
            </a:r>
            <a:r>
              <a:rPr lang="en-IN" sz="1400" dirty="0" err="1">
                <a:solidFill>
                  <a:schemeClr val="bg1"/>
                </a:solidFill>
                <a:latin typeface="Consolas" panose="020B0609020204030204" pitchFamily="49" charset="0"/>
                <a:cs typeface="Segoe UI" panose="020B0502040204020203" pitchFamily="34" charset="0"/>
              </a:rPr>
              <a:t>omp</a:t>
            </a:r>
            <a:r>
              <a:rPr lang="en-IN" sz="1400" dirty="0">
                <a:solidFill>
                  <a:schemeClr val="bg1"/>
                </a:solidFill>
                <a:latin typeface="Consolas" panose="020B0609020204030204" pitchFamily="49" charset="0"/>
                <a:cs typeface="Segoe UI" panose="020B0502040204020203" pitchFamily="34" charset="0"/>
              </a:rPr>
              <a:t> single</a:t>
            </a:r>
          </a:p>
          <a:p>
            <a:pPr>
              <a:spcAft>
                <a:spcPts val="600"/>
              </a:spcAft>
            </a:pPr>
            <a:r>
              <a:rPr lang="en-IN" sz="1400" dirty="0">
                <a:solidFill>
                  <a:schemeClr val="bg1"/>
                </a:solidFill>
                <a:latin typeface="Consolas" panose="020B0609020204030204" pitchFamily="49" charset="0"/>
                <a:cs typeface="Segoe UI" panose="020B0502040204020203" pitchFamily="34" charset="0"/>
              </a:rPr>
              <a:t>	</a:t>
            </a:r>
            <a:r>
              <a:rPr lang="en-IN" sz="1400" dirty="0" err="1">
                <a:solidFill>
                  <a:schemeClr val="bg1"/>
                </a:solidFill>
                <a:latin typeface="Consolas" panose="020B0609020204030204" pitchFamily="49" charset="0"/>
                <a:cs typeface="Segoe UI" panose="020B0502040204020203" pitchFamily="34" charset="0"/>
              </a:rPr>
              <a:t>printf</a:t>
            </a:r>
            <a:r>
              <a:rPr lang="en-IN" sz="1400" dirty="0">
                <a:solidFill>
                  <a:schemeClr val="bg1"/>
                </a:solidFill>
                <a:latin typeface="Consolas" panose="020B0609020204030204" pitchFamily="49" charset="0"/>
                <a:cs typeface="Segoe UI" panose="020B0502040204020203" pitchFamily="34" charset="0"/>
              </a:rPr>
              <a:t>("</a:t>
            </a:r>
            <a:r>
              <a:rPr lang="en-IN" sz="1400" dirty="0" err="1">
                <a:solidFill>
                  <a:schemeClr val="bg1"/>
                </a:solidFill>
                <a:latin typeface="Consolas" panose="020B0609020204030204" pitchFamily="49" charset="0"/>
                <a:cs typeface="Segoe UI" panose="020B0502040204020203" pitchFamily="34" charset="0"/>
              </a:rPr>
              <a:t>val</a:t>
            </a:r>
            <a:r>
              <a:rPr lang="en-IN" sz="1400" dirty="0">
                <a:solidFill>
                  <a:schemeClr val="bg1"/>
                </a:solidFill>
                <a:latin typeface="Consolas" panose="020B0609020204030204" pitchFamily="49" charset="0"/>
                <a:cs typeface="Segoe UI" panose="020B0502040204020203" pitchFamily="34" charset="0"/>
              </a:rPr>
              <a:t> = %d, parallelized with %d threads\n",</a:t>
            </a:r>
          </a:p>
          <a:p>
            <a:pPr>
              <a:spcAft>
                <a:spcPts val="600"/>
              </a:spcAft>
            </a:pPr>
            <a:r>
              <a:rPr lang="en-IN" sz="1400" dirty="0">
                <a:solidFill>
                  <a:schemeClr val="bg1"/>
                </a:solidFill>
                <a:latin typeface="Consolas" panose="020B0609020204030204" pitchFamily="49" charset="0"/>
                <a:cs typeface="Segoe UI" panose="020B0502040204020203" pitchFamily="34" charset="0"/>
              </a:rPr>
              <a:t>	</a:t>
            </a:r>
            <a:r>
              <a:rPr lang="en-IN" sz="1400" dirty="0" err="1">
                <a:solidFill>
                  <a:schemeClr val="bg1"/>
                </a:solidFill>
                <a:latin typeface="Consolas" panose="020B0609020204030204" pitchFamily="49" charset="0"/>
                <a:cs typeface="Segoe UI" panose="020B0502040204020203" pitchFamily="34" charset="0"/>
              </a:rPr>
              <a:t>val</a:t>
            </a:r>
            <a:r>
              <a:rPr lang="en-IN" sz="1400" dirty="0">
                <a:solidFill>
                  <a:schemeClr val="bg1"/>
                </a:solidFill>
                <a:latin typeface="Consolas" panose="020B0609020204030204" pitchFamily="49" charset="0"/>
                <a:cs typeface="Segoe UI" panose="020B0502040204020203" pitchFamily="34" charset="0"/>
              </a:rPr>
              <a:t>, </a:t>
            </a:r>
            <a:r>
              <a:rPr lang="en-IN" sz="1400" dirty="0" err="1">
                <a:solidFill>
                  <a:schemeClr val="bg1"/>
                </a:solidFill>
                <a:latin typeface="Consolas" panose="020B0609020204030204" pitchFamily="49" charset="0"/>
                <a:cs typeface="Segoe UI" panose="020B0502040204020203" pitchFamily="34" charset="0"/>
              </a:rPr>
              <a:t>omp_get_num_threads</a:t>
            </a: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Consolas" panose="020B0609020204030204" pitchFamily="49" charset="0"/>
                <a:cs typeface="Segoe UI" panose="020B0502040204020203" pitchFamily="34" charset="0"/>
              </a:rPr>
              <a:t>    }</a:t>
            </a:r>
          </a:p>
          <a:p>
            <a:pPr>
              <a:spcAft>
                <a:spcPts val="600"/>
              </a:spcAft>
            </a:pPr>
            <a:r>
              <a:rPr lang="en-IN" sz="1400" dirty="0">
                <a:solidFill>
                  <a:schemeClr val="bg1"/>
                </a:solidFill>
                <a:latin typeface="Consolas" panose="020B0609020204030204" pitchFamily="49" charset="0"/>
                <a:cs typeface="Segoe UI" panose="020B0502040204020203" pitchFamily="34" charset="0"/>
              </a:rPr>
              <a:t>    else</a:t>
            </a:r>
          </a:p>
          <a:p>
            <a:pPr>
              <a:spcAft>
                <a:spcPts val="600"/>
              </a:spcAft>
            </a:pPr>
            <a:r>
              <a:rPr lang="en-IN" sz="1400" dirty="0">
                <a:solidFill>
                  <a:schemeClr val="bg1"/>
                </a:solidFill>
                <a:latin typeface="Consolas" panose="020B0609020204030204" pitchFamily="49" charset="0"/>
                <a:cs typeface="Segoe UI" panose="020B0502040204020203" pitchFamily="34" charset="0"/>
              </a:rPr>
              <a:t>    	</a:t>
            </a:r>
            <a:r>
              <a:rPr lang="en-IN" sz="1400" dirty="0" err="1">
                <a:solidFill>
                  <a:schemeClr val="bg1"/>
                </a:solidFill>
                <a:latin typeface="Consolas" panose="020B0609020204030204" pitchFamily="49" charset="0"/>
                <a:cs typeface="Segoe UI" panose="020B0502040204020203" pitchFamily="34" charset="0"/>
              </a:rPr>
              <a:t>printf</a:t>
            </a:r>
            <a:r>
              <a:rPr lang="en-IN" sz="1400" dirty="0">
                <a:solidFill>
                  <a:schemeClr val="bg1"/>
                </a:solidFill>
                <a:latin typeface="Consolas" panose="020B0609020204030204" pitchFamily="49" charset="0"/>
                <a:cs typeface="Segoe UI" panose="020B0502040204020203" pitchFamily="34" charset="0"/>
              </a:rPr>
              <a:t>("</a:t>
            </a:r>
            <a:r>
              <a:rPr lang="en-IN" sz="1400" dirty="0" err="1">
                <a:solidFill>
                  <a:schemeClr val="bg1"/>
                </a:solidFill>
                <a:latin typeface="Consolas" panose="020B0609020204030204" pitchFamily="49" charset="0"/>
                <a:cs typeface="Segoe UI" panose="020B0502040204020203" pitchFamily="34" charset="0"/>
              </a:rPr>
              <a:t>val</a:t>
            </a:r>
            <a:r>
              <a:rPr lang="en-IN" sz="1400" dirty="0">
                <a:solidFill>
                  <a:schemeClr val="bg1"/>
                </a:solidFill>
                <a:latin typeface="Consolas" panose="020B0609020204030204" pitchFamily="49" charset="0"/>
                <a:cs typeface="Segoe UI" panose="020B0502040204020203" pitchFamily="34" charset="0"/>
              </a:rPr>
              <a:t> = %d, serialized\n", </a:t>
            </a:r>
            <a:r>
              <a:rPr lang="en-IN" sz="1400" dirty="0" err="1">
                <a:solidFill>
                  <a:schemeClr val="bg1"/>
                </a:solidFill>
                <a:latin typeface="Consolas" panose="020B0609020204030204" pitchFamily="49" charset="0"/>
                <a:cs typeface="Segoe UI" panose="020B0502040204020203" pitchFamily="34" charset="0"/>
              </a:rPr>
              <a:t>val</a:t>
            </a: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Consolas" panose="020B0609020204030204" pitchFamily="49" charset="0"/>
                <a:cs typeface="Segoe UI" panose="020B0502040204020203" pitchFamily="34" charset="0"/>
              </a:rPr>
              <a:t>    }</a:t>
            </a:r>
          </a:p>
          <a:p>
            <a:pPr>
              <a:spcAft>
                <a:spcPts val="600"/>
              </a:spcAft>
            </a:pPr>
            <a:r>
              <a:rPr lang="en-IN" sz="1400" dirty="0">
                <a:solidFill>
                  <a:schemeClr val="bg1"/>
                </a:solidFill>
                <a:latin typeface="Consolas" panose="020B0609020204030204" pitchFamily="49" charset="0"/>
                <a:cs typeface="Segoe UI" panose="020B0502040204020203" pitchFamily="34" charset="0"/>
              </a:rPr>
              <a:t>}</a:t>
            </a:r>
          </a:p>
        </p:txBody>
      </p:sp>
      <p:sp>
        <p:nvSpPr>
          <p:cNvPr id="7" name="TextBox 6">
            <a:extLst>
              <a:ext uri="{FF2B5EF4-FFF2-40B4-BE49-F238E27FC236}">
                <a16:creationId xmlns:a16="http://schemas.microsoft.com/office/drawing/2014/main" id="{6461A6A2-81CA-4A6A-AA52-6EDF3759DAE0}"/>
              </a:ext>
            </a:extLst>
          </p:cNvPr>
          <p:cNvSpPr txBox="1"/>
          <p:nvPr/>
        </p:nvSpPr>
        <p:spPr>
          <a:xfrm>
            <a:off x="8496301" y="2386585"/>
            <a:ext cx="3091266" cy="3653135"/>
          </a:xfrm>
          <a:prstGeom prst="rect">
            <a:avLst/>
          </a:prstGeom>
        </p:spPr>
        <p:txBody>
          <a:bodyPr vert="horz" wrap="square" lIns="91440" tIns="45720" rIns="91440" bIns="45720" rtlCol="0">
            <a:noAutofit/>
          </a:bodyPr>
          <a:lstStyle/>
          <a:p>
            <a:pPr>
              <a:lnSpc>
                <a:spcPts val="1800"/>
              </a:lnSpc>
              <a:spcAft>
                <a:spcPts val="600"/>
              </a:spcAft>
            </a:pPr>
            <a:r>
              <a:rPr lang="en-IN" sz="1400" dirty="0">
                <a:solidFill>
                  <a:schemeClr val="bg1"/>
                </a:solidFill>
                <a:latin typeface="Consolas" panose="020B0609020204030204" pitchFamily="49" charset="0"/>
                <a:cs typeface="Segoe UI" panose="020B0502040204020203" pitchFamily="34" charset="0"/>
              </a:rPr>
              <a:t>int main( )</a:t>
            </a:r>
          </a:p>
          <a:p>
            <a:pPr>
              <a:lnSpc>
                <a:spcPts val="1800"/>
              </a:lnSpc>
              <a:spcAft>
                <a:spcPts val="600"/>
              </a:spcAft>
            </a:pPr>
            <a:r>
              <a:rPr lang="en-IN" sz="1400" dirty="0">
                <a:solidFill>
                  <a:schemeClr val="bg1"/>
                </a:solidFill>
                <a:latin typeface="Consolas" panose="020B0609020204030204" pitchFamily="49" charset="0"/>
                <a:cs typeface="Segoe UI" panose="020B0502040204020203" pitchFamily="34" charset="0"/>
              </a:rPr>
              <a:t>{/*routine that affect the number of threads to be used for parallel region*/</a:t>
            </a:r>
          </a:p>
          <a:p>
            <a:pPr>
              <a:lnSpc>
                <a:spcPts val="1800"/>
              </a:lnSpc>
              <a:spcAft>
                <a:spcPts val="600"/>
              </a:spcAft>
            </a:pPr>
            <a:r>
              <a:rPr lang="en-IN" sz="1400" dirty="0">
                <a:solidFill>
                  <a:schemeClr val="bg1"/>
                </a:solidFill>
                <a:latin typeface="Consolas" panose="020B0609020204030204" pitchFamily="49" charset="0"/>
                <a:cs typeface="Segoe UI" panose="020B0502040204020203" pitchFamily="34" charset="0"/>
              </a:rPr>
              <a:t>    </a:t>
            </a:r>
            <a:r>
              <a:rPr lang="en-IN" sz="1400" dirty="0" err="1">
                <a:solidFill>
                  <a:schemeClr val="bg1"/>
                </a:solidFill>
                <a:latin typeface="Consolas" panose="020B0609020204030204" pitchFamily="49" charset="0"/>
                <a:cs typeface="Segoe UI" panose="020B0502040204020203" pitchFamily="34" charset="0"/>
              </a:rPr>
              <a:t>omp_set_num_threads</a:t>
            </a:r>
            <a:r>
              <a:rPr lang="en-IN" sz="1400" dirty="0">
                <a:solidFill>
                  <a:schemeClr val="bg1"/>
                </a:solidFill>
                <a:latin typeface="Consolas" panose="020B0609020204030204" pitchFamily="49" charset="0"/>
                <a:cs typeface="Segoe UI" panose="020B0502040204020203" pitchFamily="34" charset="0"/>
              </a:rPr>
              <a:t>(2);</a:t>
            </a:r>
          </a:p>
          <a:p>
            <a:pPr>
              <a:lnSpc>
                <a:spcPts val="1800"/>
              </a:lnSpc>
              <a:spcAft>
                <a:spcPts val="600"/>
              </a:spcAft>
            </a:pPr>
            <a:r>
              <a:rPr lang="en-IN" sz="1400" dirty="0">
                <a:solidFill>
                  <a:schemeClr val="bg1"/>
                </a:solidFill>
                <a:latin typeface="Consolas" panose="020B0609020204030204" pitchFamily="49" charset="0"/>
                <a:cs typeface="Segoe UI" panose="020B0502040204020203" pitchFamily="34" charset="0"/>
              </a:rPr>
              <a:t>    test(0);</a:t>
            </a:r>
          </a:p>
          <a:p>
            <a:pPr>
              <a:lnSpc>
                <a:spcPts val="1800"/>
              </a:lnSpc>
              <a:spcAft>
                <a:spcPts val="600"/>
              </a:spcAft>
            </a:pPr>
            <a:r>
              <a:rPr lang="en-IN" sz="1400" dirty="0">
                <a:solidFill>
                  <a:schemeClr val="bg1"/>
                </a:solidFill>
                <a:latin typeface="Consolas" panose="020B0609020204030204" pitchFamily="49" charset="0"/>
                <a:cs typeface="Segoe UI" panose="020B0502040204020203" pitchFamily="34" charset="0"/>
              </a:rPr>
              <a:t>    test(2);</a:t>
            </a:r>
          </a:p>
          <a:p>
            <a:pPr>
              <a:lnSpc>
                <a:spcPts val="1800"/>
              </a:lnSpc>
              <a:spcAft>
                <a:spcPts val="600"/>
              </a:spcAft>
            </a:pPr>
            <a:r>
              <a:rPr lang="en-IN" sz="1400" dirty="0">
                <a:solidFill>
                  <a:schemeClr val="bg1"/>
                </a:solidFill>
                <a:latin typeface="Consolas" panose="020B0609020204030204" pitchFamily="49" charset="0"/>
                <a:cs typeface="Segoe UI" panose="020B0502040204020203" pitchFamily="34" charset="0"/>
              </a:rPr>
              <a:t>}</a:t>
            </a:r>
          </a:p>
          <a:p>
            <a:pPr marL="0" indent="0" algn="l">
              <a:lnSpc>
                <a:spcPts val="1800"/>
              </a:lnSpc>
              <a:spcAft>
                <a:spcPts val="600"/>
              </a:spcAft>
              <a:buNone/>
            </a:pPr>
            <a:r>
              <a:rPr lang="en-IN" sz="1400" dirty="0">
                <a:solidFill>
                  <a:prstClr val="black">
                    <a:lumMod val="75000"/>
                    <a:lumOff val="25000"/>
                  </a:prstClr>
                </a:solidFill>
                <a:cs typeface="Segoe UI" panose="020B0502040204020203" pitchFamily="34" charset="0"/>
              </a:rPr>
              <a:t>OUTPUT:</a:t>
            </a:r>
          </a:p>
          <a:p>
            <a:pPr>
              <a:lnSpc>
                <a:spcPts val="1800"/>
              </a:lnSpc>
              <a:spcAft>
                <a:spcPts val="600"/>
              </a:spcAft>
            </a:pPr>
            <a:r>
              <a:rPr lang="en-US" sz="1400" dirty="0" err="1">
                <a:solidFill>
                  <a:prstClr val="black">
                    <a:lumMod val="75000"/>
                    <a:lumOff val="25000"/>
                  </a:prstClr>
                </a:solidFill>
                <a:cs typeface="Segoe UI" panose="020B0502040204020203" pitchFamily="34" charset="0"/>
              </a:rPr>
              <a:t>val</a:t>
            </a:r>
            <a:r>
              <a:rPr lang="en-US" sz="1400" dirty="0">
                <a:solidFill>
                  <a:prstClr val="black">
                    <a:lumMod val="75000"/>
                    <a:lumOff val="25000"/>
                  </a:prstClr>
                </a:solidFill>
                <a:cs typeface="Segoe UI" panose="020B0502040204020203" pitchFamily="34" charset="0"/>
              </a:rPr>
              <a:t> = 0, serialized</a:t>
            </a:r>
          </a:p>
          <a:p>
            <a:pPr>
              <a:lnSpc>
                <a:spcPts val="1800"/>
              </a:lnSpc>
              <a:spcAft>
                <a:spcPts val="600"/>
              </a:spcAft>
            </a:pPr>
            <a:r>
              <a:rPr lang="en-US" sz="1400" dirty="0" err="1">
                <a:solidFill>
                  <a:prstClr val="black">
                    <a:lumMod val="75000"/>
                    <a:lumOff val="25000"/>
                  </a:prstClr>
                </a:solidFill>
                <a:cs typeface="Segoe UI" panose="020B0502040204020203" pitchFamily="34" charset="0"/>
              </a:rPr>
              <a:t>val</a:t>
            </a:r>
            <a:r>
              <a:rPr lang="en-US" sz="1400" dirty="0">
                <a:solidFill>
                  <a:prstClr val="black">
                    <a:lumMod val="75000"/>
                    <a:lumOff val="25000"/>
                  </a:prstClr>
                </a:solidFill>
                <a:cs typeface="Segoe UI" panose="020B0502040204020203" pitchFamily="34" charset="0"/>
              </a:rPr>
              <a:t> = 2, parallelized with 2 threads</a:t>
            </a:r>
            <a:endParaRPr lang="en-IN" sz="1400" dirty="0">
              <a:solidFill>
                <a:prstClr val="black">
                  <a:lumMod val="75000"/>
                  <a:lumOff val="25000"/>
                </a:prstClr>
              </a:solidFill>
              <a:cs typeface="Segoe UI" panose="020B0502040204020203" pitchFamily="34" charset="0"/>
            </a:endParaRPr>
          </a:p>
          <a:p>
            <a:pPr marL="0" indent="0" algn="l">
              <a:lnSpc>
                <a:spcPts val="1800"/>
              </a:lnSpc>
              <a:spcAft>
                <a:spcPts val="600"/>
              </a:spcAft>
              <a:buNone/>
            </a:pPr>
            <a:endParaRPr lang="en-IN" sz="1400" dirty="0">
              <a:solidFill>
                <a:prstClr val="black">
                  <a:lumMod val="75000"/>
                  <a:lumOff val="25000"/>
                </a:prstClr>
              </a:solidFill>
              <a:latin typeface="Consolas" panose="020B0609020204030204" pitchFamily="49" charset="0"/>
              <a:cs typeface="Segoe UI" panose="020B0502040204020203" pitchFamily="34" charset="0"/>
            </a:endParaRPr>
          </a:p>
          <a:p>
            <a:pPr marL="0" indent="0" algn="l">
              <a:lnSpc>
                <a:spcPts val="1800"/>
              </a:lnSpc>
              <a:spcAft>
                <a:spcPts val="600"/>
              </a:spcAft>
              <a:buNone/>
            </a:pPr>
            <a:endParaRPr lang="en-IN" sz="1400" dirty="0">
              <a:solidFill>
                <a:prstClr val="black">
                  <a:lumMod val="75000"/>
                  <a:lumOff val="25000"/>
                </a:prstClr>
              </a:solidFill>
              <a:latin typeface="Consolas" panose="020B0609020204030204" pitchFamily="49" charset="0"/>
              <a:cs typeface="Segoe UI" panose="020B0502040204020203" pitchFamily="34" charset="0"/>
            </a:endParaRPr>
          </a:p>
        </p:txBody>
      </p:sp>
      <p:cxnSp>
        <p:nvCxnSpPr>
          <p:cNvPr id="9" name="Straight Connector 8">
            <a:extLst>
              <a:ext uri="{FF2B5EF4-FFF2-40B4-BE49-F238E27FC236}">
                <a16:creationId xmlns:a16="http://schemas.microsoft.com/office/drawing/2014/main" id="{B0031C97-172C-478F-A6AF-04052FD82573}"/>
              </a:ext>
            </a:extLst>
          </p:cNvPr>
          <p:cNvCxnSpPr/>
          <p:nvPr/>
        </p:nvCxnSpPr>
        <p:spPr>
          <a:xfrm>
            <a:off x="8382000" y="2066925"/>
            <a:ext cx="0" cy="3972795"/>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115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Open MP-  NUM_THREAD Clause</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4766839" y="3009269"/>
            <a:ext cx="5896604" cy="3030452"/>
          </a:xfrm>
          <a:prstGeom prst="rect">
            <a:avLst/>
          </a:prstGeom>
        </p:spPr>
      </p:pic>
      <p:sp>
        <p:nvSpPr>
          <p:cNvPr id="35" name="TextBox 34">
            <a:extLst>
              <a:ext uri="{FF2B5EF4-FFF2-40B4-BE49-F238E27FC236}">
                <a16:creationId xmlns:a16="http://schemas.microsoft.com/office/drawing/2014/main" id="{5FC72767-C1DD-4D1C-BE07-771EBDC2990E}"/>
              </a:ext>
            </a:extLst>
          </p:cNvPr>
          <p:cNvSpPr txBox="1"/>
          <p:nvPr/>
        </p:nvSpPr>
        <p:spPr>
          <a:xfrm>
            <a:off x="604434" y="1527993"/>
            <a:ext cx="10494819" cy="5349057"/>
          </a:xfrm>
          <a:prstGeom prst="rect">
            <a:avLst/>
          </a:prstGeom>
        </p:spPr>
        <p:txBody>
          <a:bodyPr vert="horz" wrap="square" lIns="91440" tIns="45720" rIns="91440" bIns="45720" rtlCol="0">
            <a:noAutofit/>
          </a:bodyPr>
          <a:lstStyle/>
          <a:p>
            <a:endParaRPr lang="en-US" sz="2000" dirty="0">
              <a:solidFill>
                <a:schemeClr val="bg1"/>
              </a:solidFill>
              <a:latin typeface="+mj-lt"/>
            </a:endParaRPr>
          </a:p>
        </p:txBody>
      </p:sp>
      <p:sp>
        <p:nvSpPr>
          <p:cNvPr id="5" name="TextBox 4">
            <a:extLst>
              <a:ext uri="{FF2B5EF4-FFF2-40B4-BE49-F238E27FC236}">
                <a16:creationId xmlns:a16="http://schemas.microsoft.com/office/drawing/2014/main" id="{661D6C0A-4456-4582-9BA1-A1915F506AE3}"/>
              </a:ext>
            </a:extLst>
          </p:cNvPr>
          <p:cNvSpPr txBox="1"/>
          <p:nvPr/>
        </p:nvSpPr>
        <p:spPr>
          <a:xfrm>
            <a:off x="604434" y="1518468"/>
            <a:ext cx="10308674" cy="4890904"/>
          </a:xfrm>
          <a:prstGeom prst="rect">
            <a:avLst/>
          </a:prstGeom>
        </p:spPr>
        <p:txBody>
          <a:bodyPr vert="horz" wrap="square" lIns="91440" tIns="45720" rIns="91440" bIns="45720" rtlCol="0">
            <a:noAutofit/>
          </a:bodyPr>
          <a:lstStyle/>
          <a:p>
            <a:endParaRPr lang="en-US" dirty="0">
              <a:solidFill>
                <a:schemeClr val="bg1"/>
              </a:solidFill>
              <a:latin typeface="+mj-lt"/>
            </a:endParaRPr>
          </a:p>
        </p:txBody>
      </p:sp>
      <p:sp>
        <p:nvSpPr>
          <p:cNvPr id="4" name="TextBox 3">
            <a:extLst>
              <a:ext uri="{FF2B5EF4-FFF2-40B4-BE49-F238E27FC236}">
                <a16:creationId xmlns:a16="http://schemas.microsoft.com/office/drawing/2014/main" id="{1BA41DF5-8025-4EF2-A8E5-5BD8C03E31C8}"/>
              </a:ext>
            </a:extLst>
          </p:cNvPr>
          <p:cNvSpPr txBox="1"/>
          <p:nvPr/>
        </p:nvSpPr>
        <p:spPr>
          <a:xfrm>
            <a:off x="604434" y="1649691"/>
            <a:ext cx="7447176" cy="3930977"/>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400" dirty="0" err="1">
                <a:solidFill>
                  <a:schemeClr val="bg1"/>
                </a:solidFill>
                <a:latin typeface="Segoe UI" panose="020B0502040204020203" pitchFamily="34" charset="0"/>
                <a:cs typeface="Segoe UI" panose="020B0502040204020203" pitchFamily="34" charset="0"/>
              </a:rPr>
              <a:t>Num_threads</a:t>
            </a:r>
            <a:r>
              <a:rPr lang="en-IN" sz="1400" dirty="0">
                <a:solidFill>
                  <a:schemeClr val="bg1"/>
                </a:solidFill>
                <a:latin typeface="Segoe UI" panose="020B0502040204020203" pitchFamily="34" charset="0"/>
                <a:cs typeface="Segoe UI" panose="020B0502040204020203" pitchFamily="34" charset="0"/>
              </a:rPr>
              <a:t>- </a:t>
            </a:r>
          </a:p>
          <a:p>
            <a:pPr marL="0" indent="0" algn="l">
              <a:lnSpc>
                <a:spcPts val="1800"/>
              </a:lnSpc>
              <a:spcAft>
                <a:spcPts val="600"/>
              </a:spcAft>
              <a:buNone/>
            </a:pPr>
            <a:r>
              <a:rPr lang="en-IN" sz="1400" dirty="0">
                <a:solidFill>
                  <a:schemeClr val="bg1"/>
                </a:solidFill>
                <a:latin typeface="Segoe UI" panose="020B0502040204020203" pitchFamily="34" charset="0"/>
                <a:cs typeface="Segoe UI" panose="020B0502040204020203" pitchFamily="34" charset="0"/>
              </a:rPr>
              <a:t>It sets the number of threads in a thread team.</a:t>
            </a:r>
          </a:p>
          <a:p>
            <a:pPr>
              <a:spcAft>
                <a:spcPts val="600"/>
              </a:spcAft>
            </a:pPr>
            <a:endParaRPr lang="en-IN" sz="1400" dirty="0">
              <a:solidFill>
                <a:schemeClr val="bg1"/>
              </a:solidFill>
              <a:latin typeface="Segoe UI" panose="020B0502040204020203" pitchFamily="34" charset="0"/>
              <a:cs typeface="Segoe UI" panose="020B0502040204020203" pitchFamily="34" charset="0"/>
            </a:endParaRPr>
          </a:p>
          <a:p>
            <a:pPr>
              <a:spcAft>
                <a:spcPts val="600"/>
              </a:spcAft>
            </a:pPr>
            <a:r>
              <a:rPr lang="en-IN" sz="1400" dirty="0">
                <a:solidFill>
                  <a:schemeClr val="bg1"/>
                </a:solidFill>
                <a:latin typeface="Consolas" panose="020B0609020204030204" pitchFamily="49" charset="0"/>
                <a:cs typeface="Segoe UI" panose="020B0502040204020203" pitchFamily="34" charset="0"/>
              </a:rPr>
              <a:t>int main()</a:t>
            </a:r>
          </a:p>
          <a:p>
            <a:pPr>
              <a:spcAft>
                <a:spcPts val="600"/>
              </a:spcAft>
            </a:pP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Consolas" panose="020B0609020204030204" pitchFamily="49" charset="0"/>
                <a:cs typeface="Segoe UI" panose="020B0502040204020203" pitchFamily="34" charset="0"/>
              </a:rPr>
              <a:t>    #pragma </a:t>
            </a:r>
            <a:r>
              <a:rPr lang="en-IN" sz="1400" dirty="0" err="1">
                <a:solidFill>
                  <a:schemeClr val="bg1"/>
                </a:solidFill>
                <a:latin typeface="Consolas" panose="020B0609020204030204" pitchFamily="49" charset="0"/>
                <a:cs typeface="Segoe UI" panose="020B0502040204020203" pitchFamily="34" charset="0"/>
              </a:rPr>
              <a:t>omp</a:t>
            </a:r>
            <a:r>
              <a:rPr lang="en-IN" sz="1400" dirty="0">
                <a:solidFill>
                  <a:schemeClr val="bg1"/>
                </a:solidFill>
                <a:latin typeface="Consolas" panose="020B0609020204030204" pitchFamily="49" charset="0"/>
                <a:cs typeface="Segoe UI" panose="020B0502040204020203" pitchFamily="34" charset="0"/>
              </a:rPr>
              <a:t> parallel sections </a:t>
            </a:r>
            <a:r>
              <a:rPr lang="en-IN" sz="1400" dirty="0" err="1">
                <a:solidFill>
                  <a:schemeClr val="bg1"/>
                </a:solidFill>
                <a:latin typeface="Consolas" panose="020B0609020204030204" pitchFamily="49" charset="0"/>
                <a:cs typeface="Segoe UI" panose="020B0502040204020203" pitchFamily="34" charset="0"/>
              </a:rPr>
              <a:t>num_threads</a:t>
            </a:r>
            <a:r>
              <a:rPr lang="en-IN" sz="1400" dirty="0">
                <a:solidFill>
                  <a:schemeClr val="bg1"/>
                </a:solidFill>
                <a:latin typeface="Consolas" panose="020B0609020204030204" pitchFamily="49" charset="0"/>
                <a:cs typeface="Segoe UI" panose="020B0502040204020203" pitchFamily="34" charset="0"/>
              </a:rPr>
              <a:t>(4)</a:t>
            </a:r>
          </a:p>
          <a:p>
            <a:pPr>
              <a:spcAft>
                <a:spcPts val="600"/>
              </a:spcAft>
            </a:pPr>
            <a:r>
              <a:rPr lang="en-IN" sz="1400" dirty="0">
                <a:solidFill>
                  <a:schemeClr val="bg1"/>
                </a:solidFill>
                <a:latin typeface="Consolas" panose="020B0609020204030204" pitchFamily="49" charset="0"/>
                <a:cs typeface="Segoe UI" panose="020B0502040204020203" pitchFamily="34" charset="0"/>
              </a:rPr>
              <a:t>    {</a:t>
            </a:r>
          </a:p>
          <a:p>
            <a:pPr lvl="1">
              <a:spcAft>
                <a:spcPts val="600"/>
              </a:spcAft>
            </a:pPr>
            <a:r>
              <a:rPr lang="en-IN" sz="1400" dirty="0">
                <a:solidFill>
                  <a:schemeClr val="bg1"/>
                </a:solidFill>
                <a:latin typeface="Consolas" panose="020B0609020204030204" pitchFamily="49" charset="0"/>
                <a:cs typeface="Segoe UI" panose="020B0502040204020203" pitchFamily="34" charset="0"/>
              </a:rPr>
              <a:t>	</a:t>
            </a:r>
            <a:r>
              <a:rPr lang="en-IN" sz="1400" dirty="0" err="1">
                <a:solidFill>
                  <a:schemeClr val="bg1"/>
                </a:solidFill>
                <a:latin typeface="Consolas" panose="020B0609020204030204" pitchFamily="49" charset="0"/>
                <a:cs typeface="Segoe UI" panose="020B0502040204020203" pitchFamily="34" charset="0"/>
              </a:rPr>
              <a:t>printf</a:t>
            </a:r>
            <a:r>
              <a:rPr lang="en-IN" sz="1400" dirty="0">
                <a:solidFill>
                  <a:schemeClr val="bg1"/>
                </a:solidFill>
                <a:latin typeface="Consolas" panose="020B0609020204030204" pitchFamily="49" charset="0"/>
                <a:cs typeface="Segoe UI" panose="020B0502040204020203" pitchFamily="34" charset="0"/>
              </a:rPr>
              <a:t>("Hello from thread %d\n", </a:t>
            </a:r>
            <a:r>
              <a:rPr lang="en-IN" sz="1400" dirty="0" err="1">
                <a:solidFill>
                  <a:schemeClr val="bg1"/>
                </a:solidFill>
                <a:latin typeface="Consolas" panose="020B0609020204030204" pitchFamily="49" charset="0"/>
                <a:cs typeface="Segoe UI" panose="020B0502040204020203" pitchFamily="34" charset="0"/>
              </a:rPr>
              <a:t>omp_get_thread_num</a:t>
            </a:r>
            <a:r>
              <a:rPr lang="en-IN" sz="1400" dirty="0">
                <a:solidFill>
                  <a:schemeClr val="bg1"/>
                </a:solidFill>
                <a:latin typeface="Consolas" panose="020B0609020204030204" pitchFamily="49" charset="0"/>
                <a:cs typeface="Segoe UI" panose="020B0502040204020203" pitchFamily="34" charset="0"/>
              </a:rPr>
              <a:t>());</a:t>
            </a:r>
          </a:p>
          <a:p>
            <a:pPr lvl="1">
              <a:spcAft>
                <a:spcPts val="600"/>
              </a:spcAft>
            </a:pPr>
            <a:r>
              <a:rPr lang="en-IN" sz="1400" dirty="0">
                <a:solidFill>
                  <a:schemeClr val="bg1"/>
                </a:solidFill>
                <a:latin typeface="Consolas" panose="020B0609020204030204" pitchFamily="49" charset="0"/>
                <a:cs typeface="Segoe UI" panose="020B0502040204020203" pitchFamily="34" charset="0"/>
              </a:rPr>
              <a:t>	#pragma </a:t>
            </a:r>
            <a:r>
              <a:rPr lang="en-IN" sz="1400" dirty="0" err="1">
                <a:solidFill>
                  <a:schemeClr val="bg1"/>
                </a:solidFill>
                <a:latin typeface="Consolas" panose="020B0609020204030204" pitchFamily="49" charset="0"/>
                <a:cs typeface="Segoe UI" panose="020B0502040204020203" pitchFamily="34" charset="0"/>
              </a:rPr>
              <a:t>omp</a:t>
            </a:r>
            <a:r>
              <a:rPr lang="en-IN" sz="1400" dirty="0">
                <a:solidFill>
                  <a:schemeClr val="bg1"/>
                </a:solidFill>
                <a:latin typeface="Consolas" panose="020B0609020204030204" pitchFamily="49" charset="0"/>
                <a:cs typeface="Segoe UI" panose="020B0502040204020203" pitchFamily="34" charset="0"/>
              </a:rPr>
              <a:t> section</a:t>
            </a:r>
          </a:p>
          <a:p>
            <a:pPr lvl="1">
              <a:spcAft>
                <a:spcPts val="600"/>
              </a:spcAft>
            </a:pPr>
            <a:r>
              <a:rPr lang="en-IN" sz="1400" dirty="0">
                <a:solidFill>
                  <a:schemeClr val="bg1"/>
                </a:solidFill>
                <a:latin typeface="Consolas" panose="020B0609020204030204" pitchFamily="49" charset="0"/>
                <a:cs typeface="Segoe UI" panose="020B0502040204020203" pitchFamily="34" charset="0"/>
              </a:rPr>
              <a:t>	</a:t>
            </a:r>
            <a:r>
              <a:rPr lang="en-IN" sz="1400" dirty="0" err="1">
                <a:solidFill>
                  <a:schemeClr val="bg1"/>
                </a:solidFill>
                <a:latin typeface="Consolas" panose="020B0609020204030204" pitchFamily="49" charset="0"/>
                <a:cs typeface="Segoe UI" panose="020B0502040204020203" pitchFamily="34" charset="0"/>
              </a:rPr>
              <a:t>printf</a:t>
            </a:r>
            <a:r>
              <a:rPr lang="en-IN" sz="1400" dirty="0">
                <a:solidFill>
                  <a:schemeClr val="bg1"/>
                </a:solidFill>
                <a:latin typeface="Consolas" panose="020B0609020204030204" pitchFamily="49" charset="0"/>
                <a:cs typeface="Segoe UI" panose="020B0502040204020203" pitchFamily="34" charset="0"/>
              </a:rPr>
              <a:t>("Hello from thread %d\n", </a:t>
            </a:r>
            <a:r>
              <a:rPr lang="en-IN" sz="1400" dirty="0" err="1">
                <a:solidFill>
                  <a:schemeClr val="bg1"/>
                </a:solidFill>
                <a:latin typeface="Consolas" panose="020B0609020204030204" pitchFamily="49" charset="0"/>
                <a:cs typeface="Segoe UI" panose="020B0502040204020203" pitchFamily="34" charset="0"/>
              </a:rPr>
              <a:t>omp_get_thread_num</a:t>
            </a:r>
            <a:r>
              <a:rPr lang="en-IN" sz="1400" dirty="0">
                <a:solidFill>
                  <a:schemeClr val="bg1"/>
                </a:solidFill>
                <a:latin typeface="Consolas" panose="020B0609020204030204" pitchFamily="49" charset="0"/>
                <a:cs typeface="Segoe UI" panose="020B0502040204020203" pitchFamily="34" charset="0"/>
              </a:rPr>
              <a:t>());  </a:t>
            </a:r>
          </a:p>
          <a:p>
            <a:pPr>
              <a:spcAft>
                <a:spcPts val="600"/>
              </a:spcAft>
            </a:pPr>
            <a:r>
              <a:rPr lang="en-IN" sz="1400" dirty="0">
                <a:solidFill>
                  <a:schemeClr val="bg1"/>
                </a:solidFill>
                <a:latin typeface="Consolas" panose="020B0609020204030204" pitchFamily="49" charset="0"/>
                <a:cs typeface="Segoe UI" panose="020B0502040204020203" pitchFamily="34" charset="0"/>
              </a:rPr>
              <a:t>    }</a:t>
            </a:r>
          </a:p>
          <a:p>
            <a:pPr>
              <a:spcAft>
                <a:spcPts val="600"/>
              </a:spcAft>
            </a:pP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Segoe UI" panose="020B0502040204020203" pitchFamily="34" charset="0"/>
                <a:cs typeface="Segoe UI" panose="020B0502040204020203" pitchFamily="34" charset="0"/>
              </a:rPr>
              <a:t> </a:t>
            </a:r>
          </a:p>
        </p:txBody>
      </p:sp>
      <p:sp>
        <p:nvSpPr>
          <p:cNvPr id="6" name="TextBox 5">
            <a:extLst>
              <a:ext uri="{FF2B5EF4-FFF2-40B4-BE49-F238E27FC236}">
                <a16:creationId xmlns:a16="http://schemas.microsoft.com/office/drawing/2014/main" id="{FF0E8203-D476-487C-A058-3BF509F2691F}"/>
              </a:ext>
            </a:extLst>
          </p:cNvPr>
          <p:cNvSpPr txBox="1"/>
          <p:nvPr/>
        </p:nvSpPr>
        <p:spPr>
          <a:xfrm>
            <a:off x="8749116" y="2238375"/>
            <a:ext cx="2838450" cy="309163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400" dirty="0">
                <a:solidFill>
                  <a:schemeClr val="bg1">
                    <a:lumMod val="75000"/>
                    <a:lumOff val="25000"/>
                  </a:schemeClr>
                </a:solidFill>
                <a:latin typeface="Segoe UI" panose="020B0502040204020203" pitchFamily="34" charset="0"/>
                <a:cs typeface="Segoe UI" panose="020B0502040204020203" pitchFamily="34" charset="0"/>
              </a:rPr>
              <a:t>OUTPUT:</a:t>
            </a:r>
          </a:p>
          <a:p>
            <a:pPr marL="0" indent="0" algn="l">
              <a:lnSpc>
                <a:spcPts val="1800"/>
              </a:lnSpc>
              <a:spcAft>
                <a:spcPts val="600"/>
              </a:spcAft>
              <a:buNone/>
            </a:pPr>
            <a:r>
              <a:rPr lang="en-IN" sz="1400" dirty="0">
                <a:solidFill>
                  <a:schemeClr val="bg1">
                    <a:lumMod val="75000"/>
                    <a:lumOff val="25000"/>
                  </a:schemeClr>
                </a:solidFill>
                <a:latin typeface="Segoe UI" panose="020B0502040204020203" pitchFamily="34" charset="0"/>
                <a:cs typeface="Segoe UI" panose="020B0502040204020203" pitchFamily="34" charset="0"/>
              </a:rPr>
              <a:t>Hello from thread 2</a:t>
            </a:r>
          </a:p>
          <a:p>
            <a:pPr marL="0" indent="0" algn="l">
              <a:lnSpc>
                <a:spcPts val="1800"/>
              </a:lnSpc>
              <a:spcAft>
                <a:spcPts val="600"/>
              </a:spcAft>
              <a:buNone/>
            </a:pPr>
            <a:r>
              <a:rPr lang="en-IN" sz="1400" dirty="0">
                <a:solidFill>
                  <a:schemeClr val="bg1">
                    <a:lumMod val="75000"/>
                    <a:lumOff val="25000"/>
                  </a:schemeClr>
                </a:solidFill>
                <a:latin typeface="Segoe UI" panose="020B0502040204020203" pitchFamily="34" charset="0"/>
                <a:cs typeface="Segoe UI" panose="020B0502040204020203" pitchFamily="34" charset="0"/>
              </a:rPr>
              <a:t>Hello from thread 0</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Hello from thread 1</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Hello from thread 3</a:t>
            </a:r>
          </a:p>
          <a:p>
            <a:pPr marL="0" indent="0" algn="l">
              <a:lnSpc>
                <a:spcPts val="1800"/>
              </a:lnSpc>
              <a:spcAft>
                <a:spcPts val="600"/>
              </a:spcAft>
              <a:buNone/>
            </a:pPr>
            <a:endParaRPr lang="en-IN" sz="1400" dirty="0">
              <a:solidFill>
                <a:schemeClr val="bg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5625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Open MP- Private Clauses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4766839" y="3009269"/>
            <a:ext cx="5896604" cy="3030452"/>
          </a:xfrm>
          <a:prstGeom prst="rect">
            <a:avLst/>
          </a:prstGeom>
        </p:spPr>
      </p:pic>
      <p:sp>
        <p:nvSpPr>
          <p:cNvPr id="35" name="TextBox 34">
            <a:extLst>
              <a:ext uri="{FF2B5EF4-FFF2-40B4-BE49-F238E27FC236}">
                <a16:creationId xmlns:a16="http://schemas.microsoft.com/office/drawing/2014/main" id="{5FC72767-C1DD-4D1C-BE07-771EBDC2990E}"/>
              </a:ext>
            </a:extLst>
          </p:cNvPr>
          <p:cNvSpPr txBox="1"/>
          <p:nvPr/>
        </p:nvSpPr>
        <p:spPr>
          <a:xfrm>
            <a:off x="604434" y="1518468"/>
            <a:ext cx="10494819" cy="5349057"/>
          </a:xfrm>
          <a:prstGeom prst="rect">
            <a:avLst/>
          </a:prstGeom>
        </p:spPr>
        <p:txBody>
          <a:bodyPr vert="horz" wrap="square" lIns="91440" tIns="45720" rIns="91440" bIns="45720" rtlCol="0">
            <a:noAutofit/>
          </a:bodyPr>
          <a:lstStyle/>
          <a:p>
            <a:endParaRPr lang="en-US" sz="2000" dirty="0">
              <a:solidFill>
                <a:schemeClr val="bg1"/>
              </a:solidFill>
              <a:latin typeface="+mj-lt"/>
            </a:endParaRPr>
          </a:p>
        </p:txBody>
      </p:sp>
      <p:sp>
        <p:nvSpPr>
          <p:cNvPr id="5" name="TextBox 4">
            <a:extLst>
              <a:ext uri="{FF2B5EF4-FFF2-40B4-BE49-F238E27FC236}">
                <a16:creationId xmlns:a16="http://schemas.microsoft.com/office/drawing/2014/main" id="{661D6C0A-4456-4582-9BA1-A1915F506AE3}"/>
              </a:ext>
            </a:extLst>
          </p:cNvPr>
          <p:cNvSpPr txBox="1"/>
          <p:nvPr/>
        </p:nvSpPr>
        <p:spPr>
          <a:xfrm>
            <a:off x="604434" y="1518468"/>
            <a:ext cx="10308674" cy="4890904"/>
          </a:xfrm>
          <a:prstGeom prst="rect">
            <a:avLst/>
          </a:prstGeom>
        </p:spPr>
        <p:txBody>
          <a:bodyPr vert="horz" wrap="square" lIns="91440" tIns="45720" rIns="91440" bIns="45720" rtlCol="0">
            <a:noAutofit/>
          </a:bodyPr>
          <a:lstStyle/>
          <a:p>
            <a:endParaRPr lang="en-US" dirty="0">
              <a:solidFill>
                <a:schemeClr val="bg1"/>
              </a:solidFill>
              <a:latin typeface="+mj-lt"/>
            </a:endParaRPr>
          </a:p>
        </p:txBody>
      </p:sp>
      <p:sp>
        <p:nvSpPr>
          <p:cNvPr id="4" name="TextBox 3">
            <a:extLst>
              <a:ext uri="{FF2B5EF4-FFF2-40B4-BE49-F238E27FC236}">
                <a16:creationId xmlns:a16="http://schemas.microsoft.com/office/drawing/2014/main" id="{1BA41DF5-8025-4EF2-A8E5-5BD8C03E31C8}"/>
              </a:ext>
            </a:extLst>
          </p:cNvPr>
          <p:cNvSpPr txBox="1"/>
          <p:nvPr/>
        </p:nvSpPr>
        <p:spPr>
          <a:xfrm>
            <a:off x="604434" y="1518469"/>
            <a:ext cx="8121634" cy="4410940"/>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400" dirty="0">
                <a:solidFill>
                  <a:schemeClr val="bg1"/>
                </a:solidFill>
                <a:latin typeface="Segoe UI" panose="020B0502040204020203" pitchFamily="34" charset="0"/>
                <a:cs typeface="Segoe UI" panose="020B0502040204020203" pitchFamily="34" charset="0"/>
              </a:rPr>
              <a:t>Private-</a:t>
            </a:r>
          </a:p>
          <a:p>
            <a:pPr marL="0" indent="0" algn="l">
              <a:lnSpc>
                <a:spcPts val="1800"/>
              </a:lnSpc>
              <a:spcAft>
                <a:spcPts val="600"/>
              </a:spcAft>
              <a:buNone/>
            </a:pPr>
            <a:r>
              <a:rPr lang="en-IN" sz="1400" dirty="0">
                <a:solidFill>
                  <a:schemeClr val="bg1"/>
                </a:solidFill>
                <a:latin typeface="Segoe UI" panose="020B0502040204020203" pitchFamily="34" charset="0"/>
                <a:cs typeface="Segoe UI" panose="020B0502040204020203" pitchFamily="34" charset="0"/>
              </a:rPr>
              <a:t>Specifies that the enclosing context’s version of the variable is set equal to the private version of whichever thread executes the final iteration (for-loop construct) or last section.</a:t>
            </a:r>
          </a:p>
          <a:p>
            <a:pPr marL="0" indent="0" algn="l">
              <a:lnSpc>
                <a:spcPts val="1800"/>
              </a:lnSpc>
              <a:spcAft>
                <a:spcPts val="600"/>
              </a:spcAft>
              <a:buNone/>
            </a:pPr>
            <a:endParaRPr lang="en-IN" sz="1400" dirty="0">
              <a:solidFill>
                <a:schemeClr val="bg1"/>
              </a:solidFill>
              <a:latin typeface="Segoe UI" panose="020B0502040204020203" pitchFamily="34" charset="0"/>
              <a:cs typeface="Segoe UI" panose="020B0502040204020203" pitchFamily="34" charset="0"/>
            </a:endParaRPr>
          </a:p>
          <a:p>
            <a:pPr>
              <a:spcAft>
                <a:spcPts val="600"/>
              </a:spcAft>
            </a:pPr>
            <a:r>
              <a:rPr lang="en-IN" sz="1400" dirty="0">
                <a:solidFill>
                  <a:schemeClr val="bg1"/>
                </a:solidFill>
                <a:latin typeface="Consolas" panose="020B0609020204030204" pitchFamily="49" charset="0"/>
                <a:cs typeface="Segoe UI" panose="020B0502040204020203" pitchFamily="34" charset="0"/>
              </a:rPr>
              <a:t>int x;</a:t>
            </a:r>
          </a:p>
          <a:p>
            <a:pPr>
              <a:spcAft>
                <a:spcPts val="600"/>
              </a:spcAft>
            </a:pPr>
            <a:r>
              <a:rPr lang="en-IN" sz="1400" dirty="0">
                <a:solidFill>
                  <a:schemeClr val="bg1"/>
                </a:solidFill>
                <a:latin typeface="Consolas" panose="020B0609020204030204" pitchFamily="49" charset="0"/>
                <a:cs typeface="Segoe UI" panose="020B0502040204020203" pitchFamily="34" charset="0"/>
              </a:rPr>
              <a:t>x=44;</a:t>
            </a:r>
          </a:p>
          <a:p>
            <a:pPr>
              <a:spcAft>
                <a:spcPts val="600"/>
              </a:spcAft>
            </a:pPr>
            <a:r>
              <a:rPr lang="en-IN" sz="1400" dirty="0">
                <a:solidFill>
                  <a:schemeClr val="bg1"/>
                </a:solidFill>
                <a:latin typeface="Consolas" panose="020B0609020204030204" pitchFamily="49" charset="0"/>
                <a:cs typeface="Segoe UI" panose="020B0502040204020203" pitchFamily="34" charset="0"/>
              </a:rPr>
              <a:t>#pragma </a:t>
            </a:r>
            <a:r>
              <a:rPr lang="en-IN" sz="1400" dirty="0" err="1">
                <a:solidFill>
                  <a:schemeClr val="bg1"/>
                </a:solidFill>
                <a:latin typeface="Consolas" panose="020B0609020204030204" pitchFamily="49" charset="0"/>
                <a:cs typeface="Segoe UI" panose="020B0502040204020203" pitchFamily="34" charset="0"/>
              </a:rPr>
              <a:t>omp</a:t>
            </a:r>
            <a:r>
              <a:rPr lang="en-IN" sz="1400" dirty="0">
                <a:solidFill>
                  <a:schemeClr val="bg1"/>
                </a:solidFill>
                <a:latin typeface="Consolas" panose="020B0609020204030204" pitchFamily="49" charset="0"/>
                <a:cs typeface="Segoe UI" panose="020B0502040204020203" pitchFamily="34" charset="0"/>
              </a:rPr>
              <a:t> parallel for </a:t>
            </a:r>
            <a:r>
              <a:rPr lang="en-IN" sz="1400" dirty="0" err="1">
                <a:solidFill>
                  <a:schemeClr val="bg1"/>
                </a:solidFill>
                <a:latin typeface="Consolas" panose="020B0609020204030204" pitchFamily="49" charset="0"/>
                <a:cs typeface="Segoe UI" panose="020B0502040204020203" pitchFamily="34" charset="0"/>
              </a:rPr>
              <a:t>lastprivate</a:t>
            </a:r>
            <a:r>
              <a:rPr lang="en-IN" sz="1400" dirty="0">
                <a:solidFill>
                  <a:schemeClr val="bg1"/>
                </a:solidFill>
                <a:latin typeface="Consolas" panose="020B0609020204030204" pitchFamily="49" charset="0"/>
                <a:cs typeface="Segoe UI" panose="020B0502040204020203" pitchFamily="34" charset="0"/>
              </a:rPr>
              <a:t>(x)</a:t>
            </a:r>
          </a:p>
          <a:p>
            <a:pPr>
              <a:spcAft>
                <a:spcPts val="600"/>
              </a:spcAft>
            </a:pPr>
            <a:r>
              <a:rPr lang="en-IN" sz="1400" dirty="0">
                <a:solidFill>
                  <a:schemeClr val="bg1"/>
                </a:solidFill>
                <a:latin typeface="Consolas" panose="020B0609020204030204" pitchFamily="49" charset="0"/>
                <a:cs typeface="Segoe UI" panose="020B0502040204020203" pitchFamily="34" charset="0"/>
              </a:rPr>
              <a:t>for(</a:t>
            </a:r>
            <a:r>
              <a:rPr lang="en-IN" sz="1400" dirty="0" err="1">
                <a:solidFill>
                  <a:schemeClr val="bg1"/>
                </a:solidFill>
                <a:latin typeface="Consolas" panose="020B0609020204030204" pitchFamily="49" charset="0"/>
                <a:cs typeface="Segoe UI" panose="020B0502040204020203" pitchFamily="34" charset="0"/>
              </a:rPr>
              <a:t>i</a:t>
            </a:r>
            <a:r>
              <a:rPr lang="en-IN" sz="1400" dirty="0">
                <a:solidFill>
                  <a:schemeClr val="bg1"/>
                </a:solidFill>
                <a:latin typeface="Consolas" panose="020B0609020204030204" pitchFamily="49" charset="0"/>
                <a:cs typeface="Segoe UI" panose="020B0502040204020203" pitchFamily="34" charset="0"/>
              </a:rPr>
              <a:t>=0;i&lt;=10;i++)</a:t>
            </a:r>
          </a:p>
          <a:p>
            <a:pPr>
              <a:spcAft>
                <a:spcPts val="600"/>
              </a:spcAft>
            </a:pP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Consolas" panose="020B0609020204030204" pitchFamily="49" charset="0"/>
                <a:cs typeface="Segoe UI" panose="020B0502040204020203" pitchFamily="34" charset="0"/>
              </a:rPr>
              <a:t>	x=</a:t>
            </a:r>
            <a:r>
              <a:rPr lang="en-IN" sz="1400" dirty="0" err="1">
                <a:solidFill>
                  <a:schemeClr val="bg1"/>
                </a:solidFill>
                <a:latin typeface="Consolas" panose="020B0609020204030204" pitchFamily="49" charset="0"/>
                <a:cs typeface="Segoe UI" panose="020B0502040204020203" pitchFamily="34" charset="0"/>
              </a:rPr>
              <a:t>i</a:t>
            </a: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Consolas" panose="020B0609020204030204" pitchFamily="49" charset="0"/>
                <a:cs typeface="Segoe UI" panose="020B0502040204020203" pitchFamily="34" charset="0"/>
              </a:rPr>
              <a:t>	</a:t>
            </a:r>
            <a:r>
              <a:rPr lang="en-IN" sz="1400" dirty="0" err="1">
                <a:solidFill>
                  <a:schemeClr val="bg1"/>
                </a:solidFill>
                <a:latin typeface="Consolas" panose="020B0609020204030204" pitchFamily="49" charset="0"/>
                <a:cs typeface="Segoe UI" panose="020B0502040204020203" pitchFamily="34" charset="0"/>
              </a:rPr>
              <a:t>printf</a:t>
            </a:r>
            <a:r>
              <a:rPr lang="en-IN" sz="1400" dirty="0">
                <a:solidFill>
                  <a:schemeClr val="bg1"/>
                </a:solidFill>
                <a:latin typeface="Consolas" panose="020B0609020204030204" pitchFamily="49" charset="0"/>
                <a:cs typeface="Segoe UI" panose="020B0502040204020203" pitchFamily="34" charset="0"/>
              </a:rPr>
              <a:t>("Thread number: %d     </a:t>
            </a:r>
          </a:p>
          <a:p>
            <a:pPr>
              <a:spcAft>
                <a:spcPts val="600"/>
              </a:spcAft>
            </a:pPr>
            <a:r>
              <a:rPr lang="en-IN" sz="1400" dirty="0">
                <a:solidFill>
                  <a:schemeClr val="bg1"/>
                </a:solidFill>
                <a:latin typeface="Consolas" panose="020B0609020204030204" pitchFamily="49" charset="0"/>
                <a:cs typeface="Segoe UI" panose="020B0502040204020203" pitchFamily="34" charset="0"/>
              </a:rPr>
              <a:t>	x: %d\n",</a:t>
            </a:r>
            <a:r>
              <a:rPr lang="en-IN" sz="1400" dirty="0" err="1">
                <a:solidFill>
                  <a:schemeClr val="bg1"/>
                </a:solidFill>
                <a:latin typeface="Consolas" panose="020B0609020204030204" pitchFamily="49" charset="0"/>
                <a:cs typeface="Segoe UI" panose="020B0502040204020203" pitchFamily="34" charset="0"/>
              </a:rPr>
              <a:t>omp_get_thread_num</a:t>
            </a:r>
            <a:r>
              <a:rPr lang="en-IN" sz="1400" dirty="0">
                <a:solidFill>
                  <a:schemeClr val="bg1"/>
                </a:solidFill>
                <a:latin typeface="Consolas" panose="020B0609020204030204" pitchFamily="49" charset="0"/>
                <a:cs typeface="Segoe UI" panose="020B0502040204020203" pitchFamily="34" charset="0"/>
              </a:rPr>
              <a:t>(),x);</a:t>
            </a:r>
          </a:p>
          <a:p>
            <a:pPr>
              <a:spcAft>
                <a:spcPts val="600"/>
              </a:spcAft>
            </a:pP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err="1">
                <a:solidFill>
                  <a:schemeClr val="bg1"/>
                </a:solidFill>
                <a:latin typeface="Consolas" panose="020B0609020204030204" pitchFamily="49" charset="0"/>
                <a:cs typeface="Segoe UI" panose="020B0502040204020203" pitchFamily="34" charset="0"/>
              </a:rPr>
              <a:t>printf</a:t>
            </a:r>
            <a:r>
              <a:rPr lang="en-IN" sz="1400" dirty="0">
                <a:solidFill>
                  <a:schemeClr val="bg1"/>
                </a:solidFill>
                <a:latin typeface="Consolas" panose="020B0609020204030204" pitchFamily="49" charset="0"/>
                <a:cs typeface="Segoe UI" panose="020B0502040204020203" pitchFamily="34" charset="0"/>
              </a:rPr>
              <a:t>("x is %d\n", x);</a:t>
            </a:r>
          </a:p>
        </p:txBody>
      </p:sp>
      <p:sp>
        <p:nvSpPr>
          <p:cNvPr id="6" name="TextBox 5">
            <a:extLst>
              <a:ext uri="{FF2B5EF4-FFF2-40B4-BE49-F238E27FC236}">
                <a16:creationId xmlns:a16="http://schemas.microsoft.com/office/drawing/2014/main" id="{5B148EE0-6AA2-49B9-ADA0-5E9E3003170A}"/>
              </a:ext>
            </a:extLst>
          </p:cNvPr>
          <p:cNvSpPr txBox="1"/>
          <p:nvPr/>
        </p:nvSpPr>
        <p:spPr>
          <a:xfrm>
            <a:off x="7372350" y="2600325"/>
            <a:ext cx="3800475" cy="2739207"/>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AD5FC6A0-8E4F-45C1-83DF-7AE5627367A1}"/>
              </a:ext>
            </a:extLst>
          </p:cNvPr>
          <p:cNvSpPr txBox="1"/>
          <p:nvPr/>
        </p:nvSpPr>
        <p:spPr>
          <a:xfrm>
            <a:off x="9448800" y="1514473"/>
            <a:ext cx="2138766" cy="419100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400" dirty="0">
                <a:solidFill>
                  <a:prstClr val="black">
                    <a:lumMod val="75000"/>
                    <a:lumOff val="25000"/>
                  </a:prstClr>
                </a:solidFill>
                <a:latin typeface="Segoe UI" panose="020B0502040204020203" pitchFamily="34" charset="0"/>
                <a:cs typeface="Segoe UI" panose="020B0502040204020203" pitchFamily="34" charset="0"/>
              </a:rPr>
              <a:t>OUTPUT:</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3 x: 9</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3 x: 10</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1 x: 3</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1 x: 4</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1 x: 5</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0 x: 0</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0 x: 1</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0 x: 2</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2 x: 6</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2 x: 7</a:t>
            </a:r>
          </a:p>
          <a:p>
            <a:pPr>
              <a:lnSpc>
                <a:spcPts val="1800"/>
              </a:lnSpc>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Thread number: 2 x: 8</a:t>
            </a:r>
          </a:p>
          <a:p>
            <a:pPr>
              <a:lnSpc>
                <a:spcPts val="1800"/>
              </a:lnSpc>
              <a:spcAft>
                <a:spcPts val="600"/>
              </a:spcAft>
            </a:pPr>
            <a:r>
              <a:rPr lang="en-US" sz="1400" dirty="0" err="1">
                <a:solidFill>
                  <a:prstClr val="black">
                    <a:lumMod val="75000"/>
                    <a:lumOff val="25000"/>
                  </a:prstClr>
                </a:solidFill>
                <a:latin typeface="Segoe UI" panose="020B0502040204020203" pitchFamily="34" charset="0"/>
                <a:cs typeface="Segoe UI" panose="020B0502040204020203" pitchFamily="34" charset="0"/>
              </a:rPr>
              <a:t>sx</a:t>
            </a:r>
            <a:r>
              <a:rPr lang="en-US" sz="1400" dirty="0">
                <a:solidFill>
                  <a:prstClr val="black">
                    <a:lumMod val="75000"/>
                    <a:lumOff val="25000"/>
                  </a:prstClr>
                </a:solidFill>
                <a:latin typeface="Segoe UI" panose="020B0502040204020203" pitchFamily="34" charset="0"/>
                <a:cs typeface="Segoe UI" panose="020B0502040204020203" pitchFamily="34" charset="0"/>
              </a:rPr>
              <a:t> is 10</a:t>
            </a:r>
            <a:endParaRPr lang="en-IN" sz="14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0068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Open MP- </a:t>
            </a:r>
            <a:r>
              <a:rPr lang="en-US" dirty="0" err="1"/>
              <a:t>FirstPrivate</a:t>
            </a:r>
            <a:r>
              <a:rPr lang="en-US" dirty="0"/>
              <a:t> Clauses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4766839" y="3009269"/>
            <a:ext cx="5896604" cy="3030452"/>
          </a:xfrm>
          <a:prstGeom prst="rect">
            <a:avLst/>
          </a:prstGeom>
        </p:spPr>
      </p:pic>
      <p:sp>
        <p:nvSpPr>
          <p:cNvPr id="35" name="TextBox 34">
            <a:extLst>
              <a:ext uri="{FF2B5EF4-FFF2-40B4-BE49-F238E27FC236}">
                <a16:creationId xmlns:a16="http://schemas.microsoft.com/office/drawing/2014/main" id="{5FC72767-C1DD-4D1C-BE07-771EBDC2990E}"/>
              </a:ext>
            </a:extLst>
          </p:cNvPr>
          <p:cNvSpPr txBox="1"/>
          <p:nvPr/>
        </p:nvSpPr>
        <p:spPr>
          <a:xfrm>
            <a:off x="604434" y="1518468"/>
            <a:ext cx="10494819" cy="5349057"/>
          </a:xfrm>
          <a:prstGeom prst="rect">
            <a:avLst/>
          </a:prstGeom>
        </p:spPr>
        <p:txBody>
          <a:bodyPr vert="horz" wrap="square" lIns="91440" tIns="45720" rIns="91440" bIns="45720" rtlCol="0">
            <a:noAutofit/>
          </a:bodyPr>
          <a:lstStyle/>
          <a:p>
            <a:endParaRPr lang="en-US" sz="2000" dirty="0">
              <a:solidFill>
                <a:schemeClr val="bg1"/>
              </a:solidFill>
              <a:latin typeface="+mj-lt"/>
            </a:endParaRPr>
          </a:p>
        </p:txBody>
      </p:sp>
      <p:sp>
        <p:nvSpPr>
          <p:cNvPr id="5" name="TextBox 4">
            <a:extLst>
              <a:ext uri="{FF2B5EF4-FFF2-40B4-BE49-F238E27FC236}">
                <a16:creationId xmlns:a16="http://schemas.microsoft.com/office/drawing/2014/main" id="{661D6C0A-4456-4582-9BA1-A1915F506AE3}"/>
              </a:ext>
            </a:extLst>
          </p:cNvPr>
          <p:cNvSpPr txBox="1"/>
          <p:nvPr/>
        </p:nvSpPr>
        <p:spPr>
          <a:xfrm>
            <a:off x="604434" y="1518468"/>
            <a:ext cx="10308674" cy="4890904"/>
          </a:xfrm>
          <a:prstGeom prst="rect">
            <a:avLst/>
          </a:prstGeom>
        </p:spPr>
        <p:txBody>
          <a:bodyPr vert="horz" wrap="square" lIns="91440" tIns="45720" rIns="91440" bIns="45720" rtlCol="0">
            <a:noAutofit/>
          </a:bodyPr>
          <a:lstStyle/>
          <a:p>
            <a:endParaRPr lang="en-US" dirty="0">
              <a:solidFill>
                <a:schemeClr val="bg1"/>
              </a:solidFill>
              <a:latin typeface="+mj-lt"/>
            </a:endParaRPr>
          </a:p>
        </p:txBody>
      </p:sp>
      <p:sp>
        <p:nvSpPr>
          <p:cNvPr id="4" name="TextBox 3">
            <a:extLst>
              <a:ext uri="{FF2B5EF4-FFF2-40B4-BE49-F238E27FC236}">
                <a16:creationId xmlns:a16="http://schemas.microsoft.com/office/drawing/2014/main" id="{1BA41DF5-8025-4EF2-A8E5-5BD8C03E31C8}"/>
              </a:ext>
            </a:extLst>
          </p:cNvPr>
          <p:cNvSpPr txBox="1"/>
          <p:nvPr/>
        </p:nvSpPr>
        <p:spPr>
          <a:xfrm>
            <a:off x="604434" y="1518469"/>
            <a:ext cx="8121634" cy="4410940"/>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400" dirty="0">
                <a:solidFill>
                  <a:schemeClr val="bg1"/>
                </a:solidFill>
                <a:latin typeface="Segoe UI" panose="020B0502040204020203" pitchFamily="34" charset="0"/>
                <a:cs typeface="Segoe UI" panose="020B0502040204020203" pitchFamily="34" charset="0"/>
              </a:rPr>
              <a:t>First Private-</a:t>
            </a:r>
          </a:p>
          <a:p>
            <a:pPr>
              <a:lnSpc>
                <a:spcPts val="1800"/>
              </a:lnSpc>
              <a:spcAft>
                <a:spcPts val="600"/>
              </a:spcAft>
            </a:pPr>
            <a:r>
              <a:rPr lang="en-US" sz="1400" dirty="0">
                <a:solidFill>
                  <a:schemeClr val="bg1"/>
                </a:solidFill>
                <a:latin typeface="Segoe UI" panose="020B0502040204020203" pitchFamily="34" charset="0"/>
                <a:cs typeface="Segoe UI" panose="020B0502040204020203" pitchFamily="34" charset="0"/>
              </a:rPr>
              <a:t>Specifies that each thread should have its own instance of a variable, and that the variable should be initialized with the value of the variable, because it exists before the parallel construct.</a:t>
            </a:r>
          </a:p>
          <a:p>
            <a:pPr>
              <a:lnSpc>
                <a:spcPts val="1800"/>
              </a:lnSpc>
              <a:spcAft>
                <a:spcPts val="600"/>
              </a:spcAft>
            </a:pPr>
            <a:endParaRPr lang="en-US" sz="1400" dirty="0">
              <a:solidFill>
                <a:schemeClr val="bg1"/>
              </a:solidFill>
              <a:latin typeface="Segoe UI" panose="020B0502040204020203" pitchFamily="34" charset="0"/>
              <a:cs typeface="Segoe UI" panose="020B0502040204020203" pitchFamily="34" charset="0"/>
            </a:endParaRPr>
          </a:p>
          <a:p>
            <a:pPr>
              <a:spcAft>
                <a:spcPts val="600"/>
              </a:spcAft>
            </a:pPr>
            <a:r>
              <a:rPr lang="en-IN" sz="1400" dirty="0">
                <a:solidFill>
                  <a:schemeClr val="bg1"/>
                </a:solidFill>
                <a:latin typeface="Consolas" panose="020B0609020204030204" pitchFamily="49" charset="0"/>
                <a:cs typeface="Segoe UI" panose="020B0502040204020203" pitchFamily="34" charset="0"/>
              </a:rPr>
              <a:t>j = 10;</a:t>
            </a:r>
          </a:p>
          <a:p>
            <a:pPr>
              <a:spcAft>
                <a:spcPts val="600"/>
              </a:spcAft>
            </a:pPr>
            <a:r>
              <a:rPr lang="en-IN" sz="1400" dirty="0">
                <a:solidFill>
                  <a:schemeClr val="bg1"/>
                </a:solidFill>
                <a:latin typeface="Consolas" panose="020B0609020204030204" pitchFamily="49" charset="0"/>
                <a:cs typeface="Segoe UI" panose="020B0502040204020203" pitchFamily="34" charset="0"/>
              </a:rPr>
              <a:t>#pragma </a:t>
            </a:r>
            <a:r>
              <a:rPr lang="en-IN" sz="1400" dirty="0" err="1">
                <a:solidFill>
                  <a:schemeClr val="bg1"/>
                </a:solidFill>
                <a:latin typeface="Consolas" panose="020B0609020204030204" pitchFamily="49" charset="0"/>
                <a:cs typeface="Segoe UI" panose="020B0502040204020203" pitchFamily="34" charset="0"/>
              </a:rPr>
              <a:t>omp</a:t>
            </a:r>
            <a:r>
              <a:rPr lang="en-IN" sz="1400" dirty="0">
                <a:solidFill>
                  <a:schemeClr val="bg1"/>
                </a:solidFill>
                <a:latin typeface="Consolas" panose="020B0609020204030204" pitchFamily="49" charset="0"/>
                <a:cs typeface="Segoe UI" panose="020B0502040204020203" pitchFamily="34" charset="0"/>
              </a:rPr>
              <a:t> parallel for </a:t>
            </a:r>
            <a:r>
              <a:rPr lang="en-IN" sz="1400" dirty="0" err="1">
                <a:solidFill>
                  <a:schemeClr val="bg1"/>
                </a:solidFill>
                <a:latin typeface="Consolas" panose="020B0609020204030204" pitchFamily="49" charset="0"/>
                <a:cs typeface="Segoe UI" panose="020B0502040204020203" pitchFamily="34" charset="0"/>
              </a:rPr>
              <a:t>firstprivate</a:t>
            </a:r>
            <a:r>
              <a:rPr lang="en-IN" sz="1400" dirty="0">
                <a:solidFill>
                  <a:schemeClr val="bg1"/>
                </a:solidFill>
                <a:latin typeface="Consolas" panose="020B0609020204030204" pitchFamily="49" charset="0"/>
                <a:cs typeface="Segoe UI" panose="020B0502040204020203" pitchFamily="34" charset="0"/>
              </a:rPr>
              <a:t>(j)</a:t>
            </a:r>
          </a:p>
          <a:p>
            <a:pPr>
              <a:spcAft>
                <a:spcPts val="600"/>
              </a:spcAft>
            </a:pPr>
            <a:r>
              <a:rPr lang="en-IN" sz="1400" dirty="0">
                <a:solidFill>
                  <a:schemeClr val="bg1"/>
                </a:solidFill>
                <a:latin typeface="Consolas" panose="020B0609020204030204" pitchFamily="49" charset="0"/>
                <a:cs typeface="Segoe UI" panose="020B0502040204020203" pitchFamily="34" charset="0"/>
              </a:rPr>
              <a:t>{</a:t>
            </a:r>
          </a:p>
          <a:p>
            <a:pPr>
              <a:spcAft>
                <a:spcPts val="600"/>
              </a:spcAft>
            </a:pPr>
            <a:r>
              <a:rPr lang="en-IN" sz="1400" dirty="0">
                <a:solidFill>
                  <a:schemeClr val="bg1"/>
                </a:solidFill>
                <a:latin typeface="Consolas" panose="020B0609020204030204" pitchFamily="49" charset="0"/>
                <a:cs typeface="Segoe UI" panose="020B0502040204020203" pitchFamily="34" charset="0"/>
              </a:rPr>
              <a:t>   j = j+1;</a:t>
            </a:r>
          </a:p>
          <a:p>
            <a:pPr>
              <a:spcAft>
                <a:spcPts val="600"/>
              </a:spcAft>
            </a:pPr>
            <a:r>
              <a:rPr lang="en-IN" sz="1400" dirty="0">
                <a:solidFill>
                  <a:schemeClr val="bg1"/>
                </a:solidFill>
                <a:latin typeface="Consolas" panose="020B0609020204030204" pitchFamily="49" charset="0"/>
                <a:cs typeface="Segoe UI" panose="020B0502040204020203" pitchFamily="34" charset="0"/>
              </a:rPr>
              <a:t>}</a:t>
            </a:r>
          </a:p>
          <a:p>
            <a:pPr>
              <a:spcAft>
                <a:spcPts val="600"/>
              </a:spcAft>
            </a:pPr>
            <a:endParaRPr lang="en-IN" sz="1400" dirty="0">
              <a:solidFill>
                <a:schemeClr val="bg1"/>
              </a:solidFill>
              <a:cs typeface="Segoe UI" panose="020B0502040204020203" pitchFamily="34" charset="0"/>
            </a:endParaRPr>
          </a:p>
          <a:p>
            <a:pPr>
              <a:spcAft>
                <a:spcPts val="600"/>
              </a:spcAft>
            </a:pPr>
            <a:r>
              <a:rPr lang="en-IN" sz="1400" dirty="0">
                <a:solidFill>
                  <a:schemeClr val="bg1">
                    <a:lumMod val="75000"/>
                    <a:lumOff val="25000"/>
                  </a:schemeClr>
                </a:solidFill>
                <a:cs typeface="Segoe UI" panose="020B0502040204020203" pitchFamily="34" charset="0"/>
              </a:rPr>
              <a:t>OUTPUT:</a:t>
            </a:r>
          </a:p>
          <a:p>
            <a:pPr>
              <a:spcAft>
                <a:spcPts val="600"/>
              </a:spcAft>
            </a:pPr>
            <a:r>
              <a:rPr lang="en-IN" sz="1400" dirty="0" err="1">
                <a:solidFill>
                  <a:schemeClr val="bg1">
                    <a:lumMod val="75000"/>
                    <a:lumOff val="25000"/>
                  </a:schemeClr>
                </a:solidFill>
                <a:cs typeface="Segoe UI" panose="020B0502040204020203" pitchFamily="34" charset="0"/>
              </a:rPr>
              <a:t>Vaue</a:t>
            </a:r>
            <a:r>
              <a:rPr lang="en-IN" sz="1400" dirty="0">
                <a:solidFill>
                  <a:schemeClr val="bg1">
                    <a:lumMod val="75000"/>
                    <a:lumOff val="25000"/>
                  </a:schemeClr>
                </a:solidFill>
                <a:cs typeface="Segoe UI" panose="020B0502040204020203" pitchFamily="34" charset="0"/>
              </a:rPr>
              <a:t> of j=11</a:t>
            </a:r>
          </a:p>
          <a:p>
            <a:pPr marL="0" indent="0" algn="l">
              <a:lnSpc>
                <a:spcPts val="1800"/>
              </a:lnSpc>
              <a:spcAft>
                <a:spcPts val="600"/>
              </a:spcAft>
              <a:buNone/>
            </a:pPr>
            <a:endParaRPr lang="en-IN" sz="1400" dirty="0">
              <a:solidFill>
                <a:schemeClr val="bg1"/>
              </a:solidFill>
              <a:latin typeface="Consolas" panose="020B0609020204030204" pitchFamily="49" charset="0"/>
              <a:cs typeface="Segoe UI" panose="020B0502040204020203" pitchFamily="34" charset="0"/>
            </a:endParaRPr>
          </a:p>
        </p:txBody>
      </p:sp>
      <p:sp>
        <p:nvSpPr>
          <p:cNvPr id="6" name="TextBox 5">
            <a:extLst>
              <a:ext uri="{FF2B5EF4-FFF2-40B4-BE49-F238E27FC236}">
                <a16:creationId xmlns:a16="http://schemas.microsoft.com/office/drawing/2014/main" id="{5B148EE0-6AA2-49B9-ADA0-5E9E3003170A}"/>
              </a:ext>
            </a:extLst>
          </p:cNvPr>
          <p:cNvSpPr txBox="1"/>
          <p:nvPr/>
        </p:nvSpPr>
        <p:spPr>
          <a:xfrm>
            <a:off x="7372350" y="2600325"/>
            <a:ext cx="3800475" cy="2739207"/>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059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Open MP- Shared Clauses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4766839" y="3009269"/>
            <a:ext cx="5896604" cy="3030452"/>
          </a:xfrm>
          <a:prstGeom prst="rect">
            <a:avLst/>
          </a:prstGeom>
        </p:spPr>
      </p:pic>
      <p:sp>
        <p:nvSpPr>
          <p:cNvPr id="35" name="TextBox 34">
            <a:extLst>
              <a:ext uri="{FF2B5EF4-FFF2-40B4-BE49-F238E27FC236}">
                <a16:creationId xmlns:a16="http://schemas.microsoft.com/office/drawing/2014/main" id="{5FC72767-C1DD-4D1C-BE07-771EBDC2990E}"/>
              </a:ext>
            </a:extLst>
          </p:cNvPr>
          <p:cNvSpPr txBox="1"/>
          <p:nvPr/>
        </p:nvSpPr>
        <p:spPr>
          <a:xfrm>
            <a:off x="604435" y="1556175"/>
            <a:ext cx="8369884" cy="4890903"/>
          </a:xfrm>
          <a:prstGeom prst="rect">
            <a:avLst/>
          </a:prstGeom>
        </p:spPr>
        <p:txBody>
          <a:bodyPr vert="horz" wrap="square" lIns="91440" tIns="45720" rIns="91440" bIns="45720" rtlCol="0">
            <a:noAutofit/>
          </a:bodyPr>
          <a:lstStyle/>
          <a:p>
            <a:endParaRPr lang="en-US" sz="2000" dirty="0">
              <a:solidFill>
                <a:schemeClr val="bg1"/>
              </a:solidFill>
              <a:latin typeface="+mj-lt"/>
            </a:endParaRPr>
          </a:p>
        </p:txBody>
      </p:sp>
      <p:sp>
        <p:nvSpPr>
          <p:cNvPr id="5" name="TextBox 4">
            <a:extLst>
              <a:ext uri="{FF2B5EF4-FFF2-40B4-BE49-F238E27FC236}">
                <a16:creationId xmlns:a16="http://schemas.microsoft.com/office/drawing/2014/main" id="{661D6C0A-4456-4582-9BA1-A1915F506AE3}"/>
              </a:ext>
            </a:extLst>
          </p:cNvPr>
          <p:cNvSpPr txBox="1"/>
          <p:nvPr/>
        </p:nvSpPr>
        <p:spPr>
          <a:xfrm>
            <a:off x="604434" y="1518468"/>
            <a:ext cx="10308674" cy="4890904"/>
          </a:xfrm>
          <a:prstGeom prst="rect">
            <a:avLst/>
          </a:prstGeom>
        </p:spPr>
        <p:txBody>
          <a:bodyPr vert="horz" wrap="square" lIns="91440" tIns="45720" rIns="91440" bIns="45720" rtlCol="0">
            <a:noAutofit/>
          </a:bodyPr>
          <a:lstStyle/>
          <a:p>
            <a:endParaRPr lang="en-US" dirty="0">
              <a:solidFill>
                <a:schemeClr val="bg1"/>
              </a:solidFill>
              <a:latin typeface="+mj-lt"/>
            </a:endParaRPr>
          </a:p>
        </p:txBody>
      </p:sp>
      <p:sp>
        <p:nvSpPr>
          <p:cNvPr id="4" name="TextBox 3">
            <a:extLst>
              <a:ext uri="{FF2B5EF4-FFF2-40B4-BE49-F238E27FC236}">
                <a16:creationId xmlns:a16="http://schemas.microsoft.com/office/drawing/2014/main" id="{1BA41DF5-8025-4EF2-A8E5-5BD8C03E31C8}"/>
              </a:ext>
            </a:extLst>
          </p:cNvPr>
          <p:cNvSpPr txBox="1"/>
          <p:nvPr/>
        </p:nvSpPr>
        <p:spPr>
          <a:xfrm>
            <a:off x="604434" y="1518468"/>
            <a:ext cx="8121634" cy="4890903"/>
          </a:xfrm>
          <a:prstGeom prst="rect">
            <a:avLst/>
          </a:prstGeom>
        </p:spPr>
        <p:txBody>
          <a:bodyPr vert="horz" wrap="square" lIns="91440" tIns="45720" rIns="91440" bIns="45720" rtlCol="0">
            <a:noAutofit/>
          </a:bodyPr>
          <a:lstStyle/>
          <a:p>
            <a:pPr>
              <a:lnSpc>
                <a:spcPts val="1800"/>
              </a:lnSpc>
              <a:spcAft>
                <a:spcPts val="600"/>
              </a:spcAft>
            </a:pPr>
            <a:r>
              <a:rPr lang="en-US" sz="1400" dirty="0">
                <a:solidFill>
                  <a:schemeClr val="bg1"/>
                </a:solidFill>
              </a:rPr>
              <a:t>Specifies that one or more variables should be shared among all threads.</a:t>
            </a:r>
          </a:p>
          <a:p>
            <a:r>
              <a:rPr lang="en-US" sz="1400" dirty="0">
                <a:solidFill>
                  <a:schemeClr val="bg1"/>
                </a:solidFill>
              </a:rPr>
              <a:t>One or more variables to share. If more than one variable is specified, separate variable names with a comma.</a:t>
            </a:r>
          </a:p>
          <a:p>
            <a:endParaRPr lang="en-US" sz="1400" dirty="0">
              <a:solidFill>
                <a:schemeClr val="bg1"/>
              </a:solidFill>
              <a:latin typeface="Consolas" panose="020B0609020204030204" pitchFamily="49" charset="0"/>
              <a:cs typeface="Segoe UI" panose="020B0502040204020203" pitchFamily="34" charset="0"/>
            </a:endParaRP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int main()</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        int n=10;</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        int a=5,b=4;</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        #pragma </a:t>
            </a:r>
            <a:r>
              <a:rPr lang="en-US" sz="1400" dirty="0" err="1">
                <a:solidFill>
                  <a:schemeClr val="bg1"/>
                </a:solidFill>
                <a:latin typeface="Consolas" panose="020B0609020204030204" pitchFamily="49" charset="0"/>
                <a:cs typeface="Segoe UI" panose="020B0502040204020203" pitchFamily="34" charset="0"/>
              </a:rPr>
              <a:t>omp</a:t>
            </a:r>
            <a:r>
              <a:rPr lang="en-US" sz="1400" dirty="0">
                <a:solidFill>
                  <a:schemeClr val="bg1"/>
                </a:solidFill>
                <a:latin typeface="Consolas" panose="020B0609020204030204" pitchFamily="49" charset="0"/>
                <a:cs typeface="Segoe UI" panose="020B0502040204020203" pitchFamily="34" charset="0"/>
              </a:rPr>
              <a:t> parallel for shared(</a:t>
            </a:r>
            <a:r>
              <a:rPr lang="en-US" sz="1400" dirty="0" err="1">
                <a:solidFill>
                  <a:schemeClr val="bg1"/>
                </a:solidFill>
                <a:latin typeface="Consolas" panose="020B0609020204030204" pitchFamily="49" charset="0"/>
                <a:cs typeface="Segoe UI" panose="020B0502040204020203" pitchFamily="34" charset="0"/>
              </a:rPr>
              <a:t>a,n</a:t>
            </a:r>
            <a:r>
              <a:rPr lang="en-US" sz="1400" dirty="0">
                <a:solidFill>
                  <a:schemeClr val="bg1"/>
                </a:solidFill>
                <a:latin typeface="Consolas" panose="020B0609020204030204" pitchFamily="49" charset="0"/>
                <a:cs typeface="Segoe UI" panose="020B0502040204020203" pitchFamily="34" charset="0"/>
              </a:rPr>
              <a:t>)</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        for (int </a:t>
            </a:r>
            <a:r>
              <a:rPr lang="en-US" sz="1400" dirty="0" err="1">
                <a:solidFill>
                  <a:schemeClr val="bg1"/>
                </a:solidFill>
                <a:latin typeface="Consolas" panose="020B0609020204030204" pitchFamily="49" charset="0"/>
                <a:cs typeface="Segoe UI" panose="020B0502040204020203" pitchFamily="34" charset="0"/>
              </a:rPr>
              <a:t>i</a:t>
            </a:r>
            <a:r>
              <a:rPr lang="en-US" sz="1400" dirty="0">
                <a:solidFill>
                  <a:schemeClr val="bg1"/>
                </a:solidFill>
                <a:latin typeface="Consolas" panose="020B0609020204030204" pitchFamily="49" charset="0"/>
                <a:cs typeface="Segoe UI" panose="020B0502040204020203" pitchFamily="34" charset="0"/>
              </a:rPr>
              <a:t> = 0; </a:t>
            </a:r>
            <a:r>
              <a:rPr lang="en-US" sz="1400" dirty="0" err="1">
                <a:solidFill>
                  <a:schemeClr val="bg1"/>
                </a:solidFill>
                <a:latin typeface="Consolas" panose="020B0609020204030204" pitchFamily="49" charset="0"/>
                <a:cs typeface="Segoe UI" panose="020B0502040204020203" pitchFamily="34" charset="0"/>
              </a:rPr>
              <a:t>i</a:t>
            </a:r>
            <a:r>
              <a:rPr lang="en-US" sz="1400" dirty="0">
                <a:solidFill>
                  <a:schemeClr val="bg1"/>
                </a:solidFill>
                <a:latin typeface="Consolas" panose="020B0609020204030204" pitchFamily="49" charset="0"/>
                <a:cs typeface="Segoe UI" panose="020B0502040204020203" pitchFamily="34" charset="0"/>
              </a:rPr>
              <a:t> &lt; n; </a:t>
            </a:r>
            <a:r>
              <a:rPr lang="en-US" sz="1400" dirty="0" err="1">
                <a:solidFill>
                  <a:schemeClr val="bg1"/>
                </a:solidFill>
                <a:latin typeface="Consolas" panose="020B0609020204030204" pitchFamily="49" charset="0"/>
                <a:cs typeface="Segoe UI" panose="020B0502040204020203" pitchFamily="34" charset="0"/>
              </a:rPr>
              <a:t>i</a:t>
            </a:r>
            <a:r>
              <a:rPr lang="en-US" sz="1400" dirty="0">
                <a:solidFill>
                  <a:schemeClr val="bg1"/>
                </a:solidFill>
                <a:latin typeface="Consolas" panose="020B0609020204030204" pitchFamily="49" charset="0"/>
                <a:cs typeface="Segoe UI" panose="020B0502040204020203" pitchFamily="34" charset="0"/>
              </a:rPr>
              <a:t>++)</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        {</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		a = b + </a:t>
            </a:r>
            <a:r>
              <a:rPr lang="en-US" sz="1400" dirty="0" err="1">
                <a:solidFill>
                  <a:schemeClr val="bg1"/>
                </a:solidFill>
                <a:latin typeface="Consolas" panose="020B0609020204030204" pitchFamily="49" charset="0"/>
                <a:cs typeface="Segoe UI" panose="020B0502040204020203" pitchFamily="34" charset="0"/>
              </a:rPr>
              <a:t>i</a:t>
            </a:r>
            <a:r>
              <a:rPr lang="en-US" sz="1400" dirty="0">
                <a:solidFill>
                  <a:schemeClr val="bg1"/>
                </a:solidFill>
                <a:latin typeface="Consolas" panose="020B0609020204030204" pitchFamily="49" charset="0"/>
                <a:cs typeface="Segoe UI" panose="020B0502040204020203" pitchFamily="34" charset="0"/>
              </a:rPr>
              <a:t>;</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		</a:t>
            </a:r>
            <a:r>
              <a:rPr lang="en-US" sz="1400" dirty="0" err="1">
                <a:solidFill>
                  <a:schemeClr val="bg1"/>
                </a:solidFill>
                <a:latin typeface="Consolas" panose="020B0609020204030204" pitchFamily="49" charset="0"/>
                <a:cs typeface="Segoe UI" panose="020B0502040204020203" pitchFamily="34" charset="0"/>
              </a:rPr>
              <a:t>printf</a:t>
            </a:r>
            <a:r>
              <a:rPr lang="en-US" sz="1400" dirty="0">
                <a:solidFill>
                  <a:schemeClr val="bg1"/>
                </a:solidFill>
                <a:latin typeface="Consolas" panose="020B0609020204030204" pitchFamily="49" charset="0"/>
                <a:cs typeface="Segoe UI" panose="020B0502040204020203" pitchFamily="34" charset="0"/>
              </a:rPr>
              <a:t>("%d\</a:t>
            </a:r>
            <a:r>
              <a:rPr lang="en-US" sz="1400" dirty="0" err="1">
                <a:solidFill>
                  <a:schemeClr val="bg1"/>
                </a:solidFill>
                <a:latin typeface="Consolas" panose="020B0609020204030204" pitchFamily="49" charset="0"/>
                <a:cs typeface="Segoe UI" panose="020B0502040204020203" pitchFamily="34" charset="0"/>
              </a:rPr>
              <a:t>t%d</a:t>
            </a:r>
            <a:r>
              <a:rPr lang="en-US" sz="1400" dirty="0">
                <a:solidFill>
                  <a:schemeClr val="bg1"/>
                </a:solidFill>
                <a:latin typeface="Consolas" panose="020B0609020204030204" pitchFamily="49" charset="0"/>
                <a:cs typeface="Segoe UI" panose="020B0502040204020203" pitchFamily="34" charset="0"/>
              </a:rPr>
              <a:t>\</a:t>
            </a:r>
            <a:r>
              <a:rPr lang="en-US" sz="1400" dirty="0" err="1">
                <a:solidFill>
                  <a:schemeClr val="bg1"/>
                </a:solidFill>
                <a:latin typeface="Consolas" panose="020B0609020204030204" pitchFamily="49" charset="0"/>
                <a:cs typeface="Segoe UI" panose="020B0502040204020203" pitchFamily="34" charset="0"/>
              </a:rPr>
              <a:t>t%d</a:t>
            </a:r>
            <a:r>
              <a:rPr lang="en-US" sz="1400" dirty="0">
                <a:solidFill>
                  <a:schemeClr val="bg1"/>
                </a:solidFill>
                <a:latin typeface="Consolas" panose="020B0609020204030204" pitchFamily="49" charset="0"/>
                <a:cs typeface="Segoe UI" panose="020B0502040204020203" pitchFamily="34" charset="0"/>
              </a:rPr>
              <a:t>\n", a, b, </a:t>
            </a:r>
            <a:r>
              <a:rPr lang="en-US" sz="1400" dirty="0" err="1">
                <a:solidFill>
                  <a:schemeClr val="bg1"/>
                </a:solidFill>
                <a:latin typeface="Consolas" panose="020B0609020204030204" pitchFamily="49" charset="0"/>
                <a:cs typeface="Segoe UI" panose="020B0502040204020203" pitchFamily="34" charset="0"/>
              </a:rPr>
              <a:t>omp_get_thread_num</a:t>
            </a:r>
            <a:r>
              <a:rPr lang="en-US" sz="1400" dirty="0">
                <a:solidFill>
                  <a:schemeClr val="bg1"/>
                </a:solidFill>
                <a:latin typeface="Consolas" panose="020B0609020204030204" pitchFamily="49" charset="0"/>
                <a:cs typeface="Segoe UI" panose="020B0502040204020203" pitchFamily="34" charset="0"/>
              </a:rPr>
              <a:t>());</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        }</a:t>
            </a:r>
          </a:p>
          <a:p>
            <a:pPr>
              <a:lnSpc>
                <a:spcPts val="1800"/>
              </a:lnSpc>
              <a:spcAft>
                <a:spcPts val="600"/>
              </a:spcAft>
            </a:pPr>
            <a:r>
              <a:rPr lang="en-US" sz="1400" dirty="0" err="1">
                <a:solidFill>
                  <a:schemeClr val="bg1"/>
                </a:solidFill>
                <a:latin typeface="Consolas" panose="020B0609020204030204" pitchFamily="49" charset="0"/>
                <a:cs typeface="Segoe UI" panose="020B0502040204020203" pitchFamily="34" charset="0"/>
              </a:rPr>
              <a:t>printf</a:t>
            </a:r>
            <a:r>
              <a:rPr lang="en-US" sz="1400" dirty="0">
                <a:solidFill>
                  <a:schemeClr val="bg1"/>
                </a:solidFill>
                <a:latin typeface="Consolas" panose="020B0609020204030204" pitchFamily="49" charset="0"/>
                <a:cs typeface="Segoe UI" panose="020B0502040204020203" pitchFamily="34" charset="0"/>
              </a:rPr>
              <a:t>("%</a:t>
            </a:r>
            <a:r>
              <a:rPr lang="en-US" sz="1400" dirty="0" err="1">
                <a:solidFill>
                  <a:schemeClr val="bg1"/>
                </a:solidFill>
                <a:latin typeface="Consolas" panose="020B0609020204030204" pitchFamily="49" charset="0"/>
                <a:cs typeface="Segoe UI" panose="020B0502040204020203" pitchFamily="34" charset="0"/>
              </a:rPr>
              <a:t>d",a</a:t>
            </a:r>
            <a:r>
              <a:rPr lang="en-US" sz="1400" dirty="0">
                <a:solidFill>
                  <a:schemeClr val="bg1"/>
                </a:solidFill>
                <a:latin typeface="Consolas" panose="020B0609020204030204" pitchFamily="49" charset="0"/>
                <a:cs typeface="Segoe UI" panose="020B0502040204020203" pitchFamily="34" charset="0"/>
              </a:rPr>
              <a:t>);</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return 0;</a:t>
            </a:r>
          </a:p>
          <a:p>
            <a:pPr>
              <a:lnSpc>
                <a:spcPts val="1800"/>
              </a:lnSpc>
              <a:spcAft>
                <a:spcPts val="600"/>
              </a:spcAft>
            </a:pPr>
            <a:r>
              <a:rPr lang="en-US" sz="1400" dirty="0">
                <a:solidFill>
                  <a:schemeClr val="bg1"/>
                </a:solidFill>
                <a:latin typeface="Consolas" panose="020B0609020204030204" pitchFamily="49" charset="0"/>
                <a:cs typeface="Segoe UI" panose="020B0502040204020203" pitchFamily="34" charset="0"/>
              </a:rPr>
              <a:t>}</a:t>
            </a:r>
            <a:endParaRPr lang="en-IN" sz="1400" dirty="0">
              <a:solidFill>
                <a:schemeClr val="bg1"/>
              </a:solidFill>
              <a:latin typeface="Consolas" panose="020B0609020204030204" pitchFamily="49" charset="0"/>
              <a:cs typeface="Segoe UI" panose="020B0502040204020203" pitchFamily="34" charset="0"/>
            </a:endParaRPr>
          </a:p>
        </p:txBody>
      </p:sp>
      <p:sp>
        <p:nvSpPr>
          <p:cNvPr id="6" name="TextBox 5">
            <a:extLst>
              <a:ext uri="{FF2B5EF4-FFF2-40B4-BE49-F238E27FC236}">
                <a16:creationId xmlns:a16="http://schemas.microsoft.com/office/drawing/2014/main" id="{5B148EE0-6AA2-49B9-ADA0-5E9E3003170A}"/>
              </a:ext>
            </a:extLst>
          </p:cNvPr>
          <p:cNvSpPr txBox="1"/>
          <p:nvPr/>
        </p:nvSpPr>
        <p:spPr>
          <a:xfrm>
            <a:off x="7372350" y="2600325"/>
            <a:ext cx="3800475" cy="2739207"/>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52BE38BE-078D-4E91-91A2-2A97774713FD}"/>
              </a:ext>
            </a:extLst>
          </p:cNvPr>
          <p:cNvSpPr txBox="1"/>
          <p:nvPr/>
        </p:nvSpPr>
        <p:spPr>
          <a:xfrm rot="10800000" flipV="1">
            <a:off x="8686634" y="2277214"/>
            <a:ext cx="2893196" cy="3448824"/>
          </a:xfrm>
          <a:prstGeom prst="rect">
            <a:avLst/>
          </a:prstGeom>
        </p:spPr>
        <p:txBody>
          <a:bodyPr vert="horz" wrap="square" lIns="91440" tIns="45720" rIns="91440" bIns="45720" rtlCol="0">
            <a:noAutofit/>
          </a:bodyPr>
          <a:lstStyle/>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OUTPUT:</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4	4	0</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5	4	0</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6	4	0</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12	4	3</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13	4	3</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10	4	1</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8	4	1</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9	4	1</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10	4	2</a:t>
            </a:r>
          </a:p>
          <a:p>
            <a:pPr>
              <a:lnSpc>
                <a:spcPts val="1800"/>
              </a:lnSpc>
              <a:spcAft>
                <a:spcPts val="600"/>
              </a:spcAft>
            </a:pPr>
            <a:r>
              <a:rPr lang="en-IN" sz="1400" dirty="0">
                <a:solidFill>
                  <a:schemeClr val="bg1">
                    <a:lumMod val="75000"/>
                    <a:lumOff val="25000"/>
                  </a:schemeClr>
                </a:solidFill>
                <a:latin typeface="Segoe UI" panose="020B0502040204020203" pitchFamily="34" charset="0"/>
                <a:cs typeface="Segoe UI" panose="020B0502040204020203" pitchFamily="34" charset="0"/>
              </a:rPr>
              <a:t>11	4	2</a:t>
            </a:r>
          </a:p>
        </p:txBody>
      </p:sp>
    </p:spTree>
    <p:extLst>
      <p:ext uri="{BB962C8B-B14F-4D97-AF65-F5344CB8AC3E}">
        <p14:creationId xmlns:p14="http://schemas.microsoft.com/office/powerpoint/2010/main" val="3497281747"/>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50DE0AD-C01A-4DE3-BEE9-61362B1B1B52}">
  <we:reference id="wa104380050" version="3.0.0.0" store="en-US" storeType="OMEX"/>
  <we:alternateReferences>
    <we:reference id="wa104380050" version="3.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90717D-CB20-4004-8DD0-01756D9D039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3.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1002</Words>
  <Application>Microsoft Office PowerPoint</Application>
  <PresentationFormat>Widescreen</PresentationFormat>
  <Paragraphs>130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Consolas</vt:lpstr>
      <vt:lpstr>Segoe UI</vt:lpstr>
      <vt:lpstr>Segoe UI Light</vt:lpstr>
      <vt:lpstr>Get Started with 3D</vt:lpstr>
      <vt:lpstr>How to get started in Open  MP(Multi-Processing)</vt:lpstr>
      <vt:lpstr>What's Open MP</vt:lpstr>
      <vt:lpstr>Why Open MP</vt:lpstr>
      <vt:lpstr>Open MP-  IF Clause</vt:lpstr>
      <vt:lpstr>Open MP-  NUM_THREAD Clause</vt:lpstr>
      <vt:lpstr>Open MP- Private Clauses</vt:lpstr>
      <vt:lpstr>Open MP- FirstPrivate Clauses</vt:lpstr>
      <vt:lpstr>Open MP- Shared Clauses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2019-12-26T17:00:43Z</dcterms:created>
  <dcterms:modified xsi:type="dcterms:W3CDTF">2019-12-29T04:43:21Z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