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759" r:id="rId2"/>
  </p:sldMasterIdLst>
  <p:sldIdLst>
    <p:sldId id="256" r:id="rId3"/>
    <p:sldId id="257" r:id="rId4"/>
    <p:sldId id="258" r:id="rId5"/>
    <p:sldId id="259" r:id="rId6"/>
    <p:sldId id="260" r:id="rId7"/>
    <p:sldId id="261" r:id="rId8"/>
    <p:sldId id="262" r:id="rId9"/>
    <p:sldId id="263" r:id="rId10"/>
    <p:sldId id="264"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972"/>
    <p:restoredTop sz="94576"/>
  </p:normalViewPr>
  <p:slideViewPr>
    <p:cSldViewPr snapToGrid="0">
      <p:cViewPr varScale="1">
        <p:scale>
          <a:sx n="147" d="100"/>
          <a:sy n="147" d="100"/>
        </p:scale>
        <p:origin x="121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E228C-70E6-FC72-5852-B591D501B03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9B59FDA-678F-DB07-E632-95ED41EAA1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CF9EA82-4040-DD62-06CA-624AB90E39C2}"/>
              </a:ext>
            </a:extLst>
          </p:cNvPr>
          <p:cNvSpPr>
            <a:spLocks noGrp="1"/>
          </p:cNvSpPr>
          <p:nvPr>
            <p:ph type="dt" sz="half" idx="10"/>
          </p:nvPr>
        </p:nvSpPr>
        <p:spPr/>
        <p:txBody>
          <a:bodyPr/>
          <a:lstStyle/>
          <a:p>
            <a:fld id="{C6CECC16-0195-4F41-A433-AE8D519597D4}" type="datetimeFigureOut">
              <a:rPr lang="en-US" smtClean="0"/>
              <a:t>7/29/24</a:t>
            </a:fld>
            <a:endParaRPr lang="en-US"/>
          </a:p>
        </p:txBody>
      </p:sp>
      <p:sp>
        <p:nvSpPr>
          <p:cNvPr id="5" name="Footer Placeholder 4">
            <a:extLst>
              <a:ext uri="{FF2B5EF4-FFF2-40B4-BE49-F238E27FC236}">
                <a16:creationId xmlns:a16="http://schemas.microsoft.com/office/drawing/2014/main" id="{D1FA2C95-2A58-861C-43FA-DD12460A1F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6D9F32-9A32-475A-3517-7B9593861C3B}"/>
              </a:ext>
            </a:extLst>
          </p:cNvPr>
          <p:cNvSpPr>
            <a:spLocks noGrp="1"/>
          </p:cNvSpPr>
          <p:nvPr>
            <p:ph type="sldNum" sz="quarter" idx="12"/>
          </p:nvPr>
        </p:nvSpPr>
        <p:spPr/>
        <p:txBody>
          <a:bodyPr/>
          <a:lstStyle/>
          <a:p>
            <a:fld id="{2E1D53B3-7E34-CF43-82B9-625D25897071}" type="slidenum">
              <a:rPr lang="en-US" smtClean="0"/>
              <a:t>‹#›</a:t>
            </a:fld>
            <a:endParaRPr lang="en-US"/>
          </a:p>
        </p:txBody>
      </p:sp>
    </p:spTree>
    <p:extLst>
      <p:ext uri="{BB962C8B-B14F-4D97-AF65-F5344CB8AC3E}">
        <p14:creationId xmlns:p14="http://schemas.microsoft.com/office/powerpoint/2010/main" val="23710286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F5CA4-B7B6-7AEA-7059-9D92D9DBBAD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D64ACCB-D594-59BB-14A9-208D911334E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AF452C-E427-B0E2-12EF-3140DD8630AE}"/>
              </a:ext>
            </a:extLst>
          </p:cNvPr>
          <p:cNvSpPr>
            <a:spLocks noGrp="1"/>
          </p:cNvSpPr>
          <p:nvPr>
            <p:ph type="dt" sz="half" idx="10"/>
          </p:nvPr>
        </p:nvSpPr>
        <p:spPr/>
        <p:txBody>
          <a:bodyPr/>
          <a:lstStyle/>
          <a:p>
            <a:fld id="{C6CECC16-0195-4F41-A433-AE8D519597D4}" type="datetimeFigureOut">
              <a:rPr lang="en-US" smtClean="0"/>
              <a:t>7/29/24</a:t>
            </a:fld>
            <a:endParaRPr lang="en-US"/>
          </a:p>
        </p:txBody>
      </p:sp>
      <p:sp>
        <p:nvSpPr>
          <p:cNvPr id="5" name="Footer Placeholder 4">
            <a:extLst>
              <a:ext uri="{FF2B5EF4-FFF2-40B4-BE49-F238E27FC236}">
                <a16:creationId xmlns:a16="http://schemas.microsoft.com/office/drawing/2014/main" id="{B2DB4D54-562C-1FE9-8DD7-0F429BED2F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36ACE6-55CB-5D18-8F80-1DAED3C35812}"/>
              </a:ext>
            </a:extLst>
          </p:cNvPr>
          <p:cNvSpPr>
            <a:spLocks noGrp="1"/>
          </p:cNvSpPr>
          <p:nvPr>
            <p:ph type="sldNum" sz="quarter" idx="12"/>
          </p:nvPr>
        </p:nvSpPr>
        <p:spPr/>
        <p:txBody>
          <a:bodyPr/>
          <a:lstStyle/>
          <a:p>
            <a:fld id="{2E1D53B3-7E34-CF43-82B9-625D25897071}" type="slidenum">
              <a:rPr lang="en-US" smtClean="0"/>
              <a:t>‹#›</a:t>
            </a:fld>
            <a:endParaRPr lang="en-US"/>
          </a:p>
        </p:txBody>
      </p:sp>
    </p:spTree>
    <p:extLst>
      <p:ext uri="{BB962C8B-B14F-4D97-AF65-F5344CB8AC3E}">
        <p14:creationId xmlns:p14="http://schemas.microsoft.com/office/powerpoint/2010/main" val="12500102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88B01F1-6021-5C30-8F50-6BA1DFB019C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41284EF-F67B-FB03-C050-4ED0EDD7B40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1671A4-C7A5-9CEC-2D0F-4C1B0DDB7631}"/>
              </a:ext>
            </a:extLst>
          </p:cNvPr>
          <p:cNvSpPr>
            <a:spLocks noGrp="1"/>
          </p:cNvSpPr>
          <p:nvPr>
            <p:ph type="dt" sz="half" idx="10"/>
          </p:nvPr>
        </p:nvSpPr>
        <p:spPr/>
        <p:txBody>
          <a:bodyPr/>
          <a:lstStyle/>
          <a:p>
            <a:fld id="{C6CECC16-0195-4F41-A433-AE8D519597D4}" type="datetimeFigureOut">
              <a:rPr lang="en-US" smtClean="0"/>
              <a:t>7/29/24</a:t>
            </a:fld>
            <a:endParaRPr lang="en-US"/>
          </a:p>
        </p:txBody>
      </p:sp>
      <p:sp>
        <p:nvSpPr>
          <p:cNvPr id="5" name="Footer Placeholder 4">
            <a:extLst>
              <a:ext uri="{FF2B5EF4-FFF2-40B4-BE49-F238E27FC236}">
                <a16:creationId xmlns:a16="http://schemas.microsoft.com/office/drawing/2014/main" id="{664A9112-1B9C-E829-43D2-E8BA0F8768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51D2C6-6B78-4AD4-B66D-FC0697FAA056}"/>
              </a:ext>
            </a:extLst>
          </p:cNvPr>
          <p:cNvSpPr>
            <a:spLocks noGrp="1"/>
          </p:cNvSpPr>
          <p:nvPr>
            <p:ph type="sldNum" sz="quarter" idx="12"/>
          </p:nvPr>
        </p:nvSpPr>
        <p:spPr/>
        <p:txBody>
          <a:bodyPr/>
          <a:lstStyle/>
          <a:p>
            <a:fld id="{2E1D53B3-7E34-CF43-82B9-625D25897071}" type="slidenum">
              <a:rPr lang="en-US" smtClean="0"/>
              <a:t>‹#›</a:t>
            </a:fld>
            <a:endParaRPr lang="en-US"/>
          </a:p>
        </p:txBody>
      </p:sp>
    </p:spTree>
    <p:extLst>
      <p:ext uri="{BB962C8B-B14F-4D97-AF65-F5344CB8AC3E}">
        <p14:creationId xmlns:p14="http://schemas.microsoft.com/office/powerpoint/2010/main" val="23361092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6CECC16-0195-4F41-A433-AE8D519597D4}" type="datetimeFigureOut">
              <a:rPr lang="en-US" smtClean="0"/>
              <a:t>7/29/24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1D53B3-7E34-CF43-82B9-625D25897071}" type="slidenum">
              <a:rPr lang="en-US" smtClean="0"/>
              <a:t>‹#›</a:t>
            </a:fld>
            <a:endParaRPr lang="en-US"/>
          </a:p>
        </p:txBody>
      </p:sp>
    </p:spTree>
    <p:extLst>
      <p:ext uri="{BB962C8B-B14F-4D97-AF65-F5344CB8AC3E}">
        <p14:creationId xmlns:p14="http://schemas.microsoft.com/office/powerpoint/2010/main" val="11102144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ECC16-0195-4F41-A433-AE8D519597D4}" type="datetimeFigureOut">
              <a:rPr lang="en-US" smtClean="0"/>
              <a:t>7/29/24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1D53B3-7E34-CF43-82B9-625D25897071}" type="slidenum">
              <a:rPr lang="en-US" smtClean="0"/>
              <a:t>‹#›</a:t>
            </a:fld>
            <a:endParaRPr lang="en-US"/>
          </a:p>
        </p:txBody>
      </p:sp>
    </p:spTree>
    <p:extLst>
      <p:ext uri="{BB962C8B-B14F-4D97-AF65-F5344CB8AC3E}">
        <p14:creationId xmlns:p14="http://schemas.microsoft.com/office/powerpoint/2010/main" val="35873844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CECC16-0195-4F41-A433-AE8D519597D4}" type="datetimeFigureOut">
              <a:rPr lang="en-US" smtClean="0"/>
              <a:t>7/29/24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1D53B3-7E34-CF43-82B9-625D25897071}" type="slidenum">
              <a:rPr lang="en-US" smtClean="0"/>
              <a:t>‹#›</a:t>
            </a:fld>
            <a:endParaRPr lang="en-US"/>
          </a:p>
        </p:txBody>
      </p:sp>
    </p:spTree>
    <p:extLst>
      <p:ext uri="{BB962C8B-B14F-4D97-AF65-F5344CB8AC3E}">
        <p14:creationId xmlns:p14="http://schemas.microsoft.com/office/powerpoint/2010/main" val="29060120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6CECC16-0195-4F41-A433-AE8D519597D4}" type="datetimeFigureOut">
              <a:rPr lang="en-US" smtClean="0"/>
              <a:t>7/29/24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1D53B3-7E34-CF43-82B9-625D25897071}" type="slidenum">
              <a:rPr lang="en-US" smtClean="0"/>
              <a:t>‹#›</a:t>
            </a:fld>
            <a:endParaRPr lang="en-US"/>
          </a:p>
        </p:txBody>
      </p:sp>
    </p:spTree>
    <p:extLst>
      <p:ext uri="{BB962C8B-B14F-4D97-AF65-F5344CB8AC3E}">
        <p14:creationId xmlns:p14="http://schemas.microsoft.com/office/powerpoint/2010/main" val="36411452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6CECC16-0195-4F41-A433-AE8D519597D4}" type="datetimeFigureOut">
              <a:rPr lang="en-US" smtClean="0"/>
              <a:t>7/29/24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E1D53B3-7E34-CF43-82B9-625D25897071}" type="slidenum">
              <a:rPr lang="en-US" smtClean="0"/>
              <a:t>‹#›</a:t>
            </a:fld>
            <a:endParaRPr lang="en-US"/>
          </a:p>
        </p:txBody>
      </p:sp>
    </p:spTree>
    <p:extLst>
      <p:ext uri="{BB962C8B-B14F-4D97-AF65-F5344CB8AC3E}">
        <p14:creationId xmlns:p14="http://schemas.microsoft.com/office/powerpoint/2010/main" val="33076965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6CECC16-0195-4F41-A433-AE8D519597D4}" type="datetimeFigureOut">
              <a:rPr lang="en-US" smtClean="0"/>
              <a:t>7/29/24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E1D53B3-7E34-CF43-82B9-625D25897071}" type="slidenum">
              <a:rPr lang="en-US" smtClean="0"/>
              <a:t>‹#›</a:t>
            </a:fld>
            <a:endParaRPr lang="en-US"/>
          </a:p>
        </p:txBody>
      </p:sp>
    </p:spTree>
    <p:extLst>
      <p:ext uri="{BB962C8B-B14F-4D97-AF65-F5344CB8AC3E}">
        <p14:creationId xmlns:p14="http://schemas.microsoft.com/office/powerpoint/2010/main" val="328819080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CECC16-0195-4F41-A433-AE8D519597D4}" type="datetimeFigureOut">
              <a:rPr lang="en-US" smtClean="0"/>
              <a:t>7/29/24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E1D53B3-7E34-CF43-82B9-625D25897071}" type="slidenum">
              <a:rPr lang="en-US" smtClean="0"/>
              <a:t>‹#›</a:t>
            </a:fld>
            <a:endParaRPr lang="en-US"/>
          </a:p>
        </p:txBody>
      </p:sp>
    </p:spTree>
    <p:extLst>
      <p:ext uri="{BB962C8B-B14F-4D97-AF65-F5344CB8AC3E}">
        <p14:creationId xmlns:p14="http://schemas.microsoft.com/office/powerpoint/2010/main" val="282875745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6CECC16-0195-4F41-A433-AE8D519597D4}" type="datetimeFigureOut">
              <a:rPr lang="en-US" smtClean="0"/>
              <a:t>7/29/24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1D53B3-7E34-CF43-82B9-625D25897071}" type="slidenum">
              <a:rPr lang="en-US" smtClean="0"/>
              <a:t>‹#›</a:t>
            </a:fld>
            <a:endParaRPr lang="en-US"/>
          </a:p>
        </p:txBody>
      </p:sp>
    </p:spTree>
    <p:extLst>
      <p:ext uri="{BB962C8B-B14F-4D97-AF65-F5344CB8AC3E}">
        <p14:creationId xmlns:p14="http://schemas.microsoft.com/office/powerpoint/2010/main" val="18115089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38EDC-2D9F-56AF-7464-23F31178FE5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23A2283-3AB5-E96B-3492-88E87B2238F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4C6207-1280-E64B-C5C0-317BEB674A84}"/>
              </a:ext>
            </a:extLst>
          </p:cNvPr>
          <p:cNvSpPr>
            <a:spLocks noGrp="1"/>
          </p:cNvSpPr>
          <p:nvPr>
            <p:ph type="dt" sz="half" idx="10"/>
          </p:nvPr>
        </p:nvSpPr>
        <p:spPr/>
        <p:txBody>
          <a:bodyPr/>
          <a:lstStyle/>
          <a:p>
            <a:fld id="{C6CECC16-0195-4F41-A433-AE8D519597D4}" type="datetimeFigureOut">
              <a:rPr lang="en-US" smtClean="0"/>
              <a:t>7/29/24</a:t>
            </a:fld>
            <a:endParaRPr lang="en-US"/>
          </a:p>
        </p:txBody>
      </p:sp>
      <p:sp>
        <p:nvSpPr>
          <p:cNvPr id="5" name="Footer Placeholder 4">
            <a:extLst>
              <a:ext uri="{FF2B5EF4-FFF2-40B4-BE49-F238E27FC236}">
                <a16:creationId xmlns:a16="http://schemas.microsoft.com/office/drawing/2014/main" id="{3A87F5A7-B9EF-EEC6-5ED9-7020E0FF95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E57E10-8E28-AC34-07AC-8949EC0B2766}"/>
              </a:ext>
            </a:extLst>
          </p:cNvPr>
          <p:cNvSpPr>
            <a:spLocks noGrp="1"/>
          </p:cNvSpPr>
          <p:nvPr>
            <p:ph type="sldNum" sz="quarter" idx="12"/>
          </p:nvPr>
        </p:nvSpPr>
        <p:spPr/>
        <p:txBody>
          <a:bodyPr/>
          <a:lstStyle/>
          <a:p>
            <a:fld id="{2E1D53B3-7E34-CF43-82B9-625D25897071}" type="slidenum">
              <a:rPr lang="en-US" smtClean="0"/>
              <a:t>‹#›</a:t>
            </a:fld>
            <a:endParaRPr lang="en-US"/>
          </a:p>
        </p:txBody>
      </p:sp>
    </p:spTree>
    <p:extLst>
      <p:ext uri="{BB962C8B-B14F-4D97-AF65-F5344CB8AC3E}">
        <p14:creationId xmlns:p14="http://schemas.microsoft.com/office/powerpoint/2010/main" val="1623855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6CECC16-0195-4F41-A433-AE8D519597D4}" type="datetimeFigureOut">
              <a:rPr lang="en-US" smtClean="0"/>
              <a:t>7/29/24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1D53B3-7E34-CF43-82B9-625D25897071}" type="slidenum">
              <a:rPr lang="en-US" smtClean="0"/>
              <a:t>‹#›</a:t>
            </a:fld>
            <a:endParaRPr lang="en-US"/>
          </a:p>
        </p:txBody>
      </p:sp>
    </p:spTree>
    <p:extLst>
      <p:ext uri="{BB962C8B-B14F-4D97-AF65-F5344CB8AC3E}">
        <p14:creationId xmlns:p14="http://schemas.microsoft.com/office/powerpoint/2010/main" val="256011637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CECC16-0195-4F41-A433-AE8D519597D4}" type="datetimeFigureOut">
              <a:rPr lang="en-US" smtClean="0"/>
              <a:t>7/29/24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1D53B3-7E34-CF43-82B9-625D25897071}" type="slidenum">
              <a:rPr lang="en-US" smtClean="0"/>
              <a:t>‹#›</a:t>
            </a:fld>
            <a:endParaRPr lang="en-US"/>
          </a:p>
        </p:txBody>
      </p:sp>
    </p:spTree>
    <p:extLst>
      <p:ext uri="{BB962C8B-B14F-4D97-AF65-F5344CB8AC3E}">
        <p14:creationId xmlns:p14="http://schemas.microsoft.com/office/powerpoint/2010/main" val="246032676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CECC16-0195-4F41-A433-AE8D519597D4}" type="datetimeFigureOut">
              <a:rPr lang="en-US" smtClean="0"/>
              <a:t>7/29/24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1D53B3-7E34-CF43-82B9-625D25897071}"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0148399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CECC16-0195-4F41-A433-AE8D519597D4}" type="datetimeFigureOut">
              <a:rPr lang="en-US" smtClean="0"/>
              <a:t>7/29/24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1D53B3-7E34-CF43-82B9-625D25897071}" type="slidenum">
              <a:rPr lang="en-US" smtClean="0"/>
              <a:t>‹#›</a:t>
            </a:fld>
            <a:endParaRPr lang="en-US"/>
          </a:p>
        </p:txBody>
      </p:sp>
    </p:spTree>
    <p:extLst>
      <p:ext uri="{BB962C8B-B14F-4D97-AF65-F5344CB8AC3E}">
        <p14:creationId xmlns:p14="http://schemas.microsoft.com/office/powerpoint/2010/main" val="267366506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CECC16-0195-4F41-A433-AE8D519597D4}" type="datetimeFigureOut">
              <a:rPr lang="en-US" smtClean="0"/>
              <a:t>7/29/24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1D53B3-7E34-CF43-82B9-625D25897071}"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3766624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CECC16-0195-4F41-A433-AE8D519597D4}" type="datetimeFigureOut">
              <a:rPr lang="en-US" smtClean="0"/>
              <a:t>7/29/24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1D53B3-7E34-CF43-82B9-625D25897071}" type="slidenum">
              <a:rPr lang="en-US" smtClean="0"/>
              <a:t>‹#›</a:t>
            </a:fld>
            <a:endParaRPr lang="en-US"/>
          </a:p>
        </p:txBody>
      </p:sp>
    </p:spTree>
    <p:extLst>
      <p:ext uri="{BB962C8B-B14F-4D97-AF65-F5344CB8AC3E}">
        <p14:creationId xmlns:p14="http://schemas.microsoft.com/office/powerpoint/2010/main" val="15801642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ECC16-0195-4F41-A433-AE8D519597D4}" type="datetimeFigureOut">
              <a:rPr lang="en-US" smtClean="0"/>
              <a:t>7/29/24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1D53B3-7E34-CF43-82B9-625D25897071}" type="slidenum">
              <a:rPr lang="en-US" smtClean="0"/>
              <a:t>‹#›</a:t>
            </a:fld>
            <a:endParaRPr lang="en-US"/>
          </a:p>
        </p:txBody>
      </p:sp>
    </p:spTree>
    <p:extLst>
      <p:ext uri="{BB962C8B-B14F-4D97-AF65-F5344CB8AC3E}">
        <p14:creationId xmlns:p14="http://schemas.microsoft.com/office/powerpoint/2010/main" val="280200210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ECC16-0195-4F41-A433-AE8D519597D4}" type="datetimeFigureOut">
              <a:rPr lang="en-US" smtClean="0"/>
              <a:t>7/29/24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1D53B3-7E34-CF43-82B9-625D25897071}" type="slidenum">
              <a:rPr lang="en-US" smtClean="0"/>
              <a:t>‹#›</a:t>
            </a:fld>
            <a:endParaRPr lang="en-US"/>
          </a:p>
        </p:txBody>
      </p:sp>
    </p:spTree>
    <p:extLst>
      <p:ext uri="{BB962C8B-B14F-4D97-AF65-F5344CB8AC3E}">
        <p14:creationId xmlns:p14="http://schemas.microsoft.com/office/powerpoint/2010/main" val="38975622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2DC1B-88B9-9AC8-CC07-692C9B54C7C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F22042B-3A9E-203D-A279-8B18B26B61D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A4B665F-5433-4DCB-E640-C0BEE727940B}"/>
              </a:ext>
            </a:extLst>
          </p:cNvPr>
          <p:cNvSpPr>
            <a:spLocks noGrp="1"/>
          </p:cNvSpPr>
          <p:nvPr>
            <p:ph type="dt" sz="half" idx="10"/>
          </p:nvPr>
        </p:nvSpPr>
        <p:spPr/>
        <p:txBody>
          <a:bodyPr/>
          <a:lstStyle/>
          <a:p>
            <a:fld id="{C6CECC16-0195-4F41-A433-AE8D519597D4}" type="datetimeFigureOut">
              <a:rPr lang="en-US" smtClean="0"/>
              <a:t>7/29/24</a:t>
            </a:fld>
            <a:endParaRPr lang="en-US"/>
          </a:p>
        </p:txBody>
      </p:sp>
      <p:sp>
        <p:nvSpPr>
          <p:cNvPr id="5" name="Footer Placeholder 4">
            <a:extLst>
              <a:ext uri="{FF2B5EF4-FFF2-40B4-BE49-F238E27FC236}">
                <a16:creationId xmlns:a16="http://schemas.microsoft.com/office/drawing/2014/main" id="{2592B446-08BB-7103-05A2-924EF314BF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AD75E6-FAB4-A571-037F-BBFBB7457792}"/>
              </a:ext>
            </a:extLst>
          </p:cNvPr>
          <p:cNvSpPr>
            <a:spLocks noGrp="1"/>
          </p:cNvSpPr>
          <p:nvPr>
            <p:ph type="sldNum" sz="quarter" idx="12"/>
          </p:nvPr>
        </p:nvSpPr>
        <p:spPr/>
        <p:txBody>
          <a:bodyPr/>
          <a:lstStyle/>
          <a:p>
            <a:fld id="{2E1D53B3-7E34-CF43-82B9-625D25897071}" type="slidenum">
              <a:rPr lang="en-US" smtClean="0"/>
              <a:t>‹#›</a:t>
            </a:fld>
            <a:endParaRPr lang="en-US"/>
          </a:p>
        </p:txBody>
      </p:sp>
    </p:spTree>
    <p:extLst>
      <p:ext uri="{BB962C8B-B14F-4D97-AF65-F5344CB8AC3E}">
        <p14:creationId xmlns:p14="http://schemas.microsoft.com/office/powerpoint/2010/main" val="17475266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A837B-22F4-2C18-CF7B-280BA72533D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1499F03-DC07-14C8-D886-1949BCC7397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FF0FBFD-1940-7999-EB6F-5FDF0C938F3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99656D4-708F-B96A-3C02-E1272E118410}"/>
              </a:ext>
            </a:extLst>
          </p:cNvPr>
          <p:cNvSpPr>
            <a:spLocks noGrp="1"/>
          </p:cNvSpPr>
          <p:nvPr>
            <p:ph type="dt" sz="half" idx="10"/>
          </p:nvPr>
        </p:nvSpPr>
        <p:spPr/>
        <p:txBody>
          <a:bodyPr/>
          <a:lstStyle/>
          <a:p>
            <a:fld id="{C6CECC16-0195-4F41-A433-AE8D519597D4}" type="datetimeFigureOut">
              <a:rPr lang="en-US" smtClean="0"/>
              <a:t>7/29/24</a:t>
            </a:fld>
            <a:endParaRPr lang="en-US"/>
          </a:p>
        </p:txBody>
      </p:sp>
      <p:sp>
        <p:nvSpPr>
          <p:cNvPr id="6" name="Footer Placeholder 5">
            <a:extLst>
              <a:ext uri="{FF2B5EF4-FFF2-40B4-BE49-F238E27FC236}">
                <a16:creationId xmlns:a16="http://schemas.microsoft.com/office/drawing/2014/main" id="{A6741AAF-E2BA-D559-2601-A24C001C91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8CDFD2-DAA5-A240-D2AA-F96015003BCA}"/>
              </a:ext>
            </a:extLst>
          </p:cNvPr>
          <p:cNvSpPr>
            <a:spLocks noGrp="1"/>
          </p:cNvSpPr>
          <p:nvPr>
            <p:ph type="sldNum" sz="quarter" idx="12"/>
          </p:nvPr>
        </p:nvSpPr>
        <p:spPr/>
        <p:txBody>
          <a:bodyPr/>
          <a:lstStyle/>
          <a:p>
            <a:fld id="{2E1D53B3-7E34-CF43-82B9-625D25897071}" type="slidenum">
              <a:rPr lang="en-US" smtClean="0"/>
              <a:t>‹#›</a:t>
            </a:fld>
            <a:endParaRPr lang="en-US"/>
          </a:p>
        </p:txBody>
      </p:sp>
    </p:spTree>
    <p:extLst>
      <p:ext uri="{BB962C8B-B14F-4D97-AF65-F5344CB8AC3E}">
        <p14:creationId xmlns:p14="http://schemas.microsoft.com/office/powerpoint/2010/main" val="3810140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2265B-997B-BDA4-5412-7CA6E85DF74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3552482-9C09-ECB2-4369-DBC01194D07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D0D4A7D-F74E-BB4A-A1D3-DE59B876058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031050E-8578-3D64-72E4-974478B82DA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77DFFEC-B07F-1B08-994B-59F18D30150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2C1C651-BAC0-BEC1-AEAB-BD721E2D77F0}"/>
              </a:ext>
            </a:extLst>
          </p:cNvPr>
          <p:cNvSpPr>
            <a:spLocks noGrp="1"/>
          </p:cNvSpPr>
          <p:nvPr>
            <p:ph type="dt" sz="half" idx="10"/>
          </p:nvPr>
        </p:nvSpPr>
        <p:spPr/>
        <p:txBody>
          <a:bodyPr/>
          <a:lstStyle/>
          <a:p>
            <a:fld id="{C6CECC16-0195-4F41-A433-AE8D519597D4}" type="datetimeFigureOut">
              <a:rPr lang="en-US" smtClean="0"/>
              <a:t>7/29/24</a:t>
            </a:fld>
            <a:endParaRPr lang="en-US"/>
          </a:p>
        </p:txBody>
      </p:sp>
      <p:sp>
        <p:nvSpPr>
          <p:cNvPr id="8" name="Footer Placeholder 7">
            <a:extLst>
              <a:ext uri="{FF2B5EF4-FFF2-40B4-BE49-F238E27FC236}">
                <a16:creationId xmlns:a16="http://schemas.microsoft.com/office/drawing/2014/main" id="{648AFA42-2CC8-7419-8309-47E066B654C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0513244-3B3F-1AED-3363-0DF293D0C267}"/>
              </a:ext>
            </a:extLst>
          </p:cNvPr>
          <p:cNvSpPr>
            <a:spLocks noGrp="1"/>
          </p:cNvSpPr>
          <p:nvPr>
            <p:ph type="sldNum" sz="quarter" idx="12"/>
          </p:nvPr>
        </p:nvSpPr>
        <p:spPr/>
        <p:txBody>
          <a:bodyPr/>
          <a:lstStyle/>
          <a:p>
            <a:fld id="{2E1D53B3-7E34-CF43-82B9-625D25897071}" type="slidenum">
              <a:rPr lang="en-US" smtClean="0"/>
              <a:t>‹#›</a:t>
            </a:fld>
            <a:endParaRPr lang="en-US"/>
          </a:p>
        </p:txBody>
      </p:sp>
    </p:spTree>
    <p:extLst>
      <p:ext uri="{BB962C8B-B14F-4D97-AF65-F5344CB8AC3E}">
        <p14:creationId xmlns:p14="http://schemas.microsoft.com/office/powerpoint/2010/main" val="12043292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E769B-EA99-3608-870E-D934264EE2B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DF3C507-1AB1-D8B4-6F68-A0FB88BB5491}"/>
              </a:ext>
            </a:extLst>
          </p:cNvPr>
          <p:cNvSpPr>
            <a:spLocks noGrp="1"/>
          </p:cNvSpPr>
          <p:nvPr>
            <p:ph type="dt" sz="half" idx="10"/>
          </p:nvPr>
        </p:nvSpPr>
        <p:spPr/>
        <p:txBody>
          <a:bodyPr/>
          <a:lstStyle/>
          <a:p>
            <a:fld id="{C6CECC16-0195-4F41-A433-AE8D519597D4}" type="datetimeFigureOut">
              <a:rPr lang="en-US" smtClean="0"/>
              <a:t>7/29/24</a:t>
            </a:fld>
            <a:endParaRPr lang="en-US"/>
          </a:p>
        </p:txBody>
      </p:sp>
      <p:sp>
        <p:nvSpPr>
          <p:cNvPr id="4" name="Footer Placeholder 3">
            <a:extLst>
              <a:ext uri="{FF2B5EF4-FFF2-40B4-BE49-F238E27FC236}">
                <a16:creationId xmlns:a16="http://schemas.microsoft.com/office/drawing/2014/main" id="{3BB2D538-9F3C-60AE-B0BF-4EDFEB26DD4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E3AA3F-236E-2B72-1927-1AF099338802}"/>
              </a:ext>
            </a:extLst>
          </p:cNvPr>
          <p:cNvSpPr>
            <a:spLocks noGrp="1"/>
          </p:cNvSpPr>
          <p:nvPr>
            <p:ph type="sldNum" sz="quarter" idx="12"/>
          </p:nvPr>
        </p:nvSpPr>
        <p:spPr/>
        <p:txBody>
          <a:bodyPr/>
          <a:lstStyle/>
          <a:p>
            <a:fld id="{2E1D53B3-7E34-CF43-82B9-625D25897071}" type="slidenum">
              <a:rPr lang="en-US" smtClean="0"/>
              <a:t>‹#›</a:t>
            </a:fld>
            <a:endParaRPr lang="en-US"/>
          </a:p>
        </p:txBody>
      </p:sp>
    </p:spTree>
    <p:extLst>
      <p:ext uri="{BB962C8B-B14F-4D97-AF65-F5344CB8AC3E}">
        <p14:creationId xmlns:p14="http://schemas.microsoft.com/office/powerpoint/2010/main" val="13135213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7AA0B0-B4B7-465D-E30F-B5C447E358F0}"/>
              </a:ext>
            </a:extLst>
          </p:cNvPr>
          <p:cNvSpPr>
            <a:spLocks noGrp="1"/>
          </p:cNvSpPr>
          <p:nvPr>
            <p:ph type="dt" sz="half" idx="10"/>
          </p:nvPr>
        </p:nvSpPr>
        <p:spPr/>
        <p:txBody>
          <a:bodyPr/>
          <a:lstStyle/>
          <a:p>
            <a:fld id="{C6CECC16-0195-4F41-A433-AE8D519597D4}" type="datetimeFigureOut">
              <a:rPr lang="en-US" smtClean="0"/>
              <a:t>7/29/24</a:t>
            </a:fld>
            <a:endParaRPr lang="en-US"/>
          </a:p>
        </p:txBody>
      </p:sp>
      <p:sp>
        <p:nvSpPr>
          <p:cNvPr id="3" name="Footer Placeholder 2">
            <a:extLst>
              <a:ext uri="{FF2B5EF4-FFF2-40B4-BE49-F238E27FC236}">
                <a16:creationId xmlns:a16="http://schemas.microsoft.com/office/drawing/2014/main" id="{4137E76C-A9F1-A142-7369-661C8E6CABB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4D53DD-A5EF-D582-641A-E00E3B386583}"/>
              </a:ext>
            </a:extLst>
          </p:cNvPr>
          <p:cNvSpPr>
            <a:spLocks noGrp="1"/>
          </p:cNvSpPr>
          <p:nvPr>
            <p:ph type="sldNum" sz="quarter" idx="12"/>
          </p:nvPr>
        </p:nvSpPr>
        <p:spPr/>
        <p:txBody>
          <a:bodyPr/>
          <a:lstStyle/>
          <a:p>
            <a:fld id="{2E1D53B3-7E34-CF43-82B9-625D25897071}" type="slidenum">
              <a:rPr lang="en-US" smtClean="0"/>
              <a:t>‹#›</a:t>
            </a:fld>
            <a:endParaRPr lang="en-US"/>
          </a:p>
        </p:txBody>
      </p:sp>
    </p:spTree>
    <p:extLst>
      <p:ext uri="{BB962C8B-B14F-4D97-AF65-F5344CB8AC3E}">
        <p14:creationId xmlns:p14="http://schemas.microsoft.com/office/powerpoint/2010/main" val="39109795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D3CF4-BCFF-E1BE-CC35-23F44C033D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E6E3030-7205-DAE6-895C-BF856ECDA9C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C9E2F49-06C3-7E09-1ECC-F2CE9969B1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BACB5B-8901-1B6B-5FAC-2213AE87110F}"/>
              </a:ext>
            </a:extLst>
          </p:cNvPr>
          <p:cNvSpPr>
            <a:spLocks noGrp="1"/>
          </p:cNvSpPr>
          <p:nvPr>
            <p:ph type="dt" sz="half" idx="10"/>
          </p:nvPr>
        </p:nvSpPr>
        <p:spPr/>
        <p:txBody>
          <a:bodyPr/>
          <a:lstStyle/>
          <a:p>
            <a:fld id="{C6CECC16-0195-4F41-A433-AE8D519597D4}" type="datetimeFigureOut">
              <a:rPr lang="en-US" smtClean="0"/>
              <a:t>7/29/24</a:t>
            </a:fld>
            <a:endParaRPr lang="en-US"/>
          </a:p>
        </p:txBody>
      </p:sp>
      <p:sp>
        <p:nvSpPr>
          <p:cNvPr id="6" name="Footer Placeholder 5">
            <a:extLst>
              <a:ext uri="{FF2B5EF4-FFF2-40B4-BE49-F238E27FC236}">
                <a16:creationId xmlns:a16="http://schemas.microsoft.com/office/drawing/2014/main" id="{8D877B19-0578-7CDF-2CE1-6D5BB41483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BAD4B2-1563-EAE5-B647-39A52B9F59AF}"/>
              </a:ext>
            </a:extLst>
          </p:cNvPr>
          <p:cNvSpPr>
            <a:spLocks noGrp="1"/>
          </p:cNvSpPr>
          <p:nvPr>
            <p:ph type="sldNum" sz="quarter" idx="12"/>
          </p:nvPr>
        </p:nvSpPr>
        <p:spPr/>
        <p:txBody>
          <a:bodyPr/>
          <a:lstStyle/>
          <a:p>
            <a:fld id="{2E1D53B3-7E34-CF43-82B9-625D25897071}" type="slidenum">
              <a:rPr lang="en-US" smtClean="0"/>
              <a:t>‹#›</a:t>
            </a:fld>
            <a:endParaRPr lang="en-US"/>
          </a:p>
        </p:txBody>
      </p:sp>
    </p:spTree>
    <p:extLst>
      <p:ext uri="{BB962C8B-B14F-4D97-AF65-F5344CB8AC3E}">
        <p14:creationId xmlns:p14="http://schemas.microsoft.com/office/powerpoint/2010/main" val="390163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3C666-C0CE-4278-3373-F87A0F1655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D4E8118-E4A1-E777-2B81-8A369383636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4CF0286-0D12-6AF9-6DD5-E9B1CA43EE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C334112-9F0F-DC38-3508-D3899E769F22}"/>
              </a:ext>
            </a:extLst>
          </p:cNvPr>
          <p:cNvSpPr>
            <a:spLocks noGrp="1"/>
          </p:cNvSpPr>
          <p:nvPr>
            <p:ph type="dt" sz="half" idx="10"/>
          </p:nvPr>
        </p:nvSpPr>
        <p:spPr/>
        <p:txBody>
          <a:bodyPr/>
          <a:lstStyle/>
          <a:p>
            <a:fld id="{C6CECC16-0195-4F41-A433-AE8D519597D4}" type="datetimeFigureOut">
              <a:rPr lang="en-US" smtClean="0"/>
              <a:t>7/29/24</a:t>
            </a:fld>
            <a:endParaRPr lang="en-US"/>
          </a:p>
        </p:txBody>
      </p:sp>
      <p:sp>
        <p:nvSpPr>
          <p:cNvPr id="6" name="Footer Placeholder 5">
            <a:extLst>
              <a:ext uri="{FF2B5EF4-FFF2-40B4-BE49-F238E27FC236}">
                <a16:creationId xmlns:a16="http://schemas.microsoft.com/office/drawing/2014/main" id="{F325B57E-9555-099C-D235-A8D69A83FF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8F5CBC4-D078-6D6D-FC7A-5039697E5F9A}"/>
              </a:ext>
            </a:extLst>
          </p:cNvPr>
          <p:cNvSpPr>
            <a:spLocks noGrp="1"/>
          </p:cNvSpPr>
          <p:nvPr>
            <p:ph type="sldNum" sz="quarter" idx="12"/>
          </p:nvPr>
        </p:nvSpPr>
        <p:spPr/>
        <p:txBody>
          <a:bodyPr/>
          <a:lstStyle/>
          <a:p>
            <a:fld id="{2E1D53B3-7E34-CF43-82B9-625D25897071}" type="slidenum">
              <a:rPr lang="en-US" smtClean="0"/>
              <a:t>‹#›</a:t>
            </a:fld>
            <a:endParaRPr lang="en-US"/>
          </a:p>
        </p:txBody>
      </p:sp>
    </p:spTree>
    <p:extLst>
      <p:ext uri="{BB962C8B-B14F-4D97-AF65-F5344CB8AC3E}">
        <p14:creationId xmlns:p14="http://schemas.microsoft.com/office/powerpoint/2010/main" val="2063985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227CB9E-A914-0B57-299C-0CA24469DAA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CB6ACEA-E59A-0AC1-7C0E-974549909F0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76013D-DC63-FFBB-9C3D-88F1B57B6C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6CECC16-0195-4F41-A433-AE8D519597D4}" type="datetimeFigureOut">
              <a:rPr lang="en-US" smtClean="0"/>
              <a:t>7/29/24</a:t>
            </a:fld>
            <a:endParaRPr lang="en-US"/>
          </a:p>
        </p:txBody>
      </p:sp>
      <p:sp>
        <p:nvSpPr>
          <p:cNvPr id="5" name="Footer Placeholder 4">
            <a:extLst>
              <a:ext uri="{FF2B5EF4-FFF2-40B4-BE49-F238E27FC236}">
                <a16:creationId xmlns:a16="http://schemas.microsoft.com/office/drawing/2014/main" id="{250EECC4-15D0-8863-2066-4D6A0AE76B5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1628BA34-E1D5-DF94-824D-622935D14D5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E1D53B3-7E34-CF43-82B9-625D25897071}" type="slidenum">
              <a:rPr lang="en-US" smtClean="0"/>
              <a:t>‹#›</a:t>
            </a:fld>
            <a:endParaRPr lang="en-US"/>
          </a:p>
        </p:txBody>
      </p:sp>
    </p:spTree>
    <p:extLst>
      <p:ext uri="{BB962C8B-B14F-4D97-AF65-F5344CB8AC3E}">
        <p14:creationId xmlns:p14="http://schemas.microsoft.com/office/powerpoint/2010/main" val="3094297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6CECC16-0195-4F41-A433-AE8D519597D4}" type="datetimeFigureOut">
              <a:rPr lang="en-US" smtClean="0"/>
              <a:t>7/29/24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E1D53B3-7E34-CF43-82B9-625D25897071}" type="slidenum">
              <a:rPr lang="en-US" smtClean="0"/>
              <a:t>‹#›</a:t>
            </a:fld>
            <a:endParaRPr lang="en-US"/>
          </a:p>
        </p:txBody>
      </p:sp>
    </p:spTree>
    <p:extLst>
      <p:ext uri="{BB962C8B-B14F-4D97-AF65-F5344CB8AC3E}">
        <p14:creationId xmlns:p14="http://schemas.microsoft.com/office/powerpoint/2010/main" val="407157620"/>
      </p:ext>
    </p:extLst>
  </p:cSld>
  <p:clrMap bg1="lt1" tx1="dk1" bg2="lt2" tx2="dk2" accent1="accent1" accent2="accent2" accent3="accent3" accent4="accent4" accent5="accent5" accent6="accent6" hlink="hlink" folHlink="folHlink"/>
  <p:sldLayoutIdLst>
    <p:sldLayoutId id="2147483760" r:id="rId1"/>
    <p:sldLayoutId id="2147483761" r:id="rId2"/>
    <p:sldLayoutId id="2147483762" r:id="rId3"/>
    <p:sldLayoutId id="2147483763" r:id="rId4"/>
    <p:sldLayoutId id="2147483764" r:id="rId5"/>
    <p:sldLayoutId id="2147483765" r:id="rId6"/>
    <p:sldLayoutId id="2147483766" r:id="rId7"/>
    <p:sldLayoutId id="2147483767" r:id="rId8"/>
    <p:sldLayoutId id="2147483768" r:id="rId9"/>
    <p:sldLayoutId id="2147483769" r:id="rId10"/>
    <p:sldLayoutId id="2147483770" r:id="rId11"/>
    <p:sldLayoutId id="2147483771" r:id="rId12"/>
    <p:sldLayoutId id="2147483772" r:id="rId13"/>
    <p:sldLayoutId id="2147483773" r:id="rId14"/>
    <p:sldLayoutId id="2147483774" r:id="rId15"/>
    <p:sldLayoutId id="214748377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White calculator">
            <a:extLst>
              <a:ext uri="{FF2B5EF4-FFF2-40B4-BE49-F238E27FC236}">
                <a16:creationId xmlns:a16="http://schemas.microsoft.com/office/drawing/2014/main" id="{34EFC1D4-6E88-33B9-7E53-2496DB8142D8}"/>
              </a:ext>
            </a:extLst>
          </p:cNvPr>
          <p:cNvPicPr>
            <a:picLocks noChangeAspect="1"/>
          </p:cNvPicPr>
          <p:nvPr/>
        </p:nvPicPr>
        <p:blipFill>
          <a:blip r:embed="rId2"/>
          <a:srcRect b="15730"/>
          <a:stretch/>
        </p:blipFill>
        <p:spPr>
          <a:xfrm>
            <a:off x="-3047" y="10"/>
            <a:ext cx="12191999" cy="6857990"/>
          </a:xfrm>
          <a:prstGeom prst="rect">
            <a:avLst/>
          </a:prstGeom>
        </p:spPr>
      </p:pic>
      <p:sp>
        <p:nvSpPr>
          <p:cNvPr id="11" name="Rectangle 10">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C69B01-2F27-04B3-6FF8-1170BB4B99C5}"/>
              </a:ext>
            </a:extLst>
          </p:cNvPr>
          <p:cNvSpPr>
            <a:spLocks noGrp="1"/>
          </p:cNvSpPr>
          <p:nvPr>
            <p:ph type="ctrTitle"/>
          </p:nvPr>
        </p:nvSpPr>
        <p:spPr>
          <a:xfrm>
            <a:off x="873162" y="270545"/>
            <a:ext cx="10058400" cy="1937057"/>
          </a:xfrm>
          <a:effectLst>
            <a:outerShdw blurRad="50800" dist="38100" dir="2700000" algn="tl" rotWithShape="0">
              <a:prstClr val="black">
                <a:alpha val="40000"/>
              </a:prstClr>
            </a:outerShdw>
          </a:effectLst>
        </p:spPr>
        <p:txBody>
          <a:bodyPr>
            <a:normAutofit/>
          </a:bodyPr>
          <a:lstStyle/>
          <a:p>
            <a:r>
              <a:rPr lang="en-US" sz="3600" dirty="0">
                <a:solidFill>
                  <a:schemeClr val="accent6"/>
                </a:solidFill>
              </a:rPr>
              <a:t>Bank Loan Default Prediction</a:t>
            </a:r>
            <a:br>
              <a:rPr lang="en-US" sz="3600" dirty="0">
                <a:solidFill>
                  <a:schemeClr val="accent6"/>
                </a:solidFill>
              </a:rPr>
            </a:br>
            <a:r>
              <a:rPr lang="en-US" sz="3600" dirty="0">
                <a:solidFill>
                  <a:schemeClr val="accent6"/>
                </a:solidFill>
              </a:rPr>
              <a:t>Capstone II</a:t>
            </a:r>
          </a:p>
        </p:txBody>
      </p:sp>
      <p:sp>
        <p:nvSpPr>
          <p:cNvPr id="3" name="Subtitle 2">
            <a:extLst>
              <a:ext uri="{FF2B5EF4-FFF2-40B4-BE49-F238E27FC236}">
                <a16:creationId xmlns:a16="http://schemas.microsoft.com/office/drawing/2014/main" id="{F2CB4EA9-ABE8-B56E-F74C-AF9B223AFD93}"/>
              </a:ext>
            </a:extLst>
          </p:cNvPr>
          <p:cNvSpPr>
            <a:spLocks noGrp="1"/>
          </p:cNvSpPr>
          <p:nvPr>
            <p:ph type="subTitle" idx="1"/>
          </p:nvPr>
        </p:nvSpPr>
        <p:spPr>
          <a:xfrm>
            <a:off x="1063752" y="4650399"/>
            <a:ext cx="10058400" cy="1282707"/>
          </a:xfrm>
          <a:effectLst>
            <a:outerShdw blurRad="50800" dist="38100" dir="2700000" algn="tl" rotWithShape="0">
              <a:prstClr val="black">
                <a:alpha val="40000"/>
              </a:prstClr>
            </a:outerShdw>
          </a:effectLst>
        </p:spPr>
        <p:txBody>
          <a:bodyPr>
            <a:normAutofit fontScale="55000" lnSpcReduction="20000"/>
          </a:bodyPr>
          <a:lstStyle/>
          <a:p>
            <a:pPr>
              <a:spcBef>
                <a:spcPct val="0"/>
              </a:spcBef>
            </a:pPr>
            <a:r>
              <a:rPr lang="en-US" sz="3600" dirty="0">
                <a:solidFill>
                  <a:schemeClr val="accent6"/>
                </a:solidFill>
                <a:latin typeface="+mj-lt"/>
                <a:ea typeface="+mj-ea"/>
                <a:cs typeface="+mj-cs"/>
              </a:rPr>
              <a:t>Trip Fernandes</a:t>
            </a:r>
          </a:p>
          <a:p>
            <a:pPr>
              <a:spcBef>
                <a:spcPct val="0"/>
              </a:spcBef>
            </a:pPr>
            <a:endParaRPr lang="en-US" sz="3600" dirty="0">
              <a:solidFill>
                <a:schemeClr val="accent6"/>
              </a:solidFill>
              <a:latin typeface="+mj-lt"/>
              <a:ea typeface="+mj-ea"/>
              <a:cs typeface="+mj-cs"/>
            </a:endParaRPr>
          </a:p>
          <a:p>
            <a:pPr>
              <a:spcBef>
                <a:spcPct val="0"/>
              </a:spcBef>
            </a:pPr>
            <a:r>
              <a:rPr lang="en-US" sz="3600" dirty="0">
                <a:solidFill>
                  <a:schemeClr val="accent6"/>
                </a:solidFill>
                <a:latin typeface="+mj-lt"/>
                <a:ea typeface="+mj-ea"/>
                <a:cs typeface="+mj-cs"/>
              </a:rPr>
              <a:t>Springboard DSC</a:t>
            </a:r>
          </a:p>
          <a:p>
            <a:pPr>
              <a:spcBef>
                <a:spcPct val="0"/>
              </a:spcBef>
            </a:pPr>
            <a:endParaRPr lang="en-US" sz="3600" dirty="0">
              <a:solidFill>
                <a:schemeClr val="accent6"/>
              </a:solidFill>
              <a:latin typeface="+mj-lt"/>
              <a:ea typeface="+mj-ea"/>
              <a:cs typeface="+mj-cs"/>
            </a:endParaRPr>
          </a:p>
          <a:p>
            <a:pPr>
              <a:spcBef>
                <a:spcPct val="0"/>
              </a:spcBef>
            </a:pPr>
            <a:r>
              <a:rPr lang="en-US" sz="3600" dirty="0">
                <a:solidFill>
                  <a:schemeClr val="accent6"/>
                </a:solidFill>
                <a:latin typeface="+mj-lt"/>
                <a:ea typeface="+mj-ea"/>
                <a:cs typeface="+mj-cs"/>
              </a:rPr>
              <a:t>7/29/24</a:t>
            </a:r>
          </a:p>
        </p:txBody>
      </p:sp>
    </p:spTree>
    <p:extLst>
      <p:ext uri="{BB962C8B-B14F-4D97-AF65-F5344CB8AC3E}">
        <p14:creationId xmlns:p14="http://schemas.microsoft.com/office/powerpoint/2010/main" val="33676289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E725B-280D-4489-5D66-8B648A10E330}"/>
              </a:ext>
            </a:extLst>
          </p:cNvPr>
          <p:cNvSpPr>
            <a:spLocks noGrp="1"/>
          </p:cNvSpPr>
          <p:nvPr>
            <p:ph type="title"/>
          </p:nvPr>
        </p:nvSpPr>
        <p:spPr/>
        <p:txBody>
          <a:bodyPr/>
          <a:lstStyle/>
          <a:p>
            <a:r>
              <a:rPr lang="en-US" dirty="0"/>
              <a:t>Real-Life Application</a:t>
            </a:r>
          </a:p>
        </p:txBody>
      </p:sp>
      <p:sp>
        <p:nvSpPr>
          <p:cNvPr id="3" name="Content Placeholder 2">
            <a:extLst>
              <a:ext uri="{FF2B5EF4-FFF2-40B4-BE49-F238E27FC236}">
                <a16:creationId xmlns:a16="http://schemas.microsoft.com/office/drawing/2014/main" id="{2DB8B1EB-3C3E-D5CC-CCB1-1088668ED4E6}"/>
              </a:ext>
            </a:extLst>
          </p:cNvPr>
          <p:cNvSpPr>
            <a:spLocks noGrp="1"/>
          </p:cNvSpPr>
          <p:nvPr>
            <p:ph sz="half" idx="1"/>
          </p:nvPr>
        </p:nvSpPr>
        <p:spPr>
          <a:xfrm>
            <a:off x="838199" y="1825625"/>
            <a:ext cx="8767355" cy="4667250"/>
          </a:xfrm>
        </p:spPr>
        <p:txBody>
          <a:bodyPr>
            <a:normAutofit/>
          </a:bodyPr>
          <a:lstStyle/>
          <a:p>
            <a:pPr marL="0" indent="0">
              <a:buNone/>
            </a:pPr>
            <a:r>
              <a:rPr lang="en-US" u="sng" dirty="0"/>
              <a:t>What’s next?</a:t>
            </a:r>
          </a:p>
          <a:p>
            <a:pPr marL="0" indent="0">
              <a:buNone/>
            </a:pPr>
            <a:r>
              <a:rPr lang="en-US" dirty="0"/>
              <a:t>After identifying the best model (in this case </a:t>
            </a:r>
            <a:r>
              <a:rPr lang="en-US" dirty="0" err="1"/>
              <a:t>XGBoost</a:t>
            </a:r>
            <a:r>
              <a:rPr lang="en-US" dirty="0"/>
              <a:t>), it can be deployed into the bank’s decision-making system. When a new customer applies for a loan, the model evaluates the customer’s data and provides a prediction of whether they are like to default.</a:t>
            </a:r>
          </a:p>
          <a:p>
            <a:pPr marL="0" indent="0">
              <a:buNone/>
            </a:pPr>
            <a:endParaRPr lang="en-US" dirty="0"/>
          </a:p>
          <a:p>
            <a:pPr marL="0" indent="0">
              <a:buNone/>
            </a:pPr>
            <a:r>
              <a:rPr lang="en-US" dirty="0"/>
              <a:t>The model’s prediction assists loan officers in making the final decision. For example, if the model predicts a high risk of default, the bank may decide not to approve the loan, or they might offer it with stricter terms (e.g., high interest rates)</a:t>
            </a:r>
          </a:p>
        </p:txBody>
      </p:sp>
    </p:spTree>
    <p:extLst>
      <p:ext uri="{BB962C8B-B14F-4D97-AF65-F5344CB8AC3E}">
        <p14:creationId xmlns:p14="http://schemas.microsoft.com/office/powerpoint/2010/main" val="1393079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D3C38D6-94BC-F0F2-BDE5-DC51C2E4B20F}"/>
              </a:ext>
            </a:extLst>
          </p:cNvPr>
          <p:cNvSpPr>
            <a:spLocks noGrp="1"/>
          </p:cNvSpPr>
          <p:nvPr>
            <p:ph type="title"/>
          </p:nvPr>
        </p:nvSpPr>
        <p:spPr>
          <a:xfrm>
            <a:off x="1371597" y="348865"/>
            <a:ext cx="10044023" cy="877729"/>
          </a:xfrm>
        </p:spPr>
        <p:txBody>
          <a:bodyPr vert="horz" lIns="91440" tIns="45720" rIns="91440" bIns="45720" rtlCol="0" anchor="ctr">
            <a:normAutofit/>
          </a:bodyPr>
          <a:lstStyle/>
          <a:p>
            <a:r>
              <a:rPr lang="en-US" dirty="0"/>
              <a:t>Introduction: Project Overview</a:t>
            </a:r>
          </a:p>
        </p:txBody>
      </p:sp>
      <p:sp>
        <p:nvSpPr>
          <p:cNvPr id="7" name="Content Placeholder 6">
            <a:extLst>
              <a:ext uri="{FF2B5EF4-FFF2-40B4-BE49-F238E27FC236}">
                <a16:creationId xmlns:a16="http://schemas.microsoft.com/office/drawing/2014/main" id="{D97F3A05-3F83-2BB5-7551-3E3C38766163}"/>
              </a:ext>
            </a:extLst>
          </p:cNvPr>
          <p:cNvSpPr>
            <a:spLocks/>
          </p:cNvSpPr>
          <p:nvPr/>
        </p:nvSpPr>
        <p:spPr>
          <a:xfrm>
            <a:off x="698985" y="1478421"/>
            <a:ext cx="4325860" cy="4192805"/>
          </a:xfrm>
          <a:prstGeom prst="rect">
            <a:avLst/>
          </a:prstGeom>
        </p:spPr>
        <p:txBody>
          <a:bodyPr>
            <a:normAutofit/>
          </a:bodyPr>
          <a:lstStyle/>
          <a:p>
            <a:pPr defTabSz="877824">
              <a:spcAft>
                <a:spcPts val="600"/>
              </a:spcAft>
            </a:pPr>
            <a:r>
              <a:rPr lang="en-US" sz="1728" b="1" u="sng" kern="1200" dirty="0">
                <a:solidFill>
                  <a:schemeClr val="tx1"/>
                </a:solidFill>
                <a:latin typeface="+mn-lt"/>
                <a:ea typeface="+mn-ea"/>
                <a:cs typeface="+mn-cs"/>
              </a:rPr>
              <a:t>Financial Challenge:</a:t>
            </a:r>
          </a:p>
          <a:p>
            <a:pPr defTabSz="877824">
              <a:spcAft>
                <a:spcPts val="600"/>
              </a:spcAft>
            </a:pPr>
            <a:r>
              <a:rPr lang="en-US" sz="1728" kern="1200" dirty="0">
                <a:solidFill>
                  <a:schemeClr val="tx1"/>
                </a:solidFill>
                <a:latin typeface="+mn-lt"/>
                <a:ea typeface="+mn-ea"/>
                <a:cs typeface="+mn-cs"/>
              </a:rPr>
              <a:t>Loan defaults can significantly impact the financial stability and operational efficiency of banks.</a:t>
            </a:r>
          </a:p>
          <a:p>
            <a:pPr defTabSz="877824">
              <a:spcAft>
                <a:spcPts val="600"/>
              </a:spcAft>
            </a:pPr>
            <a:r>
              <a:rPr lang="en-US" sz="1728" kern="1200" dirty="0">
                <a:solidFill>
                  <a:schemeClr val="tx1"/>
                </a:solidFill>
                <a:latin typeface="+mn-lt"/>
                <a:ea typeface="+mn-ea"/>
                <a:cs typeface="+mn-cs"/>
              </a:rPr>
              <a:t>Accurate prediction of defaults help in better resource allocation and risk mitigation.</a:t>
            </a:r>
          </a:p>
          <a:p>
            <a:pPr defTabSz="877824">
              <a:spcAft>
                <a:spcPts val="600"/>
              </a:spcAft>
            </a:pPr>
            <a:r>
              <a:rPr lang="en-US" sz="1728" b="1" u="sng" kern="1200" dirty="0">
                <a:solidFill>
                  <a:schemeClr val="tx1"/>
                </a:solidFill>
                <a:latin typeface="+mn-lt"/>
                <a:ea typeface="+mn-ea"/>
                <a:cs typeface="+mn-cs"/>
              </a:rPr>
              <a:t>Objective:</a:t>
            </a:r>
          </a:p>
          <a:p>
            <a:pPr defTabSz="877824">
              <a:spcAft>
                <a:spcPts val="600"/>
              </a:spcAft>
            </a:pPr>
            <a:r>
              <a:rPr lang="en-US" sz="1728" kern="1200" dirty="0">
                <a:solidFill>
                  <a:schemeClr val="tx1"/>
                </a:solidFill>
                <a:latin typeface="+mn-lt"/>
                <a:ea typeface="+mn-ea"/>
                <a:cs typeface="+mn-cs"/>
              </a:rPr>
              <a:t>To develop a machine learning model to predict loan defaults using a dataset from Kaggle’s Loan Default Prediction Challenge</a:t>
            </a:r>
            <a:endParaRPr lang="en-US" dirty="0"/>
          </a:p>
        </p:txBody>
      </p:sp>
      <p:pic>
        <p:nvPicPr>
          <p:cNvPr id="15" name="Picture 14" descr="A screenshot of a computer&#10;&#10;Description automatically generated">
            <a:extLst>
              <a:ext uri="{FF2B5EF4-FFF2-40B4-BE49-F238E27FC236}">
                <a16:creationId xmlns:a16="http://schemas.microsoft.com/office/drawing/2014/main" id="{6448ED0C-6EC6-CAA8-B1D9-A4EEC8112D0B}"/>
              </a:ext>
            </a:extLst>
          </p:cNvPr>
          <p:cNvPicPr>
            <a:picLocks noChangeAspect="1"/>
          </p:cNvPicPr>
          <p:nvPr/>
        </p:nvPicPr>
        <p:blipFill rotWithShape="1">
          <a:blip r:embed="rId2"/>
          <a:srcRect t="42289" b="41145"/>
          <a:stretch/>
        </p:blipFill>
        <p:spPr>
          <a:xfrm>
            <a:off x="4589417" y="2880634"/>
            <a:ext cx="5928245" cy="1388377"/>
          </a:xfrm>
          <a:prstGeom prst="rect">
            <a:avLst/>
          </a:prstGeom>
        </p:spPr>
      </p:pic>
    </p:spTree>
    <p:extLst>
      <p:ext uri="{BB962C8B-B14F-4D97-AF65-F5344CB8AC3E}">
        <p14:creationId xmlns:p14="http://schemas.microsoft.com/office/powerpoint/2010/main" val="32067580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4B8A7-EABF-971F-F5CC-516AA1A7099A}"/>
              </a:ext>
            </a:extLst>
          </p:cNvPr>
          <p:cNvSpPr>
            <a:spLocks noGrp="1"/>
          </p:cNvSpPr>
          <p:nvPr>
            <p:ph type="title"/>
          </p:nvPr>
        </p:nvSpPr>
        <p:spPr/>
        <p:txBody>
          <a:bodyPr/>
          <a:lstStyle/>
          <a:p>
            <a:r>
              <a:rPr lang="en-US" dirty="0"/>
              <a:t>Dataset Overview</a:t>
            </a:r>
          </a:p>
        </p:txBody>
      </p:sp>
      <p:sp>
        <p:nvSpPr>
          <p:cNvPr id="3" name="Content Placeholder 2">
            <a:extLst>
              <a:ext uri="{FF2B5EF4-FFF2-40B4-BE49-F238E27FC236}">
                <a16:creationId xmlns:a16="http://schemas.microsoft.com/office/drawing/2014/main" id="{02818959-DCE3-DEA2-F84B-0A3541A7A62E}"/>
              </a:ext>
            </a:extLst>
          </p:cNvPr>
          <p:cNvSpPr>
            <a:spLocks noGrp="1"/>
          </p:cNvSpPr>
          <p:nvPr>
            <p:ph sz="half" idx="1"/>
          </p:nvPr>
        </p:nvSpPr>
        <p:spPr/>
        <p:txBody>
          <a:bodyPr>
            <a:normAutofit lnSpcReduction="10000"/>
          </a:bodyPr>
          <a:lstStyle/>
          <a:p>
            <a:pPr marL="0" indent="0">
              <a:buNone/>
            </a:pPr>
            <a:r>
              <a:rPr lang="en-US" dirty="0"/>
              <a:t>The dataset is from Kaggle’s Loan Default Prediction Challenge, providing a real-world scenario for analysis.</a:t>
            </a:r>
          </a:p>
          <a:p>
            <a:pPr marL="0" indent="0">
              <a:buNone/>
            </a:pPr>
            <a:r>
              <a:rPr lang="en-US" dirty="0"/>
              <a:t>Size and Features:</a:t>
            </a:r>
          </a:p>
          <a:p>
            <a:pPr marL="0" indent="0">
              <a:buNone/>
            </a:pPr>
            <a:r>
              <a:rPr lang="en-US" dirty="0"/>
              <a:t>Rows: 255,347</a:t>
            </a:r>
          </a:p>
          <a:p>
            <a:pPr marL="0" indent="0">
              <a:buNone/>
            </a:pPr>
            <a:r>
              <a:rPr lang="en-US" dirty="0"/>
              <a:t>Columns: 18</a:t>
            </a:r>
          </a:p>
          <a:p>
            <a:pPr marL="0" indent="0">
              <a:buNone/>
            </a:pPr>
            <a:r>
              <a:rPr lang="en-US" dirty="0"/>
              <a:t>Features include:</a:t>
            </a:r>
          </a:p>
          <a:p>
            <a:pPr marL="0" indent="0">
              <a:buNone/>
            </a:pPr>
            <a:r>
              <a:rPr lang="en-US" dirty="0"/>
              <a:t>	Demographics</a:t>
            </a:r>
          </a:p>
          <a:p>
            <a:pPr marL="0" indent="0">
              <a:buNone/>
            </a:pPr>
            <a:r>
              <a:rPr lang="en-US" dirty="0"/>
              <a:t>	Financial Indicators</a:t>
            </a:r>
          </a:p>
          <a:p>
            <a:pPr marL="0" indent="0">
              <a:buNone/>
            </a:pPr>
            <a:r>
              <a:rPr lang="en-US" dirty="0"/>
              <a:t>	Loan Characteristics</a:t>
            </a:r>
          </a:p>
        </p:txBody>
      </p:sp>
      <p:pic>
        <p:nvPicPr>
          <p:cNvPr id="6" name="Picture 5" descr="A screenshot of a video game&#10;&#10;Description automatically generated">
            <a:extLst>
              <a:ext uri="{FF2B5EF4-FFF2-40B4-BE49-F238E27FC236}">
                <a16:creationId xmlns:a16="http://schemas.microsoft.com/office/drawing/2014/main" id="{F1EB5A0A-EB91-28AC-3378-E65EDE28FE6D}"/>
              </a:ext>
            </a:extLst>
          </p:cNvPr>
          <p:cNvPicPr>
            <a:picLocks noChangeAspect="1"/>
          </p:cNvPicPr>
          <p:nvPr/>
        </p:nvPicPr>
        <p:blipFill rotWithShape="1">
          <a:blip r:embed="rId2"/>
          <a:srcRect t="12391" b="61077"/>
          <a:stretch/>
        </p:blipFill>
        <p:spPr>
          <a:xfrm>
            <a:off x="3823066" y="2889399"/>
            <a:ext cx="6131373" cy="2299854"/>
          </a:xfrm>
          <a:prstGeom prst="rect">
            <a:avLst/>
          </a:prstGeom>
        </p:spPr>
      </p:pic>
    </p:spTree>
    <p:extLst>
      <p:ext uri="{BB962C8B-B14F-4D97-AF65-F5344CB8AC3E}">
        <p14:creationId xmlns:p14="http://schemas.microsoft.com/office/powerpoint/2010/main" val="2543493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AF216-B13C-3A31-3768-BA3DC9B3ABD4}"/>
              </a:ext>
            </a:extLst>
          </p:cNvPr>
          <p:cNvSpPr>
            <a:spLocks noGrp="1"/>
          </p:cNvSpPr>
          <p:nvPr>
            <p:ph type="title"/>
          </p:nvPr>
        </p:nvSpPr>
        <p:spPr/>
        <p:txBody>
          <a:bodyPr/>
          <a:lstStyle/>
          <a:p>
            <a:r>
              <a:rPr lang="en-US" dirty="0"/>
              <a:t>Methodology Overview</a:t>
            </a:r>
          </a:p>
        </p:txBody>
      </p:sp>
      <p:sp>
        <p:nvSpPr>
          <p:cNvPr id="3" name="Content Placeholder 2">
            <a:extLst>
              <a:ext uri="{FF2B5EF4-FFF2-40B4-BE49-F238E27FC236}">
                <a16:creationId xmlns:a16="http://schemas.microsoft.com/office/drawing/2014/main" id="{4155D56C-1C0D-E7A2-04EB-A2D2D1517404}"/>
              </a:ext>
            </a:extLst>
          </p:cNvPr>
          <p:cNvSpPr>
            <a:spLocks noGrp="1"/>
          </p:cNvSpPr>
          <p:nvPr>
            <p:ph sz="half" idx="1"/>
          </p:nvPr>
        </p:nvSpPr>
        <p:spPr>
          <a:xfrm>
            <a:off x="838200" y="1825625"/>
            <a:ext cx="8906692" cy="4667250"/>
          </a:xfrm>
        </p:spPr>
        <p:txBody>
          <a:bodyPr>
            <a:normAutofit/>
          </a:bodyPr>
          <a:lstStyle/>
          <a:p>
            <a:pPr marL="0" indent="0">
              <a:buNone/>
            </a:pPr>
            <a:r>
              <a:rPr lang="en-US" u="sng" dirty="0"/>
              <a:t>Data Wrangling:</a:t>
            </a:r>
          </a:p>
          <a:p>
            <a:r>
              <a:rPr lang="en-US" dirty="0"/>
              <a:t>Handling Missing Values: Checked for null values; no missing values were present</a:t>
            </a:r>
          </a:p>
          <a:p>
            <a:r>
              <a:rPr lang="en-US" dirty="0"/>
              <a:t>Encoding Categorical Variables: Use one-hot encoding for categorical features like ‘Education’, ‘</a:t>
            </a:r>
            <a:r>
              <a:rPr lang="en-US" dirty="0" err="1"/>
              <a:t>EmploymentType</a:t>
            </a:r>
            <a:r>
              <a:rPr lang="en-US" dirty="0"/>
              <a:t>’, </a:t>
            </a:r>
            <a:r>
              <a:rPr lang="en-US" dirty="0" err="1"/>
              <a:t>etc</a:t>
            </a:r>
            <a:r>
              <a:rPr lang="en-US" dirty="0"/>
              <a:t> resulting in 31 features</a:t>
            </a:r>
          </a:p>
          <a:p>
            <a:r>
              <a:rPr lang="en-US" dirty="0"/>
              <a:t>Handling Outliers: Applied interquartile range method to cap outliers in numerical columns</a:t>
            </a:r>
          </a:p>
          <a:p>
            <a:r>
              <a:rPr lang="en-US" dirty="0"/>
              <a:t>Scaling Features: Standardized numerical features to have zero mean and unit variance</a:t>
            </a:r>
          </a:p>
        </p:txBody>
      </p:sp>
    </p:spTree>
    <p:extLst>
      <p:ext uri="{BB962C8B-B14F-4D97-AF65-F5344CB8AC3E}">
        <p14:creationId xmlns:p14="http://schemas.microsoft.com/office/powerpoint/2010/main" val="24050770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screenshot of a graph&#10;&#10;Description automatically generated">
            <a:extLst>
              <a:ext uri="{FF2B5EF4-FFF2-40B4-BE49-F238E27FC236}">
                <a16:creationId xmlns:a16="http://schemas.microsoft.com/office/drawing/2014/main" id="{9EE1869C-BD9F-1B10-1F1B-45E1FA601082}"/>
              </a:ext>
            </a:extLst>
          </p:cNvPr>
          <p:cNvPicPr>
            <a:picLocks noGrp="1" noChangeAspect="1"/>
          </p:cNvPicPr>
          <p:nvPr>
            <p:ph sz="half" idx="2"/>
          </p:nvPr>
        </p:nvPicPr>
        <p:blipFill rotWithShape="1">
          <a:blip r:embed="rId2"/>
          <a:srcRect r="12976"/>
          <a:stretch/>
        </p:blipFill>
        <p:spPr>
          <a:xfrm>
            <a:off x="4212773" y="1563925"/>
            <a:ext cx="5410200" cy="3730149"/>
          </a:xfrm>
        </p:spPr>
      </p:pic>
      <p:sp>
        <p:nvSpPr>
          <p:cNvPr id="2" name="Title 1">
            <a:extLst>
              <a:ext uri="{FF2B5EF4-FFF2-40B4-BE49-F238E27FC236}">
                <a16:creationId xmlns:a16="http://schemas.microsoft.com/office/drawing/2014/main" id="{A3144927-FE66-7EE8-1FD0-34ED7FF53C61}"/>
              </a:ext>
            </a:extLst>
          </p:cNvPr>
          <p:cNvSpPr>
            <a:spLocks noGrp="1"/>
          </p:cNvSpPr>
          <p:nvPr>
            <p:ph type="title"/>
          </p:nvPr>
        </p:nvSpPr>
        <p:spPr/>
        <p:txBody>
          <a:bodyPr/>
          <a:lstStyle/>
          <a:p>
            <a:r>
              <a:rPr lang="en-US" dirty="0"/>
              <a:t>Methodology Overview</a:t>
            </a:r>
          </a:p>
        </p:txBody>
      </p:sp>
      <p:sp>
        <p:nvSpPr>
          <p:cNvPr id="3" name="Content Placeholder 2">
            <a:extLst>
              <a:ext uri="{FF2B5EF4-FFF2-40B4-BE49-F238E27FC236}">
                <a16:creationId xmlns:a16="http://schemas.microsoft.com/office/drawing/2014/main" id="{08156125-002C-E447-F244-18B505D72EA0}"/>
              </a:ext>
            </a:extLst>
          </p:cNvPr>
          <p:cNvSpPr>
            <a:spLocks noGrp="1"/>
          </p:cNvSpPr>
          <p:nvPr>
            <p:ph sz="half" idx="1"/>
          </p:nvPr>
        </p:nvSpPr>
        <p:spPr>
          <a:xfrm>
            <a:off x="368372" y="2029960"/>
            <a:ext cx="4184035" cy="3880772"/>
          </a:xfrm>
        </p:spPr>
        <p:txBody>
          <a:bodyPr/>
          <a:lstStyle/>
          <a:p>
            <a:pPr marL="0" indent="0">
              <a:buNone/>
            </a:pPr>
            <a:r>
              <a:rPr lang="en-US" u="sng" dirty="0"/>
              <a:t>Exploratory Data Analysis (EDA):</a:t>
            </a:r>
          </a:p>
          <a:p>
            <a:pPr marL="0" indent="0">
              <a:buNone/>
            </a:pPr>
            <a:r>
              <a:rPr lang="en-US" dirty="0"/>
              <a:t>Correlations: A heatmap was used to visualize the correlation matrix revealing the relationships between various features. Features like Income, Loan Amount, and Age showed significant correlations with the target variable – Default. </a:t>
            </a:r>
          </a:p>
        </p:txBody>
      </p:sp>
    </p:spTree>
    <p:extLst>
      <p:ext uri="{BB962C8B-B14F-4D97-AF65-F5344CB8AC3E}">
        <p14:creationId xmlns:p14="http://schemas.microsoft.com/office/powerpoint/2010/main" val="21643446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0372F-1AE1-2A2A-F990-BB4687392885}"/>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99857C67-AE98-F654-3EF5-ACB0C550C638}"/>
              </a:ext>
            </a:extLst>
          </p:cNvPr>
          <p:cNvSpPr>
            <a:spLocks noGrp="1"/>
          </p:cNvSpPr>
          <p:nvPr>
            <p:ph sz="half" idx="1"/>
          </p:nvPr>
        </p:nvSpPr>
        <p:spPr>
          <a:xfrm>
            <a:off x="677334" y="1385842"/>
            <a:ext cx="8889274" cy="4862558"/>
          </a:xfrm>
        </p:spPr>
        <p:txBody>
          <a:bodyPr>
            <a:normAutofit fontScale="92500" lnSpcReduction="20000"/>
          </a:bodyPr>
          <a:lstStyle/>
          <a:p>
            <a:pPr marL="0" indent="0">
              <a:buNone/>
            </a:pPr>
            <a:r>
              <a:rPr lang="en-US" u="sng" dirty="0"/>
              <a:t>Handling Class Imbalance:</a:t>
            </a:r>
            <a:endParaRPr lang="en-US" dirty="0"/>
          </a:p>
          <a:p>
            <a:pPr marL="0" indent="0">
              <a:buNone/>
            </a:pPr>
            <a:r>
              <a:rPr lang="en-US" dirty="0"/>
              <a:t>Oversampling (SMOTE) - SMOTE generates synthetic samples for the minority class by interpolating between existing minority class samples. This helps increase the representation of the minority class without merely duplicating existing data points.</a:t>
            </a:r>
          </a:p>
          <a:p>
            <a:pPr marL="0" indent="0">
              <a:buNone/>
            </a:pPr>
            <a:r>
              <a:rPr lang="en-US" dirty="0"/>
              <a:t>A specific sampling strategy was set to determine the number of synthetic samples to generate, targeting a controlled class distribution. In this project, the desired ratio between the minority and majority classes was adjusted to various levels (e.g., 0.6, 0.65) to explore the impact on model performance</a:t>
            </a:r>
          </a:p>
          <a:p>
            <a:pPr marL="0" indent="0">
              <a:buNone/>
            </a:pPr>
            <a:r>
              <a:rPr lang="en-US" dirty="0"/>
              <a:t>The resampled class distribution after SMOTE showed an increased representation of the minority class (defaults), which is crucial for training the model to recognize this class more effectively.</a:t>
            </a:r>
          </a:p>
          <a:p>
            <a:pPr marL="0" indent="0">
              <a:buNone/>
            </a:pPr>
            <a:r>
              <a:rPr lang="en-US" dirty="0"/>
              <a:t>Random Under-Sampling reduces the size of the majority class (non-defaults) by randomly removing samples. This technique helps to balance the dataset by decreasing the dominance of the majority class. This approach helps to mitigate overfitting on the majority class while ensuring sufficient minority class data for training.</a:t>
            </a:r>
          </a:p>
          <a:p>
            <a:pPr marL="0" indent="0">
              <a:buNone/>
            </a:pPr>
            <a:r>
              <a:rPr lang="en-US" dirty="0"/>
              <a:t>By employing a combination of SMOTE and Random Under-Sampling, we achieved a more balanced dataset. This approach is essential for developing a robust model capable of accurately predicting loan defaults, thus supporting effective risk management and decision-making.</a:t>
            </a:r>
          </a:p>
          <a:p>
            <a:pPr marL="0" indent="0">
              <a:buNone/>
            </a:pPr>
            <a:endParaRPr lang="en-US" dirty="0"/>
          </a:p>
        </p:txBody>
      </p:sp>
    </p:spTree>
    <p:extLst>
      <p:ext uri="{BB962C8B-B14F-4D97-AF65-F5344CB8AC3E}">
        <p14:creationId xmlns:p14="http://schemas.microsoft.com/office/powerpoint/2010/main" val="34256239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52A93-B0DB-8051-4978-46A6AEC702EE}"/>
              </a:ext>
            </a:extLst>
          </p:cNvPr>
          <p:cNvSpPr>
            <a:spLocks noGrp="1"/>
          </p:cNvSpPr>
          <p:nvPr>
            <p:ph type="title"/>
          </p:nvPr>
        </p:nvSpPr>
        <p:spPr/>
        <p:txBody>
          <a:bodyPr/>
          <a:lstStyle/>
          <a:p>
            <a:r>
              <a:rPr lang="en-US" dirty="0"/>
              <a:t>Machine Learning Models</a:t>
            </a:r>
          </a:p>
        </p:txBody>
      </p:sp>
      <p:sp>
        <p:nvSpPr>
          <p:cNvPr id="3" name="Content Placeholder 2">
            <a:extLst>
              <a:ext uri="{FF2B5EF4-FFF2-40B4-BE49-F238E27FC236}">
                <a16:creationId xmlns:a16="http://schemas.microsoft.com/office/drawing/2014/main" id="{200AC0E4-63B3-45EE-E131-F8FFA1ED3786}"/>
              </a:ext>
            </a:extLst>
          </p:cNvPr>
          <p:cNvSpPr>
            <a:spLocks noGrp="1"/>
          </p:cNvSpPr>
          <p:nvPr>
            <p:ph sz="half" idx="1"/>
          </p:nvPr>
        </p:nvSpPr>
        <p:spPr>
          <a:xfrm>
            <a:off x="757766" y="1440143"/>
            <a:ext cx="8435803" cy="4808257"/>
          </a:xfrm>
        </p:spPr>
        <p:txBody>
          <a:bodyPr>
            <a:normAutofit/>
          </a:bodyPr>
          <a:lstStyle/>
          <a:p>
            <a:pPr marL="514350" indent="-514350">
              <a:buFont typeface="+mj-lt"/>
              <a:buAutoNum type="arabicPeriod"/>
            </a:pPr>
            <a:r>
              <a:rPr lang="en-US" dirty="0"/>
              <a:t>Logistic Regression</a:t>
            </a:r>
          </a:p>
          <a:p>
            <a:pPr lvl="1"/>
            <a:r>
              <a:rPr lang="en-US" dirty="0"/>
              <a:t>A statistical model that predicts binary outcomes using a logistic function. </a:t>
            </a:r>
          </a:p>
          <a:p>
            <a:pPr lvl="1"/>
            <a:r>
              <a:rPr lang="en-US" dirty="0"/>
              <a:t>It’s a simple, interpretable model that provides probabilities for the target variable. Useful for understanding feature importance.</a:t>
            </a:r>
          </a:p>
          <a:p>
            <a:pPr marL="514350" indent="-514350">
              <a:buFont typeface="+mj-lt"/>
              <a:buAutoNum type="arabicPeriod"/>
            </a:pPr>
            <a:r>
              <a:rPr lang="en-US" dirty="0"/>
              <a:t>Random Forest</a:t>
            </a:r>
          </a:p>
          <a:p>
            <a:pPr lvl="1"/>
            <a:r>
              <a:rPr lang="en-US" dirty="0"/>
              <a:t>An ensemble method using multiple decision trees to improve predictive accuracy and control over fitting.</a:t>
            </a:r>
          </a:p>
          <a:p>
            <a:pPr lvl="1"/>
            <a:r>
              <a:rPr lang="en-US" dirty="0"/>
              <a:t>Handles high dimensionality well, provides feature importance, and is robust to overfitting.</a:t>
            </a:r>
          </a:p>
          <a:p>
            <a:pPr marL="514350" indent="-514350">
              <a:buFont typeface="+mj-lt"/>
              <a:buAutoNum type="arabicPeriod"/>
            </a:pPr>
            <a:r>
              <a:rPr lang="en-US" dirty="0"/>
              <a:t>Gradient Boosting Machines (GBM)</a:t>
            </a:r>
          </a:p>
          <a:p>
            <a:pPr lvl="1"/>
            <a:r>
              <a:rPr lang="en-US" dirty="0"/>
              <a:t>An ensemble technique that builds models sequentially, each new model correcting the errors of the previous ones.</a:t>
            </a:r>
          </a:p>
          <a:p>
            <a:pPr lvl="1"/>
            <a:r>
              <a:rPr lang="en-US" dirty="0"/>
              <a:t>Effective in handling complex datasets and capturing interactions between features.</a:t>
            </a:r>
          </a:p>
        </p:txBody>
      </p:sp>
    </p:spTree>
    <p:extLst>
      <p:ext uri="{BB962C8B-B14F-4D97-AF65-F5344CB8AC3E}">
        <p14:creationId xmlns:p14="http://schemas.microsoft.com/office/powerpoint/2010/main" val="41019308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978E9-A4D4-4036-64BF-40B5CBC8E491}"/>
              </a:ext>
            </a:extLst>
          </p:cNvPr>
          <p:cNvSpPr>
            <a:spLocks noGrp="1"/>
          </p:cNvSpPr>
          <p:nvPr>
            <p:ph type="title"/>
          </p:nvPr>
        </p:nvSpPr>
        <p:spPr/>
        <p:txBody>
          <a:bodyPr/>
          <a:lstStyle/>
          <a:p>
            <a:r>
              <a:rPr lang="en-US" dirty="0"/>
              <a:t>Evaluation Metrics</a:t>
            </a:r>
          </a:p>
        </p:txBody>
      </p:sp>
      <p:sp>
        <p:nvSpPr>
          <p:cNvPr id="3" name="Content Placeholder 2">
            <a:extLst>
              <a:ext uri="{FF2B5EF4-FFF2-40B4-BE49-F238E27FC236}">
                <a16:creationId xmlns:a16="http://schemas.microsoft.com/office/drawing/2014/main" id="{F38448B5-A02C-9B74-6CE5-7DC6289EA3EE}"/>
              </a:ext>
            </a:extLst>
          </p:cNvPr>
          <p:cNvSpPr>
            <a:spLocks noGrp="1"/>
          </p:cNvSpPr>
          <p:nvPr>
            <p:ph sz="half" idx="1"/>
          </p:nvPr>
        </p:nvSpPr>
        <p:spPr>
          <a:xfrm>
            <a:off x="820783" y="1350496"/>
            <a:ext cx="8680270" cy="4897904"/>
          </a:xfrm>
        </p:spPr>
        <p:txBody>
          <a:bodyPr>
            <a:normAutofit/>
          </a:bodyPr>
          <a:lstStyle/>
          <a:p>
            <a:pPr marL="0" indent="0">
              <a:buNone/>
            </a:pPr>
            <a:r>
              <a:rPr lang="en-US" u="sng" dirty="0"/>
              <a:t>Accuracy: </a:t>
            </a:r>
            <a:r>
              <a:rPr lang="en-US" dirty="0"/>
              <a:t>The ratio of correctly predicted instances to the total instances.</a:t>
            </a:r>
          </a:p>
          <a:p>
            <a:pPr marL="0" indent="0">
              <a:buNone/>
            </a:pPr>
            <a:r>
              <a:rPr lang="en-US" u="sng" dirty="0"/>
              <a:t>Precision: </a:t>
            </a:r>
            <a:r>
              <a:rPr lang="en-US" dirty="0"/>
              <a:t>The ratio of true positive predictions to the total positive predictions.</a:t>
            </a:r>
          </a:p>
          <a:p>
            <a:pPr marL="0" indent="0">
              <a:buNone/>
            </a:pPr>
            <a:r>
              <a:rPr lang="en-US" u="sng" dirty="0"/>
              <a:t>Recall: </a:t>
            </a:r>
            <a:r>
              <a:rPr lang="en-US" dirty="0"/>
              <a:t>The ratio of true positive predictions to the actual positives in the dataset. This was a focus as the cost of false negatives is high (identified as did not default but did default)</a:t>
            </a:r>
          </a:p>
          <a:p>
            <a:pPr marL="0" indent="0">
              <a:buNone/>
            </a:pPr>
            <a:r>
              <a:rPr lang="en-US" u="sng" dirty="0"/>
              <a:t>F1-Score: </a:t>
            </a:r>
            <a:r>
              <a:rPr lang="en-US" dirty="0"/>
              <a:t>The harmonic mean of precision and recall.</a:t>
            </a:r>
          </a:p>
          <a:p>
            <a:pPr marL="0" indent="0">
              <a:buNone/>
            </a:pPr>
            <a:r>
              <a:rPr lang="en-US" u="sng" dirty="0"/>
              <a:t>Area Under the ROC Curve (AUC-ROC): </a:t>
            </a:r>
            <a:r>
              <a:rPr lang="en-US" dirty="0"/>
              <a:t>Measures the ability of the model to distinguish between the classes across all thresholds.</a:t>
            </a:r>
          </a:p>
          <a:p>
            <a:pPr marL="0" indent="0">
              <a:buNone/>
            </a:pPr>
            <a:r>
              <a:rPr lang="en-US" u="sng" dirty="0"/>
              <a:t>Matthews Correlation Coefficient (MCC): </a:t>
            </a:r>
            <a:r>
              <a:rPr lang="en-US" dirty="0"/>
              <a:t>A metric that takes into account true and false positives and negatives, providing a balanced measure of the quality of binary classifications. This is particularly useful for imbalanced datasets as it considers all four categories and is generally regarded as a balanced measure that can be used even if the classes are of very different sizes.</a:t>
            </a:r>
          </a:p>
        </p:txBody>
      </p:sp>
    </p:spTree>
    <p:extLst>
      <p:ext uri="{BB962C8B-B14F-4D97-AF65-F5344CB8AC3E}">
        <p14:creationId xmlns:p14="http://schemas.microsoft.com/office/powerpoint/2010/main" val="21670032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A9A92-F69D-B2E3-6166-C7182A6B686D}"/>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24EDE864-7F2F-C4E1-11A5-C5FE2FB0AFF3}"/>
              </a:ext>
            </a:extLst>
          </p:cNvPr>
          <p:cNvSpPr>
            <a:spLocks noGrp="1"/>
          </p:cNvSpPr>
          <p:nvPr>
            <p:ph sz="half" idx="1"/>
          </p:nvPr>
        </p:nvSpPr>
        <p:spPr>
          <a:xfrm>
            <a:off x="825980" y="1550989"/>
            <a:ext cx="5792534" cy="4370840"/>
          </a:xfrm>
        </p:spPr>
        <p:txBody>
          <a:bodyPr>
            <a:normAutofit lnSpcReduction="10000"/>
          </a:bodyPr>
          <a:lstStyle/>
          <a:p>
            <a:pPr marL="0" indent="0">
              <a:buNone/>
            </a:pPr>
            <a:r>
              <a:rPr lang="en-US" dirty="0"/>
              <a:t>Recall:</a:t>
            </a:r>
          </a:p>
          <a:p>
            <a:pPr lvl="1"/>
            <a:r>
              <a:rPr lang="en-US" dirty="0"/>
              <a:t>Logistic Regression: 0.69</a:t>
            </a:r>
          </a:p>
          <a:p>
            <a:pPr lvl="1"/>
            <a:r>
              <a:rPr lang="en-US" dirty="0"/>
              <a:t>Random Forest: 0.68</a:t>
            </a:r>
          </a:p>
          <a:p>
            <a:pPr lvl="1"/>
            <a:r>
              <a:rPr lang="en-US" dirty="0" err="1"/>
              <a:t>XGBoost</a:t>
            </a:r>
            <a:r>
              <a:rPr lang="en-US" dirty="0"/>
              <a:t>: 0.69</a:t>
            </a:r>
          </a:p>
          <a:p>
            <a:pPr marL="0" indent="0">
              <a:buNone/>
            </a:pPr>
            <a:r>
              <a:rPr lang="en-US" dirty="0"/>
              <a:t>F1-Score</a:t>
            </a:r>
          </a:p>
          <a:p>
            <a:pPr lvl="1"/>
            <a:r>
              <a:rPr lang="en-US" dirty="0"/>
              <a:t>Logistic Regression: 0.59</a:t>
            </a:r>
          </a:p>
          <a:p>
            <a:pPr lvl="1"/>
            <a:r>
              <a:rPr lang="en-US" dirty="0"/>
              <a:t>Random Forest: 0.61</a:t>
            </a:r>
          </a:p>
          <a:p>
            <a:pPr lvl="1"/>
            <a:r>
              <a:rPr lang="en-US" dirty="0" err="1"/>
              <a:t>XGBoost</a:t>
            </a:r>
            <a:r>
              <a:rPr lang="en-US" dirty="0"/>
              <a:t>: 0.62</a:t>
            </a:r>
          </a:p>
          <a:p>
            <a:pPr marL="0" indent="0">
              <a:buNone/>
            </a:pPr>
            <a:r>
              <a:rPr lang="en-US" dirty="0"/>
              <a:t>MCC:</a:t>
            </a:r>
          </a:p>
          <a:p>
            <a:pPr lvl="1"/>
            <a:r>
              <a:rPr lang="en-US" dirty="0"/>
              <a:t>Logistic Regression: 0.26</a:t>
            </a:r>
          </a:p>
          <a:p>
            <a:pPr lvl="1"/>
            <a:r>
              <a:rPr lang="en-US" dirty="0"/>
              <a:t>Random Forest: 0.24</a:t>
            </a:r>
          </a:p>
          <a:p>
            <a:pPr lvl="1"/>
            <a:r>
              <a:rPr lang="en-US" dirty="0" err="1"/>
              <a:t>XGBoost</a:t>
            </a:r>
            <a:r>
              <a:rPr lang="en-US" dirty="0"/>
              <a:t>: 0.26</a:t>
            </a:r>
          </a:p>
          <a:p>
            <a:pPr marL="0" indent="0">
              <a:buNone/>
            </a:pPr>
            <a:endParaRPr lang="en-US" dirty="0"/>
          </a:p>
        </p:txBody>
      </p:sp>
    </p:spTree>
    <p:extLst>
      <p:ext uri="{BB962C8B-B14F-4D97-AF65-F5344CB8AC3E}">
        <p14:creationId xmlns:p14="http://schemas.microsoft.com/office/powerpoint/2010/main" val="7345152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Madison</Template>
  <TotalTime>328</TotalTime>
  <Words>856</Words>
  <Application>Microsoft Macintosh PowerPoint</Application>
  <PresentationFormat>Widescreen</PresentationFormat>
  <Paragraphs>72</Paragraphs>
  <Slides>10</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10</vt:i4>
      </vt:variant>
    </vt:vector>
  </HeadingPairs>
  <TitlesOfParts>
    <vt:vector size="17" baseType="lpstr">
      <vt:lpstr>Aptos</vt:lpstr>
      <vt:lpstr>Aptos Display</vt:lpstr>
      <vt:lpstr>Arial</vt:lpstr>
      <vt:lpstr>Trebuchet MS</vt:lpstr>
      <vt:lpstr>Wingdings 3</vt:lpstr>
      <vt:lpstr>Office Theme</vt:lpstr>
      <vt:lpstr>Facet</vt:lpstr>
      <vt:lpstr>Bank Loan Default Prediction Capstone II</vt:lpstr>
      <vt:lpstr>Introduction: Project Overview</vt:lpstr>
      <vt:lpstr>Dataset Overview</vt:lpstr>
      <vt:lpstr>Methodology Overview</vt:lpstr>
      <vt:lpstr>Methodology Overview</vt:lpstr>
      <vt:lpstr>Methodology</vt:lpstr>
      <vt:lpstr>Machine Learning Models</vt:lpstr>
      <vt:lpstr>Evaluation Metrics</vt:lpstr>
      <vt:lpstr>Results</vt:lpstr>
      <vt:lpstr>Real-Life Application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Trip Fernandes</dc:creator>
  <cp:lastModifiedBy>Trip Fernandes</cp:lastModifiedBy>
  <cp:revision>1</cp:revision>
  <dcterms:created xsi:type="dcterms:W3CDTF">2024-07-29T12:23:21Z</dcterms:created>
  <dcterms:modified xsi:type="dcterms:W3CDTF">2024-07-29T17:52:03Z</dcterms:modified>
</cp:coreProperties>
</file>