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83820"/>
  </p:normalViewPr>
  <p:slideViewPr>
    <p:cSldViewPr snapToGrid="0">
      <p:cViewPr varScale="1">
        <p:scale>
          <a:sx n="130" d="100"/>
          <a:sy n="13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B8D3-AE9F-44DB-BC22-D943A5A56E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A8F79F-AE95-446B-BFBA-8B354C9051E5}">
      <dgm:prSet/>
      <dgm:spPr/>
      <dgm:t>
        <a:bodyPr/>
        <a:lstStyle/>
        <a:p>
          <a:r>
            <a:rPr lang="en-US" dirty="0"/>
            <a:t>There is a retirement crisis looming on the US horizon</a:t>
          </a:r>
        </a:p>
      </dgm:t>
    </dgm:pt>
    <dgm:pt modelId="{1A2F1912-D8B5-4F43-BF5B-A7DAA641D326}" type="parTrans" cxnId="{CB98BA74-030F-4830-80BD-2615132B4B0E}">
      <dgm:prSet/>
      <dgm:spPr/>
      <dgm:t>
        <a:bodyPr/>
        <a:lstStyle/>
        <a:p>
          <a:endParaRPr lang="en-US"/>
        </a:p>
      </dgm:t>
    </dgm:pt>
    <dgm:pt modelId="{40A1F02B-9AFC-4BD6-8D5E-4299A05EDE29}" type="sibTrans" cxnId="{CB98BA74-030F-4830-80BD-2615132B4B0E}">
      <dgm:prSet/>
      <dgm:spPr/>
      <dgm:t>
        <a:bodyPr/>
        <a:lstStyle/>
        <a:p>
          <a:endParaRPr lang="en-US"/>
        </a:p>
      </dgm:t>
    </dgm:pt>
    <dgm:pt modelId="{3C299DC5-A0C6-412A-9AD5-648D3A8E49B5}">
      <dgm:prSet/>
      <dgm:spPr/>
      <dgm:t>
        <a:bodyPr/>
        <a:lstStyle/>
        <a:p>
          <a:r>
            <a:rPr lang="en-US"/>
            <a:t>Future generations can avoid this entirely by proactively planning for their financial future</a:t>
          </a:r>
        </a:p>
      </dgm:t>
    </dgm:pt>
    <dgm:pt modelId="{73423BDB-C5DD-47E4-9D83-7062F74FE566}" type="parTrans" cxnId="{6758D26A-995F-4459-A1DC-045BF1CA97CF}">
      <dgm:prSet/>
      <dgm:spPr/>
      <dgm:t>
        <a:bodyPr/>
        <a:lstStyle/>
        <a:p>
          <a:endParaRPr lang="en-US"/>
        </a:p>
      </dgm:t>
    </dgm:pt>
    <dgm:pt modelId="{30BC3777-02CB-4E85-A13E-E1C0359E24FE}" type="sibTrans" cxnId="{6758D26A-995F-4459-A1DC-045BF1CA97CF}">
      <dgm:prSet/>
      <dgm:spPr/>
      <dgm:t>
        <a:bodyPr/>
        <a:lstStyle/>
        <a:p>
          <a:endParaRPr lang="en-US"/>
        </a:p>
      </dgm:t>
    </dgm:pt>
    <dgm:pt modelId="{97BE2E03-6D62-4074-A1B4-F47FE0DE7171}">
      <dgm:prSet/>
      <dgm:spPr/>
      <dgm:t>
        <a:bodyPr/>
        <a:lstStyle/>
        <a:p>
          <a:r>
            <a:rPr lang="en-US" dirty="0"/>
            <a:t>The retirement onus is now on the individual whereas in previous generations retirement depended on the corporation via pensions</a:t>
          </a:r>
        </a:p>
      </dgm:t>
    </dgm:pt>
    <dgm:pt modelId="{8DA3F894-AA66-4DA3-9805-6946AC7A0989}" type="parTrans" cxnId="{6AD4FA9A-0AA8-4AB8-A07E-07E4416EEDE3}">
      <dgm:prSet/>
      <dgm:spPr/>
      <dgm:t>
        <a:bodyPr/>
        <a:lstStyle/>
        <a:p>
          <a:endParaRPr lang="en-US"/>
        </a:p>
      </dgm:t>
    </dgm:pt>
    <dgm:pt modelId="{19CA0D1F-9274-41F6-A42F-4FE0EDB11B9B}" type="sibTrans" cxnId="{6AD4FA9A-0AA8-4AB8-A07E-07E4416EEDE3}">
      <dgm:prSet/>
      <dgm:spPr/>
      <dgm:t>
        <a:bodyPr/>
        <a:lstStyle/>
        <a:p>
          <a:endParaRPr lang="en-US"/>
        </a:p>
      </dgm:t>
    </dgm:pt>
    <dgm:pt modelId="{AA94A613-4BAB-4D53-A66D-6EBF17DA5C8F}">
      <dgm:prSet/>
      <dgm:spPr/>
      <dgm:t>
        <a:bodyPr/>
        <a:lstStyle/>
        <a:p>
          <a:r>
            <a:rPr lang="en-US"/>
            <a:t>Pensions have largely been replaced by 401k’s and individual brokerage accounts</a:t>
          </a:r>
        </a:p>
      </dgm:t>
    </dgm:pt>
    <dgm:pt modelId="{4E7C4967-43DF-4214-9A4B-CB6773A3B946}" type="parTrans" cxnId="{EABE6117-9CAC-46E6-ACAE-06ACDFE44BBC}">
      <dgm:prSet/>
      <dgm:spPr/>
      <dgm:t>
        <a:bodyPr/>
        <a:lstStyle/>
        <a:p>
          <a:endParaRPr lang="en-US"/>
        </a:p>
      </dgm:t>
    </dgm:pt>
    <dgm:pt modelId="{ED9BB739-6436-4D70-A437-E008B5339429}" type="sibTrans" cxnId="{EABE6117-9CAC-46E6-ACAE-06ACDFE44BBC}">
      <dgm:prSet/>
      <dgm:spPr/>
      <dgm:t>
        <a:bodyPr/>
        <a:lstStyle/>
        <a:p>
          <a:endParaRPr lang="en-US"/>
        </a:p>
      </dgm:t>
    </dgm:pt>
    <dgm:pt modelId="{EA36DC12-CB36-492C-BCFD-78DA86E265CC}" type="pres">
      <dgm:prSet presAssocID="{82F5B8D3-AE9F-44DB-BC22-D943A5A56E07}" presName="root" presStyleCnt="0">
        <dgm:presLayoutVars>
          <dgm:dir/>
          <dgm:resizeHandles val="exact"/>
        </dgm:presLayoutVars>
      </dgm:prSet>
      <dgm:spPr/>
    </dgm:pt>
    <dgm:pt modelId="{737FF597-FE47-4DD5-91B5-EEFA3FF3046D}" type="pres">
      <dgm:prSet presAssocID="{82F5B8D3-AE9F-44DB-BC22-D943A5A56E07}" presName="container" presStyleCnt="0">
        <dgm:presLayoutVars>
          <dgm:dir/>
          <dgm:resizeHandles val="exact"/>
        </dgm:presLayoutVars>
      </dgm:prSet>
      <dgm:spPr/>
    </dgm:pt>
    <dgm:pt modelId="{6CBCEB0F-0024-4A69-9275-EC9AC0CD3ABA}" type="pres">
      <dgm:prSet presAssocID="{05A8F79F-AE95-446B-BFBA-8B354C9051E5}" presName="compNode" presStyleCnt="0"/>
      <dgm:spPr/>
    </dgm:pt>
    <dgm:pt modelId="{3A6BC59B-21D0-4937-8996-899396553105}" type="pres">
      <dgm:prSet presAssocID="{05A8F79F-AE95-446B-BFBA-8B354C9051E5}" presName="iconBgRect" presStyleLbl="bgShp" presStyleIdx="0" presStyleCnt="4"/>
      <dgm:spPr/>
    </dgm:pt>
    <dgm:pt modelId="{973F06A7-C6BF-4002-BA7F-E0E452068010}" type="pres">
      <dgm:prSet presAssocID="{05A8F79F-AE95-446B-BFBA-8B354C9051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D83F0F0-AAD0-4BE5-BDC3-6065ACD2C414}" type="pres">
      <dgm:prSet presAssocID="{05A8F79F-AE95-446B-BFBA-8B354C9051E5}" presName="spaceRect" presStyleCnt="0"/>
      <dgm:spPr/>
    </dgm:pt>
    <dgm:pt modelId="{22E105F1-6A84-4BA1-ACB5-108D74B7AD6E}" type="pres">
      <dgm:prSet presAssocID="{05A8F79F-AE95-446B-BFBA-8B354C9051E5}" presName="textRect" presStyleLbl="revTx" presStyleIdx="0" presStyleCnt="4">
        <dgm:presLayoutVars>
          <dgm:chMax val="1"/>
          <dgm:chPref val="1"/>
        </dgm:presLayoutVars>
      </dgm:prSet>
      <dgm:spPr/>
    </dgm:pt>
    <dgm:pt modelId="{4AB5F746-43AF-4A61-AC1B-D6F68FAD76D8}" type="pres">
      <dgm:prSet presAssocID="{40A1F02B-9AFC-4BD6-8D5E-4299A05EDE29}" presName="sibTrans" presStyleLbl="sibTrans2D1" presStyleIdx="0" presStyleCnt="0"/>
      <dgm:spPr/>
    </dgm:pt>
    <dgm:pt modelId="{8A82C32C-C956-4534-A215-944EBC9D8177}" type="pres">
      <dgm:prSet presAssocID="{3C299DC5-A0C6-412A-9AD5-648D3A8E49B5}" presName="compNode" presStyleCnt="0"/>
      <dgm:spPr/>
    </dgm:pt>
    <dgm:pt modelId="{E6D431A8-8B53-4CE7-873A-4312FB72451A}" type="pres">
      <dgm:prSet presAssocID="{3C299DC5-A0C6-412A-9AD5-648D3A8E49B5}" presName="iconBgRect" presStyleLbl="bgShp" presStyleIdx="1" presStyleCnt="4"/>
      <dgm:spPr/>
    </dgm:pt>
    <dgm:pt modelId="{44BD1C16-15DA-496E-BE3B-F89C1BC3B292}" type="pres">
      <dgm:prSet presAssocID="{3C299DC5-A0C6-412A-9AD5-648D3A8E49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4E487B0-A701-4714-881C-E75A1FE3F28C}" type="pres">
      <dgm:prSet presAssocID="{3C299DC5-A0C6-412A-9AD5-648D3A8E49B5}" presName="spaceRect" presStyleCnt="0"/>
      <dgm:spPr/>
    </dgm:pt>
    <dgm:pt modelId="{ACA0517D-3368-499E-9DEE-1A4035DF1531}" type="pres">
      <dgm:prSet presAssocID="{3C299DC5-A0C6-412A-9AD5-648D3A8E49B5}" presName="textRect" presStyleLbl="revTx" presStyleIdx="1" presStyleCnt="4">
        <dgm:presLayoutVars>
          <dgm:chMax val="1"/>
          <dgm:chPref val="1"/>
        </dgm:presLayoutVars>
      </dgm:prSet>
      <dgm:spPr/>
    </dgm:pt>
    <dgm:pt modelId="{DD9D93BC-CD30-4ADF-A10C-9C0078448904}" type="pres">
      <dgm:prSet presAssocID="{30BC3777-02CB-4E85-A13E-E1C0359E24FE}" presName="sibTrans" presStyleLbl="sibTrans2D1" presStyleIdx="0" presStyleCnt="0"/>
      <dgm:spPr/>
    </dgm:pt>
    <dgm:pt modelId="{DF36066C-44F6-427C-92FC-8816C2081FFD}" type="pres">
      <dgm:prSet presAssocID="{97BE2E03-6D62-4074-A1B4-F47FE0DE7171}" presName="compNode" presStyleCnt="0"/>
      <dgm:spPr/>
    </dgm:pt>
    <dgm:pt modelId="{1C8A33F0-76C8-4545-909A-DA8CDCAD1919}" type="pres">
      <dgm:prSet presAssocID="{97BE2E03-6D62-4074-A1B4-F47FE0DE7171}" presName="iconBgRect" presStyleLbl="bgShp" presStyleIdx="2" presStyleCnt="4"/>
      <dgm:spPr/>
    </dgm:pt>
    <dgm:pt modelId="{281032A4-DE03-4DF2-9C48-A794F921791A}" type="pres">
      <dgm:prSet presAssocID="{97BE2E03-6D62-4074-A1B4-F47FE0DE71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D14A973-468E-47A0-B10A-4A8E17FB1EA8}" type="pres">
      <dgm:prSet presAssocID="{97BE2E03-6D62-4074-A1B4-F47FE0DE7171}" presName="spaceRect" presStyleCnt="0"/>
      <dgm:spPr/>
    </dgm:pt>
    <dgm:pt modelId="{1669EC2C-9084-4647-9C23-D1C1EF1DA740}" type="pres">
      <dgm:prSet presAssocID="{97BE2E03-6D62-4074-A1B4-F47FE0DE7171}" presName="textRect" presStyleLbl="revTx" presStyleIdx="2" presStyleCnt="4">
        <dgm:presLayoutVars>
          <dgm:chMax val="1"/>
          <dgm:chPref val="1"/>
        </dgm:presLayoutVars>
      </dgm:prSet>
      <dgm:spPr/>
    </dgm:pt>
    <dgm:pt modelId="{7DB78608-7CAB-48D0-9720-1DF8F10ABF4B}" type="pres">
      <dgm:prSet presAssocID="{19CA0D1F-9274-41F6-A42F-4FE0EDB11B9B}" presName="sibTrans" presStyleLbl="sibTrans2D1" presStyleIdx="0" presStyleCnt="0"/>
      <dgm:spPr/>
    </dgm:pt>
    <dgm:pt modelId="{461AF088-9D1F-4FF6-9EBA-D45222DFE6BB}" type="pres">
      <dgm:prSet presAssocID="{AA94A613-4BAB-4D53-A66D-6EBF17DA5C8F}" presName="compNode" presStyleCnt="0"/>
      <dgm:spPr/>
    </dgm:pt>
    <dgm:pt modelId="{7E411DDB-37D6-4625-BBB2-C51FCBAC1380}" type="pres">
      <dgm:prSet presAssocID="{AA94A613-4BAB-4D53-A66D-6EBF17DA5C8F}" presName="iconBgRect" presStyleLbl="bgShp" presStyleIdx="3" presStyleCnt="4"/>
      <dgm:spPr/>
    </dgm:pt>
    <dgm:pt modelId="{0F5A9C77-8AAE-4206-9618-48DAD4C5A4C6}" type="pres">
      <dgm:prSet presAssocID="{AA94A613-4BAB-4D53-A66D-6EBF17DA5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EC0112D-8500-4695-B037-83FC735AA085}" type="pres">
      <dgm:prSet presAssocID="{AA94A613-4BAB-4D53-A66D-6EBF17DA5C8F}" presName="spaceRect" presStyleCnt="0"/>
      <dgm:spPr/>
    </dgm:pt>
    <dgm:pt modelId="{F76CDB22-0DE7-42DA-B959-155966276847}" type="pres">
      <dgm:prSet presAssocID="{AA94A613-4BAB-4D53-A66D-6EBF17DA5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D58409-247F-46B6-96FF-1CF6AA66774E}" type="presOf" srcId="{AA94A613-4BAB-4D53-A66D-6EBF17DA5C8F}" destId="{F76CDB22-0DE7-42DA-B959-155966276847}" srcOrd="0" destOrd="0" presId="urn:microsoft.com/office/officeart/2018/2/layout/IconCircleList"/>
    <dgm:cxn modelId="{EABE6117-9CAC-46E6-ACAE-06ACDFE44BBC}" srcId="{82F5B8D3-AE9F-44DB-BC22-D943A5A56E07}" destId="{AA94A613-4BAB-4D53-A66D-6EBF17DA5C8F}" srcOrd="3" destOrd="0" parTransId="{4E7C4967-43DF-4214-9A4B-CB6773A3B946}" sibTransId="{ED9BB739-6436-4D70-A437-E008B5339429}"/>
    <dgm:cxn modelId="{EA132C18-870B-4EBB-A117-FB290CABA12C}" type="presOf" srcId="{3C299DC5-A0C6-412A-9AD5-648D3A8E49B5}" destId="{ACA0517D-3368-499E-9DEE-1A4035DF1531}" srcOrd="0" destOrd="0" presId="urn:microsoft.com/office/officeart/2018/2/layout/IconCircleList"/>
    <dgm:cxn modelId="{85464122-B40E-456E-9AE6-C6624FEC12A6}" type="presOf" srcId="{05A8F79F-AE95-446B-BFBA-8B354C9051E5}" destId="{22E105F1-6A84-4BA1-ACB5-108D74B7AD6E}" srcOrd="0" destOrd="0" presId="urn:microsoft.com/office/officeart/2018/2/layout/IconCircleList"/>
    <dgm:cxn modelId="{BC6E6025-256D-4D52-9951-4569FCDC110A}" type="presOf" srcId="{30BC3777-02CB-4E85-A13E-E1C0359E24FE}" destId="{DD9D93BC-CD30-4ADF-A10C-9C0078448904}" srcOrd="0" destOrd="0" presId="urn:microsoft.com/office/officeart/2018/2/layout/IconCircleList"/>
    <dgm:cxn modelId="{6758D26A-995F-4459-A1DC-045BF1CA97CF}" srcId="{82F5B8D3-AE9F-44DB-BC22-D943A5A56E07}" destId="{3C299DC5-A0C6-412A-9AD5-648D3A8E49B5}" srcOrd="1" destOrd="0" parTransId="{73423BDB-C5DD-47E4-9D83-7062F74FE566}" sibTransId="{30BC3777-02CB-4E85-A13E-E1C0359E24FE}"/>
    <dgm:cxn modelId="{04004974-2FC9-466C-B6F8-603083ACA982}" type="presOf" srcId="{40A1F02B-9AFC-4BD6-8D5E-4299A05EDE29}" destId="{4AB5F746-43AF-4A61-AC1B-D6F68FAD76D8}" srcOrd="0" destOrd="0" presId="urn:microsoft.com/office/officeart/2018/2/layout/IconCircleList"/>
    <dgm:cxn modelId="{CB98BA74-030F-4830-80BD-2615132B4B0E}" srcId="{82F5B8D3-AE9F-44DB-BC22-D943A5A56E07}" destId="{05A8F79F-AE95-446B-BFBA-8B354C9051E5}" srcOrd="0" destOrd="0" parTransId="{1A2F1912-D8B5-4F43-BF5B-A7DAA641D326}" sibTransId="{40A1F02B-9AFC-4BD6-8D5E-4299A05EDE29}"/>
    <dgm:cxn modelId="{D5DA1D99-939E-455F-86D4-26CB8AD9E834}" type="presOf" srcId="{19CA0D1F-9274-41F6-A42F-4FE0EDB11B9B}" destId="{7DB78608-7CAB-48D0-9720-1DF8F10ABF4B}" srcOrd="0" destOrd="0" presId="urn:microsoft.com/office/officeart/2018/2/layout/IconCircleList"/>
    <dgm:cxn modelId="{6AD4FA9A-0AA8-4AB8-A07E-07E4416EEDE3}" srcId="{82F5B8D3-AE9F-44DB-BC22-D943A5A56E07}" destId="{97BE2E03-6D62-4074-A1B4-F47FE0DE7171}" srcOrd="2" destOrd="0" parTransId="{8DA3F894-AA66-4DA3-9805-6946AC7A0989}" sibTransId="{19CA0D1F-9274-41F6-A42F-4FE0EDB11B9B}"/>
    <dgm:cxn modelId="{D347CEAA-6435-466E-8FA1-34CD5AC01432}" type="presOf" srcId="{82F5B8D3-AE9F-44DB-BC22-D943A5A56E07}" destId="{EA36DC12-CB36-492C-BCFD-78DA86E265CC}" srcOrd="0" destOrd="0" presId="urn:microsoft.com/office/officeart/2018/2/layout/IconCircleList"/>
    <dgm:cxn modelId="{09F38CB4-3716-4594-80D1-BE7130168B74}" type="presOf" srcId="{97BE2E03-6D62-4074-A1B4-F47FE0DE7171}" destId="{1669EC2C-9084-4647-9C23-D1C1EF1DA740}" srcOrd="0" destOrd="0" presId="urn:microsoft.com/office/officeart/2018/2/layout/IconCircleList"/>
    <dgm:cxn modelId="{F47C67B5-5C99-4146-957D-96B83C69C3E0}" type="presParOf" srcId="{EA36DC12-CB36-492C-BCFD-78DA86E265CC}" destId="{737FF597-FE47-4DD5-91B5-EEFA3FF3046D}" srcOrd="0" destOrd="0" presId="urn:microsoft.com/office/officeart/2018/2/layout/IconCircleList"/>
    <dgm:cxn modelId="{7B5FFC6C-991A-4348-9CCF-0512A40667A4}" type="presParOf" srcId="{737FF597-FE47-4DD5-91B5-EEFA3FF3046D}" destId="{6CBCEB0F-0024-4A69-9275-EC9AC0CD3ABA}" srcOrd="0" destOrd="0" presId="urn:microsoft.com/office/officeart/2018/2/layout/IconCircleList"/>
    <dgm:cxn modelId="{CB08F2CC-3706-408B-A8D6-DD02298230D7}" type="presParOf" srcId="{6CBCEB0F-0024-4A69-9275-EC9AC0CD3ABA}" destId="{3A6BC59B-21D0-4937-8996-899396553105}" srcOrd="0" destOrd="0" presId="urn:microsoft.com/office/officeart/2018/2/layout/IconCircleList"/>
    <dgm:cxn modelId="{CF4D1C0F-2E6F-47C9-B402-89E3DC472292}" type="presParOf" srcId="{6CBCEB0F-0024-4A69-9275-EC9AC0CD3ABA}" destId="{973F06A7-C6BF-4002-BA7F-E0E452068010}" srcOrd="1" destOrd="0" presId="urn:microsoft.com/office/officeart/2018/2/layout/IconCircleList"/>
    <dgm:cxn modelId="{23030FC7-0AA7-4E28-B6A7-2A53A7EBC956}" type="presParOf" srcId="{6CBCEB0F-0024-4A69-9275-EC9AC0CD3ABA}" destId="{4D83F0F0-AAD0-4BE5-BDC3-6065ACD2C414}" srcOrd="2" destOrd="0" presId="urn:microsoft.com/office/officeart/2018/2/layout/IconCircleList"/>
    <dgm:cxn modelId="{5EB16ADB-4DC7-4EFE-9A84-68DA9EDBB244}" type="presParOf" srcId="{6CBCEB0F-0024-4A69-9275-EC9AC0CD3ABA}" destId="{22E105F1-6A84-4BA1-ACB5-108D74B7AD6E}" srcOrd="3" destOrd="0" presId="urn:microsoft.com/office/officeart/2018/2/layout/IconCircleList"/>
    <dgm:cxn modelId="{E516C16F-1AC1-4D8D-B981-E69693432285}" type="presParOf" srcId="{737FF597-FE47-4DD5-91B5-EEFA3FF3046D}" destId="{4AB5F746-43AF-4A61-AC1B-D6F68FAD76D8}" srcOrd="1" destOrd="0" presId="urn:microsoft.com/office/officeart/2018/2/layout/IconCircleList"/>
    <dgm:cxn modelId="{AAA73A46-E795-48D7-9AC8-3953BC641108}" type="presParOf" srcId="{737FF597-FE47-4DD5-91B5-EEFA3FF3046D}" destId="{8A82C32C-C956-4534-A215-944EBC9D8177}" srcOrd="2" destOrd="0" presId="urn:microsoft.com/office/officeart/2018/2/layout/IconCircleList"/>
    <dgm:cxn modelId="{29F76F52-607F-4185-A810-0BE10AF454C1}" type="presParOf" srcId="{8A82C32C-C956-4534-A215-944EBC9D8177}" destId="{E6D431A8-8B53-4CE7-873A-4312FB72451A}" srcOrd="0" destOrd="0" presId="urn:microsoft.com/office/officeart/2018/2/layout/IconCircleList"/>
    <dgm:cxn modelId="{9EB6DAE8-D361-49B8-8B1D-36337EC2686C}" type="presParOf" srcId="{8A82C32C-C956-4534-A215-944EBC9D8177}" destId="{44BD1C16-15DA-496E-BE3B-F89C1BC3B292}" srcOrd="1" destOrd="0" presId="urn:microsoft.com/office/officeart/2018/2/layout/IconCircleList"/>
    <dgm:cxn modelId="{9C559649-33BF-4658-A3E9-BFAF4409C717}" type="presParOf" srcId="{8A82C32C-C956-4534-A215-944EBC9D8177}" destId="{B4E487B0-A701-4714-881C-E75A1FE3F28C}" srcOrd="2" destOrd="0" presId="urn:microsoft.com/office/officeart/2018/2/layout/IconCircleList"/>
    <dgm:cxn modelId="{0F011EC1-91D8-4570-9902-9D1E232496EC}" type="presParOf" srcId="{8A82C32C-C956-4534-A215-944EBC9D8177}" destId="{ACA0517D-3368-499E-9DEE-1A4035DF1531}" srcOrd="3" destOrd="0" presId="urn:microsoft.com/office/officeart/2018/2/layout/IconCircleList"/>
    <dgm:cxn modelId="{1A423670-BA62-4B0E-829E-09FA3D649150}" type="presParOf" srcId="{737FF597-FE47-4DD5-91B5-EEFA3FF3046D}" destId="{DD9D93BC-CD30-4ADF-A10C-9C0078448904}" srcOrd="3" destOrd="0" presId="urn:microsoft.com/office/officeart/2018/2/layout/IconCircleList"/>
    <dgm:cxn modelId="{676CDC73-41B5-4614-A812-4AC0BD7DBB55}" type="presParOf" srcId="{737FF597-FE47-4DD5-91B5-EEFA3FF3046D}" destId="{DF36066C-44F6-427C-92FC-8816C2081FFD}" srcOrd="4" destOrd="0" presId="urn:microsoft.com/office/officeart/2018/2/layout/IconCircleList"/>
    <dgm:cxn modelId="{9C88C29C-4121-493D-A201-84F26CE9D551}" type="presParOf" srcId="{DF36066C-44F6-427C-92FC-8816C2081FFD}" destId="{1C8A33F0-76C8-4545-909A-DA8CDCAD1919}" srcOrd="0" destOrd="0" presId="urn:microsoft.com/office/officeart/2018/2/layout/IconCircleList"/>
    <dgm:cxn modelId="{63E9BBA9-7375-4ED7-8546-5CDB87E169CF}" type="presParOf" srcId="{DF36066C-44F6-427C-92FC-8816C2081FFD}" destId="{281032A4-DE03-4DF2-9C48-A794F921791A}" srcOrd="1" destOrd="0" presId="urn:microsoft.com/office/officeart/2018/2/layout/IconCircleList"/>
    <dgm:cxn modelId="{3FDB5F39-C844-4B0F-9CC7-870664C88977}" type="presParOf" srcId="{DF36066C-44F6-427C-92FC-8816C2081FFD}" destId="{9D14A973-468E-47A0-B10A-4A8E17FB1EA8}" srcOrd="2" destOrd="0" presId="urn:microsoft.com/office/officeart/2018/2/layout/IconCircleList"/>
    <dgm:cxn modelId="{FA74AD80-77F9-4AA2-8DD4-7B55EA6AC528}" type="presParOf" srcId="{DF36066C-44F6-427C-92FC-8816C2081FFD}" destId="{1669EC2C-9084-4647-9C23-D1C1EF1DA740}" srcOrd="3" destOrd="0" presId="urn:microsoft.com/office/officeart/2018/2/layout/IconCircleList"/>
    <dgm:cxn modelId="{4EA23535-24EA-4854-ADB0-00ED231135E2}" type="presParOf" srcId="{737FF597-FE47-4DD5-91B5-EEFA3FF3046D}" destId="{7DB78608-7CAB-48D0-9720-1DF8F10ABF4B}" srcOrd="5" destOrd="0" presId="urn:microsoft.com/office/officeart/2018/2/layout/IconCircleList"/>
    <dgm:cxn modelId="{4390638E-64A5-46E8-B8D7-7ABAAED32B3C}" type="presParOf" srcId="{737FF597-FE47-4DD5-91B5-EEFA3FF3046D}" destId="{461AF088-9D1F-4FF6-9EBA-D45222DFE6BB}" srcOrd="6" destOrd="0" presId="urn:microsoft.com/office/officeart/2018/2/layout/IconCircleList"/>
    <dgm:cxn modelId="{315CB2DB-3337-4FF2-89EA-9DAF18FDADD4}" type="presParOf" srcId="{461AF088-9D1F-4FF6-9EBA-D45222DFE6BB}" destId="{7E411DDB-37D6-4625-BBB2-C51FCBAC1380}" srcOrd="0" destOrd="0" presId="urn:microsoft.com/office/officeart/2018/2/layout/IconCircleList"/>
    <dgm:cxn modelId="{C8E7F5F1-CFEE-440E-81F1-F2B9B8BECD59}" type="presParOf" srcId="{461AF088-9D1F-4FF6-9EBA-D45222DFE6BB}" destId="{0F5A9C77-8AAE-4206-9618-48DAD4C5A4C6}" srcOrd="1" destOrd="0" presId="urn:microsoft.com/office/officeart/2018/2/layout/IconCircleList"/>
    <dgm:cxn modelId="{C495228C-BCE0-40AE-9931-D648A5F3E889}" type="presParOf" srcId="{461AF088-9D1F-4FF6-9EBA-D45222DFE6BB}" destId="{3EC0112D-8500-4695-B037-83FC735AA085}" srcOrd="2" destOrd="0" presId="urn:microsoft.com/office/officeart/2018/2/layout/IconCircleList"/>
    <dgm:cxn modelId="{821C4A7C-8237-4425-90BB-9800F4DE5C54}" type="presParOf" srcId="{461AF088-9D1F-4FF6-9EBA-D45222DFE6BB}" destId="{F76CDB22-0DE7-42DA-B959-1559662768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0686F-C69B-4482-83AA-489F165B7CB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699D84-8BAB-4AA2-953F-A98902A0CF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Hotly contested topic</a:t>
          </a:r>
        </a:p>
      </dgm:t>
    </dgm:pt>
    <dgm:pt modelId="{036D8DA8-0173-4064-AE5A-17194232795A}" type="parTrans" cxnId="{E742B0DC-9532-4779-9444-57D8A7297333}">
      <dgm:prSet/>
      <dgm:spPr/>
      <dgm:t>
        <a:bodyPr/>
        <a:lstStyle/>
        <a:p>
          <a:endParaRPr lang="en-US"/>
        </a:p>
      </dgm:t>
    </dgm:pt>
    <dgm:pt modelId="{80EF0938-5976-4EDE-AFC8-291E406560BF}" type="sibTrans" cxnId="{E742B0DC-9532-4779-9444-57D8A7297333}">
      <dgm:prSet/>
      <dgm:spPr/>
      <dgm:t>
        <a:bodyPr/>
        <a:lstStyle/>
        <a:p>
          <a:endParaRPr lang="en-US"/>
        </a:p>
      </dgm:t>
    </dgm:pt>
    <dgm:pt modelId="{A9CE6B45-1285-48D5-BDE2-08B340AFEE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people provide anecdotal evidence against dividend investing from being burned (dividend cut) by a dividend payer in the past </a:t>
          </a:r>
        </a:p>
      </dgm:t>
    </dgm:pt>
    <dgm:pt modelId="{5697551B-3046-4C8C-B078-E84502D4AF26}" type="parTrans" cxnId="{D3591205-F1A0-48F0-9F6F-12C0EE868D5B}">
      <dgm:prSet/>
      <dgm:spPr/>
      <dgm:t>
        <a:bodyPr/>
        <a:lstStyle/>
        <a:p>
          <a:endParaRPr lang="en-US"/>
        </a:p>
      </dgm:t>
    </dgm:pt>
    <dgm:pt modelId="{A1F2C0C7-796A-4D73-8E6C-79F4023D84AE}" type="sibTrans" cxnId="{D3591205-F1A0-48F0-9F6F-12C0EE868D5B}">
      <dgm:prSet/>
      <dgm:spPr/>
      <dgm:t>
        <a:bodyPr/>
        <a:lstStyle/>
        <a:p>
          <a:endParaRPr lang="en-US"/>
        </a:p>
      </dgm:t>
    </dgm:pt>
    <dgm:pt modelId="{F33F296B-AA6F-4EF7-A295-DF59C2B85D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does the data say?</a:t>
          </a:r>
        </a:p>
      </dgm:t>
    </dgm:pt>
    <dgm:pt modelId="{85531DE0-904B-423F-AE5F-7433FCA84EDC}" type="parTrans" cxnId="{0DF8E906-97AF-4AA4-94FA-6C9D291DFF00}">
      <dgm:prSet/>
      <dgm:spPr/>
      <dgm:t>
        <a:bodyPr/>
        <a:lstStyle/>
        <a:p>
          <a:endParaRPr lang="en-US"/>
        </a:p>
      </dgm:t>
    </dgm:pt>
    <dgm:pt modelId="{3C9400B9-C720-4DEC-ADFE-23F7FDB04A60}" type="sibTrans" cxnId="{0DF8E906-97AF-4AA4-94FA-6C9D291DFF00}">
      <dgm:prSet/>
      <dgm:spPr/>
      <dgm:t>
        <a:bodyPr/>
        <a:lstStyle/>
        <a:p>
          <a:endParaRPr lang="en-US"/>
        </a:p>
      </dgm:t>
    </dgm:pt>
    <dgm:pt modelId="{FEA2D69F-344A-4BA1-85C0-9E17B2DF9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Examined 30-years of data across 6 different portfolios. Each portfolio had a different composition of companies.</a:t>
          </a:r>
        </a:p>
      </dgm:t>
    </dgm:pt>
    <dgm:pt modelId="{B90D4C03-6045-40A2-8438-F70FAB004675}" type="parTrans" cxnId="{7C38EF49-A85A-4156-AF9D-1CFC261B9793}">
      <dgm:prSet/>
      <dgm:spPr/>
      <dgm:t>
        <a:bodyPr/>
        <a:lstStyle/>
        <a:p>
          <a:endParaRPr lang="en-US"/>
        </a:p>
      </dgm:t>
    </dgm:pt>
    <dgm:pt modelId="{FDDF63BA-E9D3-4B3C-B8A5-98BBADE2681E}" type="sibTrans" cxnId="{7C38EF49-A85A-4156-AF9D-1CFC261B9793}">
      <dgm:prSet/>
      <dgm:spPr/>
      <dgm:t>
        <a:bodyPr/>
        <a:lstStyle/>
        <a:p>
          <a:endParaRPr lang="en-US"/>
        </a:p>
      </dgm:t>
    </dgm:pt>
    <dgm:pt modelId="{DCDB8EB7-1443-4A84-BA05-CFFDE112ACA1}">
      <dgm:prSet/>
      <dgm:spPr/>
      <dgm:t>
        <a:bodyPr/>
        <a:lstStyle/>
        <a:p>
          <a:r>
            <a:rPr lang="en-US" dirty="0"/>
            <a:t>Used Dividend Aristocrats for the dividend paying stocks</a:t>
          </a:r>
        </a:p>
      </dgm:t>
    </dgm:pt>
    <dgm:pt modelId="{0E3493D6-3B56-49DB-8ED0-451D237DB586}" type="parTrans" cxnId="{B8992CCF-A217-4D65-BF52-ABF895DBA861}">
      <dgm:prSet/>
      <dgm:spPr/>
      <dgm:t>
        <a:bodyPr/>
        <a:lstStyle/>
        <a:p>
          <a:endParaRPr lang="en-US"/>
        </a:p>
      </dgm:t>
    </dgm:pt>
    <dgm:pt modelId="{2DE61C8C-3A02-451E-9B1C-B9483FCE8AA1}" type="sibTrans" cxnId="{B8992CCF-A217-4D65-BF52-ABF895DBA861}">
      <dgm:prSet/>
      <dgm:spPr/>
      <dgm:t>
        <a:bodyPr/>
        <a:lstStyle/>
        <a:p>
          <a:endParaRPr lang="en-US"/>
        </a:p>
      </dgm:t>
    </dgm:pt>
    <dgm:pt modelId="{C6BEF434-28A7-443E-A62F-40E61A00B2B6}">
      <dgm:prSet/>
      <dgm:spPr/>
      <dgm:t>
        <a:bodyPr/>
        <a:lstStyle/>
        <a:p>
          <a:r>
            <a:rPr lang="en-US" dirty="0"/>
            <a:t>Used SPY as the S&amp;P500 broad market index</a:t>
          </a:r>
        </a:p>
      </dgm:t>
    </dgm:pt>
    <dgm:pt modelId="{20084B9F-1321-469F-A561-F0BD0951864C}" type="parTrans" cxnId="{A1193631-D4C9-4978-B754-AF0D03B9063F}">
      <dgm:prSet/>
      <dgm:spPr/>
      <dgm:t>
        <a:bodyPr/>
        <a:lstStyle/>
        <a:p>
          <a:endParaRPr lang="en-US"/>
        </a:p>
      </dgm:t>
    </dgm:pt>
    <dgm:pt modelId="{1F945479-D412-4373-B64D-C22CC88C3629}" type="sibTrans" cxnId="{A1193631-D4C9-4978-B754-AF0D03B9063F}">
      <dgm:prSet/>
      <dgm:spPr/>
      <dgm:t>
        <a:bodyPr/>
        <a:lstStyle/>
        <a:p>
          <a:endParaRPr lang="en-US"/>
        </a:p>
      </dgm:t>
    </dgm:pt>
    <dgm:pt modelId="{699361A1-8485-2945-B7C0-008092A8147E}">
      <dgm:prSet/>
      <dgm:spPr/>
      <dgm:t>
        <a:bodyPr/>
        <a:lstStyle/>
        <a:p>
          <a:r>
            <a:rPr lang="en-US" dirty="0"/>
            <a:t>Reinvested dividends and accounted for stock splits across all portfolios</a:t>
          </a:r>
        </a:p>
      </dgm:t>
    </dgm:pt>
    <dgm:pt modelId="{1646A544-91A9-6443-A4D7-073765D3A440}" type="parTrans" cxnId="{985714DB-C671-8B42-924B-ACA27EC6265D}">
      <dgm:prSet/>
      <dgm:spPr/>
      <dgm:t>
        <a:bodyPr/>
        <a:lstStyle/>
        <a:p>
          <a:endParaRPr lang="en-US"/>
        </a:p>
      </dgm:t>
    </dgm:pt>
    <dgm:pt modelId="{FB20B45B-FA1A-F24E-B74C-E69A7C96EE96}" type="sibTrans" cxnId="{985714DB-C671-8B42-924B-ACA27EC6265D}">
      <dgm:prSet/>
      <dgm:spPr/>
      <dgm:t>
        <a:bodyPr/>
        <a:lstStyle/>
        <a:p>
          <a:endParaRPr lang="en-US"/>
        </a:p>
      </dgm:t>
    </dgm:pt>
    <dgm:pt modelId="{C7CD2B72-C836-4828-BE17-B32061094984}" type="pres">
      <dgm:prSet presAssocID="{D1D0686F-C69B-4482-83AA-489F165B7CBD}" presName="root" presStyleCnt="0">
        <dgm:presLayoutVars>
          <dgm:dir/>
          <dgm:resizeHandles val="exact"/>
        </dgm:presLayoutVars>
      </dgm:prSet>
      <dgm:spPr/>
    </dgm:pt>
    <dgm:pt modelId="{C65D7346-0F53-4787-9BF9-D06114E29AB5}" type="pres">
      <dgm:prSet presAssocID="{91699D84-8BAB-4AA2-953F-A98902A0CF86}" presName="compNode" presStyleCnt="0"/>
      <dgm:spPr/>
    </dgm:pt>
    <dgm:pt modelId="{C8091F84-1B40-4E35-AF68-C98D40A972D6}" type="pres">
      <dgm:prSet presAssocID="{91699D84-8BAB-4AA2-953F-A98902A0CF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61C6FBB-F20A-4323-866E-ACEED2650334}" type="pres">
      <dgm:prSet presAssocID="{91699D84-8BAB-4AA2-953F-A98902A0CF86}" presName="iconSpace" presStyleCnt="0"/>
      <dgm:spPr/>
    </dgm:pt>
    <dgm:pt modelId="{FCE09006-436A-4C14-98D7-03011F19D454}" type="pres">
      <dgm:prSet presAssocID="{91699D84-8BAB-4AA2-953F-A98902A0CF86}" presName="parTx" presStyleLbl="revTx" presStyleIdx="0" presStyleCnt="4">
        <dgm:presLayoutVars>
          <dgm:chMax val="0"/>
          <dgm:chPref val="0"/>
        </dgm:presLayoutVars>
      </dgm:prSet>
      <dgm:spPr/>
    </dgm:pt>
    <dgm:pt modelId="{4717EC8B-2533-430B-B1A4-05F90DE37854}" type="pres">
      <dgm:prSet presAssocID="{91699D84-8BAB-4AA2-953F-A98902A0CF86}" presName="txSpace" presStyleCnt="0"/>
      <dgm:spPr/>
    </dgm:pt>
    <dgm:pt modelId="{C5F65B23-5F7D-496D-BF79-5E5139EAA59F}" type="pres">
      <dgm:prSet presAssocID="{91699D84-8BAB-4AA2-953F-A98902A0CF86}" presName="desTx" presStyleLbl="revTx" presStyleIdx="1" presStyleCnt="4">
        <dgm:presLayoutVars/>
      </dgm:prSet>
      <dgm:spPr/>
    </dgm:pt>
    <dgm:pt modelId="{D09EB3B1-61B2-4D61-9D76-D23932042F68}" type="pres">
      <dgm:prSet presAssocID="{80EF0938-5976-4EDE-AFC8-291E406560BF}" presName="sibTrans" presStyleCnt="0"/>
      <dgm:spPr/>
    </dgm:pt>
    <dgm:pt modelId="{303E550D-F23A-4DFA-80B8-AA7F17A63C30}" type="pres">
      <dgm:prSet presAssocID="{F33F296B-AA6F-4EF7-A295-DF59C2B85D6F}" presName="compNode" presStyleCnt="0"/>
      <dgm:spPr/>
    </dgm:pt>
    <dgm:pt modelId="{9F5F9275-3261-49E2-A10A-32254F2A0227}" type="pres">
      <dgm:prSet presAssocID="{F33F296B-AA6F-4EF7-A295-DF59C2B85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784322-E47B-4BAC-A258-2CA4A06EFE94}" type="pres">
      <dgm:prSet presAssocID="{F33F296B-AA6F-4EF7-A295-DF59C2B85D6F}" presName="iconSpace" presStyleCnt="0"/>
      <dgm:spPr/>
    </dgm:pt>
    <dgm:pt modelId="{ED55DA7A-0B1F-4FFB-B66E-25C271F1B1E8}" type="pres">
      <dgm:prSet presAssocID="{F33F296B-AA6F-4EF7-A295-DF59C2B85D6F}" presName="parTx" presStyleLbl="revTx" presStyleIdx="2" presStyleCnt="4">
        <dgm:presLayoutVars>
          <dgm:chMax val="0"/>
          <dgm:chPref val="0"/>
        </dgm:presLayoutVars>
      </dgm:prSet>
      <dgm:spPr/>
    </dgm:pt>
    <dgm:pt modelId="{B4E8AF2A-FB5C-467A-9EB7-CCABED763444}" type="pres">
      <dgm:prSet presAssocID="{F33F296B-AA6F-4EF7-A295-DF59C2B85D6F}" presName="txSpace" presStyleCnt="0"/>
      <dgm:spPr/>
    </dgm:pt>
    <dgm:pt modelId="{A180E557-FE78-4F75-AC0D-D62A88F778C9}" type="pres">
      <dgm:prSet presAssocID="{F33F296B-AA6F-4EF7-A295-DF59C2B85D6F}" presName="desTx" presStyleLbl="revTx" presStyleIdx="3" presStyleCnt="4">
        <dgm:presLayoutVars/>
      </dgm:prSet>
      <dgm:spPr/>
    </dgm:pt>
  </dgm:ptLst>
  <dgm:cxnLst>
    <dgm:cxn modelId="{AFEE9404-9233-479F-A0D3-03104D668EFD}" type="presOf" srcId="{FEA2D69F-344A-4BA1-85C0-9E17B2DF9492}" destId="{A180E557-FE78-4F75-AC0D-D62A88F778C9}" srcOrd="0" destOrd="0" presId="urn:microsoft.com/office/officeart/2018/5/layout/CenteredIconLabelDescriptionList"/>
    <dgm:cxn modelId="{D3591205-F1A0-48F0-9F6F-12C0EE868D5B}" srcId="{91699D84-8BAB-4AA2-953F-A98902A0CF86}" destId="{A9CE6B45-1285-48D5-BDE2-08B340AFEE84}" srcOrd="0" destOrd="0" parTransId="{5697551B-3046-4C8C-B078-E84502D4AF26}" sibTransId="{A1F2C0C7-796A-4D73-8E6C-79F4023D84AE}"/>
    <dgm:cxn modelId="{0DF8E906-97AF-4AA4-94FA-6C9D291DFF00}" srcId="{D1D0686F-C69B-4482-83AA-489F165B7CBD}" destId="{F33F296B-AA6F-4EF7-A295-DF59C2B85D6F}" srcOrd="1" destOrd="0" parTransId="{85531DE0-904B-423F-AE5F-7433FCA84EDC}" sibTransId="{3C9400B9-C720-4DEC-ADFE-23F7FDB04A60}"/>
    <dgm:cxn modelId="{AEA54008-573A-4CA6-A64F-1A6C05A9AFF2}" type="presOf" srcId="{D1D0686F-C69B-4482-83AA-489F165B7CBD}" destId="{C7CD2B72-C836-4828-BE17-B32061094984}" srcOrd="0" destOrd="0" presId="urn:microsoft.com/office/officeart/2018/5/layout/CenteredIconLabelDescriptionList"/>
    <dgm:cxn modelId="{A1193631-D4C9-4978-B754-AF0D03B9063F}" srcId="{FEA2D69F-344A-4BA1-85C0-9E17B2DF9492}" destId="{C6BEF434-28A7-443E-A62F-40E61A00B2B6}" srcOrd="1" destOrd="0" parTransId="{20084B9F-1321-469F-A561-F0BD0951864C}" sibTransId="{1F945479-D412-4373-B64D-C22CC88C3629}"/>
    <dgm:cxn modelId="{F4A8B444-BD4F-D642-A8EF-1553A735E91E}" type="presOf" srcId="{699361A1-8485-2945-B7C0-008092A8147E}" destId="{A180E557-FE78-4F75-AC0D-D62A88F778C9}" srcOrd="0" destOrd="3" presId="urn:microsoft.com/office/officeart/2018/5/layout/CenteredIconLabelDescriptionList"/>
    <dgm:cxn modelId="{9EFC9545-AE36-414A-B2DF-509B56FACD40}" type="presOf" srcId="{C6BEF434-28A7-443E-A62F-40E61A00B2B6}" destId="{A180E557-FE78-4F75-AC0D-D62A88F778C9}" srcOrd="0" destOrd="2" presId="urn:microsoft.com/office/officeart/2018/5/layout/CenteredIconLabelDescriptionList"/>
    <dgm:cxn modelId="{ABB48447-76D6-4BB1-A182-69FFA5482469}" type="presOf" srcId="{DCDB8EB7-1443-4A84-BA05-CFFDE112ACA1}" destId="{A180E557-FE78-4F75-AC0D-D62A88F778C9}" srcOrd="0" destOrd="1" presId="urn:microsoft.com/office/officeart/2018/5/layout/CenteredIconLabelDescriptionList"/>
    <dgm:cxn modelId="{46701348-3ED7-4CED-B234-A45F612A3E28}" type="presOf" srcId="{91699D84-8BAB-4AA2-953F-A98902A0CF86}" destId="{FCE09006-436A-4C14-98D7-03011F19D454}" srcOrd="0" destOrd="0" presId="urn:microsoft.com/office/officeart/2018/5/layout/CenteredIconLabelDescriptionList"/>
    <dgm:cxn modelId="{7C38EF49-A85A-4156-AF9D-1CFC261B9793}" srcId="{F33F296B-AA6F-4EF7-A295-DF59C2B85D6F}" destId="{FEA2D69F-344A-4BA1-85C0-9E17B2DF9492}" srcOrd="0" destOrd="0" parTransId="{B90D4C03-6045-40A2-8438-F70FAB004675}" sibTransId="{FDDF63BA-E9D3-4B3C-B8A5-98BBADE2681E}"/>
    <dgm:cxn modelId="{E112934E-B662-4C46-A1F9-629FC802F155}" type="presOf" srcId="{A9CE6B45-1285-48D5-BDE2-08B340AFEE84}" destId="{C5F65B23-5F7D-496D-BF79-5E5139EAA59F}" srcOrd="0" destOrd="0" presId="urn:microsoft.com/office/officeart/2018/5/layout/CenteredIconLabelDescriptionList"/>
    <dgm:cxn modelId="{B8992CCF-A217-4D65-BF52-ABF895DBA861}" srcId="{FEA2D69F-344A-4BA1-85C0-9E17B2DF9492}" destId="{DCDB8EB7-1443-4A84-BA05-CFFDE112ACA1}" srcOrd="0" destOrd="0" parTransId="{0E3493D6-3B56-49DB-8ED0-451D237DB586}" sibTransId="{2DE61C8C-3A02-451E-9B1C-B9483FCE8AA1}"/>
    <dgm:cxn modelId="{985714DB-C671-8B42-924B-ACA27EC6265D}" srcId="{FEA2D69F-344A-4BA1-85C0-9E17B2DF9492}" destId="{699361A1-8485-2945-B7C0-008092A8147E}" srcOrd="2" destOrd="0" parTransId="{1646A544-91A9-6443-A4D7-073765D3A440}" sibTransId="{FB20B45B-FA1A-F24E-B74C-E69A7C96EE96}"/>
    <dgm:cxn modelId="{E742B0DC-9532-4779-9444-57D8A7297333}" srcId="{D1D0686F-C69B-4482-83AA-489F165B7CBD}" destId="{91699D84-8BAB-4AA2-953F-A98902A0CF86}" srcOrd="0" destOrd="0" parTransId="{036D8DA8-0173-4064-AE5A-17194232795A}" sibTransId="{80EF0938-5976-4EDE-AFC8-291E406560BF}"/>
    <dgm:cxn modelId="{79157BE1-6FBC-428F-87D5-2DB2E32EE25D}" type="presOf" srcId="{F33F296B-AA6F-4EF7-A295-DF59C2B85D6F}" destId="{ED55DA7A-0B1F-4FFB-B66E-25C271F1B1E8}" srcOrd="0" destOrd="0" presId="urn:microsoft.com/office/officeart/2018/5/layout/CenteredIconLabelDescriptionList"/>
    <dgm:cxn modelId="{D23459D4-1834-423A-9DED-DAE961FE68AE}" type="presParOf" srcId="{C7CD2B72-C836-4828-BE17-B32061094984}" destId="{C65D7346-0F53-4787-9BF9-D06114E29AB5}" srcOrd="0" destOrd="0" presId="urn:microsoft.com/office/officeart/2018/5/layout/CenteredIconLabelDescriptionList"/>
    <dgm:cxn modelId="{F57966E0-E3B7-4A0B-941B-F13127DE48BA}" type="presParOf" srcId="{C65D7346-0F53-4787-9BF9-D06114E29AB5}" destId="{C8091F84-1B40-4E35-AF68-C98D40A972D6}" srcOrd="0" destOrd="0" presId="urn:microsoft.com/office/officeart/2018/5/layout/CenteredIconLabelDescriptionList"/>
    <dgm:cxn modelId="{BB2B2530-F524-4CF4-98DB-04030A9313DA}" type="presParOf" srcId="{C65D7346-0F53-4787-9BF9-D06114E29AB5}" destId="{461C6FBB-F20A-4323-866E-ACEED2650334}" srcOrd="1" destOrd="0" presId="urn:microsoft.com/office/officeart/2018/5/layout/CenteredIconLabelDescriptionList"/>
    <dgm:cxn modelId="{3C140032-B681-437B-9D34-8737F94CB2E7}" type="presParOf" srcId="{C65D7346-0F53-4787-9BF9-D06114E29AB5}" destId="{FCE09006-436A-4C14-98D7-03011F19D454}" srcOrd="2" destOrd="0" presId="urn:microsoft.com/office/officeart/2018/5/layout/CenteredIconLabelDescriptionList"/>
    <dgm:cxn modelId="{031D9EBB-2F61-4706-BC7E-12C9AF20D593}" type="presParOf" srcId="{C65D7346-0F53-4787-9BF9-D06114E29AB5}" destId="{4717EC8B-2533-430B-B1A4-05F90DE37854}" srcOrd="3" destOrd="0" presId="urn:microsoft.com/office/officeart/2018/5/layout/CenteredIconLabelDescriptionList"/>
    <dgm:cxn modelId="{9CED3CAA-8D32-469A-A0F3-329683085A05}" type="presParOf" srcId="{C65D7346-0F53-4787-9BF9-D06114E29AB5}" destId="{C5F65B23-5F7D-496D-BF79-5E5139EAA59F}" srcOrd="4" destOrd="0" presId="urn:microsoft.com/office/officeart/2018/5/layout/CenteredIconLabelDescriptionList"/>
    <dgm:cxn modelId="{A1979EC3-96BF-49B7-A256-1763D4BFA329}" type="presParOf" srcId="{C7CD2B72-C836-4828-BE17-B32061094984}" destId="{D09EB3B1-61B2-4D61-9D76-D23932042F68}" srcOrd="1" destOrd="0" presId="urn:microsoft.com/office/officeart/2018/5/layout/CenteredIconLabelDescriptionList"/>
    <dgm:cxn modelId="{933913B4-F98A-4D0C-8455-4DEFEFC06ACE}" type="presParOf" srcId="{C7CD2B72-C836-4828-BE17-B32061094984}" destId="{303E550D-F23A-4DFA-80B8-AA7F17A63C30}" srcOrd="2" destOrd="0" presId="urn:microsoft.com/office/officeart/2018/5/layout/CenteredIconLabelDescriptionList"/>
    <dgm:cxn modelId="{6140C7B5-A687-4A6A-88F1-1FDE889C0A62}" type="presParOf" srcId="{303E550D-F23A-4DFA-80B8-AA7F17A63C30}" destId="{9F5F9275-3261-49E2-A10A-32254F2A0227}" srcOrd="0" destOrd="0" presId="urn:microsoft.com/office/officeart/2018/5/layout/CenteredIconLabelDescriptionList"/>
    <dgm:cxn modelId="{46362227-9469-48F3-AFC4-F4EA23B84D7A}" type="presParOf" srcId="{303E550D-F23A-4DFA-80B8-AA7F17A63C30}" destId="{00784322-E47B-4BAC-A258-2CA4A06EFE94}" srcOrd="1" destOrd="0" presId="urn:microsoft.com/office/officeart/2018/5/layout/CenteredIconLabelDescriptionList"/>
    <dgm:cxn modelId="{ECC768C8-C4AE-4236-B0CE-34014E581C1E}" type="presParOf" srcId="{303E550D-F23A-4DFA-80B8-AA7F17A63C30}" destId="{ED55DA7A-0B1F-4FFB-B66E-25C271F1B1E8}" srcOrd="2" destOrd="0" presId="urn:microsoft.com/office/officeart/2018/5/layout/CenteredIconLabelDescriptionList"/>
    <dgm:cxn modelId="{F8AD40A7-2155-4104-9403-F9CA2B1292FB}" type="presParOf" srcId="{303E550D-F23A-4DFA-80B8-AA7F17A63C30}" destId="{B4E8AF2A-FB5C-467A-9EB7-CCABED763444}" srcOrd="3" destOrd="0" presId="urn:microsoft.com/office/officeart/2018/5/layout/CenteredIconLabelDescriptionList"/>
    <dgm:cxn modelId="{ACA41CFB-FF8B-488B-BE7B-5B17A89BDF1B}" type="presParOf" srcId="{303E550D-F23A-4DFA-80B8-AA7F17A63C30}" destId="{A180E557-FE78-4F75-AC0D-D62A88F778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94AC8-7351-45F2-8D11-97EA20E0EAB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C6A4A7-EE36-447B-AFD2-FE29CB06D781}">
      <dgm:prSet/>
      <dgm:spPr/>
      <dgm:t>
        <a:bodyPr/>
        <a:lstStyle/>
        <a:p>
          <a:r>
            <a:rPr lang="en-US"/>
            <a:t>5-year model result </a:t>
          </a:r>
        </a:p>
      </dgm:t>
    </dgm:pt>
    <dgm:pt modelId="{BF738330-36C3-4078-B3B8-7A2C9BFD15D9}" type="parTrans" cxnId="{98F9D389-C034-499F-AF38-DF1DAEDFB955}">
      <dgm:prSet/>
      <dgm:spPr/>
      <dgm:t>
        <a:bodyPr/>
        <a:lstStyle/>
        <a:p>
          <a:endParaRPr lang="en-US"/>
        </a:p>
      </dgm:t>
    </dgm:pt>
    <dgm:pt modelId="{D0709707-F747-4830-B6F6-08C82B6D8A8B}" type="sibTrans" cxnId="{98F9D389-C034-499F-AF38-DF1DAEDFB955}">
      <dgm:prSet/>
      <dgm:spPr/>
      <dgm:t>
        <a:bodyPr/>
        <a:lstStyle/>
        <a:p>
          <a:endParaRPr lang="en-US"/>
        </a:p>
      </dgm:t>
    </dgm:pt>
    <dgm:pt modelId="{81D8E27A-FA9B-47FE-A69D-83AF5ABAA792}">
      <dgm:prSet/>
      <dgm:spPr/>
      <dgm:t>
        <a:bodyPr/>
        <a:lstStyle/>
        <a:p>
          <a:r>
            <a:rPr lang="en-US"/>
            <a:t>Accuracy 93.18%</a:t>
          </a:r>
        </a:p>
      </dgm:t>
    </dgm:pt>
    <dgm:pt modelId="{07BCBE01-C45F-4FEC-A983-A36F14F23A4D}" type="parTrans" cxnId="{732513A8-C0C8-4E8F-BB7D-A278A3465724}">
      <dgm:prSet/>
      <dgm:spPr/>
      <dgm:t>
        <a:bodyPr/>
        <a:lstStyle/>
        <a:p>
          <a:endParaRPr lang="en-US"/>
        </a:p>
      </dgm:t>
    </dgm:pt>
    <dgm:pt modelId="{589BEEE3-8476-491D-B477-C12F39E1A2A9}" type="sibTrans" cxnId="{732513A8-C0C8-4E8F-BB7D-A278A3465724}">
      <dgm:prSet/>
      <dgm:spPr/>
      <dgm:t>
        <a:bodyPr/>
        <a:lstStyle/>
        <a:p>
          <a:endParaRPr lang="en-US"/>
        </a:p>
      </dgm:t>
    </dgm:pt>
    <dgm:pt modelId="{83DA9155-B2A7-4F8B-8EB2-8DB11F488E64}">
      <dgm:prSet/>
      <dgm:spPr/>
      <dgm:t>
        <a:bodyPr/>
        <a:lstStyle/>
        <a:p>
          <a:r>
            <a:rPr lang="en-US"/>
            <a:t>ROC-AUC Score: 0.77</a:t>
          </a:r>
        </a:p>
      </dgm:t>
    </dgm:pt>
    <dgm:pt modelId="{C7BC63B9-CDAD-4838-A63E-901742ADFB7A}" type="parTrans" cxnId="{E2589ABF-9F80-4FE0-B8C2-D009FF126180}">
      <dgm:prSet/>
      <dgm:spPr/>
      <dgm:t>
        <a:bodyPr/>
        <a:lstStyle/>
        <a:p>
          <a:endParaRPr lang="en-US"/>
        </a:p>
      </dgm:t>
    </dgm:pt>
    <dgm:pt modelId="{883D1332-29DD-47A3-867E-5B6FC8561477}" type="sibTrans" cxnId="{E2589ABF-9F80-4FE0-B8C2-D009FF126180}">
      <dgm:prSet/>
      <dgm:spPr/>
      <dgm:t>
        <a:bodyPr/>
        <a:lstStyle/>
        <a:p>
          <a:endParaRPr lang="en-US"/>
        </a:p>
      </dgm:t>
    </dgm:pt>
    <dgm:pt modelId="{F4D4C282-1B90-4F38-BD93-DE1456A986F1}">
      <dgm:prSet/>
      <dgm:spPr/>
      <dgm:t>
        <a:bodyPr/>
        <a:lstStyle/>
        <a:p>
          <a:r>
            <a:rPr lang="en-US"/>
            <a:t>Key Feature: Dividend Yield</a:t>
          </a:r>
        </a:p>
      </dgm:t>
    </dgm:pt>
    <dgm:pt modelId="{BD4A0BF5-01B1-4375-8633-CE9BFC018F6F}" type="parTrans" cxnId="{60DDF4C5-2131-4338-BDCF-1CAC205CF396}">
      <dgm:prSet/>
      <dgm:spPr/>
      <dgm:t>
        <a:bodyPr/>
        <a:lstStyle/>
        <a:p>
          <a:endParaRPr lang="en-US"/>
        </a:p>
      </dgm:t>
    </dgm:pt>
    <dgm:pt modelId="{0D0D49F7-7D9B-4527-9A53-26F484827A19}" type="sibTrans" cxnId="{60DDF4C5-2131-4338-BDCF-1CAC205CF39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B07832D-4F45-4597-93E2-54DEEA2E06B9}">
      <dgm:prSet/>
      <dgm:spPr/>
      <dgm:t>
        <a:bodyPr/>
        <a:lstStyle/>
        <a:p>
          <a:r>
            <a:rPr lang="en-US" dirty="0"/>
            <a:t>20-year model result</a:t>
          </a:r>
        </a:p>
      </dgm:t>
    </dgm:pt>
    <dgm:pt modelId="{AF81DBDA-5A5A-41AF-B75A-7BE3E90949F1}" type="parTrans" cxnId="{F85DBEB6-07B8-405C-AEA0-262CB86B24F6}">
      <dgm:prSet/>
      <dgm:spPr/>
      <dgm:t>
        <a:bodyPr/>
        <a:lstStyle/>
        <a:p>
          <a:endParaRPr lang="en-US"/>
        </a:p>
      </dgm:t>
    </dgm:pt>
    <dgm:pt modelId="{81E9592C-9AE0-4A55-93BD-55F4140F01C8}" type="sibTrans" cxnId="{F85DBEB6-07B8-405C-AEA0-262CB86B24F6}">
      <dgm:prSet/>
      <dgm:spPr/>
      <dgm:t>
        <a:bodyPr/>
        <a:lstStyle/>
        <a:p>
          <a:endParaRPr lang="en-US"/>
        </a:p>
      </dgm:t>
    </dgm:pt>
    <dgm:pt modelId="{F2E9A6EE-3704-4A92-8B8B-29E5F6A77232}">
      <dgm:prSet/>
      <dgm:spPr/>
      <dgm:t>
        <a:bodyPr/>
        <a:lstStyle/>
        <a:p>
          <a:r>
            <a:rPr lang="en-US"/>
            <a:t>Accuracy: 90.91%</a:t>
          </a:r>
        </a:p>
      </dgm:t>
    </dgm:pt>
    <dgm:pt modelId="{748D2F86-285E-4C02-AF29-42327CE4800E}" type="parTrans" cxnId="{3C14E40F-8F18-44EB-B756-4F9EBF2018DC}">
      <dgm:prSet/>
      <dgm:spPr/>
      <dgm:t>
        <a:bodyPr/>
        <a:lstStyle/>
        <a:p>
          <a:endParaRPr lang="en-US"/>
        </a:p>
      </dgm:t>
    </dgm:pt>
    <dgm:pt modelId="{D14BC6C0-A681-4485-93FA-24D18B5986D6}" type="sibTrans" cxnId="{3C14E40F-8F18-44EB-B756-4F9EBF2018DC}">
      <dgm:prSet/>
      <dgm:spPr/>
      <dgm:t>
        <a:bodyPr/>
        <a:lstStyle/>
        <a:p>
          <a:endParaRPr lang="en-US"/>
        </a:p>
      </dgm:t>
    </dgm:pt>
    <dgm:pt modelId="{F50AD4E3-8E30-4B45-9396-0626F31AD812}">
      <dgm:prSet/>
      <dgm:spPr/>
      <dgm:t>
        <a:bodyPr/>
        <a:lstStyle/>
        <a:p>
          <a:r>
            <a:rPr lang="en-US" dirty="0"/>
            <a:t>ROC-AUC: 0.50</a:t>
          </a:r>
        </a:p>
      </dgm:t>
    </dgm:pt>
    <dgm:pt modelId="{26B0845D-6DE2-48CE-B3EF-5FB498C2A638}" type="parTrans" cxnId="{B6A183DB-B7AA-480D-9571-6BB8F97ACB21}">
      <dgm:prSet/>
      <dgm:spPr/>
      <dgm:t>
        <a:bodyPr/>
        <a:lstStyle/>
        <a:p>
          <a:endParaRPr lang="en-US"/>
        </a:p>
      </dgm:t>
    </dgm:pt>
    <dgm:pt modelId="{EF6AF5C7-CC03-4627-80FE-6DBBCEB77BE7}" type="sibTrans" cxnId="{B6A183DB-B7AA-480D-9571-6BB8F97ACB21}">
      <dgm:prSet/>
      <dgm:spPr/>
      <dgm:t>
        <a:bodyPr/>
        <a:lstStyle/>
        <a:p>
          <a:endParaRPr lang="en-US"/>
        </a:p>
      </dgm:t>
    </dgm:pt>
    <dgm:pt modelId="{7561B080-9FC3-42AB-A4D2-0012B44BE416}">
      <dgm:prSet/>
      <dgm:spPr/>
      <dgm:t>
        <a:bodyPr/>
        <a:lstStyle/>
        <a:p>
          <a:r>
            <a:rPr lang="en-US"/>
            <a:t>Key Feature: Dividend Consistency, Market Cap</a:t>
          </a:r>
        </a:p>
      </dgm:t>
    </dgm:pt>
    <dgm:pt modelId="{9B0E1CDB-A2B7-4543-8DA0-A7A5EF340AFB}" type="parTrans" cxnId="{7421F934-F80A-4955-9B5C-BBFF930AA9A7}">
      <dgm:prSet/>
      <dgm:spPr/>
      <dgm:t>
        <a:bodyPr/>
        <a:lstStyle/>
        <a:p>
          <a:endParaRPr lang="en-US"/>
        </a:p>
      </dgm:t>
    </dgm:pt>
    <dgm:pt modelId="{D82C1012-BB96-46B3-ACA6-0264DE10A6DF}" type="sibTrans" cxnId="{7421F934-F80A-4955-9B5C-BBFF930AA9A7}">
      <dgm:prSet/>
      <dgm:spPr/>
      <dgm:t>
        <a:bodyPr/>
        <a:lstStyle/>
        <a:p>
          <a:endParaRPr lang="en-US"/>
        </a:p>
      </dgm:t>
    </dgm:pt>
    <dgm:pt modelId="{92C56F86-5CEF-1548-84B3-04C59190EDB7}" type="pres">
      <dgm:prSet presAssocID="{57C94AC8-7351-45F2-8D11-97EA20E0EAB1}" presName="Name0" presStyleCnt="0">
        <dgm:presLayoutVars>
          <dgm:dir/>
          <dgm:resizeHandles val="exact"/>
        </dgm:presLayoutVars>
      </dgm:prSet>
      <dgm:spPr/>
    </dgm:pt>
    <dgm:pt modelId="{CD8250B7-B060-6C47-A6D3-C299C6741EE2}" type="pres">
      <dgm:prSet presAssocID="{3AC6A4A7-EE36-447B-AFD2-FE29CB06D781}" presName="node" presStyleLbl="node1" presStyleIdx="0" presStyleCnt="8">
        <dgm:presLayoutVars>
          <dgm:bulletEnabled val="1"/>
        </dgm:presLayoutVars>
      </dgm:prSet>
      <dgm:spPr/>
    </dgm:pt>
    <dgm:pt modelId="{01AB3CC9-41D3-274C-B852-9DBBBD28D715}" type="pres">
      <dgm:prSet presAssocID="{D0709707-F747-4830-B6F6-08C82B6D8A8B}" presName="sibTrans" presStyleLbl="sibTrans1D1" presStyleIdx="0" presStyleCnt="7"/>
      <dgm:spPr/>
    </dgm:pt>
    <dgm:pt modelId="{0D4C50FE-A9BB-6A4C-9131-791F64B2A663}" type="pres">
      <dgm:prSet presAssocID="{D0709707-F747-4830-B6F6-08C82B6D8A8B}" presName="connectorText" presStyleLbl="sibTrans1D1" presStyleIdx="0" presStyleCnt="7"/>
      <dgm:spPr/>
    </dgm:pt>
    <dgm:pt modelId="{34CCB398-93C6-5C47-AC63-C47A3023E57B}" type="pres">
      <dgm:prSet presAssocID="{81D8E27A-FA9B-47FE-A69D-83AF5ABAA792}" presName="node" presStyleLbl="node1" presStyleIdx="1" presStyleCnt="8">
        <dgm:presLayoutVars>
          <dgm:bulletEnabled val="1"/>
        </dgm:presLayoutVars>
      </dgm:prSet>
      <dgm:spPr/>
    </dgm:pt>
    <dgm:pt modelId="{B760082F-C356-004C-B2DD-6C10586D49F1}" type="pres">
      <dgm:prSet presAssocID="{589BEEE3-8476-491D-B477-C12F39E1A2A9}" presName="sibTrans" presStyleLbl="sibTrans1D1" presStyleIdx="1" presStyleCnt="7"/>
      <dgm:spPr/>
    </dgm:pt>
    <dgm:pt modelId="{A7283FA1-D55F-5144-A769-EE05693B37EC}" type="pres">
      <dgm:prSet presAssocID="{589BEEE3-8476-491D-B477-C12F39E1A2A9}" presName="connectorText" presStyleLbl="sibTrans1D1" presStyleIdx="1" presStyleCnt="7"/>
      <dgm:spPr/>
    </dgm:pt>
    <dgm:pt modelId="{1965FC12-2266-DF44-9B9F-B4F9DCEA179C}" type="pres">
      <dgm:prSet presAssocID="{83DA9155-B2A7-4F8B-8EB2-8DB11F488E64}" presName="node" presStyleLbl="node1" presStyleIdx="2" presStyleCnt="8">
        <dgm:presLayoutVars>
          <dgm:bulletEnabled val="1"/>
        </dgm:presLayoutVars>
      </dgm:prSet>
      <dgm:spPr/>
    </dgm:pt>
    <dgm:pt modelId="{C38F9752-D8EC-464D-A499-F16BF604D267}" type="pres">
      <dgm:prSet presAssocID="{883D1332-29DD-47A3-867E-5B6FC8561477}" presName="sibTrans" presStyleLbl="sibTrans1D1" presStyleIdx="2" presStyleCnt="7"/>
      <dgm:spPr/>
    </dgm:pt>
    <dgm:pt modelId="{404B6DC4-8A94-E446-845E-03F0706B5E49}" type="pres">
      <dgm:prSet presAssocID="{883D1332-29DD-47A3-867E-5B6FC8561477}" presName="connectorText" presStyleLbl="sibTrans1D1" presStyleIdx="2" presStyleCnt="7"/>
      <dgm:spPr/>
    </dgm:pt>
    <dgm:pt modelId="{81026BBA-65F9-3749-8A38-BB0A861A0ED7}" type="pres">
      <dgm:prSet presAssocID="{F4D4C282-1B90-4F38-BD93-DE1456A986F1}" presName="node" presStyleLbl="node1" presStyleIdx="3" presStyleCnt="8">
        <dgm:presLayoutVars>
          <dgm:bulletEnabled val="1"/>
        </dgm:presLayoutVars>
      </dgm:prSet>
      <dgm:spPr/>
    </dgm:pt>
    <dgm:pt modelId="{0FCFD154-AAFB-834A-BDBE-7149D703FDA1}" type="pres">
      <dgm:prSet presAssocID="{0D0D49F7-7D9B-4527-9A53-26F484827A19}" presName="sibTrans" presStyleLbl="sibTrans1D1" presStyleIdx="3" presStyleCnt="7"/>
      <dgm:spPr/>
    </dgm:pt>
    <dgm:pt modelId="{B10B1890-E16F-AD49-9241-BDE183F2087F}" type="pres">
      <dgm:prSet presAssocID="{0D0D49F7-7D9B-4527-9A53-26F484827A19}" presName="connectorText" presStyleLbl="sibTrans1D1" presStyleIdx="3" presStyleCnt="7"/>
      <dgm:spPr/>
    </dgm:pt>
    <dgm:pt modelId="{62204F39-1BE1-B446-BC67-C29398455723}" type="pres">
      <dgm:prSet presAssocID="{EB07832D-4F45-4597-93E2-54DEEA2E06B9}" presName="node" presStyleLbl="node1" presStyleIdx="4" presStyleCnt="8" custLinFactNeighborX="1947" custLinFactNeighborY="-15025">
        <dgm:presLayoutVars>
          <dgm:bulletEnabled val="1"/>
        </dgm:presLayoutVars>
      </dgm:prSet>
      <dgm:spPr/>
    </dgm:pt>
    <dgm:pt modelId="{636B3ABC-8CEF-2641-BB7D-EE47DC14B019}" type="pres">
      <dgm:prSet presAssocID="{81E9592C-9AE0-4A55-93BD-55F4140F01C8}" presName="sibTrans" presStyleLbl="sibTrans1D1" presStyleIdx="4" presStyleCnt="7"/>
      <dgm:spPr/>
    </dgm:pt>
    <dgm:pt modelId="{5941EDBD-1CA7-6945-BB2C-F1938D2D2DF0}" type="pres">
      <dgm:prSet presAssocID="{81E9592C-9AE0-4A55-93BD-55F4140F01C8}" presName="connectorText" presStyleLbl="sibTrans1D1" presStyleIdx="4" presStyleCnt="7"/>
      <dgm:spPr/>
    </dgm:pt>
    <dgm:pt modelId="{F9C585E0-E428-C54B-A655-229CF50B3FCE}" type="pres">
      <dgm:prSet presAssocID="{F2E9A6EE-3704-4A92-8B8B-29E5F6A77232}" presName="node" presStyleLbl="node1" presStyleIdx="5" presStyleCnt="8" custLinFactNeighborX="1316" custLinFactNeighborY="-15025">
        <dgm:presLayoutVars>
          <dgm:bulletEnabled val="1"/>
        </dgm:presLayoutVars>
      </dgm:prSet>
      <dgm:spPr/>
    </dgm:pt>
    <dgm:pt modelId="{FDA61920-9DBD-8144-8B5E-49713509F532}" type="pres">
      <dgm:prSet presAssocID="{D14BC6C0-A681-4485-93FA-24D18B5986D6}" presName="sibTrans" presStyleLbl="sibTrans1D1" presStyleIdx="5" presStyleCnt="7"/>
      <dgm:spPr/>
    </dgm:pt>
    <dgm:pt modelId="{5441DFD4-0DBF-0348-B4CE-B2F01D061358}" type="pres">
      <dgm:prSet presAssocID="{D14BC6C0-A681-4485-93FA-24D18B5986D6}" presName="connectorText" presStyleLbl="sibTrans1D1" presStyleIdx="5" presStyleCnt="7"/>
      <dgm:spPr/>
    </dgm:pt>
    <dgm:pt modelId="{61275E26-FFFE-D54F-A2E4-A4CFE047B0AA}" type="pres">
      <dgm:prSet presAssocID="{F50AD4E3-8E30-4B45-9396-0626F31AD812}" presName="node" presStyleLbl="node1" presStyleIdx="6" presStyleCnt="8" custLinFactNeighborX="913" custLinFactNeighborY="-15025">
        <dgm:presLayoutVars>
          <dgm:bulletEnabled val="1"/>
        </dgm:presLayoutVars>
      </dgm:prSet>
      <dgm:spPr/>
    </dgm:pt>
    <dgm:pt modelId="{5E5C96F5-343D-6149-9D7E-1DFB380012B5}" type="pres">
      <dgm:prSet presAssocID="{EF6AF5C7-CC03-4627-80FE-6DBBCEB77BE7}" presName="sibTrans" presStyleLbl="sibTrans1D1" presStyleIdx="6" presStyleCnt="7"/>
      <dgm:spPr/>
    </dgm:pt>
    <dgm:pt modelId="{41BB7D1E-C985-C643-A678-5FAEC5CE2EBC}" type="pres">
      <dgm:prSet presAssocID="{EF6AF5C7-CC03-4627-80FE-6DBBCEB77BE7}" presName="connectorText" presStyleLbl="sibTrans1D1" presStyleIdx="6" presStyleCnt="7"/>
      <dgm:spPr/>
    </dgm:pt>
    <dgm:pt modelId="{5484E3C7-CBB0-9247-804A-2C29F529EAEC}" type="pres">
      <dgm:prSet presAssocID="{7561B080-9FC3-42AB-A4D2-0012B44BE416}" presName="node" presStyleLbl="node1" presStyleIdx="7" presStyleCnt="8" custLinFactNeighborX="-1947" custLinFactNeighborY="-15052">
        <dgm:presLayoutVars>
          <dgm:bulletEnabled val="1"/>
        </dgm:presLayoutVars>
      </dgm:prSet>
      <dgm:spPr/>
    </dgm:pt>
  </dgm:ptLst>
  <dgm:cxnLst>
    <dgm:cxn modelId="{10F96405-9474-C242-85E9-C7DFB4D649E5}" type="presOf" srcId="{F2E9A6EE-3704-4A92-8B8B-29E5F6A77232}" destId="{F9C585E0-E428-C54B-A655-229CF50B3FCE}" srcOrd="0" destOrd="0" presId="urn:microsoft.com/office/officeart/2016/7/layout/RepeatingBendingProcessNew"/>
    <dgm:cxn modelId="{218B570A-F863-0346-8761-6CB52744CC31}" type="presOf" srcId="{EF6AF5C7-CC03-4627-80FE-6DBBCEB77BE7}" destId="{5E5C96F5-343D-6149-9D7E-1DFB380012B5}" srcOrd="0" destOrd="0" presId="urn:microsoft.com/office/officeart/2016/7/layout/RepeatingBendingProcessNew"/>
    <dgm:cxn modelId="{E0A2E60E-773F-B148-B48B-FADDAA5B7843}" type="presOf" srcId="{0D0D49F7-7D9B-4527-9A53-26F484827A19}" destId="{0FCFD154-AAFB-834A-BDBE-7149D703FDA1}" srcOrd="0" destOrd="0" presId="urn:microsoft.com/office/officeart/2016/7/layout/RepeatingBendingProcessNew"/>
    <dgm:cxn modelId="{3C14E40F-8F18-44EB-B756-4F9EBF2018DC}" srcId="{57C94AC8-7351-45F2-8D11-97EA20E0EAB1}" destId="{F2E9A6EE-3704-4A92-8B8B-29E5F6A77232}" srcOrd="5" destOrd="0" parTransId="{748D2F86-285E-4C02-AF29-42327CE4800E}" sibTransId="{D14BC6C0-A681-4485-93FA-24D18B5986D6}"/>
    <dgm:cxn modelId="{022A1C1E-0126-0949-8983-75E72EA88B66}" type="presOf" srcId="{57C94AC8-7351-45F2-8D11-97EA20E0EAB1}" destId="{92C56F86-5CEF-1548-84B3-04C59190EDB7}" srcOrd="0" destOrd="0" presId="urn:microsoft.com/office/officeart/2016/7/layout/RepeatingBendingProcessNew"/>
    <dgm:cxn modelId="{ED2B9B20-D5D2-8741-8D73-81334541F694}" type="presOf" srcId="{883D1332-29DD-47A3-867E-5B6FC8561477}" destId="{C38F9752-D8EC-464D-A499-F16BF604D267}" srcOrd="0" destOrd="0" presId="urn:microsoft.com/office/officeart/2016/7/layout/RepeatingBendingProcessNew"/>
    <dgm:cxn modelId="{730E3E27-A774-4141-862D-0B8D67A53595}" type="presOf" srcId="{7561B080-9FC3-42AB-A4D2-0012B44BE416}" destId="{5484E3C7-CBB0-9247-804A-2C29F529EAEC}" srcOrd="0" destOrd="0" presId="urn:microsoft.com/office/officeart/2016/7/layout/RepeatingBendingProcessNew"/>
    <dgm:cxn modelId="{7421F934-F80A-4955-9B5C-BBFF930AA9A7}" srcId="{57C94AC8-7351-45F2-8D11-97EA20E0EAB1}" destId="{7561B080-9FC3-42AB-A4D2-0012B44BE416}" srcOrd="7" destOrd="0" parTransId="{9B0E1CDB-A2B7-4543-8DA0-A7A5EF340AFB}" sibTransId="{D82C1012-BB96-46B3-ACA6-0264DE10A6DF}"/>
    <dgm:cxn modelId="{C24E403A-5E30-0246-86D4-24737083DDB9}" type="presOf" srcId="{D14BC6C0-A681-4485-93FA-24D18B5986D6}" destId="{FDA61920-9DBD-8144-8B5E-49713509F532}" srcOrd="0" destOrd="0" presId="urn:microsoft.com/office/officeart/2016/7/layout/RepeatingBendingProcessNew"/>
    <dgm:cxn modelId="{34E2D942-9478-5345-B5AC-DADCDFDA5F6F}" type="presOf" srcId="{F4D4C282-1B90-4F38-BD93-DE1456A986F1}" destId="{81026BBA-65F9-3749-8A38-BB0A861A0ED7}" srcOrd="0" destOrd="0" presId="urn:microsoft.com/office/officeart/2016/7/layout/RepeatingBendingProcessNew"/>
    <dgm:cxn modelId="{DBB32E47-77B8-3747-A5F0-F7A8FC43957F}" type="presOf" srcId="{589BEEE3-8476-491D-B477-C12F39E1A2A9}" destId="{B760082F-C356-004C-B2DD-6C10586D49F1}" srcOrd="0" destOrd="0" presId="urn:microsoft.com/office/officeart/2016/7/layout/RepeatingBendingProcessNew"/>
    <dgm:cxn modelId="{75DC7E4B-5142-0846-A989-4797CA97946E}" type="presOf" srcId="{81E9592C-9AE0-4A55-93BD-55F4140F01C8}" destId="{5941EDBD-1CA7-6945-BB2C-F1938D2D2DF0}" srcOrd="1" destOrd="0" presId="urn:microsoft.com/office/officeart/2016/7/layout/RepeatingBendingProcessNew"/>
    <dgm:cxn modelId="{7BDED956-D13E-194D-8EC5-B6ED66E50A6D}" type="presOf" srcId="{81E9592C-9AE0-4A55-93BD-55F4140F01C8}" destId="{636B3ABC-8CEF-2641-BB7D-EE47DC14B019}" srcOrd="0" destOrd="0" presId="urn:microsoft.com/office/officeart/2016/7/layout/RepeatingBendingProcessNew"/>
    <dgm:cxn modelId="{23B00460-EFF0-7541-9510-B1BA01180707}" type="presOf" srcId="{EF6AF5C7-CC03-4627-80FE-6DBBCEB77BE7}" destId="{41BB7D1E-C985-C643-A678-5FAEC5CE2EBC}" srcOrd="1" destOrd="0" presId="urn:microsoft.com/office/officeart/2016/7/layout/RepeatingBendingProcessNew"/>
    <dgm:cxn modelId="{00750567-66B1-D64C-B646-537BB52DDF99}" type="presOf" srcId="{83DA9155-B2A7-4F8B-8EB2-8DB11F488E64}" destId="{1965FC12-2266-DF44-9B9F-B4F9DCEA179C}" srcOrd="0" destOrd="0" presId="urn:microsoft.com/office/officeart/2016/7/layout/RepeatingBendingProcessNew"/>
    <dgm:cxn modelId="{C14AF96F-B9CF-224B-8D88-A07178D3A592}" type="presOf" srcId="{589BEEE3-8476-491D-B477-C12F39E1A2A9}" destId="{A7283FA1-D55F-5144-A769-EE05693B37EC}" srcOrd="1" destOrd="0" presId="urn:microsoft.com/office/officeart/2016/7/layout/RepeatingBendingProcessNew"/>
    <dgm:cxn modelId="{A1534D7A-E1C6-D149-81AA-ECA277CDCBF0}" type="presOf" srcId="{D0709707-F747-4830-B6F6-08C82B6D8A8B}" destId="{01AB3CC9-41D3-274C-B852-9DBBBD28D715}" srcOrd="0" destOrd="0" presId="urn:microsoft.com/office/officeart/2016/7/layout/RepeatingBendingProcessNew"/>
    <dgm:cxn modelId="{17827881-8BBB-1544-910C-258F2C410ABC}" type="presOf" srcId="{0D0D49F7-7D9B-4527-9A53-26F484827A19}" destId="{B10B1890-E16F-AD49-9241-BDE183F2087F}" srcOrd="1" destOrd="0" presId="urn:microsoft.com/office/officeart/2016/7/layout/RepeatingBendingProcessNew"/>
    <dgm:cxn modelId="{98F9D389-C034-499F-AF38-DF1DAEDFB955}" srcId="{57C94AC8-7351-45F2-8D11-97EA20E0EAB1}" destId="{3AC6A4A7-EE36-447B-AFD2-FE29CB06D781}" srcOrd="0" destOrd="0" parTransId="{BF738330-36C3-4078-B3B8-7A2C9BFD15D9}" sibTransId="{D0709707-F747-4830-B6F6-08C82B6D8A8B}"/>
    <dgm:cxn modelId="{732513A8-C0C8-4E8F-BB7D-A278A3465724}" srcId="{57C94AC8-7351-45F2-8D11-97EA20E0EAB1}" destId="{81D8E27A-FA9B-47FE-A69D-83AF5ABAA792}" srcOrd="1" destOrd="0" parTransId="{07BCBE01-C45F-4FEC-A983-A36F14F23A4D}" sibTransId="{589BEEE3-8476-491D-B477-C12F39E1A2A9}"/>
    <dgm:cxn modelId="{29266DAB-EA5E-174B-B9A7-A98555A46245}" type="presOf" srcId="{3AC6A4A7-EE36-447B-AFD2-FE29CB06D781}" destId="{CD8250B7-B060-6C47-A6D3-C299C6741EE2}" srcOrd="0" destOrd="0" presId="urn:microsoft.com/office/officeart/2016/7/layout/RepeatingBendingProcessNew"/>
    <dgm:cxn modelId="{B43B3BAE-A394-2242-9D95-F7412E67ECE5}" type="presOf" srcId="{81D8E27A-FA9B-47FE-A69D-83AF5ABAA792}" destId="{34CCB398-93C6-5C47-AC63-C47A3023E57B}" srcOrd="0" destOrd="0" presId="urn:microsoft.com/office/officeart/2016/7/layout/RepeatingBendingProcessNew"/>
    <dgm:cxn modelId="{F85DBEB6-07B8-405C-AEA0-262CB86B24F6}" srcId="{57C94AC8-7351-45F2-8D11-97EA20E0EAB1}" destId="{EB07832D-4F45-4597-93E2-54DEEA2E06B9}" srcOrd="4" destOrd="0" parTransId="{AF81DBDA-5A5A-41AF-B75A-7BE3E90949F1}" sibTransId="{81E9592C-9AE0-4A55-93BD-55F4140F01C8}"/>
    <dgm:cxn modelId="{51B111B7-F0D0-2440-B9E7-4AA8373818C9}" type="presOf" srcId="{D14BC6C0-A681-4485-93FA-24D18B5986D6}" destId="{5441DFD4-0DBF-0348-B4CE-B2F01D061358}" srcOrd="1" destOrd="0" presId="urn:microsoft.com/office/officeart/2016/7/layout/RepeatingBendingProcessNew"/>
    <dgm:cxn modelId="{E2589ABF-9F80-4FE0-B8C2-D009FF126180}" srcId="{57C94AC8-7351-45F2-8D11-97EA20E0EAB1}" destId="{83DA9155-B2A7-4F8B-8EB2-8DB11F488E64}" srcOrd="2" destOrd="0" parTransId="{C7BC63B9-CDAD-4838-A63E-901742ADFB7A}" sibTransId="{883D1332-29DD-47A3-867E-5B6FC8561477}"/>
    <dgm:cxn modelId="{60DDF4C5-2131-4338-BDCF-1CAC205CF396}" srcId="{57C94AC8-7351-45F2-8D11-97EA20E0EAB1}" destId="{F4D4C282-1B90-4F38-BD93-DE1456A986F1}" srcOrd="3" destOrd="0" parTransId="{BD4A0BF5-01B1-4375-8633-CE9BFC018F6F}" sibTransId="{0D0D49F7-7D9B-4527-9A53-26F484827A19}"/>
    <dgm:cxn modelId="{1EB73AC8-4935-FF4B-A464-5A9506E3A50B}" type="presOf" srcId="{F50AD4E3-8E30-4B45-9396-0626F31AD812}" destId="{61275E26-FFFE-D54F-A2E4-A4CFE047B0AA}" srcOrd="0" destOrd="0" presId="urn:microsoft.com/office/officeart/2016/7/layout/RepeatingBendingProcessNew"/>
    <dgm:cxn modelId="{F91089CA-1E3C-714A-B187-36C8E7AEC5C1}" type="presOf" srcId="{883D1332-29DD-47A3-867E-5B6FC8561477}" destId="{404B6DC4-8A94-E446-845E-03F0706B5E49}" srcOrd="1" destOrd="0" presId="urn:microsoft.com/office/officeart/2016/7/layout/RepeatingBendingProcessNew"/>
    <dgm:cxn modelId="{373B38CD-FE62-8341-AE76-66D63AF2AF8D}" type="presOf" srcId="{EB07832D-4F45-4597-93E2-54DEEA2E06B9}" destId="{62204F39-1BE1-B446-BC67-C29398455723}" srcOrd="0" destOrd="0" presId="urn:microsoft.com/office/officeart/2016/7/layout/RepeatingBendingProcessNew"/>
    <dgm:cxn modelId="{B6A183DB-B7AA-480D-9571-6BB8F97ACB21}" srcId="{57C94AC8-7351-45F2-8D11-97EA20E0EAB1}" destId="{F50AD4E3-8E30-4B45-9396-0626F31AD812}" srcOrd="6" destOrd="0" parTransId="{26B0845D-6DE2-48CE-B3EF-5FB498C2A638}" sibTransId="{EF6AF5C7-CC03-4627-80FE-6DBBCEB77BE7}"/>
    <dgm:cxn modelId="{6FD9F5FA-1EFC-5541-BE31-F4040FE5C10B}" type="presOf" srcId="{D0709707-F747-4830-B6F6-08C82B6D8A8B}" destId="{0D4C50FE-A9BB-6A4C-9131-791F64B2A663}" srcOrd="1" destOrd="0" presId="urn:microsoft.com/office/officeart/2016/7/layout/RepeatingBendingProcessNew"/>
    <dgm:cxn modelId="{6B875A7B-8EF1-714E-A40A-110F48D8CD07}" type="presParOf" srcId="{92C56F86-5CEF-1548-84B3-04C59190EDB7}" destId="{CD8250B7-B060-6C47-A6D3-C299C6741EE2}" srcOrd="0" destOrd="0" presId="urn:microsoft.com/office/officeart/2016/7/layout/RepeatingBendingProcessNew"/>
    <dgm:cxn modelId="{12CC0941-A9CF-8944-87EE-A5ECE6018BFB}" type="presParOf" srcId="{92C56F86-5CEF-1548-84B3-04C59190EDB7}" destId="{01AB3CC9-41D3-274C-B852-9DBBBD28D715}" srcOrd="1" destOrd="0" presId="urn:microsoft.com/office/officeart/2016/7/layout/RepeatingBendingProcessNew"/>
    <dgm:cxn modelId="{6BB9B7C3-875D-2343-A006-C79496ED42BE}" type="presParOf" srcId="{01AB3CC9-41D3-274C-B852-9DBBBD28D715}" destId="{0D4C50FE-A9BB-6A4C-9131-791F64B2A663}" srcOrd="0" destOrd="0" presId="urn:microsoft.com/office/officeart/2016/7/layout/RepeatingBendingProcessNew"/>
    <dgm:cxn modelId="{9BA36434-2256-5241-94CC-A263474DE4C2}" type="presParOf" srcId="{92C56F86-5CEF-1548-84B3-04C59190EDB7}" destId="{34CCB398-93C6-5C47-AC63-C47A3023E57B}" srcOrd="2" destOrd="0" presId="urn:microsoft.com/office/officeart/2016/7/layout/RepeatingBendingProcessNew"/>
    <dgm:cxn modelId="{E8CD22EA-CED4-984C-B534-45C9C7A2C1F1}" type="presParOf" srcId="{92C56F86-5CEF-1548-84B3-04C59190EDB7}" destId="{B760082F-C356-004C-B2DD-6C10586D49F1}" srcOrd="3" destOrd="0" presId="urn:microsoft.com/office/officeart/2016/7/layout/RepeatingBendingProcessNew"/>
    <dgm:cxn modelId="{3D1FF7B4-78D1-D14C-B37D-39E468DBDE3C}" type="presParOf" srcId="{B760082F-C356-004C-B2DD-6C10586D49F1}" destId="{A7283FA1-D55F-5144-A769-EE05693B37EC}" srcOrd="0" destOrd="0" presId="urn:microsoft.com/office/officeart/2016/7/layout/RepeatingBendingProcessNew"/>
    <dgm:cxn modelId="{F59EF0CB-08D8-2242-8053-BA50EB732218}" type="presParOf" srcId="{92C56F86-5CEF-1548-84B3-04C59190EDB7}" destId="{1965FC12-2266-DF44-9B9F-B4F9DCEA179C}" srcOrd="4" destOrd="0" presId="urn:microsoft.com/office/officeart/2016/7/layout/RepeatingBendingProcessNew"/>
    <dgm:cxn modelId="{9E902537-7414-FD42-9DCF-3D5692D90627}" type="presParOf" srcId="{92C56F86-5CEF-1548-84B3-04C59190EDB7}" destId="{C38F9752-D8EC-464D-A499-F16BF604D267}" srcOrd="5" destOrd="0" presId="urn:microsoft.com/office/officeart/2016/7/layout/RepeatingBendingProcessNew"/>
    <dgm:cxn modelId="{39DB4888-95E4-8048-ABF5-2C2EBCDD2823}" type="presParOf" srcId="{C38F9752-D8EC-464D-A499-F16BF604D267}" destId="{404B6DC4-8A94-E446-845E-03F0706B5E49}" srcOrd="0" destOrd="0" presId="urn:microsoft.com/office/officeart/2016/7/layout/RepeatingBendingProcessNew"/>
    <dgm:cxn modelId="{2B9CA461-F293-7940-B826-FD92F27ADB87}" type="presParOf" srcId="{92C56F86-5CEF-1548-84B3-04C59190EDB7}" destId="{81026BBA-65F9-3749-8A38-BB0A861A0ED7}" srcOrd="6" destOrd="0" presId="urn:microsoft.com/office/officeart/2016/7/layout/RepeatingBendingProcessNew"/>
    <dgm:cxn modelId="{EEA2F40C-1837-AD4E-8321-43C9CB3C8D8B}" type="presParOf" srcId="{92C56F86-5CEF-1548-84B3-04C59190EDB7}" destId="{0FCFD154-AAFB-834A-BDBE-7149D703FDA1}" srcOrd="7" destOrd="0" presId="urn:microsoft.com/office/officeart/2016/7/layout/RepeatingBendingProcessNew"/>
    <dgm:cxn modelId="{1C43B956-AEC2-B948-B9A6-E7505E771350}" type="presParOf" srcId="{0FCFD154-AAFB-834A-BDBE-7149D703FDA1}" destId="{B10B1890-E16F-AD49-9241-BDE183F2087F}" srcOrd="0" destOrd="0" presId="urn:microsoft.com/office/officeart/2016/7/layout/RepeatingBendingProcessNew"/>
    <dgm:cxn modelId="{E7BF7C7D-E407-DA4D-8170-7A0BAB39088A}" type="presParOf" srcId="{92C56F86-5CEF-1548-84B3-04C59190EDB7}" destId="{62204F39-1BE1-B446-BC67-C29398455723}" srcOrd="8" destOrd="0" presId="urn:microsoft.com/office/officeart/2016/7/layout/RepeatingBendingProcessNew"/>
    <dgm:cxn modelId="{980810AF-AD93-EC49-B470-D7B757D4F6C8}" type="presParOf" srcId="{92C56F86-5CEF-1548-84B3-04C59190EDB7}" destId="{636B3ABC-8CEF-2641-BB7D-EE47DC14B019}" srcOrd="9" destOrd="0" presId="urn:microsoft.com/office/officeart/2016/7/layout/RepeatingBendingProcessNew"/>
    <dgm:cxn modelId="{A288E8F6-736D-2342-8BBF-A084A89ED2D7}" type="presParOf" srcId="{636B3ABC-8CEF-2641-BB7D-EE47DC14B019}" destId="{5941EDBD-1CA7-6945-BB2C-F1938D2D2DF0}" srcOrd="0" destOrd="0" presId="urn:microsoft.com/office/officeart/2016/7/layout/RepeatingBendingProcessNew"/>
    <dgm:cxn modelId="{CC2A66CA-96EF-1546-AF77-4CEB6EE6A296}" type="presParOf" srcId="{92C56F86-5CEF-1548-84B3-04C59190EDB7}" destId="{F9C585E0-E428-C54B-A655-229CF50B3FCE}" srcOrd="10" destOrd="0" presId="urn:microsoft.com/office/officeart/2016/7/layout/RepeatingBendingProcessNew"/>
    <dgm:cxn modelId="{F9978FEE-AF09-1048-BFB8-B505D1137EC5}" type="presParOf" srcId="{92C56F86-5CEF-1548-84B3-04C59190EDB7}" destId="{FDA61920-9DBD-8144-8B5E-49713509F532}" srcOrd="11" destOrd="0" presId="urn:microsoft.com/office/officeart/2016/7/layout/RepeatingBendingProcessNew"/>
    <dgm:cxn modelId="{275445DC-00D4-804F-8FE0-0490B5C4FC1B}" type="presParOf" srcId="{FDA61920-9DBD-8144-8B5E-49713509F532}" destId="{5441DFD4-0DBF-0348-B4CE-B2F01D061358}" srcOrd="0" destOrd="0" presId="urn:microsoft.com/office/officeart/2016/7/layout/RepeatingBendingProcessNew"/>
    <dgm:cxn modelId="{16EEA424-7A41-3347-B70D-89CA68A7056E}" type="presParOf" srcId="{92C56F86-5CEF-1548-84B3-04C59190EDB7}" destId="{61275E26-FFFE-D54F-A2E4-A4CFE047B0AA}" srcOrd="12" destOrd="0" presId="urn:microsoft.com/office/officeart/2016/7/layout/RepeatingBendingProcessNew"/>
    <dgm:cxn modelId="{9F78EAE6-1337-204A-854F-0D465027C195}" type="presParOf" srcId="{92C56F86-5CEF-1548-84B3-04C59190EDB7}" destId="{5E5C96F5-343D-6149-9D7E-1DFB380012B5}" srcOrd="13" destOrd="0" presId="urn:microsoft.com/office/officeart/2016/7/layout/RepeatingBendingProcessNew"/>
    <dgm:cxn modelId="{D5643599-EF19-0B40-AA25-16B01FAA3962}" type="presParOf" srcId="{5E5C96F5-343D-6149-9D7E-1DFB380012B5}" destId="{41BB7D1E-C985-C643-A678-5FAEC5CE2EBC}" srcOrd="0" destOrd="0" presId="urn:microsoft.com/office/officeart/2016/7/layout/RepeatingBendingProcessNew"/>
    <dgm:cxn modelId="{7D1FC804-99EA-DF43-AF2F-C1271B415824}" type="presParOf" srcId="{92C56F86-5CEF-1548-84B3-04C59190EDB7}" destId="{5484E3C7-CBB0-9247-804A-2C29F529EAE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0DC251-4FC9-4E61-BD28-97B9503705A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94AE8B-BF65-49E6-A0AB-5600C24117A3}">
      <dgm:prSet/>
      <dgm:spPr/>
      <dgm:t>
        <a:bodyPr/>
        <a:lstStyle/>
        <a:p>
          <a:r>
            <a:rPr lang="en-US"/>
            <a:t>Enhance</a:t>
          </a:r>
        </a:p>
      </dgm:t>
    </dgm:pt>
    <dgm:pt modelId="{582F4AAE-347E-472E-ADDE-16F6F8536A8C}" type="parTrans" cxnId="{BA14129E-7908-4708-887C-F893377655DD}">
      <dgm:prSet/>
      <dgm:spPr/>
      <dgm:t>
        <a:bodyPr/>
        <a:lstStyle/>
        <a:p>
          <a:endParaRPr lang="en-US"/>
        </a:p>
      </dgm:t>
    </dgm:pt>
    <dgm:pt modelId="{5FAF7650-E4AF-4BEF-BC14-1558B9484008}" type="sibTrans" cxnId="{BA14129E-7908-4708-887C-F893377655DD}">
      <dgm:prSet/>
      <dgm:spPr/>
      <dgm:t>
        <a:bodyPr/>
        <a:lstStyle/>
        <a:p>
          <a:endParaRPr lang="en-US"/>
        </a:p>
      </dgm:t>
    </dgm:pt>
    <dgm:pt modelId="{ECED55CD-AB7F-4954-B7EA-D47DC1893D88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FD907000-14B6-410B-BC97-A9154202BB11}" type="parTrans" cxnId="{5F126D77-A672-48F1-B44E-80284526E2C6}">
      <dgm:prSet/>
      <dgm:spPr/>
      <dgm:t>
        <a:bodyPr/>
        <a:lstStyle/>
        <a:p>
          <a:endParaRPr lang="en-US"/>
        </a:p>
      </dgm:t>
    </dgm:pt>
    <dgm:pt modelId="{9B30B73A-1253-429F-8345-34889E92D8E7}" type="sibTrans" cxnId="{5F126D77-A672-48F1-B44E-80284526E2C6}">
      <dgm:prSet/>
      <dgm:spPr/>
      <dgm:t>
        <a:bodyPr/>
        <a:lstStyle/>
        <a:p>
          <a:endParaRPr lang="en-US"/>
        </a:p>
      </dgm:t>
    </dgm:pt>
    <dgm:pt modelId="{53AFBF23-7159-4A7F-AE4A-31A7048F2D6A}">
      <dgm:prSet/>
      <dgm:spPr/>
      <dgm:t>
        <a:bodyPr/>
        <a:lstStyle/>
        <a:p>
          <a:r>
            <a:rPr lang="en-US"/>
            <a:t>Expand</a:t>
          </a:r>
        </a:p>
      </dgm:t>
    </dgm:pt>
    <dgm:pt modelId="{14DDDF03-0B6F-4365-8182-3CA30AC16EF2}" type="parTrans" cxnId="{9A90BE69-D714-4D3D-B3FD-8B0C0EF555E3}">
      <dgm:prSet/>
      <dgm:spPr/>
      <dgm:t>
        <a:bodyPr/>
        <a:lstStyle/>
        <a:p>
          <a:endParaRPr lang="en-US"/>
        </a:p>
      </dgm:t>
    </dgm:pt>
    <dgm:pt modelId="{612FBADD-619D-420B-A5C2-E831B785F5C7}" type="sibTrans" cxnId="{9A90BE69-D714-4D3D-B3FD-8B0C0EF555E3}">
      <dgm:prSet/>
      <dgm:spPr/>
      <dgm:t>
        <a:bodyPr/>
        <a:lstStyle/>
        <a:p>
          <a:endParaRPr lang="en-US"/>
        </a:p>
      </dgm:t>
    </dgm:pt>
    <dgm:pt modelId="{22C0A29A-BE82-462A-BECE-992B0B70D730}">
      <dgm:prSet/>
      <dgm:spPr/>
      <dgm:t>
        <a:bodyPr/>
        <a:lstStyle/>
        <a:p>
          <a:r>
            <a:rPr lang="en-US" dirty="0"/>
            <a:t>Dataset and sources</a:t>
          </a:r>
        </a:p>
      </dgm:t>
    </dgm:pt>
    <dgm:pt modelId="{B2012B48-CD89-49B1-8FC2-34B751D1FFBF}" type="parTrans" cxnId="{F67F9166-DD4B-4C50-8530-A16C892489BE}">
      <dgm:prSet/>
      <dgm:spPr/>
      <dgm:t>
        <a:bodyPr/>
        <a:lstStyle/>
        <a:p>
          <a:endParaRPr lang="en-US"/>
        </a:p>
      </dgm:t>
    </dgm:pt>
    <dgm:pt modelId="{BB5B7537-29C2-4A1B-B38B-B1FEB483777E}" type="sibTrans" cxnId="{F67F9166-DD4B-4C50-8530-A16C892489BE}">
      <dgm:prSet/>
      <dgm:spPr/>
      <dgm:t>
        <a:bodyPr/>
        <a:lstStyle/>
        <a:p>
          <a:endParaRPr lang="en-US"/>
        </a:p>
      </dgm:t>
    </dgm:pt>
    <dgm:pt modelId="{E72554ED-7A53-4FCA-A1EB-6808714362BA}">
      <dgm:prSet/>
      <dgm:spPr/>
      <dgm:t>
        <a:bodyPr/>
        <a:lstStyle/>
        <a:p>
          <a:r>
            <a:rPr lang="en-US"/>
            <a:t>Incorporate</a:t>
          </a:r>
        </a:p>
      </dgm:t>
    </dgm:pt>
    <dgm:pt modelId="{9C9A1D88-6610-4957-859C-EB32A30C09FF}" type="parTrans" cxnId="{2B18A07E-82B4-4E94-BCF3-003BBA1837C5}">
      <dgm:prSet/>
      <dgm:spPr/>
      <dgm:t>
        <a:bodyPr/>
        <a:lstStyle/>
        <a:p>
          <a:endParaRPr lang="en-US"/>
        </a:p>
      </dgm:t>
    </dgm:pt>
    <dgm:pt modelId="{CBDCF73B-0CA4-4E61-BEF4-52CE6F03B9F5}" type="sibTrans" cxnId="{2B18A07E-82B4-4E94-BCF3-003BBA1837C5}">
      <dgm:prSet/>
      <dgm:spPr/>
      <dgm:t>
        <a:bodyPr/>
        <a:lstStyle/>
        <a:p>
          <a:endParaRPr lang="en-US"/>
        </a:p>
      </dgm:t>
    </dgm:pt>
    <dgm:pt modelId="{E335AA87-2C5B-4981-9179-4E399BF4F81A}">
      <dgm:prSet/>
      <dgm:spPr/>
      <dgm:t>
        <a:bodyPr/>
        <a:lstStyle/>
        <a:p>
          <a:r>
            <a:rPr lang="en-US" dirty="0"/>
            <a:t>Macroeconomic Indicators</a:t>
          </a:r>
        </a:p>
      </dgm:t>
    </dgm:pt>
    <dgm:pt modelId="{438FB52F-783A-46B5-92B0-769653CF64E1}" type="parTrans" cxnId="{8C6BDAE2-4CEF-485B-AEE6-A2F414512885}">
      <dgm:prSet/>
      <dgm:spPr/>
      <dgm:t>
        <a:bodyPr/>
        <a:lstStyle/>
        <a:p>
          <a:endParaRPr lang="en-US"/>
        </a:p>
      </dgm:t>
    </dgm:pt>
    <dgm:pt modelId="{CB7C0E80-4027-41CC-BF8C-738730B25FC2}" type="sibTrans" cxnId="{8C6BDAE2-4CEF-485B-AEE6-A2F414512885}">
      <dgm:prSet/>
      <dgm:spPr/>
      <dgm:t>
        <a:bodyPr/>
        <a:lstStyle/>
        <a:p>
          <a:endParaRPr lang="en-US"/>
        </a:p>
      </dgm:t>
    </dgm:pt>
    <dgm:pt modelId="{9A2E2D9B-7B7A-4179-AFA0-87C8516CFD5B}">
      <dgm:prSet/>
      <dgm:spPr/>
      <dgm:t>
        <a:bodyPr/>
        <a:lstStyle/>
        <a:p>
          <a:r>
            <a:rPr lang="en-US"/>
            <a:t>Deploy</a:t>
          </a:r>
        </a:p>
      </dgm:t>
    </dgm:pt>
    <dgm:pt modelId="{BEA6094E-1B03-4DE8-9BC0-D397B812AAD2}" type="parTrans" cxnId="{EE138657-0EA8-4CD5-A16B-852D35416049}">
      <dgm:prSet/>
      <dgm:spPr/>
      <dgm:t>
        <a:bodyPr/>
        <a:lstStyle/>
        <a:p>
          <a:endParaRPr lang="en-US"/>
        </a:p>
      </dgm:t>
    </dgm:pt>
    <dgm:pt modelId="{038515C8-A0DB-46A4-9345-97C1342EBD56}" type="sibTrans" cxnId="{EE138657-0EA8-4CD5-A16B-852D35416049}">
      <dgm:prSet/>
      <dgm:spPr/>
      <dgm:t>
        <a:bodyPr/>
        <a:lstStyle/>
        <a:p>
          <a:endParaRPr lang="en-US"/>
        </a:p>
      </dgm:t>
    </dgm:pt>
    <dgm:pt modelId="{6E8E5309-098E-4E3B-80E7-BDDBA28CECD1}">
      <dgm:prSet/>
      <dgm:spPr/>
      <dgm:t>
        <a:bodyPr/>
        <a:lstStyle/>
        <a:p>
          <a:r>
            <a:rPr lang="en-US" dirty="0"/>
            <a:t>Predictive Model in Real-Time</a:t>
          </a:r>
        </a:p>
      </dgm:t>
    </dgm:pt>
    <dgm:pt modelId="{FCA426C8-7ACD-4A89-A45B-D37194C835FE}" type="parTrans" cxnId="{3D138893-3595-47E0-A7E3-BC660AEAE03A}">
      <dgm:prSet/>
      <dgm:spPr/>
      <dgm:t>
        <a:bodyPr/>
        <a:lstStyle/>
        <a:p>
          <a:endParaRPr lang="en-US"/>
        </a:p>
      </dgm:t>
    </dgm:pt>
    <dgm:pt modelId="{3BD4F4A5-4A38-40BD-B21A-1B0DCD3FF665}" type="sibTrans" cxnId="{3D138893-3595-47E0-A7E3-BC660AEAE03A}">
      <dgm:prSet/>
      <dgm:spPr/>
      <dgm:t>
        <a:bodyPr/>
        <a:lstStyle/>
        <a:p>
          <a:endParaRPr lang="en-US"/>
        </a:p>
      </dgm:t>
    </dgm:pt>
    <dgm:pt modelId="{15FEF61E-57D8-734C-A3FF-CA8F8917D189}" type="pres">
      <dgm:prSet presAssocID="{F60DC251-4FC9-4E61-BD28-97B9503705A3}" presName="Name0" presStyleCnt="0">
        <dgm:presLayoutVars>
          <dgm:dir/>
          <dgm:animLvl val="lvl"/>
          <dgm:resizeHandles val="exact"/>
        </dgm:presLayoutVars>
      </dgm:prSet>
      <dgm:spPr/>
    </dgm:pt>
    <dgm:pt modelId="{A154D9B3-6492-674C-B539-15C8565768C0}" type="pres">
      <dgm:prSet presAssocID="{CC94AE8B-BF65-49E6-A0AB-5600C24117A3}" presName="linNode" presStyleCnt="0"/>
      <dgm:spPr/>
    </dgm:pt>
    <dgm:pt modelId="{A987147D-0C27-C447-B2F0-C5D5431A432F}" type="pres">
      <dgm:prSet presAssocID="{CC94AE8B-BF65-49E6-A0AB-5600C24117A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D217220-D4F6-884C-98DE-034416EE5118}" type="pres">
      <dgm:prSet presAssocID="{CC94AE8B-BF65-49E6-A0AB-5600C24117A3}" presName="descendantText" presStyleLbl="alignAccFollowNode1" presStyleIdx="0" presStyleCnt="4">
        <dgm:presLayoutVars>
          <dgm:bulletEnabled/>
        </dgm:presLayoutVars>
      </dgm:prSet>
      <dgm:spPr/>
    </dgm:pt>
    <dgm:pt modelId="{7ECCB9DF-C399-7644-97C8-07543CF58582}" type="pres">
      <dgm:prSet presAssocID="{5FAF7650-E4AF-4BEF-BC14-1558B9484008}" presName="sp" presStyleCnt="0"/>
      <dgm:spPr/>
    </dgm:pt>
    <dgm:pt modelId="{D02DEB54-40C8-D141-92FB-07D71205BD11}" type="pres">
      <dgm:prSet presAssocID="{53AFBF23-7159-4A7F-AE4A-31A7048F2D6A}" presName="linNode" presStyleCnt="0"/>
      <dgm:spPr/>
    </dgm:pt>
    <dgm:pt modelId="{283B98E3-7C52-5842-ACB5-FB70FC0E52BF}" type="pres">
      <dgm:prSet presAssocID="{53AFBF23-7159-4A7F-AE4A-31A7048F2D6A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974960A-002C-3742-9EFE-1457149373ED}" type="pres">
      <dgm:prSet presAssocID="{53AFBF23-7159-4A7F-AE4A-31A7048F2D6A}" presName="descendantText" presStyleLbl="alignAccFollowNode1" presStyleIdx="1" presStyleCnt="4">
        <dgm:presLayoutVars>
          <dgm:bulletEnabled/>
        </dgm:presLayoutVars>
      </dgm:prSet>
      <dgm:spPr/>
    </dgm:pt>
    <dgm:pt modelId="{4DCD19AA-46F5-EE4F-91FD-75293EE93186}" type="pres">
      <dgm:prSet presAssocID="{612FBADD-619D-420B-A5C2-E831B785F5C7}" presName="sp" presStyleCnt="0"/>
      <dgm:spPr/>
    </dgm:pt>
    <dgm:pt modelId="{EDE21C43-6513-0941-A217-06219B60B96E}" type="pres">
      <dgm:prSet presAssocID="{E72554ED-7A53-4FCA-A1EB-6808714362BA}" presName="linNode" presStyleCnt="0"/>
      <dgm:spPr/>
    </dgm:pt>
    <dgm:pt modelId="{0B89EF65-9E35-CC44-A608-3A0190B61D1D}" type="pres">
      <dgm:prSet presAssocID="{E72554ED-7A53-4FCA-A1EB-6808714362B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D631D25-2D60-404F-A349-6C6CA2E9906F}" type="pres">
      <dgm:prSet presAssocID="{E72554ED-7A53-4FCA-A1EB-6808714362BA}" presName="descendantText" presStyleLbl="alignAccFollowNode1" presStyleIdx="2" presStyleCnt="4">
        <dgm:presLayoutVars>
          <dgm:bulletEnabled/>
        </dgm:presLayoutVars>
      </dgm:prSet>
      <dgm:spPr/>
    </dgm:pt>
    <dgm:pt modelId="{1E65D02E-9EAD-0F40-914E-07C09E3C797C}" type="pres">
      <dgm:prSet presAssocID="{CBDCF73B-0CA4-4E61-BEF4-52CE6F03B9F5}" presName="sp" presStyleCnt="0"/>
      <dgm:spPr/>
    </dgm:pt>
    <dgm:pt modelId="{95758518-E98A-364B-A8B7-9CC7E5CAE3D1}" type="pres">
      <dgm:prSet presAssocID="{9A2E2D9B-7B7A-4179-AFA0-87C8516CFD5B}" presName="linNode" presStyleCnt="0"/>
      <dgm:spPr/>
    </dgm:pt>
    <dgm:pt modelId="{0D69C0E4-0E54-374D-9D12-CD1F4BC2EF71}" type="pres">
      <dgm:prSet presAssocID="{9A2E2D9B-7B7A-4179-AFA0-87C8516CFD5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C9ADF7B-B18E-654C-89D7-80AA9158C2AE}" type="pres">
      <dgm:prSet presAssocID="{9A2E2D9B-7B7A-4179-AFA0-87C8516CFD5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85FAE08-1A20-A842-9805-0998EC5466C5}" type="presOf" srcId="{E72554ED-7A53-4FCA-A1EB-6808714362BA}" destId="{0B89EF65-9E35-CC44-A608-3A0190B61D1D}" srcOrd="0" destOrd="0" presId="urn:microsoft.com/office/officeart/2016/7/layout/VerticalSolidActionList"/>
    <dgm:cxn modelId="{DA00AE16-40AC-0C4E-90C6-C9521FAFB20D}" type="presOf" srcId="{CC94AE8B-BF65-49E6-A0AB-5600C24117A3}" destId="{A987147D-0C27-C447-B2F0-C5D5431A432F}" srcOrd="0" destOrd="0" presId="urn:microsoft.com/office/officeart/2016/7/layout/VerticalSolidActionList"/>
    <dgm:cxn modelId="{7ABDB325-A80E-AB45-90C2-4C0E3F0F2C26}" type="presOf" srcId="{E335AA87-2C5B-4981-9179-4E399BF4F81A}" destId="{6D631D25-2D60-404F-A349-6C6CA2E9906F}" srcOrd="0" destOrd="0" presId="urn:microsoft.com/office/officeart/2016/7/layout/VerticalSolidActionList"/>
    <dgm:cxn modelId="{9ECF5037-4B42-1A4F-9902-8476F49F9F89}" type="presOf" srcId="{53AFBF23-7159-4A7F-AE4A-31A7048F2D6A}" destId="{283B98E3-7C52-5842-ACB5-FB70FC0E52BF}" srcOrd="0" destOrd="0" presId="urn:microsoft.com/office/officeart/2016/7/layout/VerticalSolidActionList"/>
    <dgm:cxn modelId="{EE138657-0EA8-4CD5-A16B-852D35416049}" srcId="{F60DC251-4FC9-4E61-BD28-97B9503705A3}" destId="{9A2E2D9B-7B7A-4179-AFA0-87C8516CFD5B}" srcOrd="3" destOrd="0" parTransId="{BEA6094E-1B03-4DE8-9BC0-D397B812AAD2}" sibTransId="{038515C8-A0DB-46A4-9345-97C1342EBD56}"/>
    <dgm:cxn modelId="{8D1A8D5F-38EA-584E-8F1B-26B16349153A}" type="presOf" srcId="{6E8E5309-098E-4E3B-80E7-BDDBA28CECD1}" destId="{BC9ADF7B-B18E-654C-89D7-80AA9158C2AE}" srcOrd="0" destOrd="0" presId="urn:microsoft.com/office/officeart/2016/7/layout/VerticalSolidActionList"/>
    <dgm:cxn modelId="{F67F9166-DD4B-4C50-8530-A16C892489BE}" srcId="{53AFBF23-7159-4A7F-AE4A-31A7048F2D6A}" destId="{22C0A29A-BE82-462A-BECE-992B0B70D730}" srcOrd="0" destOrd="0" parTransId="{B2012B48-CD89-49B1-8FC2-34B751D1FFBF}" sibTransId="{BB5B7537-29C2-4A1B-B38B-B1FEB483777E}"/>
    <dgm:cxn modelId="{9A90BE69-D714-4D3D-B3FD-8B0C0EF555E3}" srcId="{F60DC251-4FC9-4E61-BD28-97B9503705A3}" destId="{53AFBF23-7159-4A7F-AE4A-31A7048F2D6A}" srcOrd="1" destOrd="0" parTransId="{14DDDF03-0B6F-4365-8182-3CA30AC16EF2}" sibTransId="{612FBADD-619D-420B-A5C2-E831B785F5C7}"/>
    <dgm:cxn modelId="{5F126D77-A672-48F1-B44E-80284526E2C6}" srcId="{CC94AE8B-BF65-49E6-A0AB-5600C24117A3}" destId="{ECED55CD-AB7F-4954-B7EA-D47DC1893D88}" srcOrd="0" destOrd="0" parTransId="{FD907000-14B6-410B-BC97-A9154202BB11}" sibTransId="{9B30B73A-1253-429F-8345-34889E92D8E7}"/>
    <dgm:cxn modelId="{3CA20179-ACA8-784E-B4A9-2B8D67E8D247}" type="presOf" srcId="{ECED55CD-AB7F-4954-B7EA-D47DC1893D88}" destId="{6D217220-D4F6-884C-98DE-034416EE5118}" srcOrd="0" destOrd="0" presId="urn:microsoft.com/office/officeart/2016/7/layout/VerticalSolidActionList"/>
    <dgm:cxn modelId="{2B18A07E-82B4-4E94-BCF3-003BBA1837C5}" srcId="{F60DC251-4FC9-4E61-BD28-97B9503705A3}" destId="{E72554ED-7A53-4FCA-A1EB-6808714362BA}" srcOrd="2" destOrd="0" parTransId="{9C9A1D88-6610-4957-859C-EB32A30C09FF}" sibTransId="{CBDCF73B-0CA4-4E61-BEF4-52CE6F03B9F5}"/>
    <dgm:cxn modelId="{3D138893-3595-47E0-A7E3-BC660AEAE03A}" srcId="{9A2E2D9B-7B7A-4179-AFA0-87C8516CFD5B}" destId="{6E8E5309-098E-4E3B-80E7-BDDBA28CECD1}" srcOrd="0" destOrd="0" parTransId="{FCA426C8-7ACD-4A89-A45B-D37194C835FE}" sibTransId="{3BD4F4A5-4A38-40BD-B21A-1B0DCD3FF665}"/>
    <dgm:cxn modelId="{BA14129E-7908-4708-887C-F893377655DD}" srcId="{F60DC251-4FC9-4E61-BD28-97B9503705A3}" destId="{CC94AE8B-BF65-49E6-A0AB-5600C24117A3}" srcOrd="0" destOrd="0" parTransId="{582F4AAE-347E-472E-ADDE-16F6F8536A8C}" sibTransId="{5FAF7650-E4AF-4BEF-BC14-1558B9484008}"/>
    <dgm:cxn modelId="{7700C7C2-DE35-7842-8040-DA89CCB3D1E2}" type="presOf" srcId="{22C0A29A-BE82-462A-BECE-992B0B70D730}" destId="{D974960A-002C-3742-9EFE-1457149373ED}" srcOrd="0" destOrd="0" presId="urn:microsoft.com/office/officeart/2016/7/layout/VerticalSolidActionList"/>
    <dgm:cxn modelId="{B7BC62D6-7D62-EB47-B4CA-73ED30D0B3D8}" type="presOf" srcId="{9A2E2D9B-7B7A-4179-AFA0-87C8516CFD5B}" destId="{0D69C0E4-0E54-374D-9D12-CD1F4BC2EF71}" srcOrd="0" destOrd="0" presId="urn:microsoft.com/office/officeart/2016/7/layout/VerticalSolidActionList"/>
    <dgm:cxn modelId="{8C6BDAE2-4CEF-485B-AEE6-A2F414512885}" srcId="{E72554ED-7A53-4FCA-A1EB-6808714362BA}" destId="{E335AA87-2C5B-4981-9179-4E399BF4F81A}" srcOrd="0" destOrd="0" parTransId="{438FB52F-783A-46B5-92B0-769653CF64E1}" sibTransId="{CB7C0E80-4027-41CC-BF8C-738730B25FC2}"/>
    <dgm:cxn modelId="{442905FD-2755-C648-A7B6-586A06BACE5A}" type="presOf" srcId="{F60DC251-4FC9-4E61-BD28-97B9503705A3}" destId="{15FEF61E-57D8-734C-A3FF-CA8F8917D189}" srcOrd="0" destOrd="0" presId="urn:microsoft.com/office/officeart/2016/7/layout/VerticalSolidActionList"/>
    <dgm:cxn modelId="{69095ACE-CD63-1240-9E85-C4277C779ED2}" type="presParOf" srcId="{15FEF61E-57D8-734C-A3FF-CA8F8917D189}" destId="{A154D9B3-6492-674C-B539-15C8565768C0}" srcOrd="0" destOrd="0" presId="urn:microsoft.com/office/officeart/2016/7/layout/VerticalSolidActionList"/>
    <dgm:cxn modelId="{37D1067A-04F8-C543-88E6-918C9A8C1E8E}" type="presParOf" srcId="{A154D9B3-6492-674C-B539-15C8565768C0}" destId="{A987147D-0C27-C447-B2F0-C5D5431A432F}" srcOrd="0" destOrd="0" presId="urn:microsoft.com/office/officeart/2016/7/layout/VerticalSolidActionList"/>
    <dgm:cxn modelId="{359A3838-23BA-5448-AA89-FE9773C43EB1}" type="presParOf" srcId="{A154D9B3-6492-674C-B539-15C8565768C0}" destId="{6D217220-D4F6-884C-98DE-034416EE5118}" srcOrd="1" destOrd="0" presId="urn:microsoft.com/office/officeart/2016/7/layout/VerticalSolidActionList"/>
    <dgm:cxn modelId="{B0D10970-FEE0-654F-B7D9-6F92D2BD3D06}" type="presParOf" srcId="{15FEF61E-57D8-734C-A3FF-CA8F8917D189}" destId="{7ECCB9DF-C399-7644-97C8-07543CF58582}" srcOrd="1" destOrd="0" presId="urn:microsoft.com/office/officeart/2016/7/layout/VerticalSolidActionList"/>
    <dgm:cxn modelId="{F2AC21C1-A66F-3040-954F-F60E2C2D6817}" type="presParOf" srcId="{15FEF61E-57D8-734C-A3FF-CA8F8917D189}" destId="{D02DEB54-40C8-D141-92FB-07D71205BD11}" srcOrd="2" destOrd="0" presId="urn:microsoft.com/office/officeart/2016/7/layout/VerticalSolidActionList"/>
    <dgm:cxn modelId="{C1A75B9A-AD18-E049-85FD-81D9DA14B613}" type="presParOf" srcId="{D02DEB54-40C8-D141-92FB-07D71205BD11}" destId="{283B98E3-7C52-5842-ACB5-FB70FC0E52BF}" srcOrd="0" destOrd="0" presId="urn:microsoft.com/office/officeart/2016/7/layout/VerticalSolidActionList"/>
    <dgm:cxn modelId="{15FE92A4-EF7D-6847-9773-A07959A166DE}" type="presParOf" srcId="{D02DEB54-40C8-D141-92FB-07D71205BD11}" destId="{D974960A-002C-3742-9EFE-1457149373ED}" srcOrd="1" destOrd="0" presId="urn:microsoft.com/office/officeart/2016/7/layout/VerticalSolidActionList"/>
    <dgm:cxn modelId="{E5BDA66C-F461-B74A-A471-FA8818BE70D9}" type="presParOf" srcId="{15FEF61E-57D8-734C-A3FF-CA8F8917D189}" destId="{4DCD19AA-46F5-EE4F-91FD-75293EE93186}" srcOrd="3" destOrd="0" presId="urn:microsoft.com/office/officeart/2016/7/layout/VerticalSolidActionList"/>
    <dgm:cxn modelId="{03065280-1835-8C4C-81D2-97722D3424D4}" type="presParOf" srcId="{15FEF61E-57D8-734C-A3FF-CA8F8917D189}" destId="{EDE21C43-6513-0941-A217-06219B60B96E}" srcOrd="4" destOrd="0" presId="urn:microsoft.com/office/officeart/2016/7/layout/VerticalSolidActionList"/>
    <dgm:cxn modelId="{C51B4DD6-220E-304F-A38A-DAF17C6E1571}" type="presParOf" srcId="{EDE21C43-6513-0941-A217-06219B60B96E}" destId="{0B89EF65-9E35-CC44-A608-3A0190B61D1D}" srcOrd="0" destOrd="0" presId="urn:microsoft.com/office/officeart/2016/7/layout/VerticalSolidActionList"/>
    <dgm:cxn modelId="{356D0D27-CF4B-7D4E-A6F4-29326A6CFA2A}" type="presParOf" srcId="{EDE21C43-6513-0941-A217-06219B60B96E}" destId="{6D631D25-2D60-404F-A349-6C6CA2E9906F}" srcOrd="1" destOrd="0" presId="urn:microsoft.com/office/officeart/2016/7/layout/VerticalSolidActionList"/>
    <dgm:cxn modelId="{D47A0BF2-A352-9F47-8283-276D1DDA7A0C}" type="presParOf" srcId="{15FEF61E-57D8-734C-A3FF-CA8F8917D189}" destId="{1E65D02E-9EAD-0F40-914E-07C09E3C797C}" srcOrd="5" destOrd="0" presId="urn:microsoft.com/office/officeart/2016/7/layout/VerticalSolidActionList"/>
    <dgm:cxn modelId="{39A0B200-CC21-AB49-84CB-952755A4FDEF}" type="presParOf" srcId="{15FEF61E-57D8-734C-A3FF-CA8F8917D189}" destId="{95758518-E98A-364B-A8B7-9CC7E5CAE3D1}" srcOrd="6" destOrd="0" presId="urn:microsoft.com/office/officeart/2016/7/layout/VerticalSolidActionList"/>
    <dgm:cxn modelId="{326DECA0-FC97-6B4F-BB3F-3CE444009F2D}" type="presParOf" srcId="{95758518-E98A-364B-A8B7-9CC7E5CAE3D1}" destId="{0D69C0E4-0E54-374D-9D12-CD1F4BC2EF71}" srcOrd="0" destOrd="0" presId="urn:microsoft.com/office/officeart/2016/7/layout/VerticalSolidActionList"/>
    <dgm:cxn modelId="{FAC29A9A-B5F7-824E-9287-066A953B2EA2}" type="presParOf" srcId="{95758518-E98A-364B-A8B7-9CC7E5CAE3D1}" destId="{BC9ADF7B-B18E-654C-89D7-80AA9158C2A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C5CA3-D13C-46C2-BA17-753CCA1DC4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3DAFE5-78F5-4598-97DA-AB2AE0064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Power</a:t>
          </a:r>
        </a:p>
        <a:p>
          <a:pPr>
            <a:lnSpc>
              <a:spcPct val="100000"/>
            </a:lnSpc>
          </a:pPr>
          <a:r>
            <a:rPr lang="en-US"/>
            <a:t>Analysis demonstrated that both 5-year and 20-year dividend histories provide valuable insights for identifying future Dividend Aristocrats</a:t>
          </a:r>
        </a:p>
      </dgm:t>
    </dgm:pt>
    <dgm:pt modelId="{9D5B7D00-79A1-4673-AD62-AB91E7134BF6}" type="parTrans" cxnId="{C5523730-AF7F-452A-9B01-E35B686F7D52}">
      <dgm:prSet/>
      <dgm:spPr/>
      <dgm:t>
        <a:bodyPr/>
        <a:lstStyle/>
        <a:p>
          <a:endParaRPr lang="en-US"/>
        </a:p>
      </dgm:t>
    </dgm:pt>
    <dgm:pt modelId="{0BEEA443-C7D1-4D8F-9957-D9F4ED0B7B8B}" type="sibTrans" cxnId="{C5523730-AF7F-452A-9B01-E35B686F7D52}">
      <dgm:prSet phldrT="01"/>
      <dgm:spPr/>
      <dgm:t>
        <a:bodyPr/>
        <a:lstStyle/>
        <a:p>
          <a:endParaRPr lang="en-US"/>
        </a:p>
      </dgm:t>
    </dgm:pt>
    <dgm:pt modelId="{67AEF542-5E53-4F65-BDF5-A705D3716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20-year model proved to be more reliable in forecasting long-term dividend sustainability and future Aristocrat status.</a:t>
          </a:r>
        </a:p>
      </dgm:t>
    </dgm:pt>
    <dgm:pt modelId="{0A43C18F-70E0-44C9-A813-CAD71B363A80}" type="parTrans" cxnId="{59501EC2-DC93-4FD5-8CC8-C3406204B0B7}">
      <dgm:prSet/>
      <dgm:spPr/>
      <dgm:t>
        <a:bodyPr/>
        <a:lstStyle/>
        <a:p>
          <a:endParaRPr lang="en-US"/>
        </a:p>
      </dgm:t>
    </dgm:pt>
    <dgm:pt modelId="{7A5200B8-4266-47D3-91D7-1481191264B6}" type="sibTrans" cxnId="{59501EC2-DC93-4FD5-8CC8-C3406204B0B7}">
      <dgm:prSet phldrT="02"/>
      <dgm:spPr/>
      <dgm:t>
        <a:bodyPr/>
        <a:lstStyle/>
        <a:p>
          <a:endParaRPr lang="en-US"/>
        </a:p>
      </dgm:t>
    </dgm:pt>
    <dgm:pt modelId="{BF99EE47-1C7C-4FF9-8F54-1B3C930CC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research underscores the importance of long-term dividend sustainability for identifying future Dividend Aristocrats and offers a solid foundation for future predictive modeling in dividend growth investing.</a:t>
          </a:r>
        </a:p>
      </dgm:t>
    </dgm:pt>
    <dgm:pt modelId="{5D439620-C1A2-48F2-839D-C3AF65475095}" type="parTrans" cxnId="{387508D6-12F5-4707-84EC-B9B96D8F9F4A}">
      <dgm:prSet/>
      <dgm:spPr/>
      <dgm:t>
        <a:bodyPr/>
        <a:lstStyle/>
        <a:p>
          <a:endParaRPr lang="en-US"/>
        </a:p>
      </dgm:t>
    </dgm:pt>
    <dgm:pt modelId="{A76FE6E8-441A-4CE4-A8D9-210DFD8B2384}" type="sibTrans" cxnId="{387508D6-12F5-4707-84EC-B9B96D8F9F4A}">
      <dgm:prSet phldrT="03"/>
      <dgm:spPr/>
      <dgm:t>
        <a:bodyPr/>
        <a:lstStyle/>
        <a:p>
          <a:endParaRPr lang="en-US"/>
        </a:p>
      </dgm:t>
    </dgm:pt>
    <dgm:pt modelId="{7C017EAE-C840-4DC0-B25A-5516A2D222A7}" type="pres">
      <dgm:prSet presAssocID="{733C5CA3-D13C-46C2-BA17-753CCA1DC459}" presName="root" presStyleCnt="0">
        <dgm:presLayoutVars>
          <dgm:dir/>
          <dgm:resizeHandles val="exact"/>
        </dgm:presLayoutVars>
      </dgm:prSet>
      <dgm:spPr/>
    </dgm:pt>
    <dgm:pt modelId="{A3524170-ECFC-4248-87C9-FDA9C9A175A3}" type="pres">
      <dgm:prSet presAssocID="{523DAFE5-78F5-4598-97DA-AB2AE00646A6}" presName="compNode" presStyleCnt="0"/>
      <dgm:spPr/>
    </dgm:pt>
    <dgm:pt modelId="{DE1D4BE8-AB2C-4F7A-AE74-F552F160BB2C}" type="pres">
      <dgm:prSet presAssocID="{523DAFE5-78F5-4598-97DA-AB2AE00646A6}" presName="bgRect" presStyleLbl="bgShp" presStyleIdx="0" presStyleCnt="3"/>
      <dgm:spPr/>
    </dgm:pt>
    <dgm:pt modelId="{49018581-A7D3-42A0-855F-1D4C492A8782}" type="pres">
      <dgm:prSet presAssocID="{523DAFE5-78F5-4598-97DA-AB2AE00646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D4802A-4AC6-46ED-887C-8538B70D865D}" type="pres">
      <dgm:prSet presAssocID="{523DAFE5-78F5-4598-97DA-AB2AE00646A6}" presName="spaceRect" presStyleCnt="0"/>
      <dgm:spPr/>
    </dgm:pt>
    <dgm:pt modelId="{0119CB12-EF00-4200-809D-1A1872C80CD0}" type="pres">
      <dgm:prSet presAssocID="{523DAFE5-78F5-4598-97DA-AB2AE00646A6}" presName="parTx" presStyleLbl="revTx" presStyleIdx="0" presStyleCnt="3">
        <dgm:presLayoutVars>
          <dgm:chMax val="0"/>
          <dgm:chPref val="0"/>
        </dgm:presLayoutVars>
      </dgm:prSet>
      <dgm:spPr/>
    </dgm:pt>
    <dgm:pt modelId="{B6626AE8-DE51-45B5-A42A-B4032F2278F0}" type="pres">
      <dgm:prSet presAssocID="{0BEEA443-C7D1-4D8F-9957-D9F4ED0B7B8B}" presName="sibTrans" presStyleCnt="0"/>
      <dgm:spPr/>
    </dgm:pt>
    <dgm:pt modelId="{53997738-42BB-4198-97EA-C0AD01B927B4}" type="pres">
      <dgm:prSet presAssocID="{67AEF542-5E53-4F65-BDF5-A705D3716E9E}" presName="compNode" presStyleCnt="0"/>
      <dgm:spPr/>
    </dgm:pt>
    <dgm:pt modelId="{B25BE8D4-C9B1-470E-A46C-B3FAB78778F3}" type="pres">
      <dgm:prSet presAssocID="{67AEF542-5E53-4F65-BDF5-A705D3716E9E}" presName="bgRect" presStyleLbl="bgShp" presStyleIdx="1" presStyleCnt="3"/>
      <dgm:spPr/>
    </dgm:pt>
    <dgm:pt modelId="{F69061E8-F471-45FE-869F-344A1A3DF447}" type="pres">
      <dgm:prSet presAssocID="{67AEF542-5E53-4F65-BDF5-A705D3716E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7AFA139D-8A9B-4A4E-A56C-F26D33346A6A}" type="pres">
      <dgm:prSet presAssocID="{67AEF542-5E53-4F65-BDF5-A705D3716E9E}" presName="spaceRect" presStyleCnt="0"/>
      <dgm:spPr/>
    </dgm:pt>
    <dgm:pt modelId="{A98D6A78-15DB-4B9B-BF6E-9656C25343E7}" type="pres">
      <dgm:prSet presAssocID="{67AEF542-5E53-4F65-BDF5-A705D3716E9E}" presName="parTx" presStyleLbl="revTx" presStyleIdx="1" presStyleCnt="3">
        <dgm:presLayoutVars>
          <dgm:chMax val="0"/>
          <dgm:chPref val="0"/>
        </dgm:presLayoutVars>
      </dgm:prSet>
      <dgm:spPr/>
    </dgm:pt>
    <dgm:pt modelId="{BC3D8BE0-C721-432F-9004-F76E6B12D518}" type="pres">
      <dgm:prSet presAssocID="{7A5200B8-4266-47D3-91D7-1481191264B6}" presName="sibTrans" presStyleCnt="0"/>
      <dgm:spPr/>
    </dgm:pt>
    <dgm:pt modelId="{B8935255-E134-4210-B047-404D432AAA9A}" type="pres">
      <dgm:prSet presAssocID="{BF99EE47-1C7C-4FF9-8F54-1B3C930CC346}" presName="compNode" presStyleCnt="0"/>
      <dgm:spPr/>
    </dgm:pt>
    <dgm:pt modelId="{8DFA01A3-9BF8-40AB-81E5-C273926257F1}" type="pres">
      <dgm:prSet presAssocID="{BF99EE47-1C7C-4FF9-8F54-1B3C930CC346}" presName="bgRect" presStyleLbl="bgShp" presStyleIdx="2" presStyleCnt="3"/>
      <dgm:spPr/>
    </dgm:pt>
    <dgm:pt modelId="{E23BC6FB-D241-4531-A0B3-13628779F556}" type="pres">
      <dgm:prSet presAssocID="{BF99EE47-1C7C-4FF9-8F54-1B3C930CC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73704D0-7E9E-4A2D-8C9C-EA8319FD1538}" type="pres">
      <dgm:prSet presAssocID="{BF99EE47-1C7C-4FF9-8F54-1B3C930CC346}" presName="spaceRect" presStyleCnt="0"/>
      <dgm:spPr/>
    </dgm:pt>
    <dgm:pt modelId="{80F25640-5788-47D3-AC9E-3605EBF2A4C8}" type="pres">
      <dgm:prSet presAssocID="{BF99EE47-1C7C-4FF9-8F54-1B3C930CC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2EA304-B472-6D4F-B595-D770815D29AB}" type="presOf" srcId="{733C5CA3-D13C-46C2-BA17-753CCA1DC459}" destId="{7C017EAE-C840-4DC0-B25A-5516A2D222A7}" srcOrd="0" destOrd="0" presId="urn:microsoft.com/office/officeart/2018/2/layout/IconVerticalSolidList"/>
    <dgm:cxn modelId="{C5523730-AF7F-452A-9B01-E35B686F7D52}" srcId="{733C5CA3-D13C-46C2-BA17-753CCA1DC459}" destId="{523DAFE5-78F5-4598-97DA-AB2AE00646A6}" srcOrd="0" destOrd="0" parTransId="{9D5B7D00-79A1-4673-AD62-AB91E7134BF6}" sibTransId="{0BEEA443-C7D1-4D8F-9957-D9F4ED0B7B8B}"/>
    <dgm:cxn modelId="{6329F55E-C37F-E447-A4C5-0715D2C84558}" type="presOf" srcId="{67AEF542-5E53-4F65-BDF5-A705D3716E9E}" destId="{A98D6A78-15DB-4B9B-BF6E-9656C25343E7}" srcOrd="0" destOrd="0" presId="urn:microsoft.com/office/officeart/2018/2/layout/IconVerticalSolidList"/>
    <dgm:cxn modelId="{BA999FA9-E206-C244-97C3-C035DBDF3CEE}" type="presOf" srcId="{523DAFE5-78F5-4598-97DA-AB2AE00646A6}" destId="{0119CB12-EF00-4200-809D-1A1872C80CD0}" srcOrd="0" destOrd="0" presId="urn:microsoft.com/office/officeart/2018/2/layout/IconVerticalSolidList"/>
    <dgm:cxn modelId="{48FA0DAB-D6C2-3340-8099-E1DE7632E63D}" type="presOf" srcId="{BF99EE47-1C7C-4FF9-8F54-1B3C930CC346}" destId="{80F25640-5788-47D3-AC9E-3605EBF2A4C8}" srcOrd="0" destOrd="0" presId="urn:microsoft.com/office/officeart/2018/2/layout/IconVerticalSolidList"/>
    <dgm:cxn modelId="{59501EC2-DC93-4FD5-8CC8-C3406204B0B7}" srcId="{733C5CA3-D13C-46C2-BA17-753CCA1DC459}" destId="{67AEF542-5E53-4F65-BDF5-A705D3716E9E}" srcOrd="1" destOrd="0" parTransId="{0A43C18F-70E0-44C9-A813-CAD71B363A80}" sibTransId="{7A5200B8-4266-47D3-91D7-1481191264B6}"/>
    <dgm:cxn modelId="{387508D6-12F5-4707-84EC-B9B96D8F9F4A}" srcId="{733C5CA3-D13C-46C2-BA17-753CCA1DC459}" destId="{BF99EE47-1C7C-4FF9-8F54-1B3C930CC346}" srcOrd="2" destOrd="0" parTransId="{5D439620-C1A2-48F2-839D-C3AF65475095}" sibTransId="{A76FE6E8-441A-4CE4-A8D9-210DFD8B2384}"/>
    <dgm:cxn modelId="{86C38668-BD20-D342-A7EF-5F6CD0A7BE8D}" type="presParOf" srcId="{7C017EAE-C840-4DC0-B25A-5516A2D222A7}" destId="{A3524170-ECFC-4248-87C9-FDA9C9A175A3}" srcOrd="0" destOrd="0" presId="urn:microsoft.com/office/officeart/2018/2/layout/IconVerticalSolidList"/>
    <dgm:cxn modelId="{0A3FEBCE-DEDE-8C4F-BC28-40ACA80C7EC4}" type="presParOf" srcId="{A3524170-ECFC-4248-87C9-FDA9C9A175A3}" destId="{DE1D4BE8-AB2C-4F7A-AE74-F552F160BB2C}" srcOrd="0" destOrd="0" presId="urn:microsoft.com/office/officeart/2018/2/layout/IconVerticalSolidList"/>
    <dgm:cxn modelId="{2383B9B5-4D9A-094A-989F-26EBFCE7194C}" type="presParOf" srcId="{A3524170-ECFC-4248-87C9-FDA9C9A175A3}" destId="{49018581-A7D3-42A0-855F-1D4C492A8782}" srcOrd="1" destOrd="0" presId="urn:microsoft.com/office/officeart/2018/2/layout/IconVerticalSolidList"/>
    <dgm:cxn modelId="{14413BAD-1A15-284B-A8AE-218D4D4DB334}" type="presParOf" srcId="{A3524170-ECFC-4248-87C9-FDA9C9A175A3}" destId="{08D4802A-4AC6-46ED-887C-8538B70D865D}" srcOrd="2" destOrd="0" presId="urn:microsoft.com/office/officeart/2018/2/layout/IconVerticalSolidList"/>
    <dgm:cxn modelId="{A8724451-CED6-9544-B8AD-A2983F1200C2}" type="presParOf" srcId="{A3524170-ECFC-4248-87C9-FDA9C9A175A3}" destId="{0119CB12-EF00-4200-809D-1A1872C80CD0}" srcOrd="3" destOrd="0" presId="urn:microsoft.com/office/officeart/2018/2/layout/IconVerticalSolidList"/>
    <dgm:cxn modelId="{CFEF3266-B7F0-D240-8401-6490141A7330}" type="presParOf" srcId="{7C017EAE-C840-4DC0-B25A-5516A2D222A7}" destId="{B6626AE8-DE51-45B5-A42A-B4032F2278F0}" srcOrd="1" destOrd="0" presId="urn:microsoft.com/office/officeart/2018/2/layout/IconVerticalSolidList"/>
    <dgm:cxn modelId="{7B156934-E136-DB47-99C9-3BEB7A93CCB1}" type="presParOf" srcId="{7C017EAE-C840-4DC0-B25A-5516A2D222A7}" destId="{53997738-42BB-4198-97EA-C0AD01B927B4}" srcOrd="2" destOrd="0" presId="urn:microsoft.com/office/officeart/2018/2/layout/IconVerticalSolidList"/>
    <dgm:cxn modelId="{B35F3A4C-4BCB-A14A-AAAE-8CA2A0A26C44}" type="presParOf" srcId="{53997738-42BB-4198-97EA-C0AD01B927B4}" destId="{B25BE8D4-C9B1-470E-A46C-B3FAB78778F3}" srcOrd="0" destOrd="0" presId="urn:microsoft.com/office/officeart/2018/2/layout/IconVerticalSolidList"/>
    <dgm:cxn modelId="{4C01ACCF-0774-F44B-AD27-C338AF137E59}" type="presParOf" srcId="{53997738-42BB-4198-97EA-C0AD01B927B4}" destId="{F69061E8-F471-45FE-869F-344A1A3DF447}" srcOrd="1" destOrd="0" presId="urn:microsoft.com/office/officeart/2018/2/layout/IconVerticalSolidList"/>
    <dgm:cxn modelId="{B2A869FA-1373-194C-A55E-CD078D31FD9A}" type="presParOf" srcId="{53997738-42BB-4198-97EA-C0AD01B927B4}" destId="{7AFA139D-8A9B-4A4E-A56C-F26D33346A6A}" srcOrd="2" destOrd="0" presId="urn:microsoft.com/office/officeart/2018/2/layout/IconVerticalSolidList"/>
    <dgm:cxn modelId="{B44842A8-272C-514D-BFC1-A29D02E550A1}" type="presParOf" srcId="{53997738-42BB-4198-97EA-C0AD01B927B4}" destId="{A98D6A78-15DB-4B9B-BF6E-9656C25343E7}" srcOrd="3" destOrd="0" presId="urn:microsoft.com/office/officeart/2018/2/layout/IconVerticalSolidList"/>
    <dgm:cxn modelId="{7FA11876-2386-8247-AD9A-B7A19A212249}" type="presParOf" srcId="{7C017EAE-C840-4DC0-B25A-5516A2D222A7}" destId="{BC3D8BE0-C721-432F-9004-F76E6B12D518}" srcOrd="3" destOrd="0" presId="urn:microsoft.com/office/officeart/2018/2/layout/IconVerticalSolidList"/>
    <dgm:cxn modelId="{569AB672-F276-4B41-9ADA-F53D7C80AF0E}" type="presParOf" srcId="{7C017EAE-C840-4DC0-B25A-5516A2D222A7}" destId="{B8935255-E134-4210-B047-404D432AAA9A}" srcOrd="4" destOrd="0" presId="urn:microsoft.com/office/officeart/2018/2/layout/IconVerticalSolidList"/>
    <dgm:cxn modelId="{DFC28B8C-7DF5-F549-B827-4A8D04D2588A}" type="presParOf" srcId="{B8935255-E134-4210-B047-404D432AAA9A}" destId="{8DFA01A3-9BF8-40AB-81E5-C273926257F1}" srcOrd="0" destOrd="0" presId="urn:microsoft.com/office/officeart/2018/2/layout/IconVerticalSolidList"/>
    <dgm:cxn modelId="{50D0F364-5AB1-E44E-B7E6-C9D60D9568BC}" type="presParOf" srcId="{B8935255-E134-4210-B047-404D432AAA9A}" destId="{E23BC6FB-D241-4531-A0B3-13628779F556}" srcOrd="1" destOrd="0" presId="urn:microsoft.com/office/officeart/2018/2/layout/IconVerticalSolidList"/>
    <dgm:cxn modelId="{C57830CF-EAB7-CB42-8560-F85C13AE4514}" type="presParOf" srcId="{B8935255-E134-4210-B047-404D432AAA9A}" destId="{F73704D0-7E9E-4A2D-8C9C-EA8319FD1538}" srcOrd="2" destOrd="0" presId="urn:microsoft.com/office/officeart/2018/2/layout/IconVerticalSolidList"/>
    <dgm:cxn modelId="{4D4CED3F-1961-EA4A-AB29-C3CDC4BE1D41}" type="presParOf" srcId="{B8935255-E134-4210-B047-404D432AAA9A}" destId="{80F25640-5788-47D3-AC9E-3605EBF2A4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C59B-21D0-4937-8996-89939655310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F06A7-C6BF-4002-BA7F-E0E45206801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05F1-6A84-4BA1-ACB5-108D74B7AD6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is a retirement crisis looming on the US horizon</a:t>
          </a:r>
        </a:p>
      </dsp:txBody>
      <dsp:txXfrm>
        <a:off x="1834517" y="469890"/>
        <a:ext cx="3148942" cy="1335915"/>
      </dsp:txXfrm>
    </dsp:sp>
    <dsp:sp modelId="{E6D431A8-8B53-4CE7-873A-4312FB72451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D1C16-15DA-496E-BE3B-F89C1BC3B29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517D-3368-499E-9DEE-1A4035DF153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generations can avoid this entirely by proactively planning for their financial future</a:t>
          </a:r>
        </a:p>
      </dsp:txBody>
      <dsp:txXfrm>
        <a:off x="7154322" y="469890"/>
        <a:ext cx="3148942" cy="1335915"/>
      </dsp:txXfrm>
    </dsp:sp>
    <dsp:sp modelId="{1C8A33F0-76C8-4545-909A-DA8CDCAD191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032A4-DE03-4DF2-9C48-A794F921791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9EC2C-9084-4647-9C23-D1C1EF1DA74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retirement onus is now on the individual whereas in previous generations retirement depended on the corporation via pensions</a:t>
          </a:r>
        </a:p>
      </dsp:txBody>
      <dsp:txXfrm>
        <a:off x="1834517" y="2545532"/>
        <a:ext cx="3148942" cy="1335915"/>
      </dsp:txXfrm>
    </dsp:sp>
    <dsp:sp modelId="{7E411DDB-37D6-4625-BBB2-C51FCBAC138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A9C77-8AAE-4206-9618-48DAD4C5A4C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DB22-0DE7-42DA-B959-15596627684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Pensions have largely been replaced by 401k’s and individual brokerage accounts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91F84-1B40-4E35-AF68-C98D40A972D6}">
      <dsp:nvSpPr>
        <dsp:cNvPr id="0" name=""/>
        <dsp:cNvSpPr/>
      </dsp:nvSpPr>
      <dsp:spPr>
        <a:xfrm>
          <a:off x="1967016" y="113688"/>
          <a:ext cx="1510523" cy="1431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9006-436A-4C14-98D7-03011F19D454}">
      <dsp:nvSpPr>
        <dsp:cNvPr id="0" name=""/>
        <dsp:cNvSpPr/>
      </dsp:nvSpPr>
      <dsp:spPr>
        <a:xfrm>
          <a:off x="564387" y="1722610"/>
          <a:ext cx="4315781" cy="61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Hotly contested topic</a:t>
          </a:r>
        </a:p>
      </dsp:txBody>
      <dsp:txXfrm>
        <a:off x="564387" y="1722610"/>
        <a:ext cx="4315781" cy="613539"/>
      </dsp:txXfrm>
    </dsp:sp>
    <dsp:sp modelId="{C5F65B23-5F7D-496D-BF79-5E5139EAA59F}">
      <dsp:nvSpPr>
        <dsp:cNvPr id="0" name=""/>
        <dsp:cNvSpPr/>
      </dsp:nvSpPr>
      <dsp:spPr>
        <a:xfrm>
          <a:off x="564387" y="2418629"/>
          <a:ext cx="4315781" cy="181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people provide anecdotal evidence against dividend investing from being burned (dividend cut) by a dividend payer in the past </a:t>
          </a:r>
        </a:p>
      </dsp:txBody>
      <dsp:txXfrm>
        <a:off x="564387" y="2418629"/>
        <a:ext cx="4315781" cy="1819020"/>
      </dsp:txXfrm>
    </dsp:sp>
    <dsp:sp modelId="{9F5F9275-3261-49E2-A10A-32254F2A0227}">
      <dsp:nvSpPr>
        <dsp:cNvPr id="0" name=""/>
        <dsp:cNvSpPr/>
      </dsp:nvSpPr>
      <dsp:spPr>
        <a:xfrm>
          <a:off x="7038059" y="113688"/>
          <a:ext cx="1510523" cy="1431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5DA7A-0B1F-4FFB-B66E-25C271F1B1E8}">
      <dsp:nvSpPr>
        <dsp:cNvPr id="0" name=""/>
        <dsp:cNvSpPr/>
      </dsp:nvSpPr>
      <dsp:spPr>
        <a:xfrm>
          <a:off x="5635430" y="1722610"/>
          <a:ext cx="4315781" cy="61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What does the data say?</a:t>
          </a:r>
        </a:p>
      </dsp:txBody>
      <dsp:txXfrm>
        <a:off x="5635430" y="1722610"/>
        <a:ext cx="4315781" cy="613539"/>
      </dsp:txXfrm>
    </dsp:sp>
    <dsp:sp modelId="{A180E557-FE78-4F75-AC0D-D62A88F778C9}">
      <dsp:nvSpPr>
        <dsp:cNvPr id="0" name=""/>
        <dsp:cNvSpPr/>
      </dsp:nvSpPr>
      <dsp:spPr>
        <a:xfrm>
          <a:off x="5635430" y="2418629"/>
          <a:ext cx="4315781" cy="181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Examined 30-years of data across 6 different portfolios. Each portfolio had a different composition of companies.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Used Dividend Aristocrats for the dividend paying stocks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Used SPY as the S&amp;P500 broad market index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Reinvested dividends and accounted for stock splits across all portfolios</a:t>
          </a:r>
        </a:p>
      </dsp:txBody>
      <dsp:txXfrm>
        <a:off x="5635430" y="2418629"/>
        <a:ext cx="4315781" cy="1819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B3CC9-41D3-274C-B852-9DBBBD28D715}">
      <dsp:nvSpPr>
        <dsp:cNvPr id="0" name=""/>
        <dsp:cNvSpPr/>
      </dsp:nvSpPr>
      <dsp:spPr>
        <a:xfrm>
          <a:off x="2241532" y="99860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041745"/>
        <a:ext cx="25774" cy="5154"/>
      </dsp:txXfrm>
    </dsp:sp>
    <dsp:sp modelId="{CD8250B7-B060-6C47-A6D3-C299C6741EE2}">
      <dsp:nvSpPr>
        <dsp:cNvPr id="0" name=""/>
        <dsp:cNvSpPr/>
      </dsp:nvSpPr>
      <dsp:spPr>
        <a:xfrm>
          <a:off x="2092" y="371951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5-year model result </a:t>
          </a:r>
        </a:p>
      </dsp:txBody>
      <dsp:txXfrm>
        <a:off x="2092" y="371951"/>
        <a:ext cx="2241239" cy="1344743"/>
      </dsp:txXfrm>
    </dsp:sp>
    <dsp:sp modelId="{B760082F-C356-004C-B2DD-6C10586D49F1}">
      <dsp:nvSpPr>
        <dsp:cNvPr id="0" name=""/>
        <dsp:cNvSpPr/>
      </dsp:nvSpPr>
      <dsp:spPr>
        <a:xfrm>
          <a:off x="4998257" y="99860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2">
              <a:hueOff val="1073935"/>
              <a:satOff val="-3082"/>
              <a:lumOff val="-49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041745"/>
        <a:ext cx="25774" cy="5154"/>
      </dsp:txXfrm>
    </dsp:sp>
    <dsp:sp modelId="{34CCB398-93C6-5C47-AC63-C47A3023E57B}">
      <dsp:nvSpPr>
        <dsp:cNvPr id="0" name=""/>
        <dsp:cNvSpPr/>
      </dsp:nvSpPr>
      <dsp:spPr>
        <a:xfrm>
          <a:off x="2758817" y="371951"/>
          <a:ext cx="2241239" cy="1344743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93.18%</a:t>
          </a:r>
        </a:p>
      </dsp:txBody>
      <dsp:txXfrm>
        <a:off x="2758817" y="371951"/>
        <a:ext cx="2241239" cy="1344743"/>
      </dsp:txXfrm>
    </dsp:sp>
    <dsp:sp modelId="{C38F9752-D8EC-464D-A499-F16BF604D267}">
      <dsp:nvSpPr>
        <dsp:cNvPr id="0" name=""/>
        <dsp:cNvSpPr/>
      </dsp:nvSpPr>
      <dsp:spPr>
        <a:xfrm>
          <a:off x="7754982" y="99860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041745"/>
        <a:ext cx="25774" cy="5154"/>
      </dsp:txXfrm>
    </dsp:sp>
    <dsp:sp modelId="{1965FC12-2266-DF44-9B9F-B4F9DCEA179C}">
      <dsp:nvSpPr>
        <dsp:cNvPr id="0" name=""/>
        <dsp:cNvSpPr/>
      </dsp:nvSpPr>
      <dsp:spPr>
        <a:xfrm>
          <a:off x="5515542" y="371951"/>
          <a:ext cx="2241239" cy="1344743"/>
        </a:xfrm>
        <a:prstGeom prst="rect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ROC-AUC Score: 0.77</a:t>
          </a:r>
        </a:p>
      </dsp:txBody>
      <dsp:txXfrm>
        <a:off x="5515542" y="371951"/>
        <a:ext cx="2241239" cy="1344743"/>
      </dsp:txXfrm>
    </dsp:sp>
    <dsp:sp modelId="{0FCFD154-AAFB-834A-BDBE-7149D703FDA1}">
      <dsp:nvSpPr>
        <dsp:cNvPr id="0" name=""/>
        <dsp:cNvSpPr/>
      </dsp:nvSpPr>
      <dsp:spPr>
        <a:xfrm>
          <a:off x="1166349" y="1714895"/>
          <a:ext cx="8226538" cy="282837"/>
        </a:xfrm>
        <a:custGeom>
          <a:avLst/>
          <a:gdLst/>
          <a:ahLst/>
          <a:cxnLst/>
          <a:rect l="0" t="0" r="0" b="0"/>
          <a:pathLst>
            <a:path>
              <a:moveTo>
                <a:pt x="8226538" y="0"/>
              </a:moveTo>
              <a:lnTo>
                <a:pt x="8226538" y="158518"/>
              </a:lnTo>
              <a:lnTo>
                <a:pt x="0" y="158518"/>
              </a:lnTo>
              <a:lnTo>
                <a:pt x="0" y="282837"/>
              </a:lnTo>
            </a:path>
          </a:pathLst>
        </a:custGeom>
        <a:noFill/>
        <a:ln w="1270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805" y="1853736"/>
        <a:ext cx="411625" cy="5154"/>
      </dsp:txXfrm>
    </dsp:sp>
    <dsp:sp modelId="{81026BBA-65F9-3749-8A38-BB0A861A0ED7}">
      <dsp:nvSpPr>
        <dsp:cNvPr id="0" name=""/>
        <dsp:cNvSpPr/>
      </dsp:nvSpPr>
      <dsp:spPr>
        <a:xfrm>
          <a:off x="8272267" y="371951"/>
          <a:ext cx="2241239" cy="1344743"/>
        </a:xfrm>
        <a:prstGeom prst="rect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Feature: Dividend Yield</a:t>
          </a:r>
        </a:p>
      </dsp:txBody>
      <dsp:txXfrm>
        <a:off x="8272267" y="371951"/>
        <a:ext cx="2241239" cy="1344743"/>
      </dsp:txXfrm>
    </dsp:sp>
    <dsp:sp modelId="{636B3ABC-8CEF-2641-BB7D-EE47DC14B019}">
      <dsp:nvSpPr>
        <dsp:cNvPr id="0" name=""/>
        <dsp:cNvSpPr/>
      </dsp:nvSpPr>
      <dsp:spPr>
        <a:xfrm>
          <a:off x="2285169" y="2656784"/>
          <a:ext cx="470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742" y="45720"/>
              </a:lnTo>
            </a:path>
          </a:pathLst>
        </a:custGeom>
        <a:noFill/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8007" y="2699927"/>
        <a:ext cx="25067" cy="5154"/>
      </dsp:txXfrm>
    </dsp:sp>
    <dsp:sp modelId="{62204F39-1BE1-B446-BC67-C29398455723}">
      <dsp:nvSpPr>
        <dsp:cNvPr id="0" name=""/>
        <dsp:cNvSpPr/>
      </dsp:nvSpPr>
      <dsp:spPr>
        <a:xfrm>
          <a:off x="45729" y="2030132"/>
          <a:ext cx="2241239" cy="1344743"/>
        </a:xfrm>
        <a:prstGeom prst="rect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20-year model result</a:t>
          </a:r>
        </a:p>
      </dsp:txBody>
      <dsp:txXfrm>
        <a:off x="45729" y="2030132"/>
        <a:ext cx="2241239" cy="1344743"/>
      </dsp:txXfrm>
    </dsp:sp>
    <dsp:sp modelId="{FDA61920-9DBD-8144-8B5E-49713509F532}">
      <dsp:nvSpPr>
        <dsp:cNvPr id="0" name=""/>
        <dsp:cNvSpPr/>
      </dsp:nvSpPr>
      <dsp:spPr>
        <a:xfrm>
          <a:off x="5027752" y="2656784"/>
          <a:ext cx="475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2" y="45720"/>
              </a:lnTo>
            </a:path>
          </a:pathLst>
        </a:custGeom>
        <a:noFill/>
        <a:ln w="12700" cap="flat" cmpd="sng" algn="ctr">
          <a:solidFill>
            <a:schemeClr val="accent2">
              <a:hueOff val="5369677"/>
              <a:satOff val="-15411"/>
              <a:lumOff val="-246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3017" y="2699927"/>
        <a:ext cx="25322" cy="5154"/>
      </dsp:txXfrm>
    </dsp:sp>
    <dsp:sp modelId="{F9C585E0-E428-C54B-A655-229CF50B3FCE}">
      <dsp:nvSpPr>
        <dsp:cNvPr id="0" name=""/>
        <dsp:cNvSpPr/>
      </dsp:nvSpPr>
      <dsp:spPr>
        <a:xfrm>
          <a:off x="2788312" y="2030132"/>
          <a:ext cx="2241239" cy="1344743"/>
        </a:xfrm>
        <a:prstGeom prst="rect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Accuracy: 90.91%</a:t>
          </a:r>
        </a:p>
      </dsp:txBody>
      <dsp:txXfrm>
        <a:off x="2788312" y="2030132"/>
        <a:ext cx="2241239" cy="1344743"/>
      </dsp:txXfrm>
    </dsp:sp>
    <dsp:sp modelId="{5E5C96F5-343D-6149-9D7E-1DFB380012B5}">
      <dsp:nvSpPr>
        <dsp:cNvPr id="0" name=""/>
        <dsp:cNvSpPr/>
      </dsp:nvSpPr>
      <dsp:spPr>
        <a:xfrm>
          <a:off x="7775445" y="2656421"/>
          <a:ext cx="420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083"/>
              </a:moveTo>
              <a:lnTo>
                <a:pt x="227492" y="46083"/>
              </a:lnTo>
              <a:lnTo>
                <a:pt x="227492" y="45720"/>
              </a:lnTo>
              <a:lnTo>
                <a:pt x="420785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4553" y="2699564"/>
        <a:ext cx="22569" cy="5154"/>
      </dsp:txXfrm>
    </dsp:sp>
    <dsp:sp modelId="{61275E26-FFFE-D54F-A2E4-A4CFE047B0AA}">
      <dsp:nvSpPr>
        <dsp:cNvPr id="0" name=""/>
        <dsp:cNvSpPr/>
      </dsp:nvSpPr>
      <dsp:spPr>
        <a:xfrm>
          <a:off x="5536005" y="2030132"/>
          <a:ext cx="2241239" cy="1344743"/>
        </a:xfrm>
        <a:prstGeom prst="rect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ROC-AUC: 0.50</a:t>
          </a:r>
        </a:p>
      </dsp:txBody>
      <dsp:txXfrm>
        <a:off x="5536005" y="2030132"/>
        <a:ext cx="2241239" cy="1344743"/>
      </dsp:txXfrm>
    </dsp:sp>
    <dsp:sp modelId="{5484E3C7-CBB0-9247-804A-2C29F529EAEC}">
      <dsp:nvSpPr>
        <dsp:cNvPr id="0" name=""/>
        <dsp:cNvSpPr/>
      </dsp:nvSpPr>
      <dsp:spPr>
        <a:xfrm>
          <a:off x="8228630" y="2029769"/>
          <a:ext cx="2241239" cy="134474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Feature: Dividend Consistency, Market Cap</a:t>
          </a:r>
        </a:p>
      </dsp:txBody>
      <dsp:txXfrm>
        <a:off x="8228630" y="2029769"/>
        <a:ext cx="2241239" cy="1344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17220-D4F6-884C-98DE-034416EE5118}">
      <dsp:nvSpPr>
        <dsp:cNvPr id="0" name=""/>
        <dsp:cNvSpPr/>
      </dsp:nvSpPr>
      <dsp:spPr>
        <a:xfrm>
          <a:off x="2103120" y="1822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selection</a:t>
          </a:r>
        </a:p>
      </dsp:txBody>
      <dsp:txXfrm>
        <a:off x="2103120" y="1822"/>
        <a:ext cx="8412480" cy="943835"/>
      </dsp:txXfrm>
    </dsp:sp>
    <dsp:sp modelId="{A987147D-0C27-C447-B2F0-C5D5431A432F}">
      <dsp:nvSpPr>
        <dsp:cNvPr id="0" name=""/>
        <dsp:cNvSpPr/>
      </dsp:nvSpPr>
      <dsp:spPr>
        <a:xfrm>
          <a:off x="0" y="1822"/>
          <a:ext cx="2103120" cy="943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Enhance</a:t>
          </a:r>
        </a:p>
      </dsp:txBody>
      <dsp:txXfrm>
        <a:off x="0" y="1822"/>
        <a:ext cx="2103120" cy="943835"/>
      </dsp:txXfrm>
    </dsp:sp>
    <dsp:sp modelId="{D974960A-002C-3742-9EFE-1457149373ED}">
      <dsp:nvSpPr>
        <dsp:cNvPr id="0" name=""/>
        <dsp:cNvSpPr/>
      </dsp:nvSpPr>
      <dsp:spPr>
        <a:xfrm>
          <a:off x="2103120" y="1002287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 and sources</a:t>
          </a:r>
        </a:p>
      </dsp:txBody>
      <dsp:txXfrm>
        <a:off x="2103120" y="1002287"/>
        <a:ext cx="8412480" cy="943835"/>
      </dsp:txXfrm>
    </dsp:sp>
    <dsp:sp modelId="{283B98E3-7C52-5842-ACB5-FB70FC0E52BF}">
      <dsp:nvSpPr>
        <dsp:cNvPr id="0" name=""/>
        <dsp:cNvSpPr/>
      </dsp:nvSpPr>
      <dsp:spPr>
        <a:xfrm>
          <a:off x="0" y="1002287"/>
          <a:ext cx="2103120" cy="94383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002287"/>
        <a:ext cx="2103120" cy="943835"/>
      </dsp:txXfrm>
    </dsp:sp>
    <dsp:sp modelId="{6D631D25-2D60-404F-A349-6C6CA2E9906F}">
      <dsp:nvSpPr>
        <dsp:cNvPr id="0" name=""/>
        <dsp:cNvSpPr/>
      </dsp:nvSpPr>
      <dsp:spPr>
        <a:xfrm>
          <a:off x="2103120" y="2002753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Macroeconomic Indicators</a:t>
          </a:r>
        </a:p>
      </dsp:txBody>
      <dsp:txXfrm>
        <a:off x="2103120" y="2002753"/>
        <a:ext cx="8412480" cy="943835"/>
      </dsp:txXfrm>
    </dsp:sp>
    <dsp:sp modelId="{0B89EF65-9E35-CC44-A608-3A0190B61D1D}">
      <dsp:nvSpPr>
        <dsp:cNvPr id="0" name=""/>
        <dsp:cNvSpPr/>
      </dsp:nvSpPr>
      <dsp:spPr>
        <a:xfrm>
          <a:off x="0" y="2002753"/>
          <a:ext cx="2103120" cy="943835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Incorporate</a:t>
          </a:r>
        </a:p>
      </dsp:txBody>
      <dsp:txXfrm>
        <a:off x="0" y="2002753"/>
        <a:ext cx="2103120" cy="943835"/>
      </dsp:txXfrm>
    </dsp:sp>
    <dsp:sp modelId="{BC9ADF7B-B18E-654C-89D7-80AA9158C2AE}">
      <dsp:nvSpPr>
        <dsp:cNvPr id="0" name=""/>
        <dsp:cNvSpPr/>
      </dsp:nvSpPr>
      <dsp:spPr>
        <a:xfrm>
          <a:off x="2103120" y="3003218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Predictive Model in Real-Time</a:t>
          </a:r>
        </a:p>
      </dsp:txBody>
      <dsp:txXfrm>
        <a:off x="2103120" y="3003218"/>
        <a:ext cx="8412480" cy="943835"/>
      </dsp:txXfrm>
    </dsp:sp>
    <dsp:sp modelId="{0D69C0E4-0E54-374D-9D12-CD1F4BC2EF71}">
      <dsp:nvSpPr>
        <dsp:cNvPr id="0" name=""/>
        <dsp:cNvSpPr/>
      </dsp:nvSpPr>
      <dsp:spPr>
        <a:xfrm>
          <a:off x="0" y="3003218"/>
          <a:ext cx="2103120" cy="943835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0" y="3003218"/>
        <a:ext cx="2103120" cy="943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D4BE8-AB2C-4F7A-AE74-F552F160BB2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18581-A7D3-42A0-855F-1D4C492A878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9CB12-EF00-4200-809D-1A1872C80CD0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Predictive Power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Analysis demonstrated that both 5-year and 20-year dividend histories provide valuable insights for identifying future Dividend Aristocrats</a:t>
          </a:r>
        </a:p>
      </dsp:txBody>
      <dsp:txXfrm>
        <a:off x="1844034" y="682"/>
        <a:ext cx="4401230" cy="1596566"/>
      </dsp:txXfrm>
    </dsp:sp>
    <dsp:sp modelId="{B25BE8D4-C9B1-470E-A46C-B3FAB78778F3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061E8-F471-45FE-869F-344A1A3DF447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D6A78-15DB-4B9B-BF6E-9656C25343E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20-year model proved to be more reliable in forecasting long-term dividend sustainability and future Aristocrat status.</a:t>
          </a:r>
        </a:p>
      </dsp:txBody>
      <dsp:txXfrm>
        <a:off x="1844034" y="1996390"/>
        <a:ext cx="4401230" cy="1596566"/>
      </dsp:txXfrm>
    </dsp:sp>
    <dsp:sp modelId="{8DFA01A3-9BF8-40AB-81E5-C273926257F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BC6FB-D241-4531-A0B3-13628779F55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5640-5788-47D3-AC9E-3605EBF2A4C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research underscores the importance of long-term dividend sustainability for identifying future Dividend Aristocrats and offers a solid foundation for future predictive modeling in dividend growth investing.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FDDA-A08E-374B-B5B1-F2CAD4EEEB1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30EAD-892A-F744-98D4-B35C2C09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1: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 (MMM)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AbbVie (ABBV)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O. Smith (AOS)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Archer Daniels Midland (ADM)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AT&amp;T (T)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Cardinal Health (CAH)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Cincinnati Financial (CINF)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Cintas (CTAS)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Coca-Cola (KO)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Colgate-Palmolive (CL)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2: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Chevron (CVX)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Dover Corporation (DOV)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Ecolab (ECL)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Edwards Lifesciences (EW)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Essex Property Trust (ESS)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Fastenal (FAST)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Fifth Third Bancorp (FITB)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Franklin Templeton (BEN)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Dynamics (GD)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Genuine Parts Company (GPC)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3: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Hormel Foods (HRL)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Illinois Tool Works (ITW)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Johnson &amp; Johnson (JNJ)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Kroger (KR)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Leggett &amp; Platt (LEG)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Linde plc (LIN)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Lowe’s (LOW)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McDonald’s (MCD)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Medtronic (MDT)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Nucor Corporation (NUE)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4: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PepsiCo (PEP)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Procter &amp; Gamble (PG)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Sherwin-Williams (SHW)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Stanley Black &amp; Decker (SWK)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Sysco Corporation (SYY)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Corporation (TGT)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Walgreens Boots Alliance (WBA)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 (WMT)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Waste Management (WM)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 (MMM)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5: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 (MMM), AbbVie (ABBV), A. O. Smith (AOS), Archer Daniels Midland (ADM), AT&amp;T (T), Cardinal Health (CAH), Cincinnati Financial (CINF), Cintas (CTAS), Coca-Cola (KO), Colgate-Palmolive (CL)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Chevron (CVX), Dover Corporation (DOV), Ecolab (ECL), Edwards Lifesciences (EW), Essex Property Trust (ESS), Fastenal (FAST), Fifth Third Bancorp (FITB), Franklin Templeton (BEN), General Dynamics (GD), Genuine Parts Company (GPC)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Hormel Foods (HRL), Illinois Tool Works (ITW), Johnson &amp; Johnson (JNJ), Kroger (KR), Leggett &amp; Platt (LEG), Linde plc (LIN), Lowe’s (LOW), McDonald’s (MCD), Medtronic (MDT), Nucor Corporation (NUE)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PepsiCo (PEP), Procter &amp; Gamble (PG), Sherwin-Williams (SHW), Stanley Black &amp; Decker (SWK), Sysco Corporation (SYY), Target Corporation (TGT), Walgreens Boots Alliance (WBA), Walmart (WMT), Waste Management (WM)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SPY Portfolio: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SPY ETF (S&amp;P 500 Benchmark)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</a:p>
          <a:p>
            <a:r>
              <a:rPr lang="en-US" b="1" dirty="0"/>
              <a:t>5-Year Model:</a:t>
            </a:r>
            <a:r>
              <a:rPr lang="en-US" dirty="0"/>
              <a:t> Offers insights into recent dividend behaviors but is limited in capturing long-term sustainability.</a:t>
            </a:r>
          </a:p>
          <a:p>
            <a:r>
              <a:rPr lang="en-US" b="1" dirty="0"/>
              <a:t>20-Year Model:</a:t>
            </a:r>
            <a:r>
              <a:rPr lang="en-US" dirty="0"/>
              <a:t> Provides a less robust prediction for future Aristocrats, highlighting the importance of long-term financial health and dividend consistency.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A01-C72E-D82C-F372-8978F1352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9FF28-5BA3-6DAC-52CE-CDA826ADC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1B0B-FFBE-3EEE-CE8C-AF6F2C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E1E6-15A0-CC4B-05C9-D755F49B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73B0-E9F1-7CE1-A128-9A2AA3D4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360-BA33-DD7B-7D57-B0F066C8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91DE-E9A9-13AF-E8A4-636C32EE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D7D6-567C-A607-4DA2-7D4C86B2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CC19-F64B-2514-955C-BF0F06A0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5CE-92A3-D844-F66F-84FCC17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8F11-980A-0AD6-E904-0933658C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EDB4-03B6-A383-8F24-EE99AA5D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8E04-0F47-87BD-9D76-3A4EADAB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005D-9F73-72E6-2B9F-DDEA8D6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0EBF-21C7-AD2F-9DE5-C00E5579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2DB1-B594-752B-3552-D01018E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790F-8082-E8A9-BF4A-2094E9F1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1D8D-F360-F79D-3086-BC5C4976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C310-85D7-F9EF-9441-541848F4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DE7E-68E8-7847-4346-DEFD81B6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7C1C-1F7C-A01E-BA9C-D2AF7B5C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6E9F-4712-1ABF-D71A-33DEBAF0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3C25-2FE0-253B-BB88-9757730D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C296-D4A0-B2F5-EE01-FF612FD2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A108-BC5B-80A7-D5EF-422F1BC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D3D3-1A7D-DFAD-2DF1-F60867CA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6688-CC62-B220-76AE-508E7A112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A5A7-3C07-FE55-FA7A-E57A86C9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F6F4-B974-3F53-2FB8-AF913371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9ED5-9AAA-F54B-F677-9BD886F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FF1B-C151-FE2F-F449-F145D227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5CCD-705F-1C6E-C92E-15FA7169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9A67-8C15-AD0D-4D9F-2AADC9C9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B659-35B4-6150-9576-96314DC9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AC36D-4DA7-809D-6F0A-28398C20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FB794-38B5-8E51-A9A3-13E5207C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4627-9EEF-C3D1-AAC0-B8D05E19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625CC-56D9-FFAD-8F56-0D6D63BD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C487-D11E-F6AD-C34E-409F894D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0A67-64BC-C180-313A-30AFB43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269C-EB09-C4AC-D432-1FE9154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347A-212F-BE89-D940-BA5AF95E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51A7A-0D32-B476-5B4F-BF7F3B8E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41978-5FBC-B29C-91CD-D99599EE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96531-FE29-5E73-3DB0-D52A226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A4C8-9F98-BA35-6E34-3BE9823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F18C-BA5B-D375-2201-BE1F7BD8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39A-9504-69B7-6C04-CDD02003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03C4B-DF0C-5846-5C56-BCC9BAF41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F94FE-DF0B-14FE-9AB4-7C9E0E9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C6AA-301B-2B1B-74BA-B7355F09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377A-E67A-A5EF-AF3B-42C16856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68DA-0B3A-945D-CB23-40F03B01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5661-6C3D-D89C-14BD-347A833B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E5521-A178-132C-8A91-34B91C17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7BF3-58E2-AAD2-FB53-0D21ED75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194F-9399-E576-E3CB-434D0257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78C9D-7572-7AC8-D8C9-4D2DC714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8004-9883-11D2-CA1F-2F74501E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4662-A005-2F4E-45A3-CEC09070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F4A8-FE4C-4C3D-0B75-38EAC270E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1F20-F15A-E7C0-122E-A882B0D4D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95A7-9E62-E17B-00AF-4671CD0A0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Graph on document with pen">
            <a:extLst>
              <a:ext uri="{FF2B5EF4-FFF2-40B4-BE49-F238E27FC236}">
                <a16:creationId xmlns:a16="http://schemas.microsoft.com/office/drawing/2014/main" id="{40A5C230-CE11-1A0A-9A35-559A30D5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D4360-8702-873E-063D-5648FE87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3418" y="1122363"/>
            <a:ext cx="527009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kern="1200" dirty="0">
                <a:latin typeface="+mj-lt"/>
                <a:ea typeface="+mj-ea"/>
                <a:cs typeface="+mj-cs"/>
              </a:rPr>
              <a:t>Maximizing Long-Term Portfolio Returns: Index vs Dividend Investing</a:t>
            </a:r>
            <a:br>
              <a:rPr lang="en-US" sz="4100" kern="1200" dirty="0">
                <a:latin typeface="+mj-lt"/>
                <a:ea typeface="+mj-ea"/>
                <a:cs typeface="+mj-cs"/>
              </a:rPr>
            </a:br>
            <a:endParaRPr lang="en-US" sz="4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4294-055F-009C-C30F-450BC3977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825" y="5463260"/>
            <a:ext cx="4023360" cy="120814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1600" dirty="0"/>
              <a:t>Trip Fernandes</a:t>
            </a:r>
          </a:p>
          <a:p>
            <a:pPr algn="l"/>
            <a:r>
              <a:rPr lang="en-US" sz="1600" dirty="0"/>
              <a:t>Springboard DSC</a:t>
            </a:r>
          </a:p>
          <a:p>
            <a:pPr algn="l"/>
            <a:r>
              <a:rPr lang="en-US" sz="1600" dirty="0"/>
              <a:t>9/19/24</a:t>
            </a:r>
          </a:p>
          <a:p>
            <a:pPr algn="l"/>
            <a:r>
              <a:rPr lang="en-US" sz="1600" dirty="0"/>
              <a:t>Mentor &amp; Advisor: Ramkumar Hariharan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57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DE9EC-1E27-F34A-E9B6-3F7B70BB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84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Conclusion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F13CC2-F4A5-82C6-FF2E-4E8D9332F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89980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2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Grinning face outline with solid fill">
            <a:extLst>
              <a:ext uri="{FF2B5EF4-FFF2-40B4-BE49-F238E27FC236}">
                <a16:creationId xmlns:a16="http://schemas.microsoft.com/office/drawing/2014/main" id="{01D091A4-C92C-543B-24F0-42492326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4BF-F04F-53E9-68F8-96759C13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 to my advisor and mentor Ramkumar Hariharan!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5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8FAC92F-82E7-B530-4743-B72362C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C8F4-DCF4-0B3E-0E6A-CA212405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54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354E2-0E4F-AF9A-B99F-DBB022E8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Index vs Dividend Investing Strategy – A brief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DBD0-20DB-E360-B142-FA42F99D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Index Investing Strategy</a:t>
            </a:r>
          </a:p>
          <a:p>
            <a:pPr lvl="1"/>
            <a:r>
              <a:rPr lang="en-US" sz="2000" dirty="0"/>
              <a:t>Investing in a broad market index (e.g., S&amp;P500) to mirror its performance</a:t>
            </a:r>
          </a:p>
          <a:p>
            <a:pPr lvl="1"/>
            <a:r>
              <a:rPr lang="en-US" sz="2000" dirty="0"/>
              <a:t>Capture market returns with minimal management (passively traded)</a:t>
            </a:r>
          </a:p>
          <a:p>
            <a:pPr lvl="1"/>
            <a:r>
              <a:rPr lang="en-US" sz="2000" dirty="0"/>
              <a:t>Exchange-Traded Funds (ETFs) or Index Mutual Funds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C0594-DD57-31C2-F02C-8AE1DB62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Dividend Investing Strategy</a:t>
            </a:r>
          </a:p>
          <a:p>
            <a:pPr lvl="1"/>
            <a:r>
              <a:rPr lang="en-US" sz="2000" dirty="0"/>
              <a:t>Investing in individual stocks that pay regular dividends</a:t>
            </a:r>
          </a:p>
          <a:p>
            <a:pPr lvl="1"/>
            <a:r>
              <a:rPr lang="en-US" sz="2000" dirty="0"/>
              <a:t>Generate consistent income through dividend payments while potentially benefiting from capital appreciation</a:t>
            </a:r>
          </a:p>
          <a:p>
            <a:pPr lvl="1"/>
            <a:r>
              <a:rPr lang="en-US" sz="2000" dirty="0"/>
              <a:t>Dividend-paying stocks, Dividend Growth Funds</a:t>
            </a:r>
          </a:p>
        </p:txBody>
      </p:sp>
    </p:spTree>
    <p:extLst>
      <p:ext uri="{BB962C8B-B14F-4D97-AF65-F5344CB8AC3E}">
        <p14:creationId xmlns:p14="http://schemas.microsoft.com/office/powerpoint/2010/main" val="23103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DC30-4E0F-928E-B6C0-FD45D4B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is this important?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9A0DC7C-0C69-4E02-A083-A1A9A2196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2001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jar of coins with a yellow note&#10;&#10;Description automatically generated">
            <a:extLst>
              <a:ext uri="{FF2B5EF4-FFF2-40B4-BE49-F238E27FC236}">
                <a16:creationId xmlns:a16="http://schemas.microsoft.com/office/drawing/2014/main" id="{6BC3D752-F806-7EDA-DB0D-CFCAC56C3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94" y="217074"/>
            <a:ext cx="7772400" cy="4065988"/>
          </a:xfrm>
          <a:prstGeom prst="rect">
            <a:avLst/>
          </a:prstGeom>
        </p:spPr>
      </p:pic>
      <p:pic>
        <p:nvPicPr>
          <p:cNvPr id="14" name="Picture 13" descr="A screenshot of a web page&#10;&#10;Description automatically generated">
            <a:extLst>
              <a:ext uri="{FF2B5EF4-FFF2-40B4-BE49-F238E27FC236}">
                <a16:creationId xmlns:a16="http://schemas.microsoft.com/office/drawing/2014/main" id="{56BBDED9-EA2C-D284-0A3A-AAF0D5734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8808" y="2348466"/>
            <a:ext cx="7772400" cy="441119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198CA6D-F3A1-04D7-9298-16BEE4E932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" y="4239943"/>
            <a:ext cx="7772400" cy="2239920"/>
          </a:xfrm>
          <a:prstGeom prst="rect">
            <a:avLst/>
          </a:prstGeom>
        </p:spPr>
      </p:pic>
      <p:pic>
        <p:nvPicPr>
          <p:cNvPr id="16" name="Picture 15" descr="A screenshot of a website&#10;&#10;Description automatically generated">
            <a:extLst>
              <a:ext uri="{FF2B5EF4-FFF2-40B4-BE49-F238E27FC236}">
                <a16:creationId xmlns:a16="http://schemas.microsoft.com/office/drawing/2014/main" id="{DEDE7609-B042-8828-FA2D-385DCBC5D1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1442" y="191561"/>
            <a:ext cx="7772400" cy="47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DD602-264D-D3BC-2D1B-1DC6C083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Which Strategy is Best?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BC022-16BD-2836-4B23-5B2425DD8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3302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77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E5B4-6AA6-9704-DE5C-1719AABF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The result: Dividends!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5C175-E8F3-8BC9-36B8-2FD0BD5D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D747314A-26AD-E809-AD89-511682B7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5" y="1803672"/>
            <a:ext cx="11377052" cy="494901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F3677A-DD15-6E4A-93F5-970017F4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25581"/>
              </p:ext>
            </p:extLst>
          </p:nvPr>
        </p:nvGraphicFramePr>
        <p:xfrm>
          <a:off x="6769510" y="142449"/>
          <a:ext cx="2630128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997">
                  <a:extLst>
                    <a:ext uri="{9D8B030D-6E8A-4147-A177-3AD203B41FA5}">
                      <a16:colId xmlns:a16="http://schemas.microsoft.com/office/drawing/2014/main" val="2937348041"/>
                    </a:ext>
                  </a:extLst>
                </a:gridCol>
                <a:gridCol w="1556131">
                  <a:extLst>
                    <a:ext uri="{9D8B030D-6E8A-4147-A177-3AD203B41FA5}">
                      <a16:colId xmlns:a16="http://schemas.microsoft.com/office/drawing/2014/main" val="2991236783"/>
                    </a:ext>
                  </a:extLst>
                </a:gridCol>
              </a:tblGrid>
              <a:tr h="58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04580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3472.01%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93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 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5577.98%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0782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5036.84%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1001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2636.37%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09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4211.41%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4095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1813.43%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585885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DFBA94-CC74-DE48-F509-C846AD43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93330"/>
              </p:ext>
            </p:extLst>
          </p:nvPr>
        </p:nvGraphicFramePr>
        <p:xfrm>
          <a:off x="9428446" y="136425"/>
          <a:ext cx="2570796" cy="140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214">
                  <a:extLst>
                    <a:ext uri="{9D8B030D-6E8A-4147-A177-3AD203B41FA5}">
                      <a16:colId xmlns:a16="http://schemas.microsoft.com/office/drawing/2014/main" val="1453322486"/>
                    </a:ext>
                  </a:extLst>
                </a:gridCol>
                <a:gridCol w="1496582">
                  <a:extLst>
                    <a:ext uri="{9D8B030D-6E8A-4147-A177-3AD203B41FA5}">
                      <a16:colId xmlns:a16="http://schemas.microsoft.com/office/drawing/2014/main" val="2087573101"/>
                    </a:ext>
                  </a:extLst>
                </a:gridCol>
              </a:tblGrid>
              <a:tr h="188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Annualized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668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12.26%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42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13.96%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6622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13.59%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9119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11.30%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533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12.95%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400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10.02%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899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E5B4-6AA6-9704-DE5C-1719AABF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Deeper Dive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7314A-26AD-E809-AD89-511682B7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1965960"/>
            <a:ext cx="12192000" cy="4724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1FE9C-E3E7-4BF9-5442-6A04C2523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9982"/>
              </p:ext>
            </p:extLst>
          </p:nvPr>
        </p:nvGraphicFramePr>
        <p:xfrm>
          <a:off x="6319139" y="463224"/>
          <a:ext cx="2630128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997">
                  <a:extLst>
                    <a:ext uri="{9D8B030D-6E8A-4147-A177-3AD203B41FA5}">
                      <a16:colId xmlns:a16="http://schemas.microsoft.com/office/drawing/2014/main" val="2937348041"/>
                    </a:ext>
                  </a:extLst>
                </a:gridCol>
                <a:gridCol w="1556131">
                  <a:extLst>
                    <a:ext uri="{9D8B030D-6E8A-4147-A177-3AD203B41FA5}">
                      <a16:colId xmlns:a16="http://schemas.microsoft.com/office/drawing/2014/main" val="2991236783"/>
                    </a:ext>
                  </a:extLst>
                </a:gridCol>
              </a:tblGrid>
              <a:tr h="58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04580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3472.01%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93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 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5577.98%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0782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5036.84%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1001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2636.37%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09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4211.41%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4095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1813.43%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58588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DEDC8E-E6A5-04EF-E0E2-C312BB0E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16052"/>
              </p:ext>
            </p:extLst>
          </p:nvPr>
        </p:nvGraphicFramePr>
        <p:xfrm>
          <a:off x="8978075" y="457200"/>
          <a:ext cx="2570796" cy="140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214">
                  <a:extLst>
                    <a:ext uri="{9D8B030D-6E8A-4147-A177-3AD203B41FA5}">
                      <a16:colId xmlns:a16="http://schemas.microsoft.com/office/drawing/2014/main" val="1453322486"/>
                    </a:ext>
                  </a:extLst>
                </a:gridCol>
                <a:gridCol w="1496582">
                  <a:extLst>
                    <a:ext uri="{9D8B030D-6E8A-4147-A177-3AD203B41FA5}">
                      <a16:colId xmlns:a16="http://schemas.microsoft.com/office/drawing/2014/main" val="2087573101"/>
                    </a:ext>
                  </a:extLst>
                </a:gridCol>
              </a:tblGrid>
              <a:tr h="188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Annualized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668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12.26%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42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13.96%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6622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13.59%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9119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11.30%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533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12.95%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400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10.02%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899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F017-75F0-3CCA-F82A-49A9D6CA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 we predict what companies will be future Dividend Aristocrats?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D578-14FC-CBE3-C221-03B86E57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dirty="0"/>
              <a:t>Looked at companies with a 5-year and 20-year history of paying dividends compared to the Dividend Aristocrats</a:t>
            </a:r>
          </a:p>
          <a:p>
            <a:r>
              <a:rPr lang="en-US" dirty="0"/>
              <a:t>Focused on key factors: dividend yield, payout ratios, market capitalization,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Model Used: Random Forest Classifier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24AC-24E0-00BD-7CE4-59756445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are the results?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47BF5E-486A-B52C-2277-5B0B8FDC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883298"/>
              </p:ext>
            </p:extLst>
          </p:nvPr>
        </p:nvGraphicFramePr>
        <p:xfrm>
          <a:off x="792480" y="1690688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11A4C3-7B53-C4D1-A590-A15565056CF1}"/>
              </a:ext>
            </a:extLst>
          </p:cNvPr>
          <p:cNvSpPr txBox="1"/>
          <p:nvPr/>
        </p:nvSpPr>
        <p:spPr>
          <a:xfrm>
            <a:off x="6348689" y="522862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Top 5 companies (20-year model):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Patterson Companies (PDCO)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0.36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Kimberly-Clark (KMB)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0.32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Verizon Communications (VZ)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United States Steel Corporation (X)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0.28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Eli Lilly and Company (LLY)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40E4E-51FC-5452-4327-B04D0FE623D8}"/>
              </a:ext>
            </a:extLst>
          </p:cNvPr>
          <p:cNvSpPr txBox="1"/>
          <p:nvPr/>
        </p:nvSpPr>
        <p:spPr>
          <a:xfrm>
            <a:off x="746760" y="5258482"/>
            <a:ext cx="62238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Top 5 companies (5-year model):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Verizon Communication (VZ)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0.53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Peabody Energy (BTU)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0.43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Kohl’s Corporation (KSS)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0.36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Williams Companies (WMB)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OneMain</a:t>
            </a: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Holdings (OKE)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0.28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9DC601-DC1D-D399-9FC9-BBBAA15C4034}"/>
              </a:ext>
            </a:extLst>
          </p:cNvPr>
          <p:cNvCxnSpPr/>
          <p:nvPr/>
        </p:nvCxnSpPr>
        <p:spPr>
          <a:xfrm>
            <a:off x="6050280" y="5258482"/>
            <a:ext cx="0" cy="1539802"/>
          </a:xfrm>
          <a:prstGeom prst="line">
            <a:avLst/>
          </a:prstGeom>
          <a:ln>
            <a:solidFill>
              <a:srgbClr val="EA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3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93D4A-4135-A9D7-11AF-2CA2DB39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 and Next Steps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E0343-6524-0319-9CE1-C5C4B3D82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15271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42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1114</Words>
  <Application>Microsoft Macintosh PowerPoint</Application>
  <PresentationFormat>Widescreen</PresentationFormat>
  <Paragraphs>186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Maximizing Long-Term Portfolio Returns: Index vs Dividend Investing </vt:lpstr>
      <vt:lpstr>Index vs Dividend Investing Strategy – A brief introduction</vt:lpstr>
      <vt:lpstr>Why is this important?</vt:lpstr>
      <vt:lpstr>Which Strategy is Best?</vt:lpstr>
      <vt:lpstr>The result: Dividends!</vt:lpstr>
      <vt:lpstr>Deeper Dive</vt:lpstr>
      <vt:lpstr>Can we predict what companies will be future Dividend Aristocrats?</vt:lpstr>
      <vt:lpstr>What are the results?</vt:lpstr>
      <vt:lpstr>Future Work and Next Steps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Trip Fernandes</dc:creator>
  <cp:lastModifiedBy>Trip Fernandes</cp:lastModifiedBy>
  <cp:revision>2</cp:revision>
  <dcterms:created xsi:type="dcterms:W3CDTF">2024-09-19T12:18:45Z</dcterms:created>
  <dcterms:modified xsi:type="dcterms:W3CDTF">2024-09-19T20:28:43Z</dcterms:modified>
</cp:coreProperties>
</file>