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/>
              <a:t>Top 10</a:t>
            </a:r>
            <a:r>
              <a:rPr lang="en-US" sz="1600" baseline="0" dirty="0"/>
              <a:t> country by number customer</a:t>
            </a:r>
            <a:endParaRPr lang="vi-VN" sz="1600" dirty="0"/>
          </a:p>
        </c:rich>
      </c:tx>
      <c:layout>
        <c:manualLayout>
          <c:xMode val="edge"/>
          <c:yMode val="edge"/>
          <c:x val="0.15179444920561672"/>
          <c:y val="2.47998437805116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number_customer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Trang_tính1!$A$2:$A$11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Trang_tính1!$B$2:$B$11</c:f>
              <c:numCache>
                <c:formatCode>General</c:formatCode>
                <c:ptCount val="10"/>
                <c:pt idx="0">
                  <c:v>60</c:v>
                </c:pt>
                <c:pt idx="1">
                  <c:v>53</c:v>
                </c:pt>
                <c:pt idx="2">
                  <c:v>36</c:v>
                </c:pt>
                <c:pt idx="3">
                  <c:v>31</c:v>
                </c:pt>
                <c:pt idx="4">
                  <c:v>30</c:v>
                </c:pt>
                <c:pt idx="5">
                  <c:v>28</c:v>
                </c:pt>
                <c:pt idx="6">
                  <c:v>28</c:v>
                </c:pt>
                <c:pt idx="7">
                  <c:v>20</c:v>
                </c:pt>
                <c:pt idx="8">
                  <c:v>15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2-4C5D-88D3-652CF54629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169491392"/>
        <c:axId val="1169489952"/>
      </c:barChart>
      <c:catAx>
        <c:axId val="1169491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country</a:t>
                </a:r>
              </a:p>
            </c:rich>
          </c:tx>
          <c:layout>
            <c:manualLayout>
              <c:xMode val="edge"/>
              <c:yMode val="edge"/>
              <c:x val="0.4209187597512471"/>
              <c:y val="0.913215517802512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489952"/>
        <c:crosses val="autoZero"/>
        <c:auto val="1"/>
        <c:lblAlgn val="ctr"/>
        <c:lblOffset val="100"/>
        <c:noMultiLvlLbl val="0"/>
      </c:catAx>
      <c:valAx>
        <c:axId val="116948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Number 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49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/>
              <a:t>Top 5</a:t>
            </a:r>
            <a:r>
              <a:rPr lang="en-US" sz="1600" baseline="0" dirty="0"/>
              <a:t> category by number rent</a:t>
            </a:r>
            <a:endParaRPr lang="vi-VN" sz="1600" dirty="0"/>
          </a:p>
        </c:rich>
      </c:tx>
      <c:layout>
        <c:manualLayout>
          <c:xMode val="edge"/>
          <c:yMode val="edge"/>
          <c:x val="0.15179444920561672"/>
          <c:y val="2.47998437805116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num_film_rent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Trang_tính1!$A$2:$A$6</c:f>
              <c:strCache>
                <c:ptCount val="5"/>
                <c:pt idx="0">
                  <c:v>Sports</c:v>
                </c:pt>
                <c:pt idx="1">
                  <c:v>Animation</c:v>
                </c:pt>
                <c:pt idx="2">
                  <c:v>Action</c:v>
                </c:pt>
                <c:pt idx="3">
                  <c:v>Sci-Fi</c:v>
                </c:pt>
                <c:pt idx="4">
                  <c:v>Family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1179</c:v>
                </c:pt>
                <c:pt idx="1">
                  <c:v>1166</c:v>
                </c:pt>
                <c:pt idx="2">
                  <c:v>1112</c:v>
                </c:pt>
                <c:pt idx="3">
                  <c:v>1101</c:v>
                </c:pt>
                <c:pt idx="4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F-4196-8B59-E0F6F6B141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169491392"/>
        <c:axId val="1169489952"/>
      </c:barChart>
      <c:catAx>
        <c:axId val="1169491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category</a:t>
                </a:r>
              </a:p>
            </c:rich>
          </c:tx>
          <c:layout>
            <c:manualLayout>
              <c:xMode val="edge"/>
              <c:yMode val="edge"/>
              <c:x val="0.4209187597512471"/>
              <c:y val="0.913215517802512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489952"/>
        <c:crosses val="autoZero"/>
        <c:auto val="1"/>
        <c:lblAlgn val="ctr"/>
        <c:lblOffset val="100"/>
        <c:noMultiLvlLbl val="0"/>
      </c:catAx>
      <c:valAx>
        <c:axId val="116948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Number 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49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of</a:t>
            </a:r>
            <a:r>
              <a:rPr lang="en-US" baseline="0" dirty="0"/>
              <a:t> 2005</a:t>
            </a:r>
            <a:endParaRPr lang="vi-V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store_id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Trang_tính1!$A$2:$A$4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8</c:v>
                </c:pt>
              </c:numCache>
            </c:numRef>
          </c:cat>
          <c:val>
            <c:numRef>
              <c:f>Trang_tính1!$B$2:$B$4</c:f>
              <c:numCache>
                <c:formatCode>General</c:formatCode>
                <c:ptCount val="3"/>
                <c:pt idx="0">
                  <c:v>4134.2</c:v>
                </c:pt>
                <c:pt idx="1">
                  <c:v>14317.62</c:v>
                </c:pt>
                <c:pt idx="2">
                  <c:v>11933.99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9-4D4B-8264-9D7926CB9F53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store_id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Trang_tính1!$A$2:$A$4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8</c:v>
                </c:pt>
              </c:numCache>
            </c:numRef>
          </c:cat>
          <c:val>
            <c:numRef>
              <c:f>Trang_tính1!$C$2:$C$4</c:f>
              <c:numCache>
                <c:formatCode>General</c:formatCode>
                <c:ptCount val="3"/>
                <c:pt idx="0">
                  <c:v>4215.6499999999996</c:v>
                </c:pt>
                <c:pt idx="1">
                  <c:v>14060.25</c:v>
                </c:pt>
                <c:pt idx="2">
                  <c:v>12136.15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19-4D4B-8264-9D7926CB9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7749952"/>
        <c:axId val="1167750432"/>
      </c:barChart>
      <c:catAx>
        <c:axId val="1167749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layout>
            <c:manualLayout>
              <c:xMode val="edge"/>
              <c:yMode val="edge"/>
              <c:x val="0.87763201265739332"/>
              <c:y val="0.663982620581917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750432"/>
        <c:crosses val="autoZero"/>
        <c:auto val="1"/>
        <c:lblAlgn val="ctr"/>
        <c:lblOffset val="100"/>
        <c:noMultiLvlLbl val="0"/>
      </c:catAx>
      <c:valAx>
        <c:axId val="116775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749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rent by top 5 category</a:t>
            </a:r>
            <a:endParaRPr lang="vi-V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long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Trang_tính1!$A$2:$A$4</c:f>
              <c:strCache>
                <c:ptCount val="3"/>
                <c:pt idx="0">
                  <c:v>Action</c:v>
                </c:pt>
                <c:pt idx="1">
                  <c:v>Animation</c:v>
                </c:pt>
                <c:pt idx="2">
                  <c:v>Sports</c:v>
                </c:pt>
              </c:strCache>
            </c:strRef>
          </c:cat>
          <c:val>
            <c:numRef>
              <c:f>Trang_tính1!$B$2:$B$4</c:f>
              <c:numCache>
                <c:formatCode>General</c:formatCode>
                <c:ptCount val="3"/>
                <c:pt idx="0">
                  <c:v>308</c:v>
                </c:pt>
                <c:pt idx="1">
                  <c:v>298</c:v>
                </c:pt>
                <c:pt idx="2">
                  <c:v>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6-4F9A-93CD-1767CD2BBE24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Trang_tính1!$A$2:$A$4</c:f>
              <c:strCache>
                <c:ptCount val="3"/>
                <c:pt idx="0">
                  <c:v>Action</c:v>
                </c:pt>
                <c:pt idx="1">
                  <c:v>Animation</c:v>
                </c:pt>
                <c:pt idx="2">
                  <c:v>Sports</c:v>
                </c:pt>
              </c:strCache>
            </c:strRef>
          </c:cat>
          <c:val>
            <c:numRef>
              <c:f>Trang_tính1!$C$2:$C$4</c:f>
              <c:numCache>
                <c:formatCode>General</c:formatCode>
                <c:ptCount val="3"/>
                <c:pt idx="0">
                  <c:v>363</c:v>
                </c:pt>
                <c:pt idx="1">
                  <c:v>383</c:v>
                </c:pt>
                <c:pt idx="2">
                  <c:v>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76-4F9A-93CD-1767CD2BBE24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Trang_tính1!$A$2:$A$4</c:f>
              <c:strCache>
                <c:ptCount val="3"/>
                <c:pt idx="0">
                  <c:v>Action</c:v>
                </c:pt>
                <c:pt idx="1">
                  <c:v>Animation</c:v>
                </c:pt>
                <c:pt idx="2">
                  <c:v>Sports</c:v>
                </c:pt>
              </c:strCache>
            </c:strRef>
          </c:cat>
          <c:val>
            <c:numRef>
              <c:f>Trang_tính1!$D$2:$D$4</c:f>
              <c:numCache>
                <c:formatCode>General</c:formatCode>
                <c:ptCount val="3"/>
                <c:pt idx="0">
                  <c:v>424</c:v>
                </c:pt>
                <c:pt idx="1">
                  <c:v>464</c:v>
                </c:pt>
                <c:pt idx="2">
                  <c:v>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76-4F9A-93CD-1767CD2BB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7749952"/>
        <c:axId val="1167750432"/>
      </c:barChart>
      <c:catAx>
        <c:axId val="116774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750432"/>
        <c:crosses val="autoZero"/>
        <c:auto val="1"/>
        <c:lblAlgn val="ctr"/>
        <c:lblOffset val="100"/>
        <c:noMultiLvlLbl val="0"/>
      </c:catAx>
      <c:valAx>
        <c:axId val="116775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749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084467" y="1418450"/>
            <a:ext cx="3665034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chart shows the top 10 countries with the most customers.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customers concentrated in Asia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26868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Q1.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Where are our customers concentrated?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Biểu đồ 4">
            <a:extLst>
              <a:ext uri="{FF2B5EF4-FFF2-40B4-BE49-F238E27FC236}">
                <a16:creationId xmlns:a16="http://schemas.microsoft.com/office/drawing/2014/main" id="{F0B53C29-B4D7-9DB7-FCD1-8DC33FA92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238659"/>
              </p:ext>
            </p:extLst>
          </p:nvPr>
        </p:nvGraphicFramePr>
        <p:xfrm>
          <a:off x="326868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graph shows that Sport is the most preferred film category by rental customers</a:t>
            </a: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Q2.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need to know what genres are rented the most to expand.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Biểu đồ 1">
            <a:extLst>
              <a:ext uri="{FF2B5EF4-FFF2-40B4-BE49-F238E27FC236}">
                <a16:creationId xmlns:a16="http://schemas.microsoft.com/office/drawing/2014/main" id="{5B4210A0-5EFA-E9C1-D1FA-5DFBC8308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0000"/>
              </p:ext>
            </p:extLst>
          </p:nvPr>
        </p:nvGraphicFramePr>
        <p:xfrm>
          <a:off x="326868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chart shows that the stores have close rental amount every month in 2005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Q3: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need to compare the sales in 2005 of the two stores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Biểu đồ 3">
            <a:extLst>
              <a:ext uri="{FF2B5EF4-FFF2-40B4-BE49-F238E27FC236}">
                <a16:creationId xmlns:a16="http://schemas.microsoft.com/office/drawing/2014/main" id="{3E0C1C1C-4EB6-F051-F40C-E77564951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820788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chart shows detail time rent in top 3 most category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Many people rent short time (&lt;=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3 days)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Q4: we need to know detail time rent in top 3 most category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Biểu đồ 1">
            <a:extLst>
              <a:ext uri="{FF2B5EF4-FFF2-40B4-BE49-F238E27FC236}">
                <a16:creationId xmlns:a16="http://schemas.microsoft.com/office/drawing/2014/main" id="{3F0C1165-B83B-0D6F-413C-AD177029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278297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35CBC70-D030-D59D-B27B-8A471122F0C9}"/>
              </a:ext>
            </a:extLst>
          </p:cNvPr>
          <p:cNvSpPr txBox="1"/>
          <p:nvPr/>
        </p:nvSpPr>
        <p:spPr>
          <a:xfrm>
            <a:off x="4447800" y="354418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Trình chiếu Trên màn hình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Q1. Where are our customers concentrated?</vt:lpstr>
      <vt:lpstr>Q2. We need to know what genres are rented the most to expand.</vt:lpstr>
      <vt:lpstr>Q3: We need to compare the sales in 2005 of the two stores </vt:lpstr>
      <vt:lpstr>Q4: we need to know detail time rent in top 3 most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Tri Pham Minh</cp:lastModifiedBy>
  <cp:revision>1</cp:revision>
  <dcterms:modified xsi:type="dcterms:W3CDTF">2024-07-13T09:45:52Z</dcterms:modified>
</cp:coreProperties>
</file>