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6" r:id="rId1"/>
  </p:sldMasterIdLst>
  <p:sldIdLst>
    <p:sldId id="256" r:id="rId2"/>
    <p:sldId id="257" r:id="rId3"/>
    <p:sldId id="276" r:id="rId4"/>
    <p:sldId id="278" r:id="rId5"/>
    <p:sldId id="275" r:id="rId6"/>
    <p:sldId id="263" r:id="rId7"/>
    <p:sldId id="27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15A054-634C-4491-86A7-2D79535A2192}">
          <p14:sldIdLst>
            <p14:sldId id="256"/>
            <p14:sldId id="257"/>
            <p14:sldId id="276"/>
            <p14:sldId id="278"/>
            <p14:sldId id="275"/>
            <p14:sldId id="263"/>
            <p14:sldId id="279"/>
          </p14:sldIdLst>
        </p14:section>
        <p14:section name="Untitled Section" id="{A26EA321-3C0F-471C-85F8-190A44B1DB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660"/>
  </p:normalViewPr>
  <p:slideViewPr>
    <p:cSldViewPr snapToGrid="0">
      <p:cViewPr varScale="1">
        <p:scale>
          <a:sx n="68" d="100"/>
          <a:sy n="68" d="100"/>
        </p:scale>
        <p:origin x="82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E73E495-8876-40AE-98A9-411DF3836EFE}" type="datetimeFigureOut">
              <a:rPr lang="en-US" smtClean="0"/>
              <a:t>5/5/2019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7A0902F-4CA5-4202-903C-7C375B31877A}" type="slidenum">
              <a:rPr lang="en-US" smtClean="0"/>
              <a:t>‹#›</a:t>
            </a:fld>
            <a:endParaRPr lang="en-US"/>
          </a:p>
        </p:txBody>
      </p:sp>
    </p:spTree>
    <p:extLst>
      <p:ext uri="{BB962C8B-B14F-4D97-AF65-F5344CB8AC3E}">
        <p14:creationId xmlns:p14="http://schemas.microsoft.com/office/powerpoint/2010/main" val="3893828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73E495-8876-40AE-98A9-411DF3836EFE}" type="datetimeFigureOut">
              <a:rPr lang="en-US" smtClean="0"/>
              <a:t>5/5/2019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0902F-4CA5-4202-903C-7C375B31877A}" type="slidenum">
              <a:rPr lang="en-US" smtClean="0"/>
              <a:t>‹#›</a:t>
            </a:fld>
            <a:endParaRPr lang="en-US"/>
          </a:p>
        </p:txBody>
      </p:sp>
    </p:spTree>
    <p:extLst>
      <p:ext uri="{BB962C8B-B14F-4D97-AF65-F5344CB8AC3E}">
        <p14:creationId xmlns:p14="http://schemas.microsoft.com/office/powerpoint/2010/main" val="8627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73E495-8876-40AE-98A9-411DF3836EFE}" type="datetimeFigureOut">
              <a:rPr lang="en-US" smtClean="0"/>
              <a:t>5/5/2019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0902F-4CA5-4202-903C-7C375B31877A}" type="slidenum">
              <a:rPr lang="en-US" smtClean="0"/>
              <a:t>‹#›</a:t>
            </a:fld>
            <a:endParaRPr lang="en-US"/>
          </a:p>
        </p:txBody>
      </p:sp>
    </p:spTree>
    <p:extLst>
      <p:ext uri="{BB962C8B-B14F-4D97-AF65-F5344CB8AC3E}">
        <p14:creationId xmlns:p14="http://schemas.microsoft.com/office/powerpoint/2010/main" val="2060793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73E495-8876-40AE-98A9-411DF3836EFE}" type="datetimeFigureOut">
              <a:rPr lang="en-US" smtClean="0"/>
              <a:t>5/5/2019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0902F-4CA5-4202-903C-7C375B31877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32274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73E495-8876-40AE-98A9-411DF3836EFE}" type="datetimeFigureOut">
              <a:rPr lang="en-US" smtClean="0"/>
              <a:t>5/5/2019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0902F-4CA5-4202-903C-7C375B31877A}" type="slidenum">
              <a:rPr lang="en-US" smtClean="0"/>
              <a:t>‹#›</a:t>
            </a:fld>
            <a:endParaRPr lang="en-US"/>
          </a:p>
        </p:txBody>
      </p:sp>
    </p:spTree>
    <p:extLst>
      <p:ext uri="{BB962C8B-B14F-4D97-AF65-F5344CB8AC3E}">
        <p14:creationId xmlns:p14="http://schemas.microsoft.com/office/powerpoint/2010/main" val="548156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73E495-8876-40AE-98A9-411DF3836EFE}" type="datetimeFigureOut">
              <a:rPr lang="en-US" smtClean="0"/>
              <a:t>5/5/2019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A0902F-4CA5-4202-903C-7C375B31877A}" type="slidenum">
              <a:rPr lang="en-US" smtClean="0"/>
              <a:t>‹#›</a:t>
            </a:fld>
            <a:endParaRPr lang="en-US"/>
          </a:p>
        </p:txBody>
      </p:sp>
    </p:spTree>
    <p:extLst>
      <p:ext uri="{BB962C8B-B14F-4D97-AF65-F5344CB8AC3E}">
        <p14:creationId xmlns:p14="http://schemas.microsoft.com/office/powerpoint/2010/main" val="413877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73E495-8876-40AE-98A9-411DF3836EFE}" type="datetimeFigureOut">
              <a:rPr lang="en-US" smtClean="0"/>
              <a:t>5/5/2019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A0902F-4CA5-4202-903C-7C375B31877A}" type="slidenum">
              <a:rPr lang="en-US" smtClean="0"/>
              <a:t>‹#›</a:t>
            </a:fld>
            <a:endParaRPr lang="en-US"/>
          </a:p>
        </p:txBody>
      </p:sp>
    </p:spTree>
    <p:extLst>
      <p:ext uri="{BB962C8B-B14F-4D97-AF65-F5344CB8AC3E}">
        <p14:creationId xmlns:p14="http://schemas.microsoft.com/office/powerpoint/2010/main" val="2871054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73E495-8876-40AE-98A9-411DF3836EFE}" type="datetimeFigureOut">
              <a:rPr lang="en-US" smtClean="0"/>
              <a:t>5/5/2019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0902F-4CA5-4202-903C-7C375B31877A}" type="slidenum">
              <a:rPr lang="en-US" smtClean="0"/>
              <a:t>‹#›</a:t>
            </a:fld>
            <a:endParaRPr lang="en-US"/>
          </a:p>
        </p:txBody>
      </p:sp>
    </p:spTree>
    <p:extLst>
      <p:ext uri="{BB962C8B-B14F-4D97-AF65-F5344CB8AC3E}">
        <p14:creationId xmlns:p14="http://schemas.microsoft.com/office/powerpoint/2010/main" val="2243983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73E495-8876-40AE-98A9-411DF3836EFE}" type="datetimeFigureOut">
              <a:rPr lang="en-US" smtClean="0"/>
              <a:t>5/5/2019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0902F-4CA5-4202-903C-7C375B31877A}" type="slidenum">
              <a:rPr lang="en-US" smtClean="0"/>
              <a:t>‹#›</a:t>
            </a:fld>
            <a:endParaRPr lang="en-US"/>
          </a:p>
        </p:txBody>
      </p:sp>
    </p:spTree>
    <p:extLst>
      <p:ext uri="{BB962C8B-B14F-4D97-AF65-F5344CB8AC3E}">
        <p14:creationId xmlns:p14="http://schemas.microsoft.com/office/powerpoint/2010/main" val="3804952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73E495-8876-40AE-98A9-411DF3836EFE}" type="datetimeFigureOut">
              <a:rPr lang="en-US" smtClean="0"/>
              <a:t>5/5/2019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0902F-4CA5-4202-903C-7C375B31877A}" type="slidenum">
              <a:rPr lang="en-US" smtClean="0"/>
              <a:t>‹#›</a:t>
            </a:fld>
            <a:endParaRPr lang="en-US"/>
          </a:p>
        </p:txBody>
      </p:sp>
    </p:spTree>
    <p:extLst>
      <p:ext uri="{BB962C8B-B14F-4D97-AF65-F5344CB8AC3E}">
        <p14:creationId xmlns:p14="http://schemas.microsoft.com/office/powerpoint/2010/main" val="236342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73E495-8876-40AE-98A9-411DF3836EFE}" type="datetimeFigureOut">
              <a:rPr lang="en-US" smtClean="0"/>
              <a:t>5/5/2019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A0902F-4CA5-4202-903C-7C375B31877A}" type="slidenum">
              <a:rPr lang="en-US" smtClean="0"/>
              <a:t>‹#›</a:t>
            </a:fld>
            <a:endParaRPr lang="en-US"/>
          </a:p>
        </p:txBody>
      </p:sp>
    </p:spTree>
    <p:extLst>
      <p:ext uri="{BB962C8B-B14F-4D97-AF65-F5344CB8AC3E}">
        <p14:creationId xmlns:p14="http://schemas.microsoft.com/office/powerpoint/2010/main" val="2445531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73E495-8876-40AE-98A9-411DF3836EFE}" type="datetimeFigureOut">
              <a:rPr lang="en-US" smtClean="0"/>
              <a:t>5/5/2019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0902F-4CA5-4202-903C-7C375B31877A}" type="slidenum">
              <a:rPr lang="en-US" smtClean="0"/>
              <a:t>‹#›</a:t>
            </a:fld>
            <a:endParaRPr lang="en-US"/>
          </a:p>
        </p:txBody>
      </p:sp>
    </p:spTree>
    <p:extLst>
      <p:ext uri="{BB962C8B-B14F-4D97-AF65-F5344CB8AC3E}">
        <p14:creationId xmlns:p14="http://schemas.microsoft.com/office/powerpoint/2010/main" val="177558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73E495-8876-40AE-98A9-411DF3836EFE}" type="datetimeFigureOut">
              <a:rPr lang="en-US" smtClean="0"/>
              <a:t>5/5/2019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A0902F-4CA5-4202-903C-7C375B31877A}" type="slidenum">
              <a:rPr lang="en-US" smtClean="0"/>
              <a:t>‹#›</a:t>
            </a:fld>
            <a:endParaRPr lang="en-US"/>
          </a:p>
        </p:txBody>
      </p:sp>
    </p:spTree>
    <p:extLst>
      <p:ext uri="{BB962C8B-B14F-4D97-AF65-F5344CB8AC3E}">
        <p14:creationId xmlns:p14="http://schemas.microsoft.com/office/powerpoint/2010/main" val="1348710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73E495-8876-40AE-98A9-411DF3836EFE}" type="datetimeFigureOut">
              <a:rPr lang="en-US" smtClean="0"/>
              <a:t>5/5/2019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A0902F-4CA5-4202-903C-7C375B31877A}" type="slidenum">
              <a:rPr lang="en-US" smtClean="0"/>
              <a:t>‹#›</a:t>
            </a:fld>
            <a:endParaRPr lang="en-US"/>
          </a:p>
        </p:txBody>
      </p:sp>
    </p:spTree>
    <p:extLst>
      <p:ext uri="{BB962C8B-B14F-4D97-AF65-F5344CB8AC3E}">
        <p14:creationId xmlns:p14="http://schemas.microsoft.com/office/powerpoint/2010/main" val="3774074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73E495-8876-40AE-98A9-411DF3836EFE}" type="datetimeFigureOut">
              <a:rPr lang="en-US" smtClean="0"/>
              <a:t>5/5/2019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A0902F-4CA5-4202-903C-7C375B31877A}" type="slidenum">
              <a:rPr lang="en-US" smtClean="0"/>
              <a:t>‹#›</a:t>
            </a:fld>
            <a:endParaRPr lang="en-US"/>
          </a:p>
        </p:txBody>
      </p:sp>
    </p:spTree>
    <p:extLst>
      <p:ext uri="{BB962C8B-B14F-4D97-AF65-F5344CB8AC3E}">
        <p14:creationId xmlns:p14="http://schemas.microsoft.com/office/powerpoint/2010/main" val="1941892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73E495-8876-40AE-98A9-411DF3836EFE}" type="datetimeFigureOut">
              <a:rPr lang="en-US" smtClean="0"/>
              <a:t>5/5/2019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0902F-4CA5-4202-903C-7C375B31877A}" type="slidenum">
              <a:rPr lang="en-US" smtClean="0"/>
              <a:t>‹#›</a:t>
            </a:fld>
            <a:endParaRPr lang="en-US"/>
          </a:p>
        </p:txBody>
      </p:sp>
    </p:spTree>
    <p:extLst>
      <p:ext uri="{BB962C8B-B14F-4D97-AF65-F5344CB8AC3E}">
        <p14:creationId xmlns:p14="http://schemas.microsoft.com/office/powerpoint/2010/main" val="724205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73E495-8876-40AE-98A9-411DF3836EFE}" type="datetimeFigureOut">
              <a:rPr lang="en-US" smtClean="0"/>
              <a:t>5/5/2019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A0902F-4CA5-4202-903C-7C375B31877A}" type="slidenum">
              <a:rPr lang="en-US" smtClean="0"/>
              <a:t>‹#›</a:t>
            </a:fld>
            <a:endParaRPr lang="en-US"/>
          </a:p>
        </p:txBody>
      </p:sp>
    </p:spTree>
    <p:extLst>
      <p:ext uri="{BB962C8B-B14F-4D97-AF65-F5344CB8AC3E}">
        <p14:creationId xmlns:p14="http://schemas.microsoft.com/office/powerpoint/2010/main" val="3169131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E73E495-8876-40AE-98A9-411DF3836EFE}" type="datetimeFigureOut">
              <a:rPr lang="en-US" smtClean="0"/>
              <a:t>5/5/2019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A0902F-4CA5-4202-903C-7C375B31877A}" type="slidenum">
              <a:rPr lang="en-US" smtClean="0"/>
              <a:t>‹#›</a:t>
            </a:fld>
            <a:endParaRPr lang="en-US"/>
          </a:p>
        </p:txBody>
      </p:sp>
    </p:spTree>
    <p:extLst>
      <p:ext uri="{BB962C8B-B14F-4D97-AF65-F5344CB8AC3E}">
        <p14:creationId xmlns:p14="http://schemas.microsoft.com/office/powerpoint/2010/main" val="3498714903"/>
      </p:ext>
    </p:extLst>
  </p:cSld>
  <p:clrMap bg1="dk1" tx1="lt1" bg2="dk2" tx2="lt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 id="2147484048" r:id="rId12"/>
    <p:sldLayoutId id="2147484049" r:id="rId13"/>
    <p:sldLayoutId id="2147484050" r:id="rId14"/>
    <p:sldLayoutId id="2147484051" r:id="rId15"/>
    <p:sldLayoutId id="2147484052" r:id="rId16"/>
    <p:sldLayoutId id="214748405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924952"/>
            <a:ext cx="8915399" cy="1776046"/>
          </a:xfrm>
        </p:spPr>
        <p:txBody>
          <a:bodyPr>
            <a:normAutofit/>
          </a:bodyPr>
          <a:lstStyle/>
          <a:p>
            <a:r>
              <a:rPr lang="en-US" dirty="0">
                <a:latin typeface="Aldhabi" panose="01000000000000000000" pitchFamily="2" charset="-78"/>
                <a:cs typeface="Aldhabi" panose="01000000000000000000" pitchFamily="2" charset="-78"/>
              </a:rPr>
              <a:t>Predicting Client Subscription using Machine Learning Techniques</a:t>
            </a:r>
          </a:p>
        </p:txBody>
      </p:sp>
      <p:sp>
        <p:nvSpPr>
          <p:cNvPr id="3" name="Subtitle 2"/>
          <p:cNvSpPr>
            <a:spLocks noGrp="1"/>
          </p:cNvSpPr>
          <p:nvPr>
            <p:ph type="subTitle" idx="1"/>
          </p:nvPr>
        </p:nvSpPr>
        <p:spPr>
          <a:xfrm>
            <a:off x="7709095" y="3985146"/>
            <a:ext cx="3795516" cy="1346509"/>
          </a:xfrm>
        </p:spPr>
        <p:txBody>
          <a:bodyPr>
            <a:noAutofit/>
          </a:bodyPr>
          <a:lstStyle/>
          <a:p>
            <a:pPr algn="ctr"/>
            <a:r>
              <a:rPr lang="en-US" b="1" dirty="0"/>
              <a:t>Trupti D.</a:t>
            </a:r>
          </a:p>
          <a:p>
            <a:pPr algn="ctr"/>
            <a:r>
              <a:rPr lang="en-US" b="1" dirty="0" err="1"/>
              <a:t>Gomathi</a:t>
            </a:r>
            <a:r>
              <a:rPr lang="en-US" b="1" dirty="0"/>
              <a:t> T.</a:t>
            </a:r>
          </a:p>
          <a:p>
            <a:pPr algn="ctr"/>
            <a:r>
              <a:rPr lang="en-US" b="1" dirty="0"/>
              <a:t>Shraddha D</a:t>
            </a:r>
          </a:p>
          <a:p>
            <a:pPr algn="ctr"/>
            <a:endParaRPr lang="en-US" b="1" dirty="0"/>
          </a:p>
          <a:p>
            <a:pPr algn="ctr"/>
            <a:endParaRPr lang="en-US" b="1" dirty="0"/>
          </a:p>
          <a:p>
            <a:pPr algn="ctr"/>
            <a:endParaRPr lang="en-US" b="1" dirty="0"/>
          </a:p>
          <a:p>
            <a:pPr algn="ctr"/>
            <a:endParaRPr lang="en-US" b="1" dirty="0"/>
          </a:p>
        </p:txBody>
      </p:sp>
    </p:spTree>
    <p:extLst>
      <p:ext uri="{BB962C8B-B14F-4D97-AF65-F5344CB8AC3E}">
        <p14:creationId xmlns:p14="http://schemas.microsoft.com/office/powerpoint/2010/main" val="808086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92649" y="335199"/>
            <a:ext cx="5122652" cy="1259894"/>
          </a:xfrm>
        </p:spPr>
        <p:txBody>
          <a:bodyPr vert="horz" lIns="91440" tIns="45720" rIns="91440" bIns="45720" rtlCol="0">
            <a:normAutofit/>
          </a:bodyPr>
          <a:lstStyle/>
          <a:p>
            <a:r>
              <a:rPr lang="en-US" sz="4200" dirty="0">
                <a:latin typeface="Aldhabi" panose="01000000000000000000" pitchFamily="2" charset="-78"/>
                <a:cs typeface="Aldhabi" panose="01000000000000000000" pitchFamily="2" charset="-78"/>
              </a:rPr>
              <a:t>Problem</a:t>
            </a:r>
            <a:r>
              <a:rPr lang="en-US" sz="5400" dirty="0">
                <a:latin typeface="Aldhabi" panose="01000000000000000000" pitchFamily="2" charset="-78"/>
                <a:cs typeface="Aldhabi" panose="01000000000000000000" pitchFamily="2" charset="-78"/>
              </a:rPr>
              <a:t> </a:t>
            </a:r>
            <a:r>
              <a:rPr lang="en-US" sz="4200" dirty="0">
                <a:latin typeface="Aldhabi" panose="01000000000000000000" pitchFamily="2" charset="-78"/>
                <a:cs typeface="Aldhabi" panose="01000000000000000000" pitchFamily="2" charset="-78"/>
              </a:rPr>
              <a:t>Statement</a:t>
            </a:r>
          </a:p>
        </p:txBody>
      </p:sp>
      <p:sp>
        <p:nvSpPr>
          <p:cNvPr id="3" name="Content Placeholder 2"/>
          <p:cNvSpPr>
            <a:spLocks noGrp="1"/>
          </p:cNvSpPr>
          <p:nvPr>
            <p:ph idx="1"/>
          </p:nvPr>
        </p:nvSpPr>
        <p:spPr>
          <a:xfrm>
            <a:off x="973348" y="1641608"/>
            <a:ext cx="5122652" cy="4204730"/>
          </a:xfrm>
        </p:spPr>
        <p:txBody>
          <a:bodyPr>
            <a:normAutofit fontScale="92500" lnSpcReduction="10000"/>
          </a:bodyPr>
          <a:lstStyle/>
          <a:p>
            <a:pPr fontAlgn="base"/>
            <a:r>
              <a:rPr lang="en-US" dirty="0">
                <a:latin typeface="Arial" panose="020B0604020202020204" pitchFamily="34" charset="0"/>
                <a:cs typeface="Arial" panose="020B0604020202020204" pitchFamily="34" charset="0"/>
              </a:rPr>
              <a:t>A Portuguese banking Institution runs direct marketing campaigns based on phone calls. In order to access if the client has subscribed to the term deposit, more than one contact is made to the client.</a:t>
            </a:r>
          </a:p>
          <a:p>
            <a:r>
              <a:rPr lang="en-US" dirty="0">
                <a:latin typeface="Arial" panose="020B0604020202020204" pitchFamily="34" charset="0"/>
                <a:cs typeface="Arial" panose="020B0604020202020204" pitchFamily="34" charset="0"/>
              </a:rPr>
              <a:t>The main purpose of this project is to predict if the client will subscribe (yes/no) a term deposit by using Machine Learning Algorithms. </a:t>
            </a:r>
          </a:p>
          <a:p>
            <a:pPr fontAlgn="base"/>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5F92B5B-552E-4EB8-88B9-32B5450D0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3856" y="645106"/>
            <a:ext cx="5247747" cy="5247747"/>
          </a:xfrm>
          <a:prstGeom prst="rect">
            <a:avLst/>
          </a:prstGeom>
        </p:spPr>
      </p:pic>
    </p:spTree>
    <p:extLst>
      <p:ext uri="{BB962C8B-B14F-4D97-AF65-F5344CB8AC3E}">
        <p14:creationId xmlns:p14="http://schemas.microsoft.com/office/powerpoint/2010/main" val="1205748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6AEA0C-18A4-4A4C-B7AA-8EA74ED2440B}"/>
              </a:ext>
            </a:extLst>
          </p:cNvPr>
          <p:cNvSpPr txBox="1">
            <a:spLocks/>
          </p:cNvSpPr>
          <p:nvPr/>
        </p:nvSpPr>
        <p:spPr>
          <a:xfrm>
            <a:off x="1798293" y="14519"/>
            <a:ext cx="6463726" cy="773271"/>
          </a:xfrm>
          <a:prstGeom prst="rect">
            <a:avLst/>
          </a:prstGeom>
        </p:spPr>
        <p:txBody>
          <a:bodyPr vert="horz" lIns="91440" tIns="45720" rIns="91440" bIns="45720" rtlCol="0" anchor="t">
            <a:noAutofit/>
          </a:bodyPr>
          <a:lstStyle>
            <a:lvl1pPr>
              <a:spcBef>
                <a:spcPct val="0"/>
              </a:spcBef>
              <a:buNone/>
              <a:defRPr sz="5400">
                <a:solidFill>
                  <a:schemeClr val="tx1">
                    <a:lumMod val="85000"/>
                    <a:lumOff val="15000"/>
                  </a:schemeClr>
                </a:solidFill>
                <a:latin typeface="Aldhabi" panose="01000000000000000000" pitchFamily="2" charset="-78"/>
                <a:ea typeface="+mj-ea"/>
                <a:cs typeface="Aldhabi" panose="01000000000000000000" pitchFamily="2" charset="-78"/>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4000" cap="all" dirty="0">
                <a:solidFill>
                  <a:schemeClr val="tx1"/>
                </a:solidFill>
              </a:rPr>
              <a:t>Pre processing Data and Balancing</a:t>
            </a:r>
          </a:p>
        </p:txBody>
      </p:sp>
      <p:sp>
        <p:nvSpPr>
          <p:cNvPr id="5" name="Content Placeholder 2">
            <a:extLst>
              <a:ext uri="{FF2B5EF4-FFF2-40B4-BE49-F238E27FC236}">
                <a16:creationId xmlns:a16="http://schemas.microsoft.com/office/drawing/2014/main" id="{538C759D-86D5-43EB-AA49-189CFA5C7DFB}"/>
              </a:ext>
            </a:extLst>
          </p:cNvPr>
          <p:cNvSpPr>
            <a:spLocks noGrp="1"/>
          </p:cNvSpPr>
          <p:nvPr>
            <p:ph idx="1"/>
          </p:nvPr>
        </p:nvSpPr>
        <p:spPr>
          <a:xfrm>
            <a:off x="1372733" y="1036702"/>
            <a:ext cx="7797310" cy="1439212"/>
          </a:xfrm>
        </p:spPr>
        <p:txBody>
          <a:bodyPr vert="horz" lIns="91440" tIns="45720" rIns="91440" bIns="45720" rtlCol="0">
            <a:noAutofit/>
          </a:bodyPr>
          <a:lstStyle/>
          <a:p>
            <a:pPr fontAlgn="base">
              <a:lnSpc>
                <a:spcPct val="110000"/>
              </a:lnSpc>
            </a:pPr>
            <a:r>
              <a:rPr lang="en-US" sz="1800" dirty="0">
                <a:latin typeface="Arial" panose="020B0604020202020204" pitchFamily="34" charset="0"/>
                <a:cs typeface="Arial" panose="020B0604020202020204" pitchFamily="34" charset="0"/>
              </a:rPr>
              <a:t>The Dataset had most of the descriptive data in the "categorical columns". Not much insights could be gathered initially.</a:t>
            </a:r>
          </a:p>
          <a:p>
            <a:pPr fontAlgn="base">
              <a:lnSpc>
                <a:spcPct val="110000"/>
              </a:lnSpc>
            </a:pPr>
            <a:r>
              <a:rPr lang="en-US" sz="1800" dirty="0">
                <a:latin typeface="Arial" panose="020B0604020202020204" pitchFamily="34" charset="0"/>
                <a:cs typeface="Arial" panose="020B0604020202020204" pitchFamily="34" charset="0"/>
              </a:rPr>
              <a:t>Data Visualization showed anomalies in data, which were handled.</a:t>
            </a:r>
          </a:p>
        </p:txBody>
      </p:sp>
      <p:pic>
        <p:nvPicPr>
          <p:cNvPr id="6" name="Picture 5">
            <a:extLst>
              <a:ext uri="{FF2B5EF4-FFF2-40B4-BE49-F238E27FC236}">
                <a16:creationId xmlns:a16="http://schemas.microsoft.com/office/drawing/2014/main" id="{0C143120-197B-4CDE-9FA0-18D11EB103E3}"/>
              </a:ext>
            </a:extLst>
          </p:cNvPr>
          <p:cNvPicPr>
            <a:picLocks noChangeAspect="1"/>
          </p:cNvPicPr>
          <p:nvPr/>
        </p:nvPicPr>
        <p:blipFill rotWithShape="1">
          <a:blip r:embed="rId2"/>
          <a:srcRect l="8308" t="25091" r="38939" b="24522"/>
          <a:stretch/>
        </p:blipFill>
        <p:spPr>
          <a:xfrm>
            <a:off x="1908631" y="2739684"/>
            <a:ext cx="6725513" cy="3284806"/>
          </a:xfrm>
          <a:prstGeom prst="rect">
            <a:avLst/>
          </a:prstGeom>
          <a:ln>
            <a:solidFill>
              <a:srgbClr val="C00000"/>
            </a:solidFill>
          </a:ln>
        </p:spPr>
      </p:pic>
      <p:pic>
        <p:nvPicPr>
          <p:cNvPr id="7" name="Picture 6">
            <a:extLst>
              <a:ext uri="{FF2B5EF4-FFF2-40B4-BE49-F238E27FC236}">
                <a16:creationId xmlns:a16="http://schemas.microsoft.com/office/drawing/2014/main" id="{DF93B91E-54EB-4FE6-96DE-4CB51D597647}"/>
              </a:ext>
            </a:extLst>
          </p:cNvPr>
          <p:cNvPicPr>
            <a:picLocks noChangeAspect="1"/>
          </p:cNvPicPr>
          <p:nvPr/>
        </p:nvPicPr>
        <p:blipFill rotWithShape="1">
          <a:blip r:embed="rId3"/>
          <a:srcRect l="6232" t="24783" r="67576" b="13443"/>
          <a:stretch/>
        </p:blipFill>
        <p:spPr>
          <a:xfrm>
            <a:off x="9308628" y="169881"/>
            <a:ext cx="2729839" cy="4078561"/>
          </a:xfrm>
          <a:prstGeom prst="rect">
            <a:avLst/>
          </a:prstGeom>
          <a:ln>
            <a:solidFill>
              <a:srgbClr val="C00000"/>
            </a:solidFill>
          </a:ln>
        </p:spPr>
      </p:pic>
    </p:spTree>
    <p:extLst>
      <p:ext uri="{BB962C8B-B14F-4D97-AF65-F5344CB8AC3E}">
        <p14:creationId xmlns:p14="http://schemas.microsoft.com/office/powerpoint/2010/main" val="133279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06AEA0C-18A4-4A4C-B7AA-8EA74ED2440B}"/>
              </a:ext>
            </a:extLst>
          </p:cNvPr>
          <p:cNvSpPr txBox="1">
            <a:spLocks/>
          </p:cNvSpPr>
          <p:nvPr/>
        </p:nvSpPr>
        <p:spPr>
          <a:xfrm>
            <a:off x="1611129" y="79363"/>
            <a:ext cx="6463726" cy="773271"/>
          </a:xfrm>
          <a:prstGeom prst="rect">
            <a:avLst/>
          </a:prstGeom>
        </p:spPr>
        <p:txBody>
          <a:bodyPr vert="horz" lIns="91440" tIns="45720" rIns="91440" bIns="45720" rtlCol="0" anchor="t">
            <a:noAutofit/>
          </a:bodyPr>
          <a:lstStyle>
            <a:lvl1pPr>
              <a:spcBef>
                <a:spcPct val="0"/>
              </a:spcBef>
              <a:buNone/>
              <a:defRPr sz="5400">
                <a:solidFill>
                  <a:schemeClr val="tx1">
                    <a:lumMod val="85000"/>
                    <a:lumOff val="15000"/>
                  </a:schemeClr>
                </a:solidFill>
                <a:latin typeface="Aldhabi" panose="01000000000000000000" pitchFamily="2" charset="-78"/>
                <a:ea typeface="+mj-ea"/>
                <a:cs typeface="Aldhabi" panose="01000000000000000000" pitchFamily="2" charset="-78"/>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4000" cap="all" dirty="0">
                <a:solidFill>
                  <a:schemeClr val="tx1"/>
                </a:solidFill>
              </a:rPr>
              <a:t>Pre processing Data and Balancing</a:t>
            </a:r>
          </a:p>
        </p:txBody>
      </p:sp>
      <p:sp>
        <p:nvSpPr>
          <p:cNvPr id="5" name="Content Placeholder 2">
            <a:extLst>
              <a:ext uri="{FF2B5EF4-FFF2-40B4-BE49-F238E27FC236}">
                <a16:creationId xmlns:a16="http://schemas.microsoft.com/office/drawing/2014/main" id="{538C759D-86D5-43EB-AA49-189CFA5C7DFB}"/>
              </a:ext>
            </a:extLst>
          </p:cNvPr>
          <p:cNvSpPr>
            <a:spLocks noGrp="1"/>
          </p:cNvSpPr>
          <p:nvPr>
            <p:ph idx="1"/>
          </p:nvPr>
        </p:nvSpPr>
        <p:spPr>
          <a:xfrm>
            <a:off x="1000606" y="910306"/>
            <a:ext cx="8308021" cy="1772320"/>
          </a:xfrm>
        </p:spPr>
        <p:txBody>
          <a:bodyPr vert="horz" lIns="91440" tIns="45720" rIns="91440" bIns="45720" rtlCol="0">
            <a:noAutofit/>
          </a:bodyPr>
          <a:lstStyle/>
          <a:p>
            <a:pPr fontAlgn="base">
              <a:lnSpc>
                <a:spcPct val="110000"/>
              </a:lnSpc>
            </a:pPr>
            <a:r>
              <a:rPr lang="en-US" sz="1800" dirty="0">
                <a:latin typeface="Arial" panose="020B0604020202020204" pitchFamily="34" charset="0"/>
                <a:cs typeface="Arial" panose="020B0604020202020204" pitchFamily="34" charset="0"/>
              </a:rPr>
              <a:t>Data Showed Skewness in ‘Duration’, which is also highly correlated to the Target variable. Hence we applied square root to handle Skewness.</a:t>
            </a:r>
          </a:p>
          <a:p>
            <a:pPr fontAlgn="base">
              <a:lnSpc>
                <a:spcPct val="110000"/>
              </a:lnSpc>
            </a:pPr>
            <a:endParaRPr lang="en-US" sz="18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F537C9F6-915C-4AD3-93E2-A15FE54D59ED}"/>
              </a:ext>
            </a:extLst>
          </p:cNvPr>
          <p:cNvPicPr>
            <a:picLocks noChangeAspect="1"/>
          </p:cNvPicPr>
          <p:nvPr/>
        </p:nvPicPr>
        <p:blipFill rotWithShape="1">
          <a:blip r:embed="rId2"/>
          <a:srcRect l="6693" t="45744" r="54423" b="14855"/>
          <a:stretch/>
        </p:blipFill>
        <p:spPr>
          <a:xfrm>
            <a:off x="1280808" y="1793564"/>
            <a:ext cx="3963446" cy="2257931"/>
          </a:xfrm>
          <a:prstGeom prst="rect">
            <a:avLst/>
          </a:prstGeom>
        </p:spPr>
      </p:pic>
      <p:sp>
        <p:nvSpPr>
          <p:cNvPr id="3" name="Rectangle 2">
            <a:extLst>
              <a:ext uri="{FF2B5EF4-FFF2-40B4-BE49-F238E27FC236}">
                <a16:creationId xmlns:a16="http://schemas.microsoft.com/office/drawing/2014/main" id="{591B8997-F01B-451C-A90A-E49F5D74EE59}"/>
              </a:ext>
            </a:extLst>
          </p:cNvPr>
          <p:cNvSpPr/>
          <p:nvPr/>
        </p:nvSpPr>
        <p:spPr>
          <a:xfrm>
            <a:off x="1280808" y="4443336"/>
            <a:ext cx="6096000" cy="982833"/>
          </a:xfrm>
          <a:prstGeom prst="rect">
            <a:avLst/>
          </a:prstGeom>
        </p:spPr>
        <p:txBody>
          <a:bodyPr>
            <a:spAutoFit/>
          </a:bodyPr>
          <a:lstStyle/>
          <a:p>
            <a:pPr marL="285750" indent="-285750" fontAlgn="base">
              <a:lnSpc>
                <a:spcPct val="110000"/>
              </a:lnSpc>
              <a:buFont typeface="Arial" panose="020B0604020202020204" pitchFamily="34" charset="0"/>
              <a:buChar char="•"/>
            </a:pPr>
            <a:r>
              <a:rPr lang="en-US" dirty="0">
                <a:latin typeface="Arial" panose="020B0604020202020204" pitchFamily="34" charset="0"/>
                <a:cs typeface="Arial" panose="020B0604020202020204" pitchFamily="34" charset="0"/>
              </a:rPr>
              <a:t>Data Analysis showed imbalanced data. Hence, Under sampling, Oversampling, class weights etc. were applied on the datasets to balance it.</a:t>
            </a:r>
          </a:p>
        </p:txBody>
      </p:sp>
    </p:spTree>
    <p:extLst>
      <p:ext uri="{BB962C8B-B14F-4D97-AF65-F5344CB8AC3E}">
        <p14:creationId xmlns:p14="http://schemas.microsoft.com/office/powerpoint/2010/main" val="1801371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41470"/>
          </a:xfrm>
        </p:spPr>
        <p:txBody>
          <a:bodyPr/>
          <a:lstStyle/>
          <a:p>
            <a:r>
              <a:rPr lang="en-US" sz="4000" dirty="0">
                <a:latin typeface="Aldhabi" panose="01000000000000000000" pitchFamily="2" charset="-78"/>
                <a:cs typeface="Aldhabi" panose="01000000000000000000" pitchFamily="2" charset="-78"/>
              </a:rPr>
              <a:t>Feature</a:t>
            </a:r>
            <a:r>
              <a:rPr lang="en-US" dirty="0"/>
              <a:t> </a:t>
            </a:r>
            <a:r>
              <a:rPr lang="en-US" sz="4000" dirty="0">
                <a:latin typeface="Aldhabi" panose="01000000000000000000" pitchFamily="2" charset="-78"/>
                <a:cs typeface="Aldhabi" panose="01000000000000000000" pitchFamily="2" charset="-78"/>
              </a:rPr>
              <a:t>engineering</a:t>
            </a:r>
          </a:p>
        </p:txBody>
      </p:sp>
      <p:sp>
        <p:nvSpPr>
          <p:cNvPr id="6" name="Content Placeholder 2">
            <a:extLst>
              <a:ext uri="{FF2B5EF4-FFF2-40B4-BE49-F238E27FC236}">
                <a16:creationId xmlns:a16="http://schemas.microsoft.com/office/drawing/2014/main" id="{FB482283-B269-4674-9D57-6BF6E211C5E7}"/>
              </a:ext>
            </a:extLst>
          </p:cNvPr>
          <p:cNvSpPr>
            <a:spLocks noGrp="1"/>
          </p:cNvSpPr>
          <p:nvPr>
            <p:ph idx="1"/>
          </p:nvPr>
        </p:nvSpPr>
        <p:spPr>
          <a:xfrm>
            <a:off x="944337" y="1885280"/>
            <a:ext cx="8308021" cy="1772320"/>
          </a:xfrm>
        </p:spPr>
        <p:txBody>
          <a:bodyPr vert="horz" lIns="91440" tIns="45720" rIns="91440" bIns="45720" rtlCol="0">
            <a:noAutofit/>
          </a:bodyPr>
          <a:lstStyle/>
          <a:p>
            <a:pPr fontAlgn="base">
              <a:lnSpc>
                <a:spcPct val="110000"/>
              </a:lnSpc>
            </a:pPr>
            <a:r>
              <a:rPr lang="en-US" sz="1800" dirty="0">
                <a:latin typeface="Arial" panose="020B0604020202020204" pitchFamily="34" charset="0"/>
                <a:cs typeface="Arial" panose="020B0604020202020204" pitchFamily="34" charset="0"/>
              </a:rPr>
              <a:t>New features were created from Age, </a:t>
            </a:r>
            <a:r>
              <a:rPr lang="en-US" sz="1800" dirty="0" err="1">
                <a:latin typeface="Arial" panose="020B0604020202020204" pitchFamily="34" charset="0"/>
                <a:cs typeface="Arial" panose="020B0604020202020204" pitchFamily="34" charset="0"/>
              </a:rPr>
              <a:t>pdays</a:t>
            </a:r>
            <a:r>
              <a:rPr lang="en-US" sz="1800" dirty="0">
                <a:latin typeface="Arial" panose="020B0604020202020204" pitchFamily="34" charset="0"/>
                <a:cs typeface="Arial" panose="020B0604020202020204" pitchFamily="34" charset="0"/>
              </a:rPr>
              <a:t>, Duration .</a:t>
            </a:r>
          </a:p>
          <a:p>
            <a:pPr fontAlgn="base">
              <a:lnSpc>
                <a:spcPct val="110000"/>
              </a:lnSpc>
            </a:pPr>
            <a:r>
              <a:rPr lang="en-US" sz="1800" dirty="0">
                <a:latin typeface="Arial" panose="020B0604020202020204" pitchFamily="34" charset="0"/>
                <a:cs typeface="Arial" panose="020B0604020202020204" pitchFamily="34" charset="0"/>
              </a:rPr>
              <a:t> Data Binning was done on the existing features.</a:t>
            </a:r>
          </a:p>
          <a:p>
            <a:pPr fontAlgn="base">
              <a:lnSpc>
                <a:spcPct val="110000"/>
              </a:lnSpc>
            </a:pPr>
            <a:r>
              <a:rPr lang="en-US" sz="1800" dirty="0">
                <a:latin typeface="Arial" panose="020B0604020202020204" pitchFamily="34" charset="0"/>
                <a:cs typeface="Arial" panose="020B0604020202020204" pitchFamily="34" charset="0"/>
              </a:rPr>
              <a:t>Features were reduced from 20 to 16 features.</a:t>
            </a:r>
          </a:p>
          <a:p>
            <a:pPr marL="0" indent="0" fontAlgn="base">
              <a:lnSpc>
                <a:spcPct val="110000"/>
              </a:lnSpc>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7796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E66A8F46-D034-4D50-8AA6-9FD5BABA8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0508" y="0"/>
            <a:ext cx="3792536" cy="2257281"/>
          </a:xfrm>
          <a:prstGeom prst="rect">
            <a:avLst/>
          </a:prstGeom>
        </p:spPr>
      </p:pic>
      <p:sp>
        <p:nvSpPr>
          <p:cNvPr id="2" name="Title 1"/>
          <p:cNvSpPr>
            <a:spLocks noGrp="1"/>
          </p:cNvSpPr>
          <p:nvPr>
            <p:ph type="title"/>
          </p:nvPr>
        </p:nvSpPr>
        <p:spPr>
          <a:xfrm>
            <a:off x="2592925" y="624110"/>
            <a:ext cx="8911687" cy="694327"/>
          </a:xfrm>
        </p:spPr>
        <p:txBody>
          <a:bodyPr>
            <a:normAutofit/>
          </a:bodyPr>
          <a:lstStyle/>
          <a:p>
            <a:r>
              <a:rPr lang="en-US" sz="4200" dirty="0">
                <a:latin typeface="Aldhabi" panose="01000000000000000000" pitchFamily="2" charset="-78"/>
                <a:cs typeface="Aldhabi" panose="01000000000000000000" pitchFamily="2" charset="-78"/>
              </a:rPr>
              <a:t>Model</a:t>
            </a:r>
            <a:r>
              <a:rPr lang="en-US" dirty="0"/>
              <a:t> </a:t>
            </a:r>
            <a:r>
              <a:rPr lang="en-US" sz="4200" dirty="0">
                <a:latin typeface="Aldhabi" panose="01000000000000000000" pitchFamily="2" charset="-78"/>
                <a:cs typeface="Aldhabi" panose="01000000000000000000" pitchFamily="2" charset="-78"/>
              </a:rPr>
              <a:t>Fitting</a:t>
            </a:r>
          </a:p>
        </p:txBody>
      </p:sp>
      <p:pic>
        <p:nvPicPr>
          <p:cNvPr id="4" name="Picture 3">
            <a:extLst>
              <a:ext uri="{FF2B5EF4-FFF2-40B4-BE49-F238E27FC236}">
                <a16:creationId xmlns:a16="http://schemas.microsoft.com/office/drawing/2014/main" id="{E2E284C8-6FB7-41A5-B4B4-928FFB77C23E}"/>
              </a:ext>
            </a:extLst>
          </p:cNvPr>
          <p:cNvPicPr>
            <a:picLocks noChangeAspect="1"/>
          </p:cNvPicPr>
          <p:nvPr/>
        </p:nvPicPr>
        <p:blipFill rotWithShape="1">
          <a:blip r:embed="rId3"/>
          <a:srcRect l="15808" t="31786" r="53038" b="36198"/>
          <a:stretch/>
        </p:blipFill>
        <p:spPr>
          <a:xfrm>
            <a:off x="1561514" y="3599802"/>
            <a:ext cx="5092505" cy="2942336"/>
          </a:xfrm>
          <a:prstGeom prst="rect">
            <a:avLst/>
          </a:prstGeom>
          <a:ln>
            <a:solidFill>
              <a:srgbClr val="C00000"/>
            </a:solidFill>
          </a:ln>
        </p:spPr>
      </p:pic>
      <p:sp>
        <p:nvSpPr>
          <p:cNvPr id="3" name="Content Placeholder 2"/>
          <p:cNvSpPr>
            <a:spLocks noGrp="1"/>
          </p:cNvSpPr>
          <p:nvPr>
            <p:ph idx="1"/>
          </p:nvPr>
        </p:nvSpPr>
        <p:spPr>
          <a:xfrm>
            <a:off x="896398" y="2101948"/>
            <a:ext cx="9734088" cy="2074630"/>
          </a:xfrm>
        </p:spPr>
        <p:txBody>
          <a:bodyPr>
            <a:normAutofit/>
          </a:bodyPr>
          <a:lstStyle/>
          <a:p>
            <a:r>
              <a:rPr lang="en-US" sz="1800" dirty="0">
                <a:latin typeface="Arial" panose="020B0604020202020204" pitchFamily="34" charset="0"/>
                <a:cs typeface="Arial" panose="020B0604020202020204" pitchFamily="34" charset="0"/>
              </a:rPr>
              <a:t>Random Forest Grid Search Wins</a:t>
            </a:r>
            <a:r>
              <a:rPr lang="en-US" sz="1800" dirty="0"/>
              <a:t>!</a:t>
            </a:r>
          </a:p>
          <a:p>
            <a:r>
              <a:rPr lang="en-US" sz="1800" dirty="0">
                <a:latin typeface="Arial" panose="020B0604020202020204" pitchFamily="34" charset="0"/>
                <a:cs typeface="Arial" panose="020B0604020202020204" pitchFamily="34" charset="0"/>
              </a:rPr>
              <a:t>Random Forest Grid Search is of the best useful technique to predict our goal on whether a client will subscribe to a term deposit or not at 91% accuracy.</a:t>
            </a:r>
          </a:p>
          <a:p>
            <a:pPr>
              <a:buAutoNum type="arabicPeriod"/>
            </a:pPr>
            <a:endParaRPr lang="en-US" dirty="0"/>
          </a:p>
          <a:p>
            <a:pPr marL="0" indent="0">
              <a:buNone/>
            </a:pPr>
            <a:endParaRPr lang="en-US" dirty="0"/>
          </a:p>
        </p:txBody>
      </p:sp>
    </p:spTree>
    <p:extLst>
      <p:ext uri="{BB962C8B-B14F-4D97-AF65-F5344CB8AC3E}">
        <p14:creationId xmlns:p14="http://schemas.microsoft.com/office/powerpoint/2010/main" val="79839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179" y="504200"/>
            <a:ext cx="9905998" cy="1478570"/>
          </a:xfrm>
        </p:spPr>
        <p:txBody>
          <a:bodyPr/>
          <a:lstStyle/>
          <a:p>
            <a:r>
              <a:rPr lang="en-US" dirty="0"/>
              <a:t>Conclusion &amp; Suggestions</a:t>
            </a:r>
          </a:p>
        </p:txBody>
      </p:sp>
      <p:sp>
        <p:nvSpPr>
          <p:cNvPr id="4" name="Rectangle 3">
            <a:extLst>
              <a:ext uri="{FF2B5EF4-FFF2-40B4-BE49-F238E27FC236}">
                <a16:creationId xmlns:a16="http://schemas.microsoft.com/office/drawing/2014/main" id="{2092B0B1-ED75-4B0A-B959-4B14A018F875}"/>
              </a:ext>
            </a:extLst>
          </p:cNvPr>
          <p:cNvSpPr/>
          <p:nvPr/>
        </p:nvSpPr>
        <p:spPr>
          <a:xfrm>
            <a:off x="389206" y="1982770"/>
            <a:ext cx="6096000" cy="3139321"/>
          </a:xfrm>
          <a:prstGeom prst="rect">
            <a:avLst/>
          </a:prstGeom>
        </p:spPr>
        <p:txBody>
          <a:bodyPr>
            <a:spAutoFit/>
          </a:bodyPr>
          <a:lstStyle/>
          <a:p>
            <a:r>
              <a:rPr lang="en-US" b="1" dirty="0">
                <a:latin typeface="Atlas Grotesk"/>
              </a:rPr>
              <a:t>Months:</a:t>
            </a:r>
            <a:r>
              <a:rPr lang="en-US" dirty="0">
                <a:latin typeface="Atlas Grotesk"/>
              </a:rPr>
              <a:t>  The month of May shows highest number of rejection cases for subscription to Term Deposit. However every campaign included lot of investments. Hence, the suggestion to the banking institution would be to focus the marketing campaign during the other months of the year.</a:t>
            </a:r>
          </a:p>
          <a:p>
            <a:br>
              <a:rPr lang="en-US" b="1" dirty="0">
                <a:latin typeface="Atlas Grotesk"/>
              </a:rPr>
            </a:br>
            <a:r>
              <a:rPr lang="en-US" b="1" dirty="0">
                <a:latin typeface="Atlas Grotesk"/>
              </a:rPr>
              <a:t>Coverage of Months in a year:- </a:t>
            </a:r>
            <a:r>
              <a:rPr lang="en-US" dirty="0">
                <a:latin typeface="Atlas Grotesk"/>
              </a:rPr>
              <a:t>As seen in the graph, the campaign is only covered for 10 months in a year. For more profit, the suggestion would be to increase coverage in terms of month and run the campaign for all 12 months. </a:t>
            </a:r>
            <a:br>
              <a:rPr lang="en-US" dirty="0"/>
            </a:br>
            <a:endParaRPr lang="en-US" dirty="0"/>
          </a:p>
        </p:txBody>
      </p:sp>
      <p:pic>
        <p:nvPicPr>
          <p:cNvPr id="8" name="Picture 7" descr="A screenshot of a cell phone&#10;&#10;Description automatically generated">
            <a:extLst>
              <a:ext uri="{FF2B5EF4-FFF2-40B4-BE49-F238E27FC236}">
                <a16:creationId xmlns:a16="http://schemas.microsoft.com/office/drawing/2014/main" id="{3516E80D-74B1-4254-9052-1E839FB32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8086" y="1580448"/>
            <a:ext cx="4738925" cy="3294783"/>
          </a:xfrm>
          <a:prstGeom prst="rect">
            <a:avLst/>
          </a:prstGeom>
        </p:spPr>
      </p:pic>
    </p:spTree>
    <p:extLst>
      <p:ext uri="{BB962C8B-B14F-4D97-AF65-F5344CB8AC3E}">
        <p14:creationId xmlns:p14="http://schemas.microsoft.com/office/powerpoint/2010/main" val="10450100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238</TotalTime>
  <Words>253</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Aldhabi</vt:lpstr>
      <vt:lpstr>Arial</vt:lpstr>
      <vt:lpstr>Atlas Grotesk</vt:lpstr>
      <vt:lpstr>Tw Cen MT</vt:lpstr>
      <vt:lpstr>Circuit</vt:lpstr>
      <vt:lpstr>Predicting Client Subscription using Machine Learning Techniques</vt:lpstr>
      <vt:lpstr>Problem Statement</vt:lpstr>
      <vt:lpstr>PowerPoint Presentation</vt:lpstr>
      <vt:lpstr>PowerPoint Presentation</vt:lpstr>
      <vt:lpstr>Feature engineering</vt:lpstr>
      <vt:lpstr>Model Fitting</vt:lpstr>
      <vt:lpstr>Conclusion &amp; 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Client Subscription using Machine Learning Techniques</dc:title>
  <dc:creator>shraddha dinesh</dc:creator>
  <cp:lastModifiedBy>shraddha dinesh</cp:lastModifiedBy>
  <cp:revision>17</cp:revision>
  <dcterms:created xsi:type="dcterms:W3CDTF">2019-05-05T05:10:01Z</dcterms:created>
  <dcterms:modified xsi:type="dcterms:W3CDTF">2019-05-05T09:08:18Z</dcterms:modified>
</cp:coreProperties>
</file>