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00" r:id="rId23"/>
    <p:sldId id="277" r:id="rId24"/>
    <p:sldId id="279" r:id="rId25"/>
    <p:sldId id="280" r:id="rId26"/>
    <p:sldId id="299" r:id="rId27"/>
    <p:sldId id="281" r:id="rId28"/>
    <p:sldId id="282" r:id="rId29"/>
    <p:sldId id="283" r:id="rId30"/>
    <p:sldId id="298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4469-D64B-4C2C-A56E-AE2AAEB9D458}" type="datetimeFigureOut">
              <a:rPr lang="ru-RU" smtClean="0"/>
              <a:pPr/>
              <a:t>23.12.2021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9250-D950-4D18-9173-7D8E9A8D6E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4469-D64B-4C2C-A56E-AE2AAEB9D458}" type="datetimeFigureOut">
              <a:rPr lang="ru-RU" smtClean="0"/>
              <a:pPr/>
              <a:t>23.12.2021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9250-D950-4D18-9173-7D8E9A8D6E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4469-D64B-4C2C-A56E-AE2AAEB9D458}" type="datetimeFigureOut">
              <a:rPr lang="ru-RU" smtClean="0"/>
              <a:pPr/>
              <a:t>23.12.2021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9250-D950-4D18-9173-7D8E9A8D6E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4469-D64B-4C2C-A56E-AE2AAEB9D458}" type="datetimeFigureOut">
              <a:rPr lang="ru-RU" smtClean="0"/>
              <a:pPr/>
              <a:t>23.12.2021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9250-D950-4D18-9173-7D8E9A8D6E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4469-D64B-4C2C-A56E-AE2AAEB9D458}" type="datetimeFigureOut">
              <a:rPr lang="ru-RU" smtClean="0"/>
              <a:pPr/>
              <a:t>23.12.2021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9250-D950-4D18-9173-7D8E9A8D6E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4469-D64B-4C2C-A56E-AE2AAEB9D458}" type="datetimeFigureOut">
              <a:rPr lang="ru-RU" smtClean="0"/>
              <a:pPr/>
              <a:t>23.12.2021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9250-D950-4D18-9173-7D8E9A8D6E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4469-D64B-4C2C-A56E-AE2AAEB9D458}" type="datetimeFigureOut">
              <a:rPr lang="ru-RU" smtClean="0"/>
              <a:pPr/>
              <a:t>23.12.2021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9250-D950-4D18-9173-7D8E9A8D6E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4469-D64B-4C2C-A56E-AE2AAEB9D458}" type="datetimeFigureOut">
              <a:rPr lang="ru-RU" smtClean="0"/>
              <a:pPr/>
              <a:t>23.12.2021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9250-D950-4D18-9173-7D8E9A8D6E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4469-D64B-4C2C-A56E-AE2AAEB9D458}" type="datetimeFigureOut">
              <a:rPr lang="ru-RU" smtClean="0"/>
              <a:pPr/>
              <a:t>23.12.2021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9250-D950-4D18-9173-7D8E9A8D6E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4469-D64B-4C2C-A56E-AE2AAEB9D458}" type="datetimeFigureOut">
              <a:rPr lang="ru-RU" smtClean="0"/>
              <a:pPr/>
              <a:t>23.12.2021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9250-D950-4D18-9173-7D8E9A8D6E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4469-D64B-4C2C-A56E-AE2AAEB9D458}" type="datetimeFigureOut">
              <a:rPr lang="ru-RU" smtClean="0"/>
              <a:pPr/>
              <a:t>23.12.2021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29250-D950-4D18-9173-7D8E9A8D6E4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74469-D64B-4C2C-A56E-AE2AAEB9D458}" type="datetimeFigureOut">
              <a:rPr lang="ru-RU" smtClean="0"/>
              <a:pPr/>
              <a:t>23.12.2021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29250-D950-4D18-9173-7D8E9A8D6E4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asicweb.ru/css/css_pr_margin-right.php" TargetMode="External"/><Relationship Id="rId2" Type="http://schemas.openxmlformats.org/officeDocument/2006/relationships/hyperlink" Target="https://basicweb.ru/css/css_pr_margin-top.php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asicweb.ru/css/css_pr_margin-left.php" TargetMode="External"/><Relationship Id="rId4" Type="http://schemas.openxmlformats.org/officeDocument/2006/relationships/hyperlink" Target="https://basicweb.ru/css/css_pr_margin-bottom.ph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Работа СВЕТА\программирование\старшая группа\25.12.21\mak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428604"/>
            <a:ext cx="3534875" cy="59293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82867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Селектор элемента</a:t>
            </a:r>
          </a:p>
          <a:p>
            <a:r>
              <a:rPr lang="ru-RU" sz="3600" dirty="0"/>
              <a:t>Селекторы элементов позволяют форматировать все элементы данного типа на всех страницах сайта. Например, </a:t>
            </a:r>
            <a:endParaRPr lang="en-US" sz="3600" dirty="0" smtClean="0"/>
          </a:p>
          <a:p>
            <a:endParaRPr lang="en-US" sz="3600" dirty="0"/>
          </a:p>
          <a:p>
            <a:r>
              <a:rPr lang="ru-RU" sz="3600" dirty="0" smtClean="0">
                <a:solidFill>
                  <a:srgbClr val="FF0000"/>
                </a:solidFill>
              </a:rPr>
              <a:t>h1 </a:t>
            </a:r>
            <a:r>
              <a:rPr lang="ru-RU" sz="3600" dirty="0">
                <a:solidFill>
                  <a:srgbClr val="FF0000"/>
                </a:solidFill>
              </a:rPr>
              <a:t>{</a:t>
            </a:r>
            <a:r>
              <a:rPr lang="ru-RU" sz="3600" dirty="0" err="1"/>
              <a:t>font-family</a:t>
            </a:r>
            <a:r>
              <a:rPr lang="ru-RU" sz="3600" dirty="0"/>
              <a:t>: </a:t>
            </a:r>
            <a:r>
              <a:rPr lang="ru-RU" sz="3600" dirty="0" err="1"/>
              <a:t>Lobster</a:t>
            </a:r>
            <a:r>
              <a:rPr lang="ru-RU" sz="3600" dirty="0"/>
              <a:t>, </a:t>
            </a:r>
            <a:r>
              <a:rPr lang="ru-RU" sz="3600" dirty="0" err="1"/>
              <a:t>cursive</a:t>
            </a:r>
            <a:r>
              <a:rPr lang="ru-RU" sz="3600" dirty="0"/>
              <a:t>;</a:t>
            </a:r>
            <a:r>
              <a:rPr lang="ru-RU" sz="3600" dirty="0">
                <a:solidFill>
                  <a:srgbClr val="FF0000"/>
                </a:solidFill>
              </a:rPr>
              <a:t>} </a:t>
            </a:r>
            <a:endParaRPr lang="en-US" sz="3600" dirty="0" smtClean="0">
              <a:solidFill>
                <a:srgbClr val="FF0000"/>
              </a:solidFill>
            </a:endParaRPr>
          </a:p>
          <a:p>
            <a:endParaRPr lang="en-US" sz="3600" dirty="0"/>
          </a:p>
          <a:p>
            <a:r>
              <a:rPr lang="ru-RU" sz="3600" dirty="0" smtClean="0"/>
              <a:t>задаст </a:t>
            </a:r>
            <a:r>
              <a:rPr lang="ru-RU" sz="3600" dirty="0"/>
              <a:t>общий стиль форматирования всех заголовков h1.</a:t>
            </a:r>
          </a:p>
          <a:p>
            <a:endParaRPr lang="ru-RU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357166"/>
            <a:ext cx="77867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Селектор класса</a:t>
            </a:r>
          </a:p>
          <a:p>
            <a:r>
              <a:rPr lang="ru-RU" sz="3200" dirty="0"/>
              <a:t>Селекторы класса позволяют задавать стили для одного и более элементов с одинаковым именем класса, размещенных в разных местах страницы или на разных страницах сайта.</a:t>
            </a:r>
          </a:p>
          <a:p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3751740"/>
            <a:ext cx="821537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HTML</a:t>
            </a:r>
          </a:p>
          <a:p>
            <a:r>
              <a:rPr lang="en-US" sz="2800" dirty="0" smtClean="0"/>
              <a:t>&lt;</a:t>
            </a:r>
            <a:r>
              <a:rPr lang="en-US" sz="2800" dirty="0"/>
              <a:t>h1 class="headline"&gt;</a:t>
            </a:r>
            <a:r>
              <a:rPr lang="ru-RU" sz="2800" dirty="0"/>
              <a:t>Инструкция пользования персональным компьютером&lt;/</a:t>
            </a:r>
            <a:r>
              <a:rPr lang="en-US" sz="2800" dirty="0"/>
              <a:t>h1</a:t>
            </a:r>
            <a:r>
              <a:rPr lang="en-US" sz="2800" dirty="0" smtClean="0"/>
              <a:t>&gt;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CSS</a:t>
            </a:r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2800" dirty="0"/>
              <a:t>.headline { text-transform: uppercase; color: </a:t>
            </a:r>
            <a:r>
              <a:rPr lang="en-US" sz="2800" dirty="0" err="1"/>
              <a:t>lightblue</a:t>
            </a:r>
            <a:r>
              <a:rPr lang="en-US" sz="2800" dirty="0"/>
              <a:t>; }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0034" y="571480"/>
            <a:ext cx="82153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CSS свойство </a:t>
            </a:r>
            <a:r>
              <a:rPr lang="ru-RU" sz="2800" b="1" dirty="0" err="1">
                <a:solidFill>
                  <a:srgbClr val="FF0000"/>
                </a:solidFill>
              </a:rPr>
              <a:t>margin</a:t>
            </a:r>
            <a:r>
              <a:rPr lang="ru-RU" sz="2800" dirty="0">
                <a:solidFill>
                  <a:srgbClr val="FF0000"/>
                </a:solidFill>
              </a:rPr>
              <a:t> </a:t>
            </a:r>
            <a:r>
              <a:rPr lang="ru-RU" sz="2800" dirty="0"/>
              <a:t>устанавливает величину внешнего отступа от каждого края элемента в одном объявлении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r>
              <a:rPr lang="ru-RU" sz="2800" dirty="0"/>
              <a:t>CSS свойство </a:t>
            </a:r>
            <a:r>
              <a:rPr lang="ru-RU" sz="2800" b="1" dirty="0" err="1">
                <a:solidFill>
                  <a:srgbClr val="FF0000"/>
                </a:solidFill>
              </a:rPr>
              <a:t>padding</a:t>
            </a:r>
            <a:r>
              <a:rPr lang="ru-RU" sz="2800" dirty="0">
                <a:solidFill>
                  <a:srgbClr val="FF0000"/>
                </a:solidFill>
              </a:rPr>
              <a:t> </a:t>
            </a:r>
            <a:r>
              <a:rPr lang="ru-RU" sz="2800" dirty="0"/>
              <a:t>устанавливает величину внутренних отступов элемента в одном объявлении.</a:t>
            </a:r>
          </a:p>
          <a:p>
            <a:r>
              <a:rPr lang="ru-RU" sz="2800" dirty="0"/>
              <a:t>CSS свойство </a:t>
            </a:r>
            <a:r>
              <a:rPr lang="ru-RU" sz="2800" b="1" dirty="0" err="1"/>
              <a:t>margin</a:t>
            </a:r>
            <a:r>
              <a:rPr lang="ru-RU" sz="2800" dirty="0"/>
              <a:t> объединяет в себе такие свойства </a:t>
            </a:r>
            <a:r>
              <a:rPr lang="ru-RU" sz="2800" dirty="0" smtClean="0"/>
              <a:t>как</a:t>
            </a:r>
            <a:endParaRPr lang="en-US" sz="2800" dirty="0" smtClean="0"/>
          </a:p>
          <a:p>
            <a:r>
              <a:rPr lang="ru-RU" sz="2800" dirty="0"/>
              <a:t> </a:t>
            </a:r>
            <a:r>
              <a:rPr lang="ru-RU" sz="2800" b="1" dirty="0" err="1">
                <a:hlinkClick r:id="rId2"/>
              </a:rPr>
              <a:t>margin-top</a:t>
            </a:r>
            <a:r>
              <a:rPr lang="ru-RU" sz="2800" dirty="0"/>
              <a:t>, </a:t>
            </a:r>
            <a:r>
              <a:rPr lang="ru-RU" sz="2800" b="1" dirty="0" err="1">
                <a:hlinkClick r:id="rId3"/>
              </a:rPr>
              <a:t>margin-right</a:t>
            </a:r>
            <a:r>
              <a:rPr lang="ru-RU" sz="2800" dirty="0"/>
              <a:t>, </a:t>
            </a:r>
            <a:endParaRPr lang="en-US" sz="2800" dirty="0" smtClean="0"/>
          </a:p>
          <a:p>
            <a:r>
              <a:rPr lang="ru-RU" sz="2800" b="1" dirty="0" err="1" smtClean="0">
                <a:hlinkClick r:id="rId4"/>
              </a:rPr>
              <a:t>margin-bottom</a:t>
            </a:r>
            <a:r>
              <a:rPr lang="ru-RU" sz="2800" dirty="0"/>
              <a:t> и </a:t>
            </a:r>
            <a:r>
              <a:rPr lang="ru-RU" sz="2800" b="1" dirty="0" err="1">
                <a:hlinkClick r:id="rId5"/>
              </a:rPr>
              <a:t>margin-left</a:t>
            </a:r>
            <a:r>
              <a:rPr lang="ru-RU" sz="2800" dirty="0"/>
              <a:t>. </a:t>
            </a:r>
            <a:endParaRPr lang="en-US" sz="2800" dirty="0" smtClean="0"/>
          </a:p>
          <a:p>
            <a:r>
              <a:rPr lang="ru-RU" sz="2800" dirty="0" smtClean="0"/>
              <a:t>Это </a:t>
            </a:r>
            <a:r>
              <a:rPr lang="ru-RU" sz="2800" dirty="0"/>
              <a:t>свойство может иметь от одного до четырех значений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r>
              <a:rPr lang="ru-RU" sz="2800" dirty="0" smtClean="0"/>
              <a:t>У </a:t>
            </a:r>
            <a:r>
              <a:rPr lang="ru-RU" sz="2800" b="1" dirty="0" err="1" smtClean="0">
                <a:solidFill>
                  <a:srgbClr val="FF0000"/>
                </a:solidFill>
              </a:rPr>
              <a:t>padding</a:t>
            </a:r>
            <a:r>
              <a:rPr lang="ru-RU" sz="2800" b="1" dirty="0" smtClean="0">
                <a:solidFill>
                  <a:srgbClr val="FF0000"/>
                </a:solidFill>
              </a:rPr>
              <a:t> аналогично</a:t>
            </a:r>
            <a:endParaRPr lang="ru-RU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71472" y="474345"/>
            <a:ext cx="82153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При указании </a:t>
            </a:r>
            <a:r>
              <a:rPr lang="ru-RU" sz="2400" b="1" dirty="0"/>
              <a:t>четырёх значений</a:t>
            </a:r>
            <a:r>
              <a:rPr lang="ru-RU" sz="2400" dirty="0"/>
              <a:t> (</a:t>
            </a:r>
            <a:r>
              <a:rPr lang="ru-RU" sz="2400" b="1" dirty="0"/>
              <a:t>5px 10px 15px 20px</a:t>
            </a:r>
            <a:r>
              <a:rPr lang="ru-RU" sz="2400" dirty="0"/>
              <a:t>) - порядок расстановки отступов будет следующий: </a:t>
            </a:r>
            <a:endParaRPr lang="en-US" sz="2400" dirty="0" smtClean="0"/>
          </a:p>
          <a:p>
            <a:r>
              <a:rPr lang="ru-RU" sz="2400" b="1" dirty="0" err="1" smtClean="0"/>
              <a:t>Top</a:t>
            </a:r>
            <a:r>
              <a:rPr lang="ru-RU" sz="2400" dirty="0" smtClean="0"/>
              <a:t>(</a:t>
            </a:r>
            <a:r>
              <a:rPr lang="ru-RU" sz="2400" b="1" dirty="0" smtClean="0"/>
              <a:t>5px</a:t>
            </a:r>
            <a:r>
              <a:rPr lang="ru-RU" sz="2400" dirty="0"/>
              <a:t>) - </a:t>
            </a:r>
            <a:r>
              <a:rPr lang="ru-RU" sz="2400" b="1" dirty="0" err="1"/>
              <a:t>Right</a:t>
            </a:r>
            <a:r>
              <a:rPr lang="ru-RU" sz="2400" dirty="0"/>
              <a:t>(</a:t>
            </a:r>
            <a:r>
              <a:rPr lang="ru-RU" sz="2400" b="1" dirty="0"/>
              <a:t>10px</a:t>
            </a:r>
            <a:r>
              <a:rPr lang="ru-RU" sz="2400" dirty="0"/>
              <a:t>) - </a:t>
            </a:r>
            <a:r>
              <a:rPr lang="ru-RU" sz="2400" b="1" dirty="0" err="1"/>
              <a:t>Bottom</a:t>
            </a:r>
            <a:r>
              <a:rPr lang="ru-RU" sz="2400" dirty="0"/>
              <a:t>(</a:t>
            </a:r>
            <a:r>
              <a:rPr lang="ru-RU" sz="2400" b="1" dirty="0"/>
              <a:t>15px</a:t>
            </a:r>
            <a:r>
              <a:rPr lang="ru-RU" sz="2400" dirty="0"/>
              <a:t>) - </a:t>
            </a:r>
            <a:r>
              <a:rPr lang="ru-RU" sz="2400" b="1" dirty="0" err="1"/>
              <a:t>Left</a:t>
            </a:r>
            <a:r>
              <a:rPr lang="ru-RU" sz="2400" dirty="0"/>
              <a:t>(</a:t>
            </a:r>
            <a:r>
              <a:rPr lang="ru-RU" sz="2400" b="1" dirty="0"/>
              <a:t>20px</a:t>
            </a:r>
            <a:r>
              <a:rPr lang="ru-RU" sz="2400" dirty="0"/>
              <a:t>). </a:t>
            </a:r>
          </a:p>
          <a:p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При указании </a:t>
            </a:r>
            <a:r>
              <a:rPr lang="ru-RU" sz="2400" b="1" dirty="0"/>
              <a:t>трёх значений</a:t>
            </a:r>
            <a:r>
              <a:rPr lang="ru-RU" sz="2400" dirty="0"/>
              <a:t> (</a:t>
            </a:r>
            <a:r>
              <a:rPr lang="ru-RU" sz="2400" b="1" dirty="0"/>
              <a:t>5px 10px 15px</a:t>
            </a:r>
            <a:r>
              <a:rPr lang="ru-RU" sz="2400" dirty="0"/>
              <a:t>) - порядок расстановки отступов будет следующий: </a:t>
            </a:r>
            <a:endParaRPr lang="en-US" sz="2400" dirty="0" smtClean="0"/>
          </a:p>
          <a:p>
            <a:r>
              <a:rPr lang="ru-RU" sz="2400" b="1" dirty="0" err="1" smtClean="0"/>
              <a:t>Top</a:t>
            </a:r>
            <a:r>
              <a:rPr lang="ru-RU" sz="2400" dirty="0"/>
              <a:t> (</a:t>
            </a:r>
            <a:r>
              <a:rPr lang="ru-RU" sz="2400" b="1" dirty="0"/>
              <a:t>5px</a:t>
            </a:r>
            <a:r>
              <a:rPr lang="ru-RU" sz="2400" dirty="0"/>
              <a:t>) - </a:t>
            </a:r>
            <a:r>
              <a:rPr lang="ru-RU" sz="2400" b="1" dirty="0" err="1"/>
              <a:t>Right</a:t>
            </a:r>
            <a:r>
              <a:rPr lang="ru-RU" sz="2400" b="1" dirty="0"/>
              <a:t> &amp; </a:t>
            </a:r>
            <a:r>
              <a:rPr lang="ru-RU" sz="2400" b="1" dirty="0" err="1"/>
              <a:t>Left</a:t>
            </a:r>
            <a:r>
              <a:rPr lang="ru-RU" sz="2400" dirty="0"/>
              <a:t> (</a:t>
            </a:r>
            <a:r>
              <a:rPr lang="ru-RU" sz="2400" b="1" dirty="0"/>
              <a:t>10px</a:t>
            </a:r>
            <a:r>
              <a:rPr lang="ru-RU" sz="2400" dirty="0"/>
              <a:t>) - </a:t>
            </a:r>
            <a:r>
              <a:rPr lang="ru-RU" sz="2400" b="1" dirty="0" err="1"/>
              <a:t>Bottom</a:t>
            </a:r>
            <a:r>
              <a:rPr lang="ru-RU" sz="2400" dirty="0"/>
              <a:t> (</a:t>
            </a:r>
            <a:r>
              <a:rPr lang="ru-RU" sz="2400" b="1" dirty="0"/>
              <a:t>15px</a:t>
            </a:r>
            <a:r>
              <a:rPr lang="ru-RU" sz="2400" dirty="0"/>
              <a:t>).</a:t>
            </a:r>
          </a:p>
          <a:p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При указании </a:t>
            </a:r>
            <a:r>
              <a:rPr lang="ru-RU" sz="2400" b="1" dirty="0"/>
              <a:t>двух значений</a:t>
            </a:r>
            <a:r>
              <a:rPr lang="ru-RU" sz="2400" dirty="0"/>
              <a:t> (</a:t>
            </a:r>
            <a:r>
              <a:rPr lang="ru-RU" sz="2400" b="1" dirty="0"/>
              <a:t>5px 10px</a:t>
            </a:r>
            <a:r>
              <a:rPr lang="ru-RU" sz="2400" dirty="0"/>
              <a:t>) - первое значение(</a:t>
            </a:r>
            <a:r>
              <a:rPr lang="ru-RU" sz="2400" b="1" dirty="0"/>
              <a:t>5px</a:t>
            </a:r>
            <a:r>
              <a:rPr lang="ru-RU" sz="2400" dirty="0"/>
              <a:t>) будет задавать размер отступа от верха и от низа, второе (</a:t>
            </a:r>
            <a:r>
              <a:rPr lang="ru-RU" sz="2400" b="1" dirty="0"/>
              <a:t>10px</a:t>
            </a:r>
            <a:r>
              <a:rPr lang="ru-RU" sz="2400" dirty="0"/>
              <a:t>) значение - отступы слева и справа.</a:t>
            </a:r>
          </a:p>
          <a:p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При указании </a:t>
            </a:r>
            <a:r>
              <a:rPr lang="ru-RU" sz="2400" b="1" dirty="0"/>
              <a:t>одного значения</a:t>
            </a:r>
            <a:r>
              <a:rPr lang="ru-RU" sz="2400" dirty="0"/>
              <a:t> (</a:t>
            </a:r>
            <a:r>
              <a:rPr lang="ru-RU" sz="2400" b="1" dirty="0"/>
              <a:t>5px</a:t>
            </a:r>
            <a:r>
              <a:rPr lang="ru-RU" sz="2400" dirty="0"/>
              <a:t>) - отступ со всех сторон будет одного размера - </a:t>
            </a:r>
            <a:r>
              <a:rPr lang="ru-RU" sz="2400" b="1" dirty="0"/>
              <a:t>5px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285860"/>
            <a:ext cx="7429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CSS </a:t>
            </a:r>
            <a:r>
              <a:rPr lang="ru-RU" sz="2800" b="1" dirty="0" err="1">
                <a:solidFill>
                  <a:srgbClr val="FF0000"/>
                </a:solidFill>
              </a:rPr>
              <a:t>Flexbox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  <a:r>
              <a:rPr lang="ru-RU" sz="2800" dirty="0"/>
              <a:t>— это технология для создания сложных гибких макетов за счёт правильного размещения элементов на странице.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3429000"/>
            <a:ext cx="592935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   display: flex; </a:t>
            </a:r>
            <a:endParaRPr lang="ru-RU" sz="4800" dirty="0" smtClean="0"/>
          </a:p>
          <a:p>
            <a:r>
              <a:rPr lang="en-US" sz="4800" dirty="0"/>
              <a:t>   display: block;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/>
          <a:srcRect l="9999" t="34180" r="40192" b="10156"/>
          <a:stretch>
            <a:fillRect/>
          </a:stretch>
        </p:blipFill>
        <p:spPr bwMode="auto">
          <a:xfrm>
            <a:off x="642910" y="785794"/>
            <a:ext cx="8072494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 l="10432" t="33203" r="40154" b="23828"/>
          <a:stretch>
            <a:fillRect/>
          </a:stretch>
        </p:blipFill>
        <p:spPr bwMode="auto">
          <a:xfrm>
            <a:off x="357158" y="714356"/>
            <a:ext cx="8475144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 l="8785" t="28320" r="54978" b="15039"/>
          <a:stretch>
            <a:fillRect/>
          </a:stretch>
        </p:blipFill>
        <p:spPr bwMode="auto">
          <a:xfrm>
            <a:off x="642910" y="571480"/>
            <a:ext cx="6643734" cy="583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286116" y="5214950"/>
            <a:ext cx="5643602" cy="923330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  <a:cs typeface="Arial" pitchFamily="34" charset="0"/>
              </a:rPr>
              <a:t>Space-between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Roboto"/>
                <a:cs typeface="Arial" pitchFamily="34" charset="0"/>
              </a:rPr>
              <a:t> задаёт одинаковое расстояние между блоками, но не между контейнером и блоками. 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2"/>
          <a:srcRect l="9883" t="26367" r="40154" b="10156"/>
          <a:stretch>
            <a:fillRect/>
          </a:stretch>
        </p:blipFill>
        <p:spPr bwMode="auto">
          <a:xfrm>
            <a:off x="785786" y="928670"/>
            <a:ext cx="7601003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571480"/>
            <a:ext cx="600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CSS </a:t>
            </a:r>
            <a:r>
              <a:rPr lang="ru-RU" sz="3600" b="1" dirty="0">
                <a:solidFill>
                  <a:srgbClr val="FF0000"/>
                </a:solidFill>
              </a:rPr>
              <a:t>свойство </a:t>
            </a:r>
            <a:r>
              <a:rPr lang="en-US" sz="3600" b="1" dirty="0" smtClean="0">
                <a:solidFill>
                  <a:srgbClr val="FF0000"/>
                </a:solidFill>
              </a:rPr>
              <a:t>background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4414" y="19288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57224" y="1214422"/>
            <a:ext cx="78581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CSS свойство </a:t>
            </a:r>
            <a:r>
              <a:rPr lang="ru-RU" b="1" dirty="0" err="1"/>
              <a:t>background</a:t>
            </a:r>
            <a:r>
              <a:rPr lang="ru-RU" dirty="0"/>
              <a:t> позволяет установить необходимые свойства фона в одном объявлении (универсальное свойство). Значения могут быть указаны в любом порядке (и в любом необходимом количестве), браузер автоматически определит, какое из них соответствует необходимому свойству.</a:t>
            </a:r>
          </a:p>
        </p:txBody>
      </p:sp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2"/>
          <a:srcRect l="19766" t="21484" r="20937" b="24805"/>
          <a:stretch>
            <a:fillRect/>
          </a:stretch>
        </p:blipFill>
        <p:spPr bwMode="auto">
          <a:xfrm>
            <a:off x="714348" y="2643182"/>
            <a:ext cx="7715304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714357"/>
            <a:ext cx="75724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Тег </a:t>
            </a:r>
            <a:r>
              <a:rPr lang="ru-RU" sz="3600" b="1" dirty="0">
                <a:solidFill>
                  <a:srgbClr val="FF0000"/>
                </a:solidFill>
              </a:rPr>
              <a:t>&lt;</a:t>
            </a:r>
            <a:r>
              <a:rPr lang="ru-RU" sz="3600" b="1" dirty="0" err="1">
                <a:solidFill>
                  <a:srgbClr val="FF0000"/>
                </a:solidFill>
              </a:rPr>
              <a:t>header</a:t>
            </a:r>
            <a:r>
              <a:rPr lang="ru-RU" sz="3600" b="1" dirty="0">
                <a:solidFill>
                  <a:srgbClr val="FF0000"/>
                </a:solidFill>
              </a:rPr>
              <a:t>&gt;</a:t>
            </a:r>
            <a:r>
              <a:rPr lang="ru-RU" sz="3600" dirty="0"/>
              <a:t> задает «шапку» сайта или раздела, в которой обычно располагается заголовок</a:t>
            </a:r>
            <a:r>
              <a:rPr lang="ru-RU" sz="3600" dirty="0" smtClean="0"/>
              <a:t>.</a:t>
            </a:r>
            <a:endParaRPr lang="en-US" sz="3600" dirty="0" smtClean="0"/>
          </a:p>
          <a:p>
            <a:endParaRPr lang="ru-RU" sz="3600" dirty="0"/>
          </a:p>
          <a:p>
            <a:r>
              <a:rPr lang="ru-RU" sz="3600" b="1" dirty="0"/>
              <a:t>Синтаксис</a:t>
            </a:r>
          </a:p>
          <a:p>
            <a:r>
              <a:rPr lang="ru-RU" sz="3600" b="1" dirty="0">
                <a:solidFill>
                  <a:srgbClr val="FF0000"/>
                </a:solidFill>
              </a:rPr>
              <a:t>&lt;</a:t>
            </a:r>
            <a:r>
              <a:rPr lang="ru-RU" sz="3600" b="1" dirty="0" err="1">
                <a:solidFill>
                  <a:srgbClr val="FF0000"/>
                </a:solidFill>
              </a:rPr>
              <a:t>header</a:t>
            </a:r>
            <a:r>
              <a:rPr lang="ru-RU" sz="3600" b="1" dirty="0">
                <a:solidFill>
                  <a:srgbClr val="FF0000"/>
                </a:solidFill>
              </a:rPr>
              <a:t>&gt;</a:t>
            </a:r>
            <a:r>
              <a:rPr lang="ru-RU" sz="3600" dirty="0" smtClean="0">
                <a:solidFill>
                  <a:srgbClr val="FF0000"/>
                </a:solidFill>
              </a:rPr>
              <a:t> </a:t>
            </a:r>
            <a:r>
              <a:rPr lang="ru-RU" sz="3600" b="1" dirty="0">
                <a:solidFill>
                  <a:srgbClr val="FF0000"/>
                </a:solidFill>
              </a:rPr>
              <a:t>&lt;/</a:t>
            </a:r>
            <a:r>
              <a:rPr lang="ru-RU" sz="3600" b="1" dirty="0" err="1">
                <a:solidFill>
                  <a:srgbClr val="FF0000"/>
                </a:solidFill>
              </a:rPr>
              <a:t>header</a:t>
            </a:r>
            <a:r>
              <a:rPr lang="ru-RU" sz="3600" b="1" dirty="0" smtClean="0">
                <a:solidFill>
                  <a:srgbClr val="FF0000"/>
                </a:solidFill>
              </a:rPr>
              <a:t>&gt;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r>
              <a:rPr lang="ru-RU" sz="3600" b="1" dirty="0" smtClean="0"/>
              <a:t>Атрибуты</a:t>
            </a:r>
            <a:endParaRPr lang="ru-RU" sz="3600" b="1" dirty="0"/>
          </a:p>
          <a:p>
            <a:r>
              <a:rPr lang="ru-RU" sz="3600" dirty="0"/>
              <a:t>Нет.</a:t>
            </a:r>
          </a:p>
          <a:p>
            <a:r>
              <a:rPr lang="ru-RU" sz="3600" b="1" dirty="0"/>
              <a:t>Закрывающий тег</a:t>
            </a:r>
          </a:p>
          <a:p>
            <a:r>
              <a:rPr lang="ru-RU" sz="3600" dirty="0"/>
              <a:t>Обязателен</a:t>
            </a:r>
            <a:r>
              <a:rPr lang="ru-RU" sz="3600" dirty="0" smtClean="0"/>
              <a:t>.</a:t>
            </a:r>
            <a:endParaRPr lang="ru-RU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2"/>
          <a:srcRect l="19766" t="34180" r="20937" b="35547"/>
          <a:stretch>
            <a:fillRect/>
          </a:stretch>
        </p:blipFill>
        <p:spPr bwMode="auto">
          <a:xfrm>
            <a:off x="214282" y="1857364"/>
            <a:ext cx="871082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71472" y="428604"/>
            <a:ext cx="57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CSS </a:t>
            </a:r>
            <a:r>
              <a:rPr lang="ru-RU" sz="3600" b="1" dirty="0"/>
              <a:t>свойство</a:t>
            </a:r>
            <a:r>
              <a:rPr lang="ru-RU" sz="3600" b="1" dirty="0">
                <a:solidFill>
                  <a:srgbClr val="FF0000"/>
                </a:solidFill>
              </a:rPr>
              <a:t> </a:t>
            </a:r>
            <a:r>
              <a:rPr lang="en-US" sz="3600" b="1" dirty="0" smtClean="0">
                <a:solidFill>
                  <a:srgbClr val="FF0000"/>
                </a:solidFill>
              </a:rPr>
              <a:t>font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2"/>
          <a:srcRect l="20864" t="32226" r="20388" b="13086"/>
          <a:stretch>
            <a:fillRect/>
          </a:stretch>
        </p:blipFill>
        <p:spPr bwMode="auto">
          <a:xfrm>
            <a:off x="357158" y="2214554"/>
            <a:ext cx="818985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71472" y="428604"/>
            <a:ext cx="57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CSS </a:t>
            </a:r>
            <a:r>
              <a:rPr lang="ru-RU" sz="3600" b="1" dirty="0"/>
              <a:t>свойство</a:t>
            </a:r>
            <a:r>
              <a:rPr lang="ru-RU" sz="3600" b="1" dirty="0">
                <a:solidFill>
                  <a:srgbClr val="FF0000"/>
                </a:solidFill>
              </a:rPr>
              <a:t> </a:t>
            </a:r>
            <a:r>
              <a:rPr lang="en-US" sz="3600" b="1" dirty="0" smtClean="0">
                <a:solidFill>
                  <a:srgbClr val="FF0000"/>
                </a:solidFill>
              </a:rPr>
              <a:t>text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7158" y="285728"/>
            <a:ext cx="82868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>
                <a:solidFill>
                  <a:srgbClr val="FF0000"/>
                </a:solidFill>
              </a:rPr>
              <a:t>Медиа</a:t>
            </a:r>
            <a:r>
              <a:rPr lang="ru-RU" b="1" dirty="0" smtClean="0">
                <a:solidFill>
                  <a:srgbClr val="FF0000"/>
                </a:solidFill>
              </a:rPr>
              <a:t> запросы</a:t>
            </a:r>
            <a:r>
              <a:rPr lang="ru-RU" dirty="0" smtClean="0">
                <a:solidFill>
                  <a:srgbClr val="FF0000"/>
                </a:solidFill>
              </a:rPr>
              <a:t> (</a:t>
            </a:r>
            <a:r>
              <a:rPr lang="ru-RU" b="1" dirty="0" smtClean="0">
                <a:solidFill>
                  <a:srgbClr val="FF0000"/>
                </a:solidFill>
              </a:rPr>
              <a:t>@</a:t>
            </a:r>
            <a:r>
              <a:rPr lang="ru-RU" b="1" dirty="0" err="1" smtClean="0">
                <a:solidFill>
                  <a:srgbClr val="FF0000"/>
                </a:solidFill>
              </a:rPr>
              <a:t>media</a:t>
            </a:r>
            <a:r>
              <a:rPr lang="ru-RU" dirty="0" smtClean="0">
                <a:solidFill>
                  <a:srgbClr val="FF0000"/>
                </a:solidFill>
              </a:rPr>
              <a:t>) </a:t>
            </a:r>
            <a:r>
              <a:rPr lang="ru-RU" dirty="0" smtClean="0"/>
              <a:t>позволяют сделать из одного сайта несколько версий дизайна в зависимости от характеристик устройства, на котором осуществляет просмотр. К примеру, на мобильных устройствах экраны небольшие, а значит для них лучше использовать резиновую или блочную верстку, чтобы повысить читабельность.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4158" t="24413" r="25329" b="12109"/>
          <a:stretch>
            <a:fillRect/>
          </a:stretch>
        </p:blipFill>
        <p:spPr bwMode="auto">
          <a:xfrm>
            <a:off x="428596" y="1928802"/>
            <a:ext cx="657229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t="4883" r="3367" b="13086"/>
          <a:stretch>
            <a:fillRect/>
          </a:stretch>
        </p:blipFill>
        <p:spPr bwMode="auto">
          <a:xfrm>
            <a:off x="214282" y="2000240"/>
            <a:ext cx="8382037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00034" y="714356"/>
            <a:ext cx="57864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Проходим регистрацию на 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https://github.com/</a:t>
            </a:r>
            <a:r>
              <a:rPr lang="ru-RU" sz="2800" b="1" dirty="0" smtClean="0">
                <a:solidFill>
                  <a:srgbClr val="FF0000"/>
                </a:solidFill>
              </a:rPr>
              <a:t> </a:t>
            </a:r>
            <a:endParaRPr lang="ru-RU" sz="2800" b="1" dirty="0">
              <a:solidFill>
                <a:srgbClr val="FF0000"/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rot="10800000">
            <a:off x="3857620" y="5929330"/>
            <a:ext cx="1643074" cy="57150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t="12695" r="28074" b="44336"/>
          <a:stretch>
            <a:fillRect/>
          </a:stretch>
        </p:blipFill>
        <p:spPr bwMode="auto">
          <a:xfrm>
            <a:off x="214282" y="428604"/>
            <a:ext cx="872027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Прямая со стрелкой 3"/>
          <p:cNvCxnSpPr/>
          <p:nvPr/>
        </p:nvCxnSpPr>
        <p:spPr>
          <a:xfrm rot="10800000">
            <a:off x="790658" y="928670"/>
            <a:ext cx="1000132" cy="4286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rot="10800000">
            <a:off x="3005236" y="1500174"/>
            <a:ext cx="1000132" cy="4286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l="22511" t="25390" r="29722" b="16992"/>
          <a:stretch>
            <a:fillRect/>
          </a:stretch>
        </p:blipFill>
        <p:spPr bwMode="auto">
          <a:xfrm>
            <a:off x="428596" y="3143248"/>
            <a:ext cx="5056331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1785918" y="4429132"/>
            <a:ext cx="1928826" cy="3571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 rot="10800000">
            <a:off x="1500166" y="5857892"/>
            <a:ext cx="3000396" cy="50006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 l="23060" t="68360" r="64312" b="21875"/>
          <a:stretch>
            <a:fillRect/>
          </a:stretch>
        </p:blipFill>
        <p:spPr bwMode="auto">
          <a:xfrm>
            <a:off x="5929322" y="5929330"/>
            <a:ext cx="164307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Прямая со стрелкой 11"/>
          <p:cNvCxnSpPr/>
          <p:nvPr/>
        </p:nvCxnSpPr>
        <p:spPr>
          <a:xfrm rot="10800000">
            <a:off x="7429520" y="6357958"/>
            <a:ext cx="857256" cy="21431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647" t="23437" r="4465" b="11133"/>
          <a:stretch>
            <a:fillRect/>
          </a:stretch>
        </p:blipFill>
        <p:spPr bwMode="auto">
          <a:xfrm>
            <a:off x="214282" y="1714488"/>
            <a:ext cx="8569361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Прямая со стрелкой 3"/>
          <p:cNvCxnSpPr/>
          <p:nvPr/>
        </p:nvCxnSpPr>
        <p:spPr>
          <a:xfrm rot="5400000">
            <a:off x="1928794" y="2071678"/>
            <a:ext cx="1785950" cy="35719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25256" t="55664" r="26976" b="28711"/>
          <a:stretch>
            <a:fillRect/>
          </a:stretch>
        </p:blipFill>
        <p:spPr bwMode="auto">
          <a:xfrm>
            <a:off x="1428728" y="1500174"/>
            <a:ext cx="621510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00034" y="285728"/>
            <a:ext cx="792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</a:rPr>
              <a:t>Перетаскиваем все файлы, которые использовали. (картинки, </a:t>
            </a:r>
            <a:r>
              <a:rPr lang="en-US" sz="2400" b="1" dirty="0" smtClean="0">
                <a:solidFill>
                  <a:srgbClr val="FF0000"/>
                </a:solidFill>
              </a:rPr>
              <a:t>html, </a:t>
            </a:r>
            <a:r>
              <a:rPr lang="en-US" sz="2400" b="1" dirty="0" err="1" smtClean="0">
                <a:solidFill>
                  <a:srgbClr val="FF0000"/>
                </a:solidFill>
              </a:rPr>
              <a:t>css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ru-RU" sz="2400" b="1" dirty="0" smtClean="0">
                <a:solidFill>
                  <a:srgbClr val="FF0000"/>
                </a:solidFill>
              </a:rPr>
              <a:t>файлы)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3294" t="26367" r="49487" b="20898"/>
          <a:stretch>
            <a:fillRect/>
          </a:stretch>
        </p:blipFill>
        <p:spPr bwMode="auto">
          <a:xfrm>
            <a:off x="1214414" y="2643182"/>
            <a:ext cx="614366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714348" y="6143644"/>
            <a:ext cx="1214446" cy="28575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22461" r="17642" b="6250"/>
          <a:stretch>
            <a:fillRect/>
          </a:stretch>
        </p:blipFill>
        <p:spPr bwMode="auto">
          <a:xfrm>
            <a:off x="0" y="1643050"/>
            <a:ext cx="8072462" cy="39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Прямая со стрелкой 3"/>
          <p:cNvCxnSpPr/>
          <p:nvPr/>
        </p:nvCxnSpPr>
        <p:spPr>
          <a:xfrm rot="5400000">
            <a:off x="6179355" y="1178703"/>
            <a:ext cx="1285884" cy="50006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3294" t="13672" r="26976" b="6250"/>
          <a:stretch>
            <a:fillRect/>
          </a:stretch>
        </p:blipFill>
        <p:spPr bwMode="auto">
          <a:xfrm>
            <a:off x="428596" y="1000108"/>
            <a:ext cx="7855599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Прямая со стрелкой 3"/>
          <p:cNvCxnSpPr/>
          <p:nvPr/>
        </p:nvCxnSpPr>
        <p:spPr>
          <a:xfrm rot="10800000">
            <a:off x="1785918" y="5357826"/>
            <a:ext cx="2643206" cy="128588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7452" t="24414" r="20937" b="12109"/>
          <a:stretch>
            <a:fillRect/>
          </a:stretch>
        </p:blipFill>
        <p:spPr bwMode="auto">
          <a:xfrm>
            <a:off x="500033" y="642918"/>
            <a:ext cx="8368137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571472" y="3429000"/>
            <a:ext cx="1857388" cy="5715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 rot="10800000">
            <a:off x="3214678" y="5214950"/>
            <a:ext cx="3214710" cy="21431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71670" y="2643182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1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7752" y="4786322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2</a:t>
            </a:r>
            <a:endParaRPr lang="ru-RU" sz="3600" b="1" dirty="0">
              <a:solidFill>
                <a:srgbClr val="FF0000"/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rot="10800000">
            <a:off x="4786314" y="3786190"/>
            <a:ext cx="3214710" cy="21431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29454" y="3286124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3</a:t>
            </a:r>
            <a:endParaRPr lang="ru-RU" sz="3600" b="1" dirty="0">
              <a:solidFill>
                <a:srgbClr val="FF0000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>
            <a:off x="5715008" y="2285992"/>
            <a:ext cx="3214710" cy="21431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57422" y="1500174"/>
            <a:ext cx="657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rgbClr val="FF0000"/>
                </a:solidFill>
              </a:rPr>
              <a:t>готовая ссылка 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15272" y="1785926"/>
            <a:ext cx="6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rgbClr val="FF0000"/>
                </a:solidFill>
              </a:rPr>
              <a:t>4</a:t>
            </a:r>
            <a:endParaRPr lang="ru-RU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28662" y="642919"/>
            <a:ext cx="74295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Элемент</a:t>
            </a:r>
            <a:r>
              <a:rPr lang="ru-RU" sz="3600" dirty="0">
                <a:solidFill>
                  <a:srgbClr val="FF0000"/>
                </a:solidFill>
              </a:rPr>
              <a:t> </a:t>
            </a:r>
            <a:r>
              <a:rPr lang="ru-RU" sz="3600" b="1" dirty="0">
                <a:solidFill>
                  <a:srgbClr val="FF0000"/>
                </a:solidFill>
              </a:rPr>
              <a:t>&lt;</a:t>
            </a:r>
            <a:r>
              <a:rPr lang="ru-RU" sz="3600" b="1" dirty="0" err="1">
                <a:solidFill>
                  <a:srgbClr val="FF0000"/>
                </a:solidFill>
              </a:rPr>
              <a:t>div</a:t>
            </a:r>
            <a:r>
              <a:rPr lang="ru-RU" sz="3600" b="1" dirty="0">
                <a:solidFill>
                  <a:srgbClr val="FF0000"/>
                </a:solidFill>
              </a:rPr>
              <a:t>&gt; </a:t>
            </a:r>
            <a:r>
              <a:rPr lang="ru-RU" sz="2800" dirty="0"/>
              <a:t>является блочным элементом и предназначен для выделения фрагмента документа с целью изменения вида содержимого. Как правило, вид блока управляется с помощью стилей. Чтобы не описывать каждый раз стиль внутри тега, можно выделить стиль во внешнюю таблицу стилей, а для тега добавить атрибут </a:t>
            </a:r>
            <a:r>
              <a:rPr lang="ru-RU" sz="3200" b="1" dirty="0" err="1" smtClean="0">
                <a:solidFill>
                  <a:srgbClr val="FF0000"/>
                </a:solidFill>
              </a:rPr>
              <a:t>class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endParaRPr lang="ru-RU" sz="2800" dirty="0"/>
          </a:p>
          <a:p>
            <a:r>
              <a:rPr lang="ru-RU" sz="2800" dirty="0"/>
              <a:t>Как и при использовании других блочных элементов, содержимое тега</a:t>
            </a:r>
            <a:r>
              <a:rPr lang="ru-RU" sz="3600" dirty="0">
                <a:solidFill>
                  <a:srgbClr val="FF0000"/>
                </a:solidFill>
              </a:rPr>
              <a:t> </a:t>
            </a:r>
            <a:r>
              <a:rPr lang="ru-RU" sz="3600" b="1" dirty="0">
                <a:solidFill>
                  <a:srgbClr val="FF0000"/>
                </a:solidFill>
              </a:rPr>
              <a:t>&lt;</a:t>
            </a:r>
            <a:r>
              <a:rPr lang="ru-RU" sz="3600" b="1" dirty="0" err="1">
                <a:solidFill>
                  <a:srgbClr val="FF0000"/>
                </a:solidFill>
              </a:rPr>
              <a:t>div</a:t>
            </a:r>
            <a:r>
              <a:rPr lang="ru-RU" sz="3600" b="1" dirty="0">
                <a:solidFill>
                  <a:srgbClr val="FF0000"/>
                </a:solidFill>
              </a:rPr>
              <a:t>&gt;</a:t>
            </a:r>
            <a:r>
              <a:rPr lang="ru-RU" sz="2800" b="1" dirty="0"/>
              <a:t> </a:t>
            </a:r>
            <a:r>
              <a:rPr lang="ru-RU" sz="2800" dirty="0"/>
              <a:t>всегда начинается с новой строки. После него также добавляется перенос строки.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r="35212" b="3320"/>
          <a:stretch>
            <a:fillRect/>
          </a:stretch>
        </p:blipFill>
        <p:spPr bwMode="auto">
          <a:xfrm>
            <a:off x="714348" y="428604"/>
            <a:ext cx="7237576" cy="60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71480"/>
            <a:ext cx="800105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CLASS</a:t>
            </a:r>
          </a:p>
          <a:p>
            <a:r>
              <a:rPr lang="ru-RU" sz="2800" b="1" dirty="0" smtClean="0"/>
              <a:t>Описание</a:t>
            </a:r>
            <a:endParaRPr lang="ru-RU" sz="2800" b="1" dirty="0"/>
          </a:p>
          <a:p>
            <a:r>
              <a:rPr lang="ru-RU" sz="2800" dirty="0"/>
              <a:t>Задает стилевой класс, который позволяет связать определенный тег со стилевым оформлением. В значении допускается указывать сразу несколько классов, разделяя их между собой пробелом.</a:t>
            </a:r>
          </a:p>
          <a:p>
            <a:r>
              <a:rPr lang="ru-RU" sz="2800" b="1" dirty="0"/>
              <a:t>Синтаксис</a:t>
            </a:r>
          </a:p>
          <a:p>
            <a:r>
              <a:rPr lang="ru-RU" sz="2800" b="1" dirty="0" err="1" smtClean="0">
                <a:solidFill>
                  <a:srgbClr val="FF0000"/>
                </a:solidFill>
              </a:rPr>
              <a:t>class=</a:t>
            </a:r>
            <a:r>
              <a:rPr lang="ru-RU" sz="2800" b="1" dirty="0" smtClean="0">
                <a:solidFill>
                  <a:srgbClr val="FF0000"/>
                </a:solidFill>
              </a:rPr>
              <a:t>"имя“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ru-RU" sz="2800" b="1" dirty="0" smtClean="0"/>
              <a:t>Значения</a:t>
            </a:r>
            <a:endParaRPr lang="ru-RU" sz="2800" b="1" dirty="0"/>
          </a:p>
          <a:p>
            <a:r>
              <a:rPr lang="ru-RU" sz="2800" dirty="0"/>
              <a:t>Имена классов могут содержать в себе латинские буквы (A–Z, </a:t>
            </a:r>
            <a:r>
              <a:rPr lang="ru-RU" sz="2800" dirty="0" err="1"/>
              <a:t>a</a:t>
            </a:r>
            <a:r>
              <a:rPr lang="ru-RU" sz="2800" dirty="0"/>
              <a:t>–</a:t>
            </a:r>
            <a:r>
              <a:rPr lang="ru-RU" sz="2800" dirty="0" err="1"/>
              <a:t>z</a:t>
            </a:r>
            <a:r>
              <a:rPr lang="ru-RU" sz="2800" dirty="0"/>
              <a:t>), цифры (0–9), символ дефиса (-) и подчеркивания (_). Использование русских букв в классах недопустимо.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785794"/>
            <a:ext cx="75724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Тег &lt;</a:t>
            </a:r>
            <a:r>
              <a:rPr lang="en-US" sz="3600" b="1" dirty="0">
                <a:solidFill>
                  <a:srgbClr val="FF0000"/>
                </a:solidFill>
              </a:rPr>
              <a:t>main&gt;</a:t>
            </a:r>
          </a:p>
          <a:p>
            <a:r>
              <a:rPr lang="ru-RU" sz="2400" b="1" dirty="0"/>
              <a:t>Описание</a:t>
            </a:r>
          </a:p>
          <a:p>
            <a:r>
              <a:rPr lang="ru-RU" sz="2400" dirty="0"/>
              <a:t>Элемент </a:t>
            </a:r>
            <a:r>
              <a:rPr lang="ru-RU" sz="2400" b="1" dirty="0">
                <a:solidFill>
                  <a:srgbClr val="FF0000"/>
                </a:solidFill>
              </a:rPr>
              <a:t>&lt;</a:t>
            </a:r>
            <a:r>
              <a:rPr lang="ru-RU" sz="2400" b="1" dirty="0" err="1">
                <a:solidFill>
                  <a:srgbClr val="FF0000"/>
                </a:solidFill>
              </a:rPr>
              <a:t>main</a:t>
            </a:r>
            <a:r>
              <a:rPr lang="ru-RU" sz="2400" b="1" dirty="0">
                <a:solidFill>
                  <a:srgbClr val="FF0000"/>
                </a:solidFill>
              </a:rPr>
              <a:t>&gt;</a:t>
            </a:r>
            <a:r>
              <a:rPr lang="ru-RU" sz="2400" dirty="0"/>
              <a:t> предназначен для основного содержимого документа. Содержимое должно быть уникальным и не включать типовые блоки вроде шапки сайта, подвала, навигации, боковой панели, формы поиска и т. п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endParaRPr lang="ru-RU" sz="2400" dirty="0"/>
          </a:p>
          <a:p>
            <a:r>
              <a:rPr lang="ru-RU" sz="2400" b="1" dirty="0"/>
              <a:t>Синтаксис</a:t>
            </a:r>
          </a:p>
          <a:p>
            <a:r>
              <a:rPr lang="ru-RU" sz="2400" b="1" dirty="0">
                <a:solidFill>
                  <a:srgbClr val="FF0000"/>
                </a:solidFill>
              </a:rPr>
              <a:t>&lt;</a:t>
            </a:r>
            <a:r>
              <a:rPr lang="ru-RU" sz="2400" b="1" dirty="0" err="1">
                <a:solidFill>
                  <a:srgbClr val="FF0000"/>
                </a:solidFill>
              </a:rPr>
              <a:t>main</a:t>
            </a:r>
            <a:r>
              <a:rPr lang="ru-RU" sz="2400" b="1" dirty="0">
                <a:solidFill>
                  <a:srgbClr val="FF0000"/>
                </a:solidFill>
              </a:rPr>
              <a:t>&gt;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b="1" dirty="0">
                <a:solidFill>
                  <a:srgbClr val="FF0000"/>
                </a:solidFill>
              </a:rPr>
              <a:t>&lt;/</a:t>
            </a:r>
            <a:r>
              <a:rPr lang="ru-RU" sz="2400" b="1" dirty="0" err="1">
                <a:solidFill>
                  <a:srgbClr val="FF0000"/>
                </a:solidFill>
              </a:rPr>
              <a:t>main</a:t>
            </a:r>
            <a:r>
              <a:rPr lang="ru-RU" sz="2400" b="1" dirty="0" smtClean="0">
                <a:solidFill>
                  <a:srgbClr val="FF0000"/>
                </a:solidFill>
              </a:rPr>
              <a:t>&gt;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/>
          </a:p>
          <a:p>
            <a:r>
              <a:rPr lang="ru-RU" sz="2400" b="1" dirty="0" smtClean="0"/>
              <a:t>Закрывающий </a:t>
            </a:r>
            <a:r>
              <a:rPr lang="ru-RU" sz="2400" b="1" dirty="0"/>
              <a:t>тег</a:t>
            </a:r>
          </a:p>
          <a:p>
            <a:r>
              <a:rPr lang="ru-RU" sz="2400" dirty="0"/>
              <a:t>Обязателен.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71472" y="571480"/>
            <a:ext cx="8072462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rgbClr val="FF0000"/>
                </a:solidFill>
              </a:rPr>
              <a:t>Тег &lt;</a:t>
            </a:r>
            <a:r>
              <a:rPr lang="en-US" sz="4000" b="1" dirty="0">
                <a:solidFill>
                  <a:srgbClr val="FF0000"/>
                </a:solidFill>
              </a:rPr>
              <a:t>footer</a:t>
            </a:r>
            <a:r>
              <a:rPr lang="en-US" sz="4000" b="1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ru-RU" sz="2800" b="1" dirty="0"/>
              <a:t>Описание</a:t>
            </a:r>
          </a:p>
          <a:p>
            <a:r>
              <a:rPr lang="ru-RU" sz="2800" dirty="0"/>
              <a:t>Тег </a:t>
            </a:r>
            <a:r>
              <a:rPr lang="ru-RU" sz="2800" b="1" dirty="0">
                <a:solidFill>
                  <a:srgbClr val="FF0000"/>
                </a:solidFill>
              </a:rPr>
              <a:t>&lt;</a:t>
            </a:r>
            <a:r>
              <a:rPr lang="ru-RU" sz="2800" b="1" dirty="0" err="1">
                <a:solidFill>
                  <a:srgbClr val="FF0000"/>
                </a:solidFill>
              </a:rPr>
              <a:t>footer</a:t>
            </a:r>
            <a:r>
              <a:rPr lang="ru-RU" sz="2800" b="1" dirty="0">
                <a:solidFill>
                  <a:srgbClr val="FF0000"/>
                </a:solidFill>
              </a:rPr>
              <a:t>&gt;</a:t>
            </a:r>
            <a:r>
              <a:rPr lang="ru-RU" sz="2800" dirty="0"/>
              <a:t> задаёт «подвал» сайта или раздела, в нём может располагаться имя автора, дата документа, контактная и правовая информация.</a:t>
            </a:r>
          </a:p>
          <a:p>
            <a:endParaRPr lang="en-US" sz="2800" b="1" dirty="0" smtClean="0"/>
          </a:p>
          <a:p>
            <a:r>
              <a:rPr lang="ru-RU" sz="2800" b="1" dirty="0" smtClean="0"/>
              <a:t>Синтаксис</a:t>
            </a:r>
            <a:endParaRPr lang="ru-RU" sz="2800" b="1" dirty="0"/>
          </a:p>
          <a:p>
            <a:r>
              <a:rPr lang="ru-RU" sz="2800" b="1" dirty="0">
                <a:solidFill>
                  <a:srgbClr val="FF0000"/>
                </a:solidFill>
              </a:rPr>
              <a:t>&lt;</a:t>
            </a:r>
            <a:r>
              <a:rPr lang="ru-RU" sz="2800" b="1" dirty="0" err="1">
                <a:solidFill>
                  <a:srgbClr val="FF0000"/>
                </a:solidFill>
              </a:rPr>
              <a:t>footer</a:t>
            </a:r>
            <a:r>
              <a:rPr lang="ru-RU" sz="2800" b="1" dirty="0">
                <a:solidFill>
                  <a:srgbClr val="FF0000"/>
                </a:solidFill>
              </a:rPr>
              <a:t>&gt;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ru-RU" sz="2800" b="1" dirty="0">
                <a:solidFill>
                  <a:srgbClr val="FF0000"/>
                </a:solidFill>
              </a:rPr>
              <a:t>&lt;/</a:t>
            </a:r>
            <a:r>
              <a:rPr lang="ru-RU" sz="2800" b="1" dirty="0" err="1">
                <a:solidFill>
                  <a:srgbClr val="FF0000"/>
                </a:solidFill>
              </a:rPr>
              <a:t>footer</a:t>
            </a:r>
            <a:r>
              <a:rPr lang="ru-RU" sz="2800" b="1" dirty="0" smtClean="0">
                <a:solidFill>
                  <a:srgbClr val="FF0000"/>
                </a:solidFill>
              </a:rPr>
              <a:t>&gt;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ru-RU" sz="2800" b="1" dirty="0" smtClean="0"/>
              <a:t>Атрибуты</a:t>
            </a:r>
            <a:endParaRPr lang="ru-RU" sz="2800" b="1" dirty="0"/>
          </a:p>
          <a:p>
            <a:r>
              <a:rPr lang="ru-RU" sz="2800" dirty="0"/>
              <a:t>Нет.</a:t>
            </a:r>
          </a:p>
          <a:p>
            <a:r>
              <a:rPr lang="ru-RU" sz="2800" b="1" dirty="0"/>
              <a:t>Закрывающий тег</a:t>
            </a:r>
          </a:p>
          <a:p>
            <a:r>
              <a:rPr lang="ru-RU" sz="2800" dirty="0"/>
              <a:t>Обязателен.</a:t>
            </a:r>
          </a:p>
          <a:p>
            <a:endParaRPr 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714488"/>
            <a:ext cx="70723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С Новым годом </a:t>
            </a:r>
            <a:r>
              <a:rPr lang="ru-RU" sz="4400" dirty="0" smtClean="0"/>
              <a:t>поздравляю</a:t>
            </a:r>
            <a:endParaRPr lang="ru-RU" sz="4400" dirty="0"/>
          </a:p>
          <a:p>
            <a:r>
              <a:rPr lang="ru-RU" sz="4400" dirty="0" smtClean="0"/>
              <a:t>И </a:t>
            </a:r>
            <a:r>
              <a:rPr lang="ru-RU" sz="4400" dirty="0"/>
              <a:t>желаю волшебства</a:t>
            </a:r>
            <a:r>
              <a:rPr lang="ru-RU" sz="4400" dirty="0" smtClean="0"/>
              <a:t>,</a:t>
            </a:r>
            <a:endParaRPr lang="ru-RU" sz="4400" dirty="0"/>
          </a:p>
          <a:p>
            <a:r>
              <a:rPr lang="ru-RU" sz="4400" dirty="0" smtClean="0"/>
              <a:t>Чтобы </a:t>
            </a:r>
            <a:r>
              <a:rPr lang="ru-RU" sz="4400" dirty="0"/>
              <a:t>в эту ночь </a:t>
            </a:r>
            <a:r>
              <a:rPr lang="ru-RU" sz="4400" dirty="0" smtClean="0"/>
              <a:t>сегодня</a:t>
            </a:r>
            <a:endParaRPr lang="ru-RU" sz="4400" dirty="0"/>
          </a:p>
          <a:p>
            <a:r>
              <a:rPr lang="ru-RU" sz="4400" dirty="0" smtClean="0"/>
              <a:t>У </a:t>
            </a:r>
            <a:r>
              <a:rPr lang="ru-RU" sz="4400" dirty="0"/>
              <a:t>вас всех сбылась мечта</a:t>
            </a:r>
            <a:r>
              <a:rPr lang="ru-RU" sz="4400" dirty="0" smtClean="0"/>
              <a:t>!</a:t>
            </a:r>
            <a:endParaRPr lang="ru-RU" sz="4400" dirty="0"/>
          </a:p>
          <a:p>
            <a:endParaRPr lang="ru-RU"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571480"/>
            <a:ext cx="750099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CSS (</a:t>
            </a:r>
            <a:r>
              <a:rPr lang="ru-RU" sz="3200" b="1" dirty="0" err="1">
                <a:solidFill>
                  <a:srgbClr val="FF0000"/>
                </a:solidFill>
              </a:rPr>
              <a:t>Cascading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Style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Sheets</a:t>
            </a:r>
            <a:r>
              <a:rPr lang="ru-RU" sz="3200" b="1" dirty="0">
                <a:solidFill>
                  <a:srgbClr val="FF0000"/>
                </a:solidFill>
              </a:rPr>
              <a:t>)</a:t>
            </a:r>
            <a:r>
              <a:rPr lang="ru-RU" sz="3200" dirty="0">
                <a:solidFill>
                  <a:srgbClr val="FF0000"/>
                </a:solidFill>
              </a:rPr>
              <a:t> </a:t>
            </a:r>
            <a:r>
              <a:rPr lang="ru-RU" sz="2800" dirty="0"/>
              <a:t>— </a:t>
            </a:r>
            <a:r>
              <a:rPr lang="ru-RU" sz="2800" b="1" i="1" dirty="0"/>
              <a:t>язык таблиц стилей, который позволяет прикреплять стиль (например, шрифты и цвет) к структурированным документам </a:t>
            </a:r>
            <a:r>
              <a:rPr lang="ru-RU" sz="2800" dirty="0"/>
              <a:t>(например, документам HTML и приложениям XML).</a:t>
            </a:r>
          </a:p>
          <a:p>
            <a:r>
              <a:rPr lang="ru-RU" sz="2800" dirty="0"/>
              <a:t>Обычно CSS-стили используются для создания и изменения стиля элементов </a:t>
            </a:r>
            <a:r>
              <a:rPr lang="ru-RU" sz="2800" dirty="0" err="1"/>
              <a:t>веб-страниц</a:t>
            </a:r>
            <a:r>
              <a:rPr lang="ru-RU" sz="2800" dirty="0"/>
              <a:t> и пользовательских интерфейсов, написанных на языках HTML и XHTML, но также могут быть применены к любому виду XML-документа, в том числе XML, SVG и XUL.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85794"/>
            <a:ext cx="83582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 Универсальный селектор</a:t>
            </a:r>
          </a:p>
          <a:p>
            <a:r>
              <a:rPr lang="ru-RU" sz="3600" dirty="0"/>
              <a:t>Соответствует любому HTML-элементу. Например, * {</a:t>
            </a:r>
            <a:r>
              <a:rPr lang="ru-RU" sz="3600" dirty="0" err="1"/>
              <a:t>margin</a:t>
            </a:r>
            <a:r>
              <a:rPr lang="ru-RU" sz="3600" dirty="0"/>
              <a:t>: 0;} обнулит внешние отступы для всех элементов сайта.</a:t>
            </a:r>
          </a:p>
          <a:p>
            <a:endParaRPr lang="ru-RU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237</Words>
  <Application>Microsoft Office PowerPoint</Application>
  <PresentationFormat>Экран (4:3)</PresentationFormat>
  <Paragraphs>87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svetabog@yandex.ru</dc:creator>
  <cp:lastModifiedBy>svetabog@yandex.ru</cp:lastModifiedBy>
  <cp:revision>23</cp:revision>
  <dcterms:created xsi:type="dcterms:W3CDTF">2021-12-21T11:32:12Z</dcterms:created>
  <dcterms:modified xsi:type="dcterms:W3CDTF">2021-12-22T21:28:05Z</dcterms:modified>
</cp:coreProperties>
</file>