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-96" y="-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1D6E-9765-476C-A9F7-6BD4AEF2EDCF}" type="datetimeFigureOut">
              <a:rPr lang="en-US" smtClean="0"/>
              <a:t>04/11/2023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EFC3-6540-4FB2-B725-32F65EA1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2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1D6E-9765-476C-A9F7-6BD4AEF2EDCF}" type="datetimeFigureOut">
              <a:rPr lang="en-US" smtClean="0"/>
              <a:t>04/11/2023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EFC3-6540-4FB2-B725-32F65EA1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7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1D6E-9765-476C-A9F7-6BD4AEF2EDCF}" type="datetimeFigureOut">
              <a:rPr lang="en-US" smtClean="0"/>
              <a:t>04/11/2023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EFC3-6540-4FB2-B725-32F65EA1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1D6E-9765-476C-A9F7-6BD4AEF2EDCF}" type="datetimeFigureOut">
              <a:rPr lang="en-US" smtClean="0"/>
              <a:t>04/11/2023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EFC3-6540-4FB2-B725-32F65EA1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3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1D6E-9765-476C-A9F7-6BD4AEF2EDCF}" type="datetimeFigureOut">
              <a:rPr lang="en-US" smtClean="0"/>
              <a:t>04/11/2023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EFC3-6540-4FB2-B725-32F65EA1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1D6E-9765-476C-A9F7-6BD4AEF2EDCF}" type="datetimeFigureOut">
              <a:rPr lang="en-US" smtClean="0"/>
              <a:t>04/11/2023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EFC3-6540-4FB2-B725-32F65EA1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9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1D6E-9765-476C-A9F7-6BD4AEF2EDCF}" type="datetimeFigureOut">
              <a:rPr lang="en-US" smtClean="0"/>
              <a:t>04/11/2023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EFC3-6540-4FB2-B725-32F65EA1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4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1D6E-9765-476C-A9F7-6BD4AEF2EDCF}" type="datetimeFigureOut">
              <a:rPr lang="en-US" smtClean="0"/>
              <a:t>04/11/2023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EFC3-6540-4FB2-B725-32F65EA1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8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1D6E-9765-476C-A9F7-6BD4AEF2EDCF}" type="datetimeFigureOut">
              <a:rPr lang="en-US" smtClean="0"/>
              <a:t>04/11/2023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EFC3-6540-4FB2-B725-32F65EA1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9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1D6E-9765-476C-A9F7-6BD4AEF2EDCF}" type="datetimeFigureOut">
              <a:rPr lang="en-US" smtClean="0"/>
              <a:t>04/11/2023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EFC3-6540-4FB2-B725-32F65EA1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2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1D6E-9765-476C-A9F7-6BD4AEF2EDCF}" type="datetimeFigureOut">
              <a:rPr lang="en-US" smtClean="0"/>
              <a:t>04/11/2023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EFC3-6540-4FB2-B725-32F65EA1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6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A1D6E-9765-476C-A9F7-6BD4AEF2EDCF}" type="datetimeFigureOut">
              <a:rPr lang="en-US" smtClean="0"/>
              <a:t>04/11/2023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7EFC3-6540-4FB2-B725-32F65EA1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0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"/>
            <a:ext cx="7772400" cy="590549"/>
          </a:xfrm>
        </p:spPr>
        <p:txBody>
          <a:bodyPr>
            <a:normAutofit fontScale="90000"/>
          </a:bodyPr>
          <a:lstStyle/>
          <a:p>
            <a:r>
              <a:rPr lang="en-US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Arrays</a:t>
            </a:r>
            <a:endParaRPr lang="en-US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590550"/>
            <a:ext cx="8991600" cy="4419600"/>
          </a:xfrm>
        </p:spPr>
        <p:txBody>
          <a:bodyPr>
            <a:norm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Century Gothic" pitchFamily="34" charset="0"/>
              </a:rPr>
              <a:t>An array is a special variable, which can hold more than one value</a:t>
            </a:r>
            <a:r>
              <a:rPr lang="en-US" sz="1400" dirty="0" smtClean="0">
                <a:solidFill>
                  <a:schemeClr val="tx1"/>
                </a:solidFill>
                <a:latin typeface="Century Gothic" pitchFamily="34" charset="0"/>
              </a:rPr>
              <a:t>: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Example : </a:t>
            </a:r>
          </a:p>
          <a:p>
            <a:pPr algn="l"/>
            <a:r>
              <a:rPr lang="en-US" sz="1200" b="1" i="1" dirty="0" err="1">
                <a:solidFill>
                  <a:srgbClr val="7030A0"/>
                </a:solidFill>
                <a:latin typeface="Century Gothic" pitchFamily="34" charset="0"/>
              </a:rPr>
              <a:t>const</a:t>
            </a:r>
            <a:r>
              <a:rPr lang="en-US" sz="1200" b="1" i="1" dirty="0">
                <a:solidFill>
                  <a:srgbClr val="7030A0"/>
                </a:solidFill>
                <a:latin typeface="Century Gothic" pitchFamily="34" charset="0"/>
              </a:rPr>
              <a:t> cars = ["Saab", "Volvo", "BMW</a:t>
            </a:r>
            <a:r>
              <a:rPr lang="en-US" sz="1200" b="1" i="1" dirty="0" smtClean="0">
                <a:solidFill>
                  <a:srgbClr val="7030A0"/>
                </a:solidFill>
                <a:latin typeface="Century Gothic" pitchFamily="34" charset="0"/>
              </a:rPr>
              <a:t>"];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1200" dirty="0">
                <a:solidFill>
                  <a:schemeClr val="tx1"/>
                </a:solidFill>
                <a:latin typeface="Century Gothic" pitchFamily="34" charset="0"/>
              </a:rPr>
              <a:t>Why use Arrays </a:t>
            </a:r>
            <a:r>
              <a:rPr lang="en-US" sz="1200" dirty="0" smtClean="0">
                <a:solidFill>
                  <a:schemeClr val="tx1"/>
                </a:solidFill>
                <a:latin typeface="Century Gothic" pitchFamily="34" charset="0"/>
              </a:rPr>
              <a:t>:</a:t>
            </a:r>
          </a:p>
          <a:p>
            <a:pPr algn="l"/>
            <a:endParaRPr lang="en-US" sz="12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  <a:latin typeface="Century Gothic" pitchFamily="34" charset="0"/>
              </a:rPr>
              <a:t>If you have a list of items (a list of car names, for example), storing the cars in single variables could look like this:</a:t>
            </a:r>
          </a:p>
          <a:p>
            <a:pPr algn="l"/>
            <a:r>
              <a:rPr lang="en-US" sz="14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let car1 = </a:t>
            </a:r>
            <a:r>
              <a:rPr lang="en-US" sz="1400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“Fiat";</a:t>
            </a:r>
            <a:r>
              <a:rPr lang="en-US" sz="14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/>
            </a:r>
            <a:br>
              <a:rPr lang="en-US" sz="14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</a:br>
            <a:r>
              <a:rPr lang="en-US" sz="14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let car2 = </a:t>
            </a:r>
            <a:r>
              <a:rPr lang="en-US" sz="1400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“Volkswagen";</a:t>
            </a:r>
            <a:r>
              <a:rPr lang="en-US" sz="14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/>
            </a:r>
            <a:br>
              <a:rPr lang="en-US" sz="14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</a:br>
            <a:r>
              <a:rPr lang="en-US" sz="14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let car3 = "BMW</a:t>
            </a:r>
            <a:r>
              <a:rPr lang="en-US" sz="1400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";</a:t>
            </a:r>
          </a:p>
          <a:p>
            <a:pPr algn="l"/>
            <a:endParaRPr lang="en-US" sz="1400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  <a:latin typeface="Century Gothic" pitchFamily="34" charset="0"/>
              </a:rPr>
              <a:t>However, what if you want to loop through the cars and find a specific one? </a:t>
            </a:r>
            <a:r>
              <a:rPr lang="en-US" sz="1200" dirty="0">
                <a:solidFill>
                  <a:schemeClr val="tx1"/>
                </a:solidFill>
                <a:latin typeface="Century Gothic" pitchFamily="34" charset="0"/>
              </a:rPr>
              <a:t>And what if you had not 3 cars, but 300</a:t>
            </a:r>
            <a:r>
              <a:rPr lang="en-US" sz="1200" dirty="0" smtClean="0">
                <a:solidFill>
                  <a:schemeClr val="tx1"/>
                </a:solidFill>
                <a:latin typeface="Century Gothic" pitchFamily="34" charset="0"/>
              </a:rPr>
              <a:t>?</a:t>
            </a:r>
          </a:p>
          <a:p>
            <a:pPr algn="l"/>
            <a:endParaRPr lang="en-US" sz="12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  <a:latin typeface="Century Gothic" pitchFamily="34" charset="0"/>
              </a:rPr>
              <a:t>The solution is an array</a:t>
            </a:r>
            <a:r>
              <a:rPr lang="en-US" sz="1200" dirty="0" smtClean="0">
                <a:solidFill>
                  <a:schemeClr val="tx1"/>
                </a:solidFill>
                <a:latin typeface="Century Gothic" pitchFamily="34" charset="0"/>
              </a:rPr>
              <a:t>!</a:t>
            </a:r>
          </a:p>
          <a:p>
            <a:pPr algn="l"/>
            <a:endParaRPr lang="en-US" sz="12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  <a:latin typeface="Century Gothic" pitchFamily="34" charset="0"/>
              </a:rPr>
              <a:t>An array can hold many values under a single name, and you can access the values by referring to an index number</a:t>
            </a:r>
            <a:r>
              <a:rPr lang="en-US" sz="1200" dirty="0" smtClean="0">
                <a:solidFill>
                  <a:schemeClr val="tx1"/>
                </a:solidFill>
                <a:latin typeface="Century Gothic" pitchFamily="34" charset="0"/>
              </a:rPr>
              <a:t>.</a:t>
            </a:r>
          </a:p>
          <a:p>
            <a:pPr algn="l"/>
            <a:endParaRPr lang="en-US" sz="14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5918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809750"/>
            <a:ext cx="7772400" cy="590549"/>
          </a:xfrm>
        </p:spPr>
        <p:txBody>
          <a:bodyPr>
            <a:noAutofit/>
          </a:bodyPr>
          <a:lstStyle/>
          <a:p>
            <a:r>
              <a:rPr lang="en-US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</a:t>
            </a:r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</a:t>
            </a:r>
            <a:r>
              <a:rPr lang="en-US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endParaRPr lang="en-US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9641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"/>
            <a:ext cx="7772400" cy="590549"/>
          </a:xfrm>
        </p:spPr>
        <p:txBody>
          <a:bodyPr>
            <a:normAutofit fontScale="90000"/>
          </a:bodyPr>
          <a:lstStyle/>
          <a:p>
            <a:r>
              <a:rPr lang="en-US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Arrays</a:t>
            </a:r>
            <a:endParaRPr lang="en-US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590550"/>
            <a:ext cx="8991600" cy="4419600"/>
          </a:xfrm>
        </p:spPr>
        <p:txBody>
          <a:bodyPr>
            <a:normAutofit/>
          </a:bodyPr>
          <a:lstStyle/>
          <a:p>
            <a:pPr algn="l"/>
            <a:r>
              <a:rPr lang="en-US" sz="1400" dirty="0" smtClean="0">
                <a:solidFill>
                  <a:schemeClr val="tx1"/>
                </a:solidFill>
                <a:latin typeface="Century Gothic" pitchFamily="34" charset="0"/>
              </a:rPr>
              <a:t>Using an array literal is the easiest way to create a JavaScript Array.</a:t>
            </a:r>
          </a:p>
          <a:p>
            <a:pPr algn="l"/>
            <a:endParaRPr lang="en-US" sz="14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400" b="1" i="1" u="sng" dirty="0">
                <a:solidFill>
                  <a:schemeClr val="tx1"/>
                </a:solidFill>
                <a:latin typeface="Century Gothic" pitchFamily="34" charset="0"/>
              </a:rPr>
              <a:t>Syntax:</a:t>
            </a:r>
          </a:p>
          <a:p>
            <a:pPr algn="l"/>
            <a:r>
              <a:rPr lang="en-US" sz="1200" b="1" dirty="0" err="1">
                <a:solidFill>
                  <a:srgbClr val="7030A0"/>
                </a:solidFill>
                <a:latin typeface="Century Gothic" pitchFamily="34" charset="0"/>
              </a:rPr>
              <a:t>const</a:t>
            </a:r>
            <a:r>
              <a:rPr lang="en-US" sz="1200" b="1" dirty="0">
                <a:solidFill>
                  <a:srgbClr val="7030A0"/>
                </a:solidFill>
                <a:latin typeface="Century Gothic" pitchFamily="34" charset="0"/>
              </a:rPr>
              <a:t> </a:t>
            </a:r>
            <a:r>
              <a:rPr lang="en-US" sz="1200" b="1" dirty="0" err="1">
                <a:solidFill>
                  <a:srgbClr val="7030A0"/>
                </a:solidFill>
                <a:latin typeface="Century Gothic" pitchFamily="34" charset="0"/>
              </a:rPr>
              <a:t>array_name</a:t>
            </a:r>
            <a:r>
              <a:rPr lang="en-US" sz="1200" b="1" dirty="0">
                <a:solidFill>
                  <a:srgbClr val="7030A0"/>
                </a:solidFill>
                <a:latin typeface="Century Gothic" pitchFamily="34" charset="0"/>
              </a:rPr>
              <a:t> = [item1</a:t>
            </a:r>
            <a:r>
              <a:rPr lang="en-US" sz="1200" b="1" dirty="0" smtClean="0">
                <a:solidFill>
                  <a:srgbClr val="7030A0"/>
                </a:solidFill>
                <a:latin typeface="Century Gothic" pitchFamily="34" charset="0"/>
              </a:rPr>
              <a:t>, </a:t>
            </a:r>
            <a:r>
              <a:rPr lang="en-US" sz="1200" b="1" dirty="0">
                <a:solidFill>
                  <a:srgbClr val="7030A0"/>
                </a:solidFill>
                <a:latin typeface="Century Gothic" pitchFamily="34" charset="0"/>
              </a:rPr>
              <a:t> item2, ...];    </a:t>
            </a:r>
            <a:endParaRPr lang="en-US" sz="1200" b="1" dirty="0" smtClean="0">
              <a:solidFill>
                <a:srgbClr val="7030A0"/>
              </a:solidFill>
              <a:latin typeface="Century Gothic" pitchFamily="34" charset="0"/>
            </a:endParaRPr>
          </a:p>
          <a:p>
            <a:pPr algn="l"/>
            <a:endParaRPr lang="en-US" sz="1200" b="1" dirty="0">
              <a:solidFill>
                <a:srgbClr val="7030A0"/>
              </a:solidFill>
              <a:latin typeface="Century Gothic" pitchFamily="34" charset="0"/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  <a:latin typeface="Century Gothic" pitchFamily="34" charset="0"/>
              </a:rPr>
              <a:t>It is a common practice to declare arrays with the </a:t>
            </a:r>
            <a:r>
              <a:rPr lang="en-US" sz="1400" b="1" i="1" dirty="0" err="1">
                <a:solidFill>
                  <a:schemeClr val="tx1"/>
                </a:solidFill>
                <a:latin typeface="Century Gothic" pitchFamily="34" charset="0"/>
              </a:rPr>
              <a:t>const</a:t>
            </a:r>
            <a:r>
              <a:rPr lang="en-US" sz="1400" dirty="0">
                <a:solidFill>
                  <a:schemeClr val="tx1"/>
                </a:solidFill>
                <a:latin typeface="Century Gothic" pitchFamily="34" charset="0"/>
              </a:rPr>
              <a:t> keyword</a:t>
            </a:r>
            <a:r>
              <a:rPr lang="en-US" sz="1400" dirty="0" smtClean="0">
                <a:solidFill>
                  <a:schemeClr val="tx1"/>
                </a:solidFill>
                <a:latin typeface="Century Gothic" pitchFamily="34" charset="0"/>
              </a:rPr>
              <a:t>.</a:t>
            </a:r>
          </a:p>
          <a:p>
            <a:pPr algn="l"/>
            <a:endParaRPr lang="en-US" sz="14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400" i="1" dirty="0" smtClean="0">
                <a:solidFill>
                  <a:schemeClr val="tx1"/>
                </a:solidFill>
                <a:latin typeface="Century Gothic" pitchFamily="34" charset="0"/>
              </a:rPr>
              <a:t>Example</a:t>
            </a:r>
            <a:endParaRPr lang="en-US" sz="1400" i="1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200" b="1" i="1" dirty="0" err="1">
                <a:solidFill>
                  <a:srgbClr val="7030A0"/>
                </a:solidFill>
                <a:latin typeface="Century Gothic" pitchFamily="34" charset="0"/>
              </a:rPr>
              <a:t>const</a:t>
            </a:r>
            <a:r>
              <a:rPr lang="en-US" sz="1200" b="1" i="1" dirty="0">
                <a:solidFill>
                  <a:srgbClr val="7030A0"/>
                </a:solidFill>
                <a:latin typeface="Century Gothic" pitchFamily="34" charset="0"/>
              </a:rPr>
              <a:t> cars = </a:t>
            </a:r>
            <a:r>
              <a:rPr lang="en-US" sz="1200" b="1" i="1" dirty="0" smtClean="0">
                <a:solidFill>
                  <a:srgbClr val="7030A0"/>
                </a:solidFill>
                <a:latin typeface="Century Gothic" pitchFamily="34" charset="0"/>
              </a:rPr>
              <a:t>[“Volkswagen",</a:t>
            </a:r>
            <a:r>
              <a:rPr lang="en-US" sz="1200" b="1" i="1" dirty="0">
                <a:solidFill>
                  <a:srgbClr val="7030A0"/>
                </a:solidFill>
                <a:latin typeface="Century Gothic" pitchFamily="34" charset="0"/>
              </a:rPr>
              <a:t> </a:t>
            </a:r>
            <a:r>
              <a:rPr lang="en-US" sz="1200" b="1" i="1" dirty="0" smtClean="0">
                <a:solidFill>
                  <a:srgbClr val="7030A0"/>
                </a:solidFill>
                <a:latin typeface="Century Gothic" pitchFamily="34" charset="0"/>
              </a:rPr>
              <a:t>“Fiat",</a:t>
            </a:r>
            <a:r>
              <a:rPr lang="en-US" sz="1200" b="1" i="1" dirty="0">
                <a:solidFill>
                  <a:srgbClr val="7030A0"/>
                </a:solidFill>
                <a:latin typeface="Century Gothic" pitchFamily="34" charset="0"/>
              </a:rPr>
              <a:t> "BMW"];</a:t>
            </a:r>
          </a:p>
          <a:p>
            <a:pPr algn="l"/>
            <a:endParaRPr lang="en-US" sz="1200" b="1" dirty="0">
              <a:solidFill>
                <a:srgbClr val="7030A0"/>
              </a:solidFill>
              <a:latin typeface="Century Gothic" pitchFamily="34" charset="0"/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  <a:latin typeface="Century Gothic" pitchFamily="34" charset="0"/>
              </a:rPr>
              <a:t>Spaces and line breaks are not important. A declaration can span multiple lines: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5927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42</Words>
  <Application>Microsoft Office PowerPoint</Application>
  <PresentationFormat>On-screen Show (16:9)</PresentationFormat>
  <Paragraphs>35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Javascript Arrays</vt:lpstr>
      <vt:lpstr>Creating an Array</vt:lpstr>
      <vt:lpstr>Javascript Arrays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Arrays</dc:title>
  <dc:creator>Rashmi ranjan</dc:creator>
  <cp:lastModifiedBy>Rashmi ranjan</cp:lastModifiedBy>
  <cp:revision>3</cp:revision>
  <dcterms:created xsi:type="dcterms:W3CDTF">2023-11-03T23:51:21Z</dcterms:created>
  <dcterms:modified xsi:type="dcterms:W3CDTF">2023-11-04T03:04:13Z</dcterms:modified>
</cp:coreProperties>
</file>