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96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7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3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9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4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8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9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2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6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A1D6E-9765-476C-A9F7-6BD4AEF2EDCF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0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An array is a special variable, which can hold more than one value</a:t>
            </a: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 : </a:t>
            </a: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cars = ["Saab", "Volvo", "BMW</a:t>
            </a:r>
            <a:r>
              <a:rPr lang="en-US" sz="1100" b="1" i="1" dirty="0" smtClean="0">
                <a:solidFill>
                  <a:srgbClr val="7030A0"/>
                </a:solidFill>
                <a:latin typeface="Century Gothic" pitchFamily="34" charset="0"/>
              </a:rPr>
              <a:t>"];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Why use Arrays </a:t>
            </a:r>
            <a:r>
              <a:rPr lang="en-US" sz="1200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If you have a list of items (a list of car names, for example), storing the cars in single variables could look like this:</a:t>
            </a:r>
          </a:p>
          <a:p>
            <a:pPr algn="l"/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let car1 = </a:t>
            </a:r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“Fiat";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/>
            </a:r>
            <a:b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let car2 = </a:t>
            </a:r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“Volkswagen";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/>
            </a:r>
            <a:b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let car3 = "BMW</a:t>
            </a:r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";</a:t>
            </a:r>
          </a:p>
          <a:p>
            <a:pPr algn="l"/>
            <a:endParaRPr lang="en-US" sz="1400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However, what if you want to loop through the cars and find a specific one? And what if you had not 3 cars, but 300</a:t>
            </a:r>
            <a:r>
              <a:rPr lang="en-US" sz="1200" dirty="0" smtClean="0">
                <a:solidFill>
                  <a:schemeClr val="tx1"/>
                </a:solidFill>
                <a:latin typeface="Century Gothic" pitchFamily="34" charset="0"/>
              </a:rPr>
              <a:t>?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The solution is an </a:t>
            </a:r>
            <a:r>
              <a:rPr lang="en-US" sz="1200" b="1" dirty="0">
                <a:solidFill>
                  <a:schemeClr val="tx1"/>
                </a:solidFill>
                <a:latin typeface="Century Gothic" pitchFamily="34" charset="0"/>
              </a:rPr>
              <a:t>array</a:t>
            </a:r>
            <a:r>
              <a:rPr lang="en-US" sz="1200" b="1" dirty="0" smtClean="0">
                <a:solidFill>
                  <a:schemeClr val="tx1"/>
                </a:solidFill>
                <a:latin typeface="Century Gothic" pitchFamily="34" charset="0"/>
              </a:rPr>
              <a:t>!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An array can hold many values under a single name, and you can access the values by referring to an index number</a:t>
            </a:r>
            <a:r>
              <a:rPr lang="en-US" sz="1200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918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1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15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95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75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45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65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65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400" b="1" u="sng" dirty="0" smtClean="0">
                <a:solidFill>
                  <a:schemeClr val="tx1"/>
                </a:solidFill>
                <a:latin typeface="Century Gothic" pitchFamily="34" charset="0"/>
              </a:rPr>
              <a:t>Array </a:t>
            </a:r>
            <a:r>
              <a:rPr lang="en-US" sz="1400" b="1" u="sng" dirty="0">
                <a:solidFill>
                  <a:schemeClr val="tx1"/>
                </a:solidFill>
                <a:latin typeface="Century Gothic" pitchFamily="34" charset="0"/>
              </a:rPr>
              <a:t>Elements Can Be Objects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JavaScript variables can be objects. Arrays are special kinds of objects.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Because of this, you can have variables of different types in the same Array</a:t>
            </a: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You can have objects in an Array. You can have functions in an Array. You can have arrays in an Array</a:t>
            </a: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myArray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[0] = 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Date.now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myArray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[1] = 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myFunction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myArray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[2] = 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myCars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;</a:t>
            </a:r>
          </a:p>
          <a:p>
            <a:pPr algn="l"/>
            <a:endParaRPr lang="en-US" sz="1100" b="1" i="1" dirty="0" smtClean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r>
              <a:rPr lang="en-US" sz="1400" b="1" u="sng" dirty="0">
                <a:solidFill>
                  <a:schemeClr val="tx1"/>
                </a:solidFill>
                <a:latin typeface="Century Gothic" pitchFamily="34" charset="0"/>
              </a:rPr>
              <a:t>Array Properties and </a:t>
            </a:r>
            <a:r>
              <a:rPr lang="en-US" sz="1400" b="1" u="sng" dirty="0" smtClean="0">
                <a:solidFill>
                  <a:schemeClr val="tx1"/>
                </a:solidFill>
                <a:latin typeface="Century Gothic" pitchFamily="34" charset="0"/>
              </a:rPr>
              <a:t>Methods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The real strength of JavaScript arrays are the built-in array properties and methods</a:t>
            </a: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algn="l"/>
            <a:endParaRPr lang="en-US" sz="1100" b="1" i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cars.length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  </a:t>
            </a:r>
            <a:r>
              <a:rPr lang="en-US" sz="1100" b="1" i="1" dirty="0">
                <a:solidFill>
                  <a:srgbClr val="00B050"/>
                </a:solidFill>
                <a:latin typeface="Century Gothic" pitchFamily="34" charset="0"/>
              </a:rPr>
              <a:t>// Returns the number of elements</a:t>
            </a:r>
            <a:br>
              <a:rPr lang="en-US" sz="1100" b="1" i="1" dirty="0">
                <a:solidFill>
                  <a:srgbClr val="00B050"/>
                </a:solidFill>
                <a:latin typeface="Century Gothic" pitchFamily="34" charset="0"/>
              </a:rPr>
            </a:b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cars.sort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()   </a:t>
            </a:r>
            <a:r>
              <a:rPr lang="en-US" sz="1100" b="1" i="1" dirty="0">
                <a:solidFill>
                  <a:srgbClr val="00B050"/>
                </a:solidFill>
                <a:latin typeface="Century Gothic" pitchFamily="34" charset="0"/>
              </a:rPr>
              <a:t>// Sorts the array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500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6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9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35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4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8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400" b="1" u="sng" dirty="0" smtClean="0">
                <a:solidFill>
                  <a:schemeClr val="tx1"/>
                </a:solidFill>
                <a:latin typeface="Century Gothic" pitchFamily="34" charset="0"/>
              </a:rPr>
              <a:t>The </a:t>
            </a:r>
            <a:r>
              <a:rPr lang="en-US" sz="1400" b="1" u="sng" dirty="0">
                <a:solidFill>
                  <a:schemeClr val="tx1"/>
                </a:solidFill>
                <a:latin typeface="Century Gothic" pitchFamily="34" charset="0"/>
              </a:rPr>
              <a:t>length Property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The length property of an array returns the length of an array (the number of array elements).</a:t>
            </a:r>
          </a:p>
          <a:p>
            <a:pPr algn="l"/>
            <a:r>
              <a:rPr lang="en-US" sz="14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</a:t>
            </a: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fruits = ["Banana", "Orange", "Apple", "Mango"];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let length = 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fruits.length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;</a:t>
            </a:r>
          </a:p>
          <a:p>
            <a:pPr algn="l"/>
            <a:endParaRPr lang="en-US" sz="1400" b="1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The</a:t>
            </a:r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 length property is always one more than the highest array index</a:t>
            </a: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entury Gothic" pitchFamily="34" charset="0"/>
              </a:rPr>
              <a:t>Accessing the First Array Element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</a:t>
            </a: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fruits = ["Banana", "Orange", "Apple", "Mango"];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let fruit = fruits[0];</a:t>
            </a:r>
          </a:p>
          <a:p>
            <a:pPr algn="l"/>
            <a:r>
              <a:rPr lang="en-US" sz="1400" dirty="0"/>
              <a:t/>
            </a:r>
            <a:br>
              <a:rPr lang="en-US" sz="1400" dirty="0"/>
            </a:b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491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4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95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85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89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81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4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400" b="1" u="sng" dirty="0" smtClean="0">
                <a:solidFill>
                  <a:schemeClr val="tx1"/>
                </a:solidFill>
                <a:latin typeface="Century Gothic" pitchFamily="34" charset="0"/>
              </a:rPr>
              <a:t>Accessing </a:t>
            </a:r>
            <a:r>
              <a:rPr lang="en-US" sz="1400" b="1" u="sng" dirty="0">
                <a:solidFill>
                  <a:schemeClr val="tx1"/>
                </a:solidFill>
                <a:latin typeface="Century Gothic" pitchFamily="34" charset="0"/>
              </a:rPr>
              <a:t>the Last Array Element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This is how to access the last element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</a:t>
            </a: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fruits = ["Banana", "Orange", "Apple", "Mango"];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let fruit = fruits[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fruits.length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- 1</a:t>
            </a:r>
            <a:r>
              <a:rPr lang="en-US" sz="1100" b="1" i="1" dirty="0" smtClean="0">
                <a:solidFill>
                  <a:srgbClr val="7030A0"/>
                </a:solidFill>
                <a:latin typeface="Century Gothic" pitchFamily="34" charset="0"/>
              </a:rPr>
              <a:t>];</a:t>
            </a:r>
          </a:p>
          <a:p>
            <a:pPr algn="l"/>
            <a:endParaRPr lang="en-US" sz="1100" b="1" i="1" dirty="0" smtClean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100" b="1" i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r>
              <a:rPr lang="en-US" sz="1400" b="1" u="sng" dirty="0">
                <a:solidFill>
                  <a:schemeClr val="tx1"/>
                </a:solidFill>
                <a:latin typeface="Century Gothic" pitchFamily="34" charset="0"/>
              </a:rPr>
              <a:t>Looping Array Elements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One way to loop through an array, is using a for loop</a:t>
            </a: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</a:t>
            </a: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fruits = ["Banana", "Orange", "Apple", "Mango"];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let 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fLen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 = 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fruits.length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/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let text = "&lt;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ul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&gt;";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for (let 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i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 = 0; 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i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 &lt; 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fLen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; 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i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++) {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 text += "&lt;li&gt;" + fruits[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i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] + "&lt;/li&gt;";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}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text += "&lt;/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ul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&gt;";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097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5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55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45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145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93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6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6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You can also use the </a:t>
            </a:r>
            <a:r>
              <a:rPr lang="en-US" sz="1400" dirty="0" err="1">
                <a:solidFill>
                  <a:schemeClr val="tx1"/>
                </a:solidFill>
                <a:latin typeface="Century Gothic" pitchFamily="34" charset="0"/>
              </a:rPr>
              <a:t>Array.forEach</a:t>
            </a:r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() function</a:t>
            </a: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</a:t>
            </a: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fruits = ["Banana", "Orange", "Apple", "Mango"];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/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let text = "&lt;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ul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&gt;";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fruits.forEach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(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myFunction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);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text += "&lt;/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ul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&gt;";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/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function 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myFunction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(value) {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 text += "&lt;li&gt;" + value + "&lt;/li&gt;";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}</a:t>
            </a: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412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85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75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400" b="1" u="sng" dirty="0">
                <a:solidFill>
                  <a:schemeClr val="tx1"/>
                </a:solidFill>
                <a:latin typeface="Century Gothic" pitchFamily="34" charset="0"/>
              </a:rPr>
              <a:t>Adding Array Elements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The easiest way to add a new element to an array is using the push() method: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</a:t>
            </a: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fruits = ["Banana", "Orange", "Apple"];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fruits.push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("Lemon");  </a:t>
            </a:r>
            <a:r>
              <a:rPr lang="en-US" sz="1100" b="1" i="1" dirty="0">
                <a:solidFill>
                  <a:srgbClr val="00B050"/>
                </a:solidFill>
                <a:latin typeface="Century Gothic" pitchFamily="34" charset="0"/>
              </a:rPr>
              <a:t>// Adds a new element (Lemon) to fruits</a:t>
            </a:r>
          </a:p>
          <a:p>
            <a:pPr algn="l"/>
            <a:endParaRPr lang="en-US" sz="1100" b="1" i="1" dirty="0" smtClean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100" b="1" i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New element can also be added to an array using the length property:</a:t>
            </a:r>
          </a:p>
          <a:p>
            <a:pPr algn="l"/>
            <a:r>
              <a:rPr lang="en-US" sz="14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</a:t>
            </a: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fruits = ["Banana", "Orange", "Apple"];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fruits[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fruits.length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] = "Lemon";  </a:t>
            </a:r>
            <a:r>
              <a:rPr lang="en-US" sz="1100" b="1" i="1" dirty="0">
                <a:solidFill>
                  <a:srgbClr val="00B050"/>
                </a:solidFill>
                <a:latin typeface="Century Gothic" pitchFamily="34" charset="0"/>
              </a:rPr>
              <a:t>// Adds "Lemon" to fruits</a:t>
            </a:r>
          </a:p>
          <a:p>
            <a:pPr algn="l"/>
            <a:endParaRPr lang="en-US" sz="1100" b="1" i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348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7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7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6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64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965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55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400" b="1" u="sng" dirty="0">
                <a:solidFill>
                  <a:schemeClr val="tx1"/>
                </a:solidFill>
                <a:latin typeface="Century Gothic" pitchFamily="34" charset="0"/>
              </a:rPr>
              <a:t>Adding Array Elements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entury Gothic" pitchFamily="34" charset="0"/>
              </a:rPr>
              <a:t>WARNING !</a:t>
            </a:r>
            <a:br>
              <a:rPr lang="en-US" sz="1400" b="1" dirty="0">
                <a:solidFill>
                  <a:schemeClr val="tx1"/>
                </a:solidFill>
                <a:latin typeface="Century Gothic" pitchFamily="34" charset="0"/>
              </a:rPr>
            </a:b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entury Gothic" pitchFamily="34" charset="0"/>
              </a:rPr>
              <a:t>Adding elements with high indexes can create undefined "holes" in an array:</a:t>
            </a: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</a:t>
            </a:r>
            <a:endParaRPr lang="en-US" sz="1400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fruits = ["Banana", "Orange", "Apple"];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fruits[6] = "Lemon"; </a:t>
            </a:r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 </a:t>
            </a:r>
            <a:r>
              <a:rPr lang="en-US" sz="1100" b="1" i="1" dirty="0">
                <a:solidFill>
                  <a:srgbClr val="00B050"/>
                </a:solidFill>
                <a:latin typeface="Century Gothic" pitchFamily="34" charset="0"/>
              </a:rPr>
              <a:t>// Creates undefined "holes" in fruits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100" b="1" i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2766" y="1123950"/>
            <a:ext cx="6781800" cy="838200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91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7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75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2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9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400" b="1" u="sng" dirty="0" smtClean="0">
                <a:solidFill>
                  <a:schemeClr val="tx1"/>
                </a:solidFill>
                <a:latin typeface="Century Gothic" pitchFamily="34" charset="0"/>
              </a:rPr>
              <a:t>Associative Array </a:t>
            </a:r>
            <a:r>
              <a:rPr lang="en-US" sz="1400" b="1" u="sng" dirty="0">
                <a:solidFill>
                  <a:schemeClr val="tx1"/>
                </a:solidFill>
                <a:latin typeface="Century Gothic" pitchFamily="34" charset="0"/>
              </a:rPr>
              <a:t>Elements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Many programming languages support arrays with named indexes.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Arrays with named indexes are called associative arrays (or hashes).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JavaScript does not support arrays with named indexes.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In JavaScript, arrays always use numbered indexes.  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The easiest way to add a new element to an array is using the </a:t>
            </a:r>
            <a:r>
              <a:rPr lang="en-US" sz="1400" b="1" i="1" dirty="0">
                <a:solidFill>
                  <a:schemeClr val="tx1"/>
                </a:solidFill>
                <a:latin typeface="Century Gothic" pitchFamily="34" charset="0"/>
              </a:rPr>
              <a:t>push()</a:t>
            </a:r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 method:</a:t>
            </a:r>
          </a:p>
          <a:p>
            <a:pPr algn="l"/>
            <a:r>
              <a:rPr lang="en-US" sz="14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</a:t>
            </a: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person = [];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person[0] = "John";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person[1] = "Doe";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person[2] = 46;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person.length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;    </a:t>
            </a:r>
            <a:r>
              <a:rPr lang="en-US" sz="1100" b="1" i="1" dirty="0">
                <a:solidFill>
                  <a:srgbClr val="00B050"/>
                </a:solidFill>
                <a:latin typeface="Century Gothic" pitchFamily="34" charset="0"/>
              </a:rPr>
              <a:t>// Will return 3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/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person[0];       </a:t>
            </a:r>
            <a:r>
              <a:rPr lang="en-US" sz="1100" b="1" i="1" dirty="0">
                <a:solidFill>
                  <a:srgbClr val="00B050"/>
                </a:solidFill>
                <a:latin typeface="Century Gothic" pitchFamily="34" charset="0"/>
              </a:rPr>
              <a:t> // Will return "John"</a:t>
            </a:r>
          </a:p>
          <a:p>
            <a:pPr algn="l"/>
            <a:endParaRPr lang="en-US" sz="1100" b="1" i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9693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400" b="1" u="sng" dirty="0" smtClean="0">
                <a:solidFill>
                  <a:schemeClr val="tx1"/>
                </a:solidFill>
                <a:latin typeface="Century Gothic" pitchFamily="34" charset="0"/>
              </a:rPr>
              <a:t>Associative Array Elements</a:t>
            </a: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entury Gothic" pitchFamily="34" charset="0"/>
              </a:rPr>
              <a:t>WARNING !!</a:t>
            </a:r>
            <a:br>
              <a:rPr lang="en-US" sz="1400" b="1" dirty="0">
                <a:solidFill>
                  <a:schemeClr val="tx1"/>
                </a:solidFill>
                <a:latin typeface="Century Gothic" pitchFamily="34" charset="0"/>
              </a:rPr>
            </a:br>
            <a:r>
              <a:rPr lang="en-US" sz="1400" b="1" dirty="0">
                <a:solidFill>
                  <a:schemeClr val="tx1"/>
                </a:solidFill>
                <a:latin typeface="Century Gothic" pitchFamily="34" charset="0"/>
              </a:rPr>
              <a:t>If you use named indexes, JavaScript will redefine the array to an object.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entury Gothic" pitchFamily="34" charset="0"/>
              </a:rPr>
              <a:t>After that, some array methods and properties will produce incorrect results</a:t>
            </a:r>
            <a:r>
              <a:rPr lang="en-US" sz="1400" b="1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</a:t>
            </a:r>
          </a:p>
          <a:p>
            <a:pPr algn="l"/>
            <a:r>
              <a:rPr lang="en-US" sz="1100" b="1" i="1" dirty="0" err="1" smtClean="0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person = [];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person["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firstName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"] = "John";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person["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lastName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"] = "Doe";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person["age"] = 46;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person.length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;    </a:t>
            </a:r>
            <a:r>
              <a:rPr lang="en-US" sz="1100" b="1" i="1" dirty="0">
                <a:solidFill>
                  <a:srgbClr val="00B050"/>
                </a:solidFill>
                <a:latin typeface="Century Gothic" pitchFamily="34" charset="0"/>
              </a:rPr>
              <a:t> // Will return 0</a:t>
            </a:r>
            <a:br>
              <a:rPr lang="en-US" sz="1100" b="1" i="1" dirty="0">
                <a:solidFill>
                  <a:srgbClr val="00B05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person[0];         </a:t>
            </a:r>
            <a:r>
              <a:rPr lang="en-US" sz="1100" b="1" i="1" dirty="0">
                <a:solidFill>
                  <a:srgbClr val="00B050"/>
                </a:solidFill>
                <a:latin typeface="Century Gothic" pitchFamily="34" charset="0"/>
              </a:rPr>
              <a:t>// Will return undefined</a:t>
            </a: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" y="1123950"/>
            <a:ext cx="8686800" cy="838200"/>
          </a:xfrm>
          <a:prstGeom prst="roundRect">
            <a:avLst/>
          </a:prstGeom>
          <a:solidFill>
            <a:srgbClr val="FFFF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3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45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95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88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733550"/>
            <a:ext cx="8915400" cy="1066800"/>
          </a:xfrm>
        </p:spPr>
        <p:txBody>
          <a:bodyPr>
            <a:noAutofit/>
          </a:bodyPr>
          <a:lstStyle/>
          <a:p>
            <a:r>
              <a:rPr lang="en-US" sz="4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 Between Arrays and Objects</a:t>
            </a:r>
          </a:p>
        </p:txBody>
      </p:sp>
    </p:spTree>
    <p:extLst>
      <p:ext uri="{BB962C8B-B14F-4D97-AF65-F5344CB8AC3E}">
        <p14:creationId xmlns:p14="http://schemas.microsoft.com/office/powerpoint/2010/main" val="823657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400" b="1" u="sng" dirty="0" smtClean="0">
                <a:solidFill>
                  <a:schemeClr val="tx1"/>
                </a:solidFill>
                <a:latin typeface="Century Gothic" pitchFamily="34" charset="0"/>
              </a:rPr>
              <a:t>Arrays </a:t>
            </a:r>
            <a:r>
              <a:rPr lang="en-US" sz="1400" b="1" u="sng" dirty="0">
                <a:solidFill>
                  <a:schemeClr val="tx1"/>
                </a:solidFill>
                <a:latin typeface="Century Gothic" pitchFamily="34" charset="0"/>
              </a:rPr>
              <a:t>and Objects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2000" b="1" i="1" dirty="0" smtClean="0">
                <a:solidFill>
                  <a:schemeClr val="tx1"/>
                </a:solidFill>
                <a:latin typeface="Century Gothic" pitchFamily="34" charset="0"/>
              </a:rPr>
              <a:t>Arrays</a:t>
            </a:r>
            <a:r>
              <a:rPr lang="en-US" sz="2000" dirty="0">
                <a:solidFill>
                  <a:schemeClr val="tx1"/>
                </a:solidFill>
                <a:latin typeface="Century Gothic" pitchFamily="34" charset="0"/>
              </a:rPr>
              <a:t> use numbered indexes.  </a:t>
            </a:r>
            <a:endParaRPr lang="en-US" sz="20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2000" b="1" i="1" dirty="0" smtClean="0">
                <a:solidFill>
                  <a:schemeClr val="tx1"/>
                </a:solidFill>
                <a:latin typeface="Century Gothic" pitchFamily="34" charset="0"/>
              </a:rPr>
              <a:t>Objects</a:t>
            </a:r>
            <a:r>
              <a:rPr lang="en-US" sz="2000" dirty="0">
                <a:solidFill>
                  <a:schemeClr val="tx1"/>
                </a:solidFill>
                <a:latin typeface="Century Gothic" pitchFamily="34" charset="0"/>
              </a:rPr>
              <a:t> use named indexes</a:t>
            </a:r>
            <a:r>
              <a:rPr lang="en-US" sz="2000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  <a:p>
            <a:pPr algn="l"/>
            <a:endParaRPr lang="en-US" sz="1100" b="1" i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168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25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85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09750"/>
            <a:ext cx="7772400" cy="590549"/>
          </a:xfrm>
        </p:spPr>
        <p:txBody>
          <a:bodyPr>
            <a:noAutofit/>
          </a:bodyPr>
          <a:lstStyle/>
          <a:p>
            <a:r>
              <a:rPr lang="en-US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en-US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endParaRPr lang="en-US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964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800" b="1" u="sng" dirty="0">
                <a:solidFill>
                  <a:schemeClr val="tx1"/>
                </a:solidFill>
                <a:latin typeface="Century Gothic" pitchFamily="34" charset="0"/>
              </a:rPr>
              <a:t>When to Use Arrays. When to use Objects</a:t>
            </a:r>
            <a:r>
              <a:rPr lang="en-US" sz="1800" b="1" u="sng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  <a:p>
            <a:pPr algn="l"/>
            <a:endParaRPr lang="en-US" sz="1100" b="1" i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" y="1504950"/>
            <a:ext cx="8610600" cy="1905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JavaScript does not support associative arrays.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You should use objects when you want the element names to be strings (text).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You should use arrays when you want the element names to be numbers.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58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8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600" b="1" u="sng" dirty="0" smtClean="0">
                <a:solidFill>
                  <a:schemeClr val="tx1"/>
                </a:solidFill>
                <a:latin typeface="Century Gothic" pitchFamily="34" charset="0"/>
              </a:rPr>
              <a:t>JavaScript </a:t>
            </a:r>
            <a:r>
              <a:rPr lang="en-US" sz="1600" b="1" u="sng" dirty="0">
                <a:solidFill>
                  <a:schemeClr val="tx1"/>
                </a:solidFill>
                <a:latin typeface="Century Gothic" pitchFamily="34" charset="0"/>
              </a:rPr>
              <a:t>new Array()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entury Gothic" pitchFamily="34" charset="0"/>
              </a:rPr>
              <a:t>JavaScript has a built-in array constructor new Array().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entury Gothic" pitchFamily="34" charset="0"/>
              </a:rPr>
              <a:t>But you can safely use [] instead</a:t>
            </a:r>
            <a:r>
              <a:rPr lang="en-US" sz="1600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entury Gothic" pitchFamily="34" charset="0"/>
              </a:rPr>
              <a:t>These two different statements both create a new empty array named points</a:t>
            </a:r>
            <a:r>
              <a:rPr lang="en-US" sz="1400" b="1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  <a:endParaRPr lang="en-US" sz="1100" b="1" i="1" dirty="0" smtClean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r>
              <a:rPr lang="en-US" sz="1100" b="1" i="1" dirty="0" err="1" smtClean="0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points = new Array();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points = </a:t>
            </a:r>
            <a:r>
              <a:rPr lang="en-US" sz="1100" b="1" i="1" dirty="0" smtClean="0">
                <a:solidFill>
                  <a:srgbClr val="7030A0"/>
                </a:solidFill>
                <a:latin typeface="Century Gothic" pitchFamily="34" charset="0"/>
              </a:rPr>
              <a:t>[];</a:t>
            </a:r>
          </a:p>
          <a:p>
            <a:pPr algn="l"/>
            <a:endParaRPr lang="en-US" sz="1100" b="1" i="1" dirty="0" smtClean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entury Gothic" pitchFamily="34" charset="0"/>
              </a:rPr>
              <a:t>These two different statements both create a new array containing 6 numbers</a:t>
            </a:r>
            <a:r>
              <a:rPr lang="en-US" sz="1400" b="1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points = new Array(40, 100, 1, 5, 25, 10);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points = [40, 100, 1, 5, 25, 10</a:t>
            </a:r>
            <a:r>
              <a:rPr lang="en-US" sz="1100" b="1" i="1" dirty="0" smtClean="0">
                <a:solidFill>
                  <a:srgbClr val="7030A0"/>
                </a:solidFill>
                <a:latin typeface="Century Gothic" pitchFamily="34" charset="0"/>
              </a:rPr>
              <a:t>];</a:t>
            </a:r>
          </a:p>
          <a:p>
            <a:pPr algn="l"/>
            <a:endParaRPr lang="en-US" sz="1100" b="1" i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entury Gothic" pitchFamily="34" charset="0"/>
              </a:rPr>
              <a:t>The new keyword can produce some unexpected results:</a:t>
            </a:r>
          </a:p>
          <a:p>
            <a:pPr algn="l"/>
            <a:r>
              <a:rPr lang="en-US" sz="1100" b="1" i="1" dirty="0">
                <a:solidFill>
                  <a:srgbClr val="00B050"/>
                </a:solidFill>
                <a:latin typeface="Century Gothic" pitchFamily="34" charset="0"/>
              </a:rPr>
              <a:t>// Create an array with three elements:</a:t>
            </a:r>
            <a:br>
              <a:rPr lang="en-US" sz="1100" b="1" i="1" dirty="0">
                <a:solidFill>
                  <a:srgbClr val="00B050"/>
                </a:solidFill>
                <a:latin typeface="Century Gothic" pitchFamily="34" charset="0"/>
              </a:rPr>
            </a:b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points = new Array(40, 100, 1);</a:t>
            </a:r>
          </a:p>
          <a:p>
            <a:pPr algn="l"/>
            <a:r>
              <a:rPr lang="en-US" sz="1100" b="1" i="1" dirty="0">
                <a:solidFill>
                  <a:srgbClr val="00B050"/>
                </a:solidFill>
                <a:latin typeface="Century Gothic" pitchFamily="34" charset="0"/>
              </a:rPr>
              <a:t>// Create an array with </a:t>
            </a:r>
            <a:r>
              <a:rPr lang="en-US" sz="1100" b="1" i="1" dirty="0" smtClean="0">
                <a:solidFill>
                  <a:srgbClr val="00B050"/>
                </a:solidFill>
                <a:latin typeface="Century Gothic" pitchFamily="34" charset="0"/>
              </a:rPr>
              <a:t>two elements</a:t>
            </a:r>
            <a:r>
              <a:rPr lang="en-US" sz="1100" b="1" i="1" dirty="0">
                <a:solidFill>
                  <a:srgbClr val="00B050"/>
                </a:solidFill>
                <a:latin typeface="Century Gothic" pitchFamily="34" charset="0"/>
              </a:rPr>
              <a:t>:</a:t>
            </a:r>
            <a:br>
              <a:rPr lang="en-US" sz="1100" b="1" i="1" dirty="0">
                <a:solidFill>
                  <a:srgbClr val="00B050"/>
                </a:solidFill>
                <a:latin typeface="Century Gothic" pitchFamily="34" charset="0"/>
              </a:rPr>
            </a:b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points = new Array(40, 100);</a:t>
            </a:r>
          </a:p>
          <a:p>
            <a:pPr algn="l"/>
            <a:r>
              <a:rPr lang="en-US" sz="1100" b="1" i="1" dirty="0">
                <a:solidFill>
                  <a:srgbClr val="00B050"/>
                </a:solidFill>
                <a:latin typeface="Century Gothic" pitchFamily="34" charset="0"/>
              </a:rPr>
              <a:t>// Create an array with one element ???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points = new Array(40);  </a:t>
            </a:r>
          </a:p>
          <a:p>
            <a:pPr algn="l"/>
            <a:endParaRPr lang="en-US" sz="1100" b="1" i="1" u="sng" dirty="0" smtClean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100" b="1" i="1" u="sng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100" b="1" i="1" u="sng" dirty="0" smtClean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100" b="1" i="1" u="sng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100" b="1" i="1" u="sng" dirty="0" smtClean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100" b="1" i="1" u="sng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100" b="1" i="1" u="sng" dirty="0" smtClean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0523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85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5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1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34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395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855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39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995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38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9750"/>
            <a:ext cx="8229600" cy="857250"/>
          </a:xfrm>
        </p:spPr>
        <p:txBody>
          <a:bodyPr>
            <a:noAutofit/>
          </a:bodyPr>
          <a:lstStyle/>
          <a:p>
            <a:r>
              <a:rPr lang="en-US" sz="6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common error</a:t>
            </a:r>
            <a:endParaRPr lang="en-US" sz="6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3049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400" b="1" u="sng" dirty="0" smtClean="0">
                <a:solidFill>
                  <a:schemeClr val="tx1"/>
                </a:solidFill>
                <a:latin typeface="Century Gothic" pitchFamily="34" charset="0"/>
              </a:rPr>
              <a:t>Error with Similarities</a:t>
            </a:r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	</a:t>
            </a:r>
            <a:r>
              <a:rPr lang="en-US" sz="1200" b="1" i="1" dirty="0" err="1" smtClean="0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 points = [40];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entury Gothic" pitchFamily="34" charset="0"/>
              </a:rPr>
              <a:t>is not the same as</a:t>
            </a:r>
            <a:r>
              <a:rPr lang="en-US" sz="1600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algn="l"/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	</a:t>
            </a:r>
            <a:r>
              <a:rPr lang="en-US" sz="1200" b="1" i="1" dirty="0" err="1" smtClean="0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 points = new Array(40);</a:t>
            </a:r>
          </a:p>
          <a:p>
            <a:pPr algn="l"/>
            <a:endParaRPr lang="en-US" sz="1400" i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l"/>
            <a:endParaRPr lang="en-US" sz="1100" b="1" i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447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4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400" b="1" u="sng" dirty="0" smtClean="0">
                <a:solidFill>
                  <a:schemeClr val="tx1"/>
                </a:solidFill>
                <a:latin typeface="Century Gothic" pitchFamily="34" charset="0"/>
              </a:rPr>
              <a:t>Differences</a:t>
            </a:r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600" dirty="0" smtClean="0">
                <a:solidFill>
                  <a:srgbClr val="00B050"/>
                </a:solidFill>
                <a:latin typeface="Century Gothic" pitchFamily="34" charset="0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Century Gothic" pitchFamily="34" charset="0"/>
              </a:rPr>
              <a:t>Create an array with one element:</a:t>
            </a:r>
            <a:r>
              <a:rPr lang="en-US" sz="1600" dirty="0">
                <a:solidFill>
                  <a:schemeClr val="tx1"/>
                </a:solidFill>
                <a:latin typeface="Century Gothic" pitchFamily="34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entury Gothic" pitchFamily="34" charset="0"/>
              </a:rPr>
            </a:br>
            <a:r>
              <a:rPr lang="en-US" sz="14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400" b="1" i="1" dirty="0">
                <a:solidFill>
                  <a:srgbClr val="7030A0"/>
                </a:solidFill>
                <a:latin typeface="Century Gothic" pitchFamily="34" charset="0"/>
              </a:rPr>
              <a:t> points = [40</a:t>
            </a:r>
            <a:r>
              <a:rPr lang="en-US" sz="1400" b="1" i="1" dirty="0" smtClean="0">
                <a:solidFill>
                  <a:srgbClr val="7030A0"/>
                </a:solidFill>
                <a:latin typeface="Century Gothic" pitchFamily="34" charset="0"/>
              </a:rPr>
              <a:t>];</a:t>
            </a:r>
          </a:p>
          <a:p>
            <a:pPr algn="l"/>
            <a:endParaRPr lang="en-US" sz="1400" b="1" i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r>
              <a:rPr lang="en-US" sz="1600" dirty="0">
                <a:solidFill>
                  <a:srgbClr val="00B050"/>
                </a:solidFill>
                <a:latin typeface="Century Gothic" pitchFamily="34" charset="0"/>
              </a:rPr>
              <a:t>// Create an array with 40 undefined elements:</a:t>
            </a:r>
            <a:r>
              <a:rPr lang="en-US" sz="1600" dirty="0">
                <a:solidFill>
                  <a:schemeClr val="tx1"/>
                </a:solidFill>
                <a:latin typeface="Century Gothic" pitchFamily="34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entury Gothic" pitchFamily="34" charset="0"/>
              </a:rPr>
            </a:br>
            <a:r>
              <a:rPr lang="en-US" sz="14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400" b="1" i="1" dirty="0">
                <a:solidFill>
                  <a:srgbClr val="7030A0"/>
                </a:solidFill>
                <a:latin typeface="Century Gothic" pitchFamily="34" charset="0"/>
              </a:rPr>
              <a:t> points = new Array(40); 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37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4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400" b="1" u="sng" dirty="0" smtClean="0">
                <a:solidFill>
                  <a:schemeClr val="tx1"/>
                </a:solidFill>
                <a:latin typeface="Century Gothic" pitchFamily="34" charset="0"/>
              </a:rPr>
              <a:t>Recognizing </a:t>
            </a:r>
            <a:r>
              <a:rPr lang="en-US" sz="1400" b="1" u="sng" dirty="0">
                <a:solidFill>
                  <a:schemeClr val="tx1"/>
                </a:solidFill>
                <a:latin typeface="Century Gothic" pitchFamily="34" charset="0"/>
              </a:rPr>
              <a:t>an </a:t>
            </a:r>
            <a:r>
              <a:rPr lang="en-US" sz="1400" b="1" u="sng" dirty="0" smtClean="0">
                <a:solidFill>
                  <a:schemeClr val="tx1"/>
                </a:solidFill>
                <a:latin typeface="Century Gothic" pitchFamily="34" charset="0"/>
              </a:rPr>
              <a:t>Array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A common question is: How do I know if a variable is an array?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The problem is that the JavaScript operator </a:t>
            </a:r>
            <a:r>
              <a:rPr lang="en-US" sz="1400" b="1" i="1" dirty="0" err="1">
                <a:solidFill>
                  <a:srgbClr val="FC42C7"/>
                </a:solidFill>
                <a:latin typeface="Century Gothic" pitchFamily="34" charset="0"/>
              </a:rPr>
              <a:t>typeof</a:t>
            </a:r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 returns "</a:t>
            </a:r>
            <a:r>
              <a:rPr lang="en-US" sz="1400" b="1" i="1" dirty="0">
                <a:solidFill>
                  <a:srgbClr val="FC42C7"/>
                </a:solidFill>
                <a:latin typeface="Century Gothic" pitchFamily="34" charset="0"/>
              </a:rPr>
              <a:t>object</a:t>
            </a:r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":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</a:t>
            </a:r>
            <a:endParaRPr lang="en-US" sz="1400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l"/>
            <a:r>
              <a:rPr lang="en-US" sz="1100" b="1" i="1" dirty="0" smtClean="0">
                <a:solidFill>
                  <a:srgbClr val="7030A0"/>
                </a:solidFill>
                <a:latin typeface="Century Gothic" pitchFamily="34" charset="0"/>
              </a:rPr>
              <a:t/>
            </a:r>
            <a:br>
              <a:rPr lang="en-US" sz="1100" b="1" i="1" dirty="0" smtClean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fruits = ["Banana", "Orange", "Apple"];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let type = 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typeof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fruits</a:t>
            </a:r>
            <a:r>
              <a:rPr lang="en-US" sz="1100" b="1" i="1" dirty="0" smtClean="0">
                <a:solidFill>
                  <a:srgbClr val="7030A0"/>
                </a:solidFill>
                <a:latin typeface="Century Gothic" pitchFamily="34" charset="0"/>
              </a:rPr>
              <a:t>; </a:t>
            </a:r>
            <a:endParaRPr lang="en-US" sz="1100" b="1" i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The </a:t>
            </a:r>
            <a:r>
              <a:rPr lang="en-US" sz="1400" b="1" dirty="0" err="1">
                <a:solidFill>
                  <a:srgbClr val="00B0F0"/>
                </a:solidFill>
                <a:latin typeface="Century Gothic" pitchFamily="34" charset="0"/>
              </a:rPr>
              <a:t>typeof</a:t>
            </a:r>
            <a:r>
              <a:rPr lang="en-US" sz="1400" dirty="0">
                <a:solidFill>
                  <a:srgbClr val="00B0F0"/>
                </a:solidFill>
                <a:latin typeface="Century Gothic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operator returns object because a JavaScript array is an object</a:t>
            </a: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b="1" i="1" dirty="0">
                <a:solidFill>
                  <a:schemeClr val="tx1"/>
                </a:solidFill>
                <a:latin typeface="Century Gothic" pitchFamily="34" charset="0"/>
              </a:rPr>
              <a:t>Solution 1: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To solve this problem </a:t>
            </a:r>
            <a:r>
              <a:rPr lang="en-US" sz="1400" dirty="0" err="1">
                <a:solidFill>
                  <a:schemeClr val="tx1"/>
                </a:solidFill>
                <a:latin typeface="Century Gothic" pitchFamily="34" charset="0"/>
              </a:rPr>
              <a:t>ECMAScript</a:t>
            </a:r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 5 (JavaScript 2009) defined a new method </a:t>
            </a:r>
            <a:r>
              <a:rPr lang="en-US" sz="1400" b="1" i="1" dirty="0" err="1">
                <a:solidFill>
                  <a:srgbClr val="00B050"/>
                </a:solidFill>
                <a:latin typeface="Century Gothic" pitchFamily="34" charset="0"/>
              </a:rPr>
              <a:t>Array.isArray</a:t>
            </a:r>
            <a:r>
              <a:rPr lang="en-US" sz="1400" b="1" i="1" dirty="0">
                <a:solidFill>
                  <a:srgbClr val="00B050"/>
                </a:solidFill>
                <a:latin typeface="Century Gothic" pitchFamily="34" charset="0"/>
              </a:rPr>
              <a:t>()</a:t>
            </a:r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200" b="1" i="1" dirty="0" err="1">
                <a:solidFill>
                  <a:srgbClr val="7030A0"/>
                </a:solidFill>
                <a:latin typeface="Century Gothic" pitchFamily="34" charset="0"/>
              </a:rPr>
              <a:t>Array.isArray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(fruits);</a:t>
            </a: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b="1" u="sng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9720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5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75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45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935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335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78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415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7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endParaRPr lang="en-US" sz="1100" b="1" i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entury Gothic" pitchFamily="34" charset="0"/>
              </a:rPr>
              <a:t>Solution 2</a:t>
            </a:r>
            <a:r>
              <a:rPr lang="en-US" sz="1400" b="1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algn="l"/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entury Gothic" pitchFamily="34" charset="0"/>
              </a:rPr>
              <a:t>The </a:t>
            </a:r>
            <a:r>
              <a:rPr lang="en-US" sz="1600" i="1" dirty="0" err="1">
                <a:solidFill>
                  <a:srgbClr val="FF0000"/>
                </a:solidFill>
                <a:latin typeface="Century Gothic" pitchFamily="34" charset="0"/>
              </a:rPr>
              <a:t>instanceof</a:t>
            </a:r>
            <a:r>
              <a:rPr lang="en-US" sz="1600" dirty="0">
                <a:solidFill>
                  <a:schemeClr val="tx1"/>
                </a:solidFill>
                <a:latin typeface="Century Gothic" pitchFamily="34" charset="0"/>
              </a:rPr>
              <a:t> operator returns </a:t>
            </a:r>
            <a:r>
              <a:rPr lang="en-US" sz="1600" dirty="0">
                <a:solidFill>
                  <a:srgbClr val="FF0000"/>
                </a:solidFill>
                <a:latin typeface="Century Gothic" pitchFamily="34" charset="0"/>
              </a:rPr>
              <a:t>true</a:t>
            </a:r>
            <a:r>
              <a:rPr lang="en-US" sz="1600" dirty="0">
                <a:solidFill>
                  <a:schemeClr val="tx1"/>
                </a:solidFill>
                <a:latin typeface="Century Gothic" pitchFamily="34" charset="0"/>
              </a:rPr>
              <a:t> if an object is created by a given constructor</a:t>
            </a:r>
            <a:r>
              <a:rPr lang="en-US" sz="1600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fruits = ["Banana", "Orange", "Apple"];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/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fruits 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instanceof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Array;</a:t>
            </a:r>
          </a:p>
          <a:p>
            <a:pPr algn="l"/>
            <a:endParaRPr lang="en-US" sz="1100" b="1" i="1" dirty="0">
              <a:solidFill>
                <a:srgbClr val="7030A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6520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35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85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Using an array literal is the easiest way to create a JavaScript Array.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b="1" i="1" u="sng" dirty="0">
                <a:solidFill>
                  <a:schemeClr val="tx1"/>
                </a:solidFill>
                <a:latin typeface="Century Gothic" pitchFamily="34" charset="0"/>
              </a:rPr>
              <a:t>Syntax:</a:t>
            </a: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array_name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= [item1</a:t>
            </a:r>
            <a:r>
              <a:rPr lang="en-US" sz="1100" b="1" i="1" dirty="0" smtClean="0">
                <a:solidFill>
                  <a:srgbClr val="7030A0"/>
                </a:solidFill>
                <a:latin typeface="Century Gothic" pitchFamily="34" charset="0"/>
              </a:rPr>
              <a:t>, 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item2, ...];    </a:t>
            </a:r>
            <a:endParaRPr lang="en-US" sz="1100" b="1" i="1" dirty="0" smtClean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200" b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It is a common practice to declare arrays with the </a:t>
            </a:r>
            <a:r>
              <a:rPr lang="en-US" sz="1400" b="1" i="1" dirty="0" err="1">
                <a:solidFill>
                  <a:schemeClr val="tx1"/>
                </a:solidFill>
                <a:latin typeface="Century Gothic" pitchFamily="34" charset="0"/>
              </a:rPr>
              <a:t>const</a:t>
            </a:r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 keyword</a:t>
            </a: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</a:t>
            </a:r>
            <a:endParaRPr lang="en-US" sz="1400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cars = </a:t>
            </a:r>
            <a:r>
              <a:rPr lang="en-US" sz="1100" b="1" i="1" dirty="0" smtClean="0">
                <a:solidFill>
                  <a:srgbClr val="7030A0"/>
                </a:solidFill>
                <a:latin typeface="Century Gothic" pitchFamily="34" charset="0"/>
              </a:rPr>
              <a:t>[“Volkswagen",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</a:t>
            </a:r>
            <a:r>
              <a:rPr lang="en-US" sz="1100" b="1" i="1" dirty="0" smtClean="0">
                <a:solidFill>
                  <a:srgbClr val="7030A0"/>
                </a:solidFill>
                <a:latin typeface="Century Gothic" pitchFamily="34" charset="0"/>
              </a:rPr>
              <a:t>“Fiat",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"BMW"];</a:t>
            </a:r>
          </a:p>
          <a:p>
            <a:pPr algn="l"/>
            <a:endParaRPr lang="en-US" sz="1200" b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Spaces and line breaks are not important. A declaration can span multiple lines</a:t>
            </a: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</a:t>
            </a: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cars = [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 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“Volkswagen",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/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 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“Fiat",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/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 "BMW"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];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927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7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6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55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84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895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4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99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You can also create an array, and then provide the elements: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</a:t>
            </a:r>
          </a:p>
          <a:p>
            <a:pPr algn="l"/>
            <a:r>
              <a:rPr lang="en-US" sz="12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 cars = [];</a:t>
            </a:r>
            <a:b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cars[0]= </a:t>
            </a:r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"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Volkswagen";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/>
            </a:r>
            <a:b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cars[1]= </a:t>
            </a:r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"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Fiat";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/>
            </a:r>
            <a:b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cars[2]= "BMW";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008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04950"/>
            <a:ext cx="8001000" cy="1219200"/>
          </a:xfrm>
        </p:spPr>
        <p:txBody>
          <a:bodyPr>
            <a:normAutofit/>
          </a:bodyPr>
          <a:lstStyle/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‘new’ Keyword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6744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The </a:t>
            </a:r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following example also creates an Array, and assigns values to it</a:t>
            </a: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</a:t>
            </a:r>
            <a:endParaRPr lang="en-US" sz="1400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l"/>
            <a:r>
              <a:rPr lang="en-US" sz="12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 cars = new Array</a:t>
            </a:r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(“Volkswagen",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 </a:t>
            </a:r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“Fiat",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 "BMW");</a:t>
            </a:r>
          </a:p>
          <a:p>
            <a:pPr algn="l"/>
            <a:endParaRPr lang="en-US" sz="1400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The two examples above do exactly the same.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There is no need to use new Array().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For simplicity, readability and execution speed, use the array literal method.</a:t>
            </a:r>
          </a:p>
          <a:p>
            <a:pPr algn="l"/>
            <a:endParaRPr lang="en-US" sz="1400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u="sng" dirty="0">
                <a:solidFill>
                  <a:schemeClr val="tx1"/>
                </a:solidFill>
                <a:latin typeface="Century Gothic" pitchFamily="34" charset="0"/>
              </a:rPr>
              <a:t>Accessing Array </a:t>
            </a:r>
            <a:r>
              <a:rPr lang="en-US" sz="1400" u="sng" dirty="0" smtClean="0">
                <a:solidFill>
                  <a:schemeClr val="tx1"/>
                </a:solidFill>
                <a:latin typeface="Century Gothic" pitchFamily="34" charset="0"/>
              </a:rPr>
              <a:t>Elements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You access an array element by referring to the index number</a:t>
            </a: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2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 cars = </a:t>
            </a:r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["Volkswagen 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", " Fiat ", "BMW"];</a:t>
            </a:r>
            <a:b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let car = cars[0</a:t>
            </a:r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];</a:t>
            </a:r>
          </a:p>
          <a:p>
            <a:pPr algn="l"/>
            <a:endParaRPr lang="en-US" sz="1200" b="1" i="1" dirty="0" smtClean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/>
            </a:r>
            <a:b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Note</a:t>
            </a:r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: Array indexes start with 0. [0] is the first element. [1] is the second element</a:t>
            </a: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" y="1657350"/>
            <a:ext cx="6858000" cy="990600"/>
          </a:xfrm>
          <a:prstGeom prst="roundRect">
            <a:avLst/>
          </a:prstGeom>
          <a:solidFill>
            <a:srgbClr val="FFFF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28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6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8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8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18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68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18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15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65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345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400" b="1" u="sng" dirty="0">
                <a:solidFill>
                  <a:schemeClr val="tx1"/>
                </a:solidFill>
                <a:latin typeface="Century Gothic" pitchFamily="34" charset="0"/>
              </a:rPr>
              <a:t>Changing an Array Element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This statement changes the value of the first element in cars: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cars[0] = "Opel";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</a:t>
            </a:r>
          </a:p>
          <a:p>
            <a:pPr algn="l"/>
            <a:r>
              <a:rPr lang="en-US" sz="12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 cars = </a:t>
            </a:r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[“Opel",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 "Volvo", "BMW"];</a:t>
            </a:r>
            <a:b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cars[0] = "Opel";</a:t>
            </a:r>
          </a:p>
          <a:p>
            <a:pPr algn="l"/>
            <a:r>
              <a:rPr lang="en-US" sz="1100" b="1" dirty="0" smtClean="0">
                <a:solidFill>
                  <a:schemeClr val="tx1"/>
                </a:solidFill>
                <a:latin typeface="Century Gothic" pitchFamily="34" charset="0"/>
              </a:rPr>
              <a:t>Output : </a:t>
            </a:r>
          </a:p>
          <a:p>
            <a:pPr algn="l"/>
            <a:r>
              <a:rPr lang="en-US" sz="1200" b="1" i="1" dirty="0" err="1" smtClean="0">
                <a:solidFill>
                  <a:srgbClr val="7030A0"/>
                </a:solidFill>
                <a:latin typeface="Century Gothic" pitchFamily="34" charset="0"/>
              </a:rPr>
              <a:t>Opel,Volvo,BMW</a:t>
            </a:r>
            <a:endParaRPr lang="en-US" sz="1200" b="1" i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730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15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8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9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8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85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175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400" u="sng" dirty="0">
                <a:solidFill>
                  <a:schemeClr val="tx1"/>
                </a:solidFill>
                <a:latin typeface="Century Gothic" pitchFamily="34" charset="0"/>
              </a:rPr>
              <a:t>Converting an Array to a </a:t>
            </a:r>
            <a:r>
              <a:rPr lang="en-US" sz="1400" u="sng" dirty="0" smtClean="0">
                <a:solidFill>
                  <a:schemeClr val="tx1"/>
                </a:solidFill>
                <a:latin typeface="Century Gothic" pitchFamily="34" charset="0"/>
              </a:rPr>
              <a:t>String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The JavaScript method </a:t>
            </a:r>
            <a:r>
              <a:rPr lang="en-US" sz="1400" dirty="0" err="1">
                <a:solidFill>
                  <a:schemeClr val="tx1"/>
                </a:solidFill>
                <a:latin typeface="Century Gothic" pitchFamily="34" charset="0"/>
              </a:rPr>
              <a:t>toString</a:t>
            </a:r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() converts an array to a string of (comma separated) array values</a:t>
            </a: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</a:t>
            </a: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fruits = ["Banana", "Orange", "Apple", "Mango"];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document.getElementById</a:t>
            </a:r>
            <a:r>
              <a:rPr lang="en-US" sz="1100" b="1" i="1" dirty="0" smtClean="0">
                <a:solidFill>
                  <a:srgbClr val="7030A0"/>
                </a:solidFill>
                <a:latin typeface="Century Gothic" pitchFamily="34" charset="0"/>
              </a:rPr>
              <a:t>(“test").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innerHTML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= 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fruits.toString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();</a:t>
            </a:r>
          </a:p>
          <a:p>
            <a:pPr algn="l"/>
            <a:endParaRPr lang="en-US" sz="1100" b="1" i="1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Result:</a:t>
            </a:r>
          </a:p>
          <a:p>
            <a:pPr algn="l"/>
            <a:r>
              <a:rPr lang="en-US" sz="1100" b="1" i="1" dirty="0" err="1" smtClean="0">
                <a:solidFill>
                  <a:srgbClr val="7030A0"/>
                </a:solidFill>
                <a:latin typeface="Century Gothic" pitchFamily="34" charset="0"/>
              </a:rPr>
              <a:t>Banana,Orange,Apple,Mango</a:t>
            </a:r>
            <a:endParaRPr lang="en-US" sz="1100" b="1" i="1" dirty="0" smtClean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u="sng" dirty="0">
                <a:solidFill>
                  <a:schemeClr val="tx1"/>
                </a:solidFill>
                <a:latin typeface="Century Gothic" pitchFamily="34" charset="0"/>
              </a:rPr>
              <a:t>Access the Full </a:t>
            </a:r>
            <a:r>
              <a:rPr lang="en-US" sz="1400" u="sng" dirty="0" smtClean="0">
                <a:solidFill>
                  <a:schemeClr val="tx1"/>
                </a:solidFill>
                <a:latin typeface="Century Gothic" pitchFamily="34" charset="0"/>
              </a:rPr>
              <a:t>Array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With JavaScript, the full array can be accessed by referring to the array name: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</a:t>
            </a: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cars = ["Saab", "Volvo", "BMW"];</a:t>
            </a:r>
            <a:b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</a:b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document.getElementById</a:t>
            </a:r>
            <a:r>
              <a:rPr lang="en-US" sz="1100" b="1" i="1" dirty="0" smtClean="0">
                <a:solidFill>
                  <a:srgbClr val="7030A0"/>
                </a:solidFill>
                <a:latin typeface="Century Gothic" pitchFamily="34" charset="0"/>
              </a:rPr>
              <a:t>(“test").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innerHTML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= cars;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754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75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5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195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89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5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98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7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400" b="1" u="sng" dirty="0" smtClean="0">
                <a:solidFill>
                  <a:schemeClr val="tx1"/>
                </a:solidFill>
                <a:latin typeface="Century Gothic" pitchFamily="34" charset="0"/>
              </a:rPr>
              <a:t>Arrays </a:t>
            </a:r>
            <a:r>
              <a:rPr lang="en-US" sz="1400" b="1" u="sng" dirty="0">
                <a:solidFill>
                  <a:schemeClr val="tx1"/>
                </a:solidFill>
                <a:latin typeface="Century Gothic" pitchFamily="34" charset="0"/>
              </a:rPr>
              <a:t>are Objects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Arrays are a special type of objects. The </a:t>
            </a:r>
            <a:r>
              <a:rPr lang="en-US" sz="1400" dirty="0" err="1">
                <a:solidFill>
                  <a:schemeClr val="tx1"/>
                </a:solidFill>
                <a:latin typeface="Century Gothic" pitchFamily="34" charset="0"/>
              </a:rPr>
              <a:t>typeof</a:t>
            </a:r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 operator in JavaScript returns "object" for arrays.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But, JavaScript arrays are best described as arrays.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Arrays use numbers to access its "elements". In this example, person[0] returns John: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</a:t>
            </a:r>
            <a:r>
              <a:rPr lang="en-US" sz="1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:  </a:t>
            </a:r>
            <a:r>
              <a:rPr lang="en-US" sz="1400" i="1" dirty="0" smtClean="0">
                <a:solidFill>
                  <a:schemeClr val="tx1"/>
                </a:solidFill>
                <a:latin typeface="Century Gothic" pitchFamily="34" charset="0"/>
              </a:rPr>
              <a:t>Array</a:t>
            </a:r>
            <a:endParaRPr lang="en-US" sz="1400" i="1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person = ["John", "Doe", 46</a:t>
            </a:r>
            <a:r>
              <a:rPr lang="en-US" sz="1100" b="1" i="1" dirty="0" smtClean="0">
                <a:solidFill>
                  <a:srgbClr val="7030A0"/>
                </a:solidFill>
                <a:latin typeface="Century Gothic" pitchFamily="34" charset="0"/>
              </a:rPr>
              <a:t>];</a:t>
            </a:r>
          </a:p>
          <a:p>
            <a:pPr algn="l"/>
            <a:endParaRPr lang="en-US" sz="1100" b="1" i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Objects use names to access its "members". In this example, </a:t>
            </a:r>
            <a:r>
              <a:rPr lang="en-US" sz="1400" dirty="0" err="1">
                <a:solidFill>
                  <a:schemeClr val="tx1"/>
                </a:solidFill>
                <a:latin typeface="Century Gothic" pitchFamily="34" charset="0"/>
              </a:rPr>
              <a:t>person.firstName</a:t>
            </a:r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 returns John:</a:t>
            </a:r>
          </a:p>
          <a:p>
            <a:pPr algn="l"/>
            <a:r>
              <a:rPr lang="en-US" sz="1400" i="1" dirty="0">
                <a:solidFill>
                  <a:schemeClr val="tx1"/>
                </a:solidFill>
                <a:latin typeface="Century Gothic" pitchFamily="34" charset="0"/>
              </a:rPr>
              <a:t>Object:</a:t>
            </a:r>
          </a:p>
          <a:p>
            <a:pPr algn="l"/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 person = {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firstName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:"John", </a:t>
            </a:r>
            <a:r>
              <a:rPr lang="en-US" sz="1100" b="1" i="1" dirty="0" err="1">
                <a:solidFill>
                  <a:srgbClr val="7030A0"/>
                </a:solidFill>
                <a:latin typeface="Century Gothic" pitchFamily="34" charset="0"/>
              </a:rPr>
              <a:t>lastName</a:t>
            </a:r>
            <a:r>
              <a:rPr lang="en-US" sz="1100" b="1" i="1" dirty="0">
                <a:solidFill>
                  <a:srgbClr val="7030A0"/>
                </a:solidFill>
                <a:latin typeface="Century Gothic" pitchFamily="34" charset="0"/>
              </a:rPr>
              <a:t>:"Doe", age:46};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723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25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85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45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25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905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84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495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85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378</Words>
  <Application>Microsoft Office PowerPoint</Application>
  <PresentationFormat>On-screen Show (16:9)</PresentationFormat>
  <Paragraphs>464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Javascript Arrays</vt:lpstr>
      <vt:lpstr>Creating an Array</vt:lpstr>
      <vt:lpstr>Javascript Arrays</vt:lpstr>
      <vt:lpstr>Javascript Arrays</vt:lpstr>
      <vt:lpstr>The JavaScript ‘new’ Keyword</vt:lpstr>
      <vt:lpstr>Javascript Arrays</vt:lpstr>
      <vt:lpstr>Javascript Arrays</vt:lpstr>
      <vt:lpstr>Javascript Arrays</vt:lpstr>
      <vt:lpstr>Javascript Arrays</vt:lpstr>
      <vt:lpstr>Javascript Arrays</vt:lpstr>
      <vt:lpstr>Javascript Arrays</vt:lpstr>
      <vt:lpstr>Javascript Arrays</vt:lpstr>
      <vt:lpstr>Javascript Arrays</vt:lpstr>
      <vt:lpstr>Javascript Arrays</vt:lpstr>
      <vt:lpstr>Javascript Arrays</vt:lpstr>
      <vt:lpstr>Javascript Arrays</vt:lpstr>
      <vt:lpstr>Javascript Arrays</vt:lpstr>
      <vt:lpstr>Difference Between Arrays and Objects</vt:lpstr>
      <vt:lpstr>Javascript Arrays</vt:lpstr>
      <vt:lpstr>Javascript Arrays</vt:lpstr>
      <vt:lpstr>Javascript Arrays</vt:lpstr>
      <vt:lpstr>A common error</vt:lpstr>
      <vt:lpstr>Javascript Arrays</vt:lpstr>
      <vt:lpstr>Javascript Arrays</vt:lpstr>
      <vt:lpstr>Javascript Arrays</vt:lpstr>
      <vt:lpstr>Javascript Arrays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Arrays</dc:title>
  <dc:creator>Rashmi ranjan</dc:creator>
  <cp:lastModifiedBy>Rashmi ranjan</cp:lastModifiedBy>
  <cp:revision>22</cp:revision>
  <dcterms:created xsi:type="dcterms:W3CDTF">2023-11-03T23:51:21Z</dcterms:created>
  <dcterms:modified xsi:type="dcterms:W3CDTF">2023-11-05T07:46:58Z</dcterms:modified>
</cp:coreProperties>
</file>