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</p:sldMasterIdLst>
  <p:sldIdLst>
    <p:sldId id="256" r:id="rId5"/>
    <p:sldId id="258" r:id="rId6"/>
    <p:sldId id="269" r:id="rId7"/>
    <p:sldId id="276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46D6E-1E78-3660-24E0-EACB1B167C99}" v="202" dt="2020-04-24T11:16:35.795"/>
    <p1510:client id="{6EB99598-8218-5E1B-5146-00BA4BE8AC02}" v="1007" dt="2020-04-24T11:06:24.418"/>
    <p1510:client id="{9A2229BF-FB31-4E3F-BF69-9036D98C2A14}" v="1188" dt="2020-04-23T16:11:33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2BBFE-A857-4DAA-81D4-A127249C3F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BF8A8E-5813-476B-8D1C-E7E6A76E774F}">
      <dgm:prSet/>
      <dgm:spPr/>
      <dgm:t>
        <a:bodyPr/>
        <a:lstStyle/>
        <a:p>
          <a:r>
            <a:rPr lang="en-US" dirty="0"/>
            <a:t>Our data will be scraped and cleaned with Excel</a:t>
          </a:r>
        </a:p>
      </dgm:t>
    </dgm:pt>
    <dgm:pt modelId="{40C7490A-229B-46A4-A737-2BA920BD9C5E}" type="parTrans" cxnId="{318D17E2-109B-418A-8270-30AACB513DB9}">
      <dgm:prSet/>
      <dgm:spPr/>
      <dgm:t>
        <a:bodyPr/>
        <a:lstStyle/>
        <a:p>
          <a:endParaRPr lang="en-US"/>
        </a:p>
      </dgm:t>
    </dgm:pt>
    <dgm:pt modelId="{145BA028-A09B-4855-982A-B09A78303586}" type="sibTrans" cxnId="{318D17E2-109B-418A-8270-30AACB513DB9}">
      <dgm:prSet/>
      <dgm:spPr/>
      <dgm:t>
        <a:bodyPr/>
        <a:lstStyle/>
        <a:p>
          <a:endParaRPr lang="en-US"/>
        </a:p>
      </dgm:t>
    </dgm:pt>
    <dgm:pt modelId="{C3609A20-E578-4724-A1BE-F4F27431AD8E}">
      <dgm:prSet/>
      <dgm:spPr/>
      <dgm:t>
        <a:bodyPr/>
        <a:lstStyle/>
        <a:p>
          <a:r>
            <a:rPr lang="en-US" dirty="0"/>
            <a:t>Visualization and Dashboard will be built using Tableau</a:t>
          </a:r>
        </a:p>
      </dgm:t>
    </dgm:pt>
    <dgm:pt modelId="{260EE38C-9C6D-41BA-8A33-CD585F6699A3}" type="parTrans" cxnId="{3759C386-896E-457D-8B3E-DA3DC9D7DA60}">
      <dgm:prSet/>
      <dgm:spPr/>
      <dgm:t>
        <a:bodyPr/>
        <a:lstStyle/>
        <a:p>
          <a:endParaRPr lang="en-US"/>
        </a:p>
      </dgm:t>
    </dgm:pt>
    <dgm:pt modelId="{733789D5-130E-48F5-ADFB-E80659402A37}" type="sibTrans" cxnId="{3759C386-896E-457D-8B3E-DA3DC9D7DA60}">
      <dgm:prSet/>
      <dgm:spPr/>
      <dgm:t>
        <a:bodyPr/>
        <a:lstStyle/>
        <a:p>
          <a:endParaRPr lang="en-US"/>
        </a:p>
      </dgm:t>
    </dgm:pt>
    <dgm:pt modelId="{D489B7DC-D27A-4985-8612-0C0288B64874}" type="pres">
      <dgm:prSet presAssocID="{8652BBFE-A857-4DAA-81D4-A127249C3F99}" presName="root" presStyleCnt="0">
        <dgm:presLayoutVars>
          <dgm:dir/>
          <dgm:resizeHandles val="exact"/>
        </dgm:presLayoutVars>
      </dgm:prSet>
      <dgm:spPr/>
    </dgm:pt>
    <dgm:pt modelId="{656D8DF2-8826-4FFE-ACE9-EE1D53DEBFBD}" type="pres">
      <dgm:prSet presAssocID="{B0BF8A8E-5813-476B-8D1C-E7E6A76E774F}" presName="compNode" presStyleCnt="0"/>
      <dgm:spPr/>
    </dgm:pt>
    <dgm:pt modelId="{FADD05C6-40A5-4820-8220-ADA43A59C656}" type="pres">
      <dgm:prSet presAssocID="{B0BF8A8E-5813-476B-8D1C-E7E6A76E774F}" presName="bgRect" presStyleLbl="bgShp" presStyleIdx="0" presStyleCnt="2"/>
      <dgm:spPr/>
    </dgm:pt>
    <dgm:pt modelId="{0211981D-59DC-4D7E-B1AF-625591D61A4B}" type="pres">
      <dgm:prSet presAssocID="{B0BF8A8E-5813-476B-8D1C-E7E6A76E77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1A545C-A371-4C70-9183-20FD67B99EDB}" type="pres">
      <dgm:prSet presAssocID="{B0BF8A8E-5813-476B-8D1C-E7E6A76E774F}" presName="spaceRect" presStyleCnt="0"/>
      <dgm:spPr/>
    </dgm:pt>
    <dgm:pt modelId="{A1392AF4-62F7-40B2-8E99-FCA99484DB15}" type="pres">
      <dgm:prSet presAssocID="{B0BF8A8E-5813-476B-8D1C-E7E6A76E774F}" presName="parTx" presStyleLbl="revTx" presStyleIdx="0" presStyleCnt="2">
        <dgm:presLayoutVars>
          <dgm:chMax val="0"/>
          <dgm:chPref val="0"/>
        </dgm:presLayoutVars>
      </dgm:prSet>
      <dgm:spPr/>
    </dgm:pt>
    <dgm:pt modelId="{910DA77F-9267-4462-8A41-ABBAB9536F15}" type="pres">
      <dgm:prSet presAssocID="{145BA028-A09B-4855-982A-B09A78303586}" presName="sibTrans" presStyleCnt="0"/>
      <dgm:spPr/>
    </dgm:pt>
    <dgm:pt modelId="{A0286E0A-95BA-40F5-BBFC-5D1794BDD082}" type="pres">
      <dgm:prSet presAssocID="{C3609A20-E578-4724-A1BE-F4F27431AD8E}" presName="compNode" presStyleCnt="0"/>
      <dgm:spPr/>
    </dgm:pt>
    <dgm:pt modelId="{431B8E72-36D6-4C1E-8F42-86A5E180F88F}" type="pres">
      <dgm:prSet presAssocID="{C3609A20-E578-4724-A1BE-F4F27431AD8E}" presName="bgRect" presStyleLbl="bgShp" presStyleIdx="1" presStyleCnt="2"/>
      <dgm:spPr/>
    </dgm:pt>
    <dgm:pt modelId="{1FBEEFF6-18AF-415D-AB9C-A3A95F6B2159}" type="pres">
      <dgm:prSet presAssocID="{C3609A20-E578-4724-A1BE-F4F27431AD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E1B5A798-CA73-45A6-982D-D2956D2439B8}" type="pres">
      <dgm:prSet presAssocID="{C3609A20-E578-4724-A1BE-F4F27431AD8E}" presName="spaceRect" presStyleCnt="0"/>
      <dgm:spPr/>
    </dgm:pt>
    <dgm:pt modelId="{5D01F93A-8141-4EB1-9EDB-EA299FE57B9D}" type="pres">
      <dgm:prSet presAssocID="{C3609A20-E578-4724-A1BE-F4F27431AD8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759C386-896E-457D-8B3E-DA3DC9D7DA60}" srcId="{8652BBFE-A857-4DAA-81D4-A127249C3F99}" destId="{C3609A20-E578-4724-A1BE-F4F27431AD8E}" srcOrd="1" destOrd="0" parTransId="{260EE38C-9C6D-41BA-8A33-CD585F6699A3}" sibTransId="{733789D5-130E-48F5-ADFB-E80659402A37}"/>
    <dgm:cxn modelId="{FE295188-4FC5-43B0-96CF-788370314D45}" type="presOf" srcId="{C3609A20-E578-4724-A1BE-F4F27431AD8E}" destId="{5D01F93A-8141-4EB1-9EDB-EA299FE57B9D}" srcOrd="0" destOrd="0" presId="urn:microsoft.com/office/officeart/2018/2/layout/IconVerticalSolidList"/>
    <dgm:cxn modelId="{318D17E2-109B-418A-8270-30AACB513DB9}" srcId="{8652BBFE-A857-4DAA-81D4-A127249C3F99}" destId="{B0BF8A8E-5813-476B-8D1C-E7E6A76E774F}" srcOrd="0" destOrd="0" parTransId="{40C7490A-229B-46A4-A737-2BA920BD9C5E}" sibTransId="{145BA028-A09B-4855-982A-B09A78303586}"/>
    <dgm:cxn modelId="{66D5A7E3-F0AB-4126-9726-4D56D6C03721}" type="presOf" srcId="{B0BF8A8E-5813-476B-8D1C-E7E6A76E774F}" destId="{A1392AF4-62F7-40B2-8E99-FCA99484DB15}" srcOrd="0" destOrd="0" presId="urn:microsoft.com/office/officeart/2018/2/layout/IconVerticalSolidList"/>
    <dgm:cxn modelId="{BACAADED-4347-429D-AD14-FF2A70C068CC}" type="presOf" srcId="{8652BBFE-A857-4DAA-81D4-A127249C3F99}" destId="{D489B7DC-D27A-4985-8612-0C0288B64874}" srcOrd="0" destOrd="0" presId="urn:microsoft.com/office/officeart/2018/2/layout/IconVerticalSolidList"/>
    <dgm:cxn modelId="{47783431-6DE4-41AF-ABB8-79B59A067C1C}" type="presParOf" srcId="{D489B7DC-D27A-4985-8612-0C0288B64874}" destId="{656D8DF2-8826-4FFE-ACE9-EE1D53DEBFBD}" srcOrd="0" destOrd="0" presId="urn:microsoft.com/office/officeart/2018/2/layout/IconVerticalSolidList"/>
    <dgm:cxn modelId="{C2FFF972-86A6-45C0-9CCD-5A14143CAA32}" type="presParOf" srcId="{656D8DF2-8826-4FFE-ACE9-EE1D53DEBFBD}" destId="{FADD05C6-40A5-4820-8220-ADA43A59C656}" srcOrd="0" destOrd="0" presId="urn:microsoft.com/office/officeart/2018/2/layout/IconVerticalSolidList"/>
    <dgm:cxn modelId="{1CCF261E-4690-487C-93A5-2221D1287AD1}" type="presParOf" srcId="{656D8DF2-8826-4FFE-ACE9-EE1D53DEBFBD}" destId="{0211981D-59DC-4D7E-B1AF-625591D61A4B}" srcOrd="1" destOrd="0" presId="urn:microsoft.com/office/officeart/2018/2/layout/IconVerticalSolidList"/>
    <dgm:cxn modelId="{287E9A10-2CBB-4155-BCE4-A606D84F318C}" type="presParOf" srcId="{656D8DF2-8826-4FFE-ACE9-EE1D53DEBFBD}" destId="{EF1A545C-A371-4C70-9183-20FD67B99EDB}" srcOrd="2" destOrd="0" presId="urn:microsoft.com/office/officeart/2018/2/layout/IconVerticalSolidList"/>
    <dgm:cxn modelId="{9E31CD25-2B5F-45D5-AEAA-EA4193BDF182}" type="presParOf" srcId="{656D8DF2-8826-4FFE-ACE9-EE1D53DEBFBD}" destId="{A1392AF4-62F7-40B2-8E99-FCA99484DB15}" srcOrd="3" destOrd="0" presId="urn:microsoft.com/office/officeart/2018/2/layout/IconVerticalSolidList"/>
    <dgm:cxn modelId="{BCFE8949-25DD-47BE-B991-08CE8D63B6D1}" type="presParOf" srcId="{D489B7DC-D27A-4985-8612-0C0288B64874}" destId="{910DA77F-9267-4462-8A41-ABBAB9536F15}" srcOrd="1" destOrd="0" presId="urn:microsoft.com/office/officeart/2018/2/layout/IconVerticalSolidList"/>
    <dgm:cxn modelId="{F1BB198F-2538-4E9E-996D-A72B5F3AB394}" type="presParOf" srcId="{D489B7DC-D27A-4985-8612-0C0288B64874}" destId="{A0286E0A-95BA-40F5-BBFC-5D1794BDD082}" srcOrd="2" destOrd="0" presId="urn:microsoft.com/office/officeart/2018/2/layout/IconVerticalSolidList"/>
    <dgm:cxn modelId="{204AEDB8-F22D-452A-98BA-C0EA086EB798}" type="presParOf" srcId="{A0286E0A-95BA-40F5-BBFC-5D1794BDD082}" destId="{431B8E72-36D6-4C1E-8F42-86A5E180F88F}" srcOrd="0" destOrd="0" presId="urn:microsoft.com/office/officeart/2018/2/layout/IconVerticalSolidList"/>
    <dgm:cxn modelId="{42BEBEB6-6582-4B36-9E67-E986A3851E59}" type="presParOf" srcId="{A0286E0A-95BA-40F5-BBFC-5D1794BDD082}" destId="{1FBEEFF6-18AF-415D-AB9C-A3A95F6B2159}" srcOrd="1" destOrd="0" presId="urn:microsoft.com/office/officeart/2018/2/layout/IconVerticalSolidList"/>
    <dgm:cxn modelId="{AF5BD95F-EC3A-49D2-A717-1669F0006014}" type="presParOf" srcId="{A0286E0A-95BA-40F5-BBFC-5D1794BDD082}" destId="{E1B5A798-CA73-45A6-982D-D2956D2439B8}" srcOrd="2" destOrd="0" presId="urn:microsoft.com/office/officeart/2018/2/layout/IconVerticalSolidList"/>
    <dgm:cxn modelId="{AE48C0CA-9746-49BA-9A72-F69D107E0692}" type="presParOf" srcId="{A0286E0A-95BA-40F5-BBFC-5D1794BDD082}" destId="{5D01F93A-8141-4EB1-9EDB-EA299FE57B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D05C6-40A5-4820-8220-ADA43A59C656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1981D-59DC-4D7E-B1AF-625591D61A4B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92AF4-62F7-40B2-8E99-FCA99484DB15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Our data will be scraped and cleaned with Excel</a:t>
          </a:r>
        </a:p>
      </dsp:txBody>
      <dsp:txXfrm>
        <a:off x="2043221" y="958220"/>
        <a:ext cx="4545469" cy="1769022"/>
      </dsp:txXfrm>
    </dsp:sp>
    <dsp:sp modelId="{431B8E72-36D6-4C1E-8F42-86A5E180F88F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EEFF6-18AF-415D-AB9C-A3A95F6B2159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1F93A-8141-4EB1-9EDB-EA299FE57B9D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Visualization and Dashboard will be built using Tableau</a:t>
          </a:r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3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7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9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4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7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/tree/master/csse_covid_19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F35CF-A8F2-4995-864A-30712B94E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496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94215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latin typeface="Avenir Next LT Pro"/>
                <a:cs typeface="Calibri Light"/>
              </a:rPr>
              <a:t>COVID-19 Data Analysis Using Excel &amp; Tableau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b="1" dirty="0">
                <a:latin typeface="Avenir Next LT Pro"/>
                <a:cs typeface="Calibri"/>
              </a:rPr>
              <a:t>BY: Adegbite,</a:t>
            </a:r>
          </a:p>
          <a:p>
            <a:pPr algn="l"/>
            <a:r>
              <a:rPr lang="en-US" sz="2800" b="1" dirty="0">
                <a:latin typeface="Avenir Next LT Pro"/>
                <a:cs typeface="Calibri"/>
              </a:rPr>
              <a:t>Ayoade Abel</a:t>
            </a:r>
            <a:endParaRPr lang="en-US" dirty="0">
              <a:latin typeface="Avenir Next LT Pro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34A0-402D-4B02-AC0F-33C87959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/>
                <a:ea typeface="+mj-lt"/>
                <a:cs typeface="+mj-lt"/>
              </a:rPr>
              <a:t>Storytelling with Data</a:t>
            </a:r>
            <a:br>
              <a:rPr lang="en-US" dirty="0">
                <a:solidFill>
                  <a:schemeClr val="bg1"/>
                </a:solidFill>
                <a:latin typeface="Gill Sans MT"/>
                <a:ea typeface="+mj-lt"/>
                <a:cs typeface="+mj-lt"/>
              </a:rPr>
            </a:br>
            <a:br>
              <a:rPr lang="en-US" sz="2000" dirty="0">
                <a:solidFill>
                  <a:schemeClr val="bg1"/>
                </a:solidFill>
                <a:latin typeface="Gill Sans MT"/>
                <a:ea typeface="+mj-lt"/>
                <a:cs typeface="+mj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  <a:ea typeface="+mj-lt"/>
                <a:cs typeface="+mj-lt"/>
              </a:rPr>
              <a:t>Data Storytelling is another way through which data analysts pass messages across in an easy to comprehend manner using visuals.</a:t>
            </a:r>
            <a:br>
              <a:rPr lang="en-US" sz="2000" dirty="0">
                <a:solidFill>
                  <a:schemeClr val="bg1"/>
                </a:solidFill>
                <a:latin typeface="+mn-lt"/>
                <a:ea typeface="+mj-lt"/>
                <a:cs typeface="+mj-lt"/>
              </a:rPr>
            </a:br>
            <a:br>
              <a:rPr lang="en-US" sz="2000" dirty="0">
                <a:solidFill>
                  <a:schemeClr val="bg1"/>
                </a:solidFill>
                <a:latin typeface="+mn-lt"/>
                <a:ea typeface="+mj-lt"/>
                <a:cs typeface="+mj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  <a:ea typeface="+mj-lt"/>
                <a:cs typeface="+mj-lt"/>
              </a:rPr>
              <a:t>When a good data story is told, the audience get the maximum insight and understanding from it and this can influence their actions and inactions.</a:t>
            </a:r>
            <a:endParaRPr lang="en-US" sz="2000" dirty="0">
              <a:solidFill>
                <a:schemeClr val="bg1"/>
              </a:solidFill>
              <a:latin typeface="+mn-lt"/>
              <a:cs typeface="Calibri Light"/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DF8F2BC1-26B4-40A7-8BC5-83E6A1A1E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28708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66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237F9-0A91-4AE4-A2EF-4CD4121E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1166932"/>
            <a:ext cx="3859033" cy="427970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cs typeface="Calibri Light"/>
              </a:rPr>
              <a:t>Web Scraping for COVID19 Data with Excel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84C3D-B123-4BAC-BBF3-20A602449EC5}"/>
              </a:ext>
            </a:extLst>
          </p:cNvPr>
          <p:cNvSpPr txBox="1"/>
          <p:nvPr/>
        </p:nvSpPr>
        <p:spPr>
          <a:xfrm>
            <a:off x="5102087" y="1855303"/>
            <a:ext cx="6599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data will be sourced from COVID-19 Data Repository by the Center for Systems Science and Engineering (CSSE) at Johns Hopkins University.</a:t>
            </a:r>
          </a:p>
          <a:p>
            <a:endParaRPr lang="en-US" sz="3200" dirty="0"/>
          </a:p>
          <a:p>
            <a:r>
              <a:rPr lang="en-US" sz="3200" dirty="0"/>
              <a:t>Link: </a:t>
            </a:r>
            <a:r>
              <a:rPr lang="en-US" sz="3200" dirty="0">
                <a:hlinkClick r:id="rId2"/>
              </a:rPr>
              <a:t>COVID-19 Data Repository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972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237F9-0A91-4AE4-A2EF-4CD4121E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62" y="1322288"/>
            <a:ext cx="4314542" cy="420782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/>
                <a:cs typeface="Calibri Light"/>
              </a:rPr>
              <a:t>Analysis and Dashboarding with Tableau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97791-F742-446C-998D-EAB4DC239EA0}"/>
              </a:ext>
            </a:extLst>
          </p:cNvPr>
          <p:cNvSpPr txBox="1"/>
          <p:nvPr/>
        </p:nvSpPr>
        <p:spPr>
          <a:xfrm>
            <a:off x="4978510" y="1855303"/>
            <a:ext cx="6970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will publish to a live server (Tableau Public Profile) for our audience to have access to the dashboard in real life.</a:t>
            </a:r>
          </a:p>
          <a:p>
            <a:endParaRPr lang="en-US" sz="3200" dirty="0"/>
          </a:p>
          <a:p>
            <a:r>
              <a:rPr lang="en-US" sz="3200" dirty="0"/>
              <a:t>Once the data in Excel is refreshed, the dashboard gets refreshed as well.</a:t>
            </a:r>
          </a:p>
        </p:txBody>
      </p:sp>
    </p:spTree>
    <p:extLst>
      <p:ext uri="{BB962C8B-B14F-4D97-AF65-F5344CB8AC3E}">
        <p14:creationId xmlns:p14="http://schemas.microsoft.com/office/powerpoint/2010/main" val="63486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6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903838-8415-474E-9AE2-797735438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" r="1" b="434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4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21FE6086EF145B46071863357E101" ma:contentTypeVersion="2" ma:contentTypeDescription="Create a new document." ma:contentTypeScope="" ma:versionID="773cd4cf7d36f66202f4cd0ecffef510">
  <xsd:schema xmlns:xsd="http://www.w3.org/2001/XMLSchema" xmlns:xs="http://www.w3.org/2001/XMLSchema" xmlns:p="http://schemas.microsoft.com/office/2006/metadata/properties" xmlns:ns2="58c78a42-2126-4d14-b962-27c1cf901556" targetNamespace="http://schemas.microsoft.com/office/2006/metadata/properties" ma:root="true" ma:fieldsID="8e437998b53048b7930aae3d350a5ac1" ns2:_="">
    <xsd:import namespace="58c78a42-2126-4d14-b962-27c1cf9015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78a42-2126-4d14-b962-27c1cf9015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FEA3A4-B98B-44CB-B624-911DB3913F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E4F7A7-C0FA-43BD-B395-E440B255B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78a42-2126-4d14-b962-27c1cf901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F87F6F-909F-453A-AC4B-5EC7E6AA6A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167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Gill Sans MT</vt:lpstr>
      <vt:lpstr>Office Theme</vt:lpstr>
      <vt:lpstr>COVID-19 Data Analysis Using Excel &amp; Tableau </vt:lpstr>
      <vt:lpstr>Storytelling with Data  Data Storytelling is another way through which data analysts pass messages across in an easy to comprehend manner using visuals.  When a good data story is told, the audience get the maximum insight and understanding from it and this can influence their actions and inactions.</vt:lpstr>
      <vt:lpstr>Web Scraping for COVID19 Data with Excel</vt:lpstr>
      <vt:lpstr>Analysis and Dashboarding with Tableau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 Innovation</dc:creator>
  <cp:lastModifiedBy>Ayoade Abel</cp:lastModifiedBy>
  <cp:revision>579</cp:revision>
  <dcterms:created xsi:type="dcterms:W3CDTF">2020-04-23T15:07:32Z</dcterms:created>
  <dcterms:modified xsi:type="dcterms:W3CDTF">2022-06-19T13:11:24Z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0x010100F8521FE6086EF145B46071863357E101</vt:lpwstr>
  </property>
</Properties>
</file>