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56" r:id="rId5"/>
    <p:sldId id="269" r:id="rId6"/>
    <p:sldId id="276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46D6E-1E78-3660-24E0-EACB1B167C99}" v="202" dt="2020-04-24T11:16:35.795"/>
    <p1510:client id="{6EB99598-8218-5E1B-5146-00BA4BE8AC02}" v="1007" dt="2020-04-24T11:06:24.418"/>
    <p1510:client id="{9A2229BF-FB31-4E3F-BF69-9036D98C2A14}" v="1188" dt="2020-04-23T16:11:33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3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7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pleaceme/Tableau-Project/tree/main/Tableau%20Data%20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F35CF-A8F2-4995-864A-30712B94E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80783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latin typeface="Avenir Next LT Pro"/>
                <a:cs typeface="Calibri Light"/>
              </a:rPr>
              <a:t>World GDP &amp; Population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1" dirty="0">
                <a:latin typeface="Avenir Next LT Pro"/>
                <a:cs typeface="Calibri"/>
              </a:rPr>
              <a:t>Led by: Adegbite,</a:t>
            </a:r>
          </a:p>
          <a:p>
            <a:pPr algn="l"/>
            <a:r>
              <a:rPr lang="en-US" sz="2800" b="1" dirty="0">
                <a:latin typeface="Avenir Next LT Pro"/>
                <a:cs typeface="Calibri"/>
              </a:rPr>
              <a:t>Ayoade Abel</a:t>
            </a:r>
            <a:endParaRPr lang="en-US" dirty="0">
              <a:latin typeface="Avenir Next LT Pro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37F9-0A91-4AE4-A2EF-4CD4121E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4" y="1166934"/>
            <a:ext cx="4590514" cy="427970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cs typeface="Calibri Light"/>
              </a:rPr>
              <a:t>Web Scraping from GitHub 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84C3D-B123-4BAC-BBF3-20A602449EC5}"/>
              </a:ext>
            </a:extLst>
          </p:cNvPr>
          <p:cNvSpPr txBox="1"/>
          <p:nvPr/>
        </p:nvSpPr>
        <p:spPr>
          <a:xfrm>
            <a:off x="5102088" y="1231144"/>
            <a:ext cx="5876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/>
              <a:t>Our data will be scraped from </a:t>
            </a:r>
          </a:p>
          <a:p>
            <a:pPr fontAlgn="base"/>
            <a:r>
              <a:rPr lang="en-US" sz="3200" dirty="0">
                <a:latin typeface="Gill Sans MT" panose="020B0502020104020203" pitchFamily="34" charset="0"/>
                <a:cs typeface="Calibri Light"/>
              </a:rPr>
              <a:t>this </a:t>
            </a:r>
            <a:r>
              <a:rPr lang="en-US" sz="3200" dirty="0">
                <a:latin typeface="Gill Sans MT" panose="020B0502020104020203" pitchFamily="34" charset="0"/>
                <a:cs typeface="Calibri Light"/>
                <a:hlinkClick r:id="rId2"/>
              </a:rPr>
              <a:t>GitHub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97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37F9-0A91-4AE4-A2EF-4CD4121E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05" y="1912051"/>
            <a:ext cx="4314542" cy="110047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/>
                <a:cs typeface="Calibri Light"/>
              </a:rPr>
              <a:t>Calculated Fields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97791-F742-446C-998D-EAB4DC239EA0}"/>
              </a:ext>
            </a:extLst>
          </p:cNvPr>
          <p:cNvSpPr txBox="1"/>
          <p:nvPr/>
        </p:nvSpPr>
        <p:spPr>
          <a:xfrm>
            <a:off x="4715141" y="171294"/>
            <a:ext cx="723404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1800" b="0" i="0" dirty="0">
                <a:effectLst/>
                <a:latin typeface="LiberationSerif"/>
              </a:rPr>
              <a:t>“</a:t>
            </a:r>
            <a:r>
              <a:rPr lang="en-GB" sz="1800" b="1" i="0" dirty="0">
                <a:effectLst/>
                <a:latin typeface="LiberationSerif-Bold"/>
              </a:rPr>
              <a:t>Year Clean</a:t>
            </a:r>
            <a:r>
              <a:rPr lang="en-GB" sz="1800" b="0" i="0" dirty="0">
                <a:effectLst/>
                <a:latin typeface="LiberationSerif"/>
              </a:rPr>
              <a:t>” calculated value which is equal to the first four characters of the existing </a:t>
            </a:r>
            <a:r>
              <a:rPr lang="en-GB" sz="1800" b="1" i="0" dirty="0">
                <a:effectLst/>
                <a:latin typeface="LiberationSerif-Bold"/>
              </a:rPr>
              <a:t>Year </a:t>
            </a:r>
            <a:r>
              <a:rPr lang="en-GB" sz="1800" b="0" i="0" dirty="0">
                <a:effectLst/>
                <a:latin typeface="LiberationSerif"/>
              </a:rPr>
              <a:t>dimension. You do this</a:t>
            </a:r>
            <a:r>
              <a:rPr lang="en-GB" dirty="0">
                <a:latin typeface="LiberationSerif"/>
              </a:rPr>
              <a:t> </a:t>
            </a:r>
            <a:r>
              <a:rPr lang="en-GB" sz="1800" b="1" i="0" u="sng" dirty="0">
                <a:effectLst/>
                <a:latin typeface="LiberationSerif"/>
              </a:rPr>
              <a:t>INT(LEFT([Year],4)) </a:t>
            </a:r>
            <a:r>
              <a:rPr lang="en-GB" sz="1800" b="0" i="0" dirty="0">
                <a:effectLst/>
                <a:latin typeface="LiberationSerif"/>
              </a:rPr>
              <a:t>(we add the INT () function so it converts the string result “2019” to numeric 2019)</a:t>
            </a:r>
            <a:r>
              <a:rPr lang="en-GB" sz="2000" dirty="0"/>
              <a:t> </a:t>
            </a:r>
            <a:br>
              <a:rPr lang="en-GB" sz="2000" dirty="0"/>
            </a:br>
            <a:endParaRPr lang="en-GB" sz="2000" dirty="0"/>
          </a:p>
          <a:p>
            <a:pPr algn="l" fontAlgn="base"/>
            <a:r>
              <a:rPr lang="en-GB" sz="1800" b="1" i="0" dirty="0">
                <a:effectLst/>
                <a:latin typeface="LiberationSerif"/>
              </a:rPr>
              <a:t>“GDP”</a:t>
            </a:r>
            <a:r>
              <a:rPr lang="en-GB" sz="1800" b="0" i="0" dirty="0">
                <a:effectLst/>
                <a:latin typeface="LiberationSerif"/>
              </a:rPr>
              <a:t>, that checks if the </a:t>
            </a:r>
            <a:r>
              <a:rPr lang="en-GB" sz="1800" b="1" i="0" dirty="0">
                <a:effectLst/>
                <a:latin typeface="LiberationSerif-Bold"/>
              </a:rPr>
              <a:t>Year </a:t>
            </a:r>
            <a:r>
              <a:rPr lang="en-GB" sz="1800" b="0" i="0" dirty="0">
                <a:effectLst/>
                <a:latin typeface="LiberationSerif"/>
              </a:rPr>
              <a:t>value contains “.csv”. </a:t>
            </a:r>
          </a:p>
          <a:p>
            <a:pPr algn="l" fontAlgn="base"/>
            <a:r>
              <a:rPr lang="en-GB" sz="1800" b="0" i="0" dirty="0">
                <a:effectLst/>
                <a:latin typeface="LiberationSerif"/>
              </a:rPr>
              <a:t>The formula would : </a:t>
            </a:r>
            <a:r>
              <a:rPr lang="en-GB" sz="1800" b="1" i="0" u="sng" dirty="0">
                <a:effectLst/>
                <a:latin typeface="LiberationSerif"/>
              </a:rPr>
              <a:t>IF CONTAINS([Year], “.csv”) THEN [Combined] ELSE 0 END</a:t>
            </a:r>
          </a:p>
          <a:p>
            <a:pPr algn="l" fontAlgn="base"/>
            <a:br>
              <a:rPr lang="en-GB" sz="1800" b="0" i="0" dirty="0">
                <a:effectLst/>
                <a:latin typeface="LiberationSerif"/>
              </a:rPr>
            </a:br>
            <a:r>
              <a:rPr lang="en-GB" sz="1800" b="0" i="0" dirty="0">
                <a:effectLst/>
                <a:latin typeface="LiberationSerif"/>
              </a:rPr>
              <a:t>So if the Year value does not contain “.csv”, then it’s a </a:t>
            </a:r>
            <a:r>
              <a:rPr lang="en-GB" sz="1800" b="1" i="0" dirty="0">
                <a:effectLst/>
                <a:latin typeface="LiberationSerif"/>
              </a:rPr>
              <a:t>Population</a:t>
            </a:r>
            <a:r>
              <a:rPr lang="en-GB" dirty="0">
                <a:latin typeface="LiberationSerif"/>
              </a:rPr>
              <a:t>.</a:t>
            </a:r>
          </a:p>
          <a:p>
            <a:pPr fontAlgn="base"/>
            <a:r>
              <a:rPr lang="en-GB" sz="2000" b="0" i="0" dirty="0">
                <a:effectLst/>
                <a:latin typeface="LiberationSerif"/>
              </a:rPr>
              <a:t>The formula would : </a:t>
            </a:r>
            <a:r>
              <a:rPr lang="en-GB" sz="2000" b="1" i="0" u="sng" dirty="0">
                <a:effectLst/>
                <a:latin typeface="LiberationSerif"/>
              </a:rPr>
              <a:t>IF NOT CONTAINS([Year], “.csv”) THEN [Combined] ELSE 0 END</a:t>
            </a:r>
          </a:p>
          <a:p>
            <a:pPr fontAlgn="base"/>
            <a:endParaRPr lang="en-GB" sz="2000" b="1" u="sng" dirty="0">
              <a:latin typeface="LiberationSerif"/>
            </a:endParaRPr>
          </a:p>
          <a:p>
            <a:pPr fontAlgn="base"/>
            <a:endParaRPr lang="en-GB" sz="2000" b="1" i="0" u="sng" dirty="0">
              <a:effectLst/>
              <a:latin typeface="LiberationSerif"/>
            </a:endParaRPr>
          </a:p>
          <a:p>
            <a:pPr fontAlgn="base"/>
            <a:endParaRPr lang="en-GB" sz="2000" b="1" i="0" u="sng" dirty="0">
              <a:effectLst/>
              <a:latin typeface="LiberationSerif"/>
            </a:endParaRPr>
          </a:p>
          <a:p>
            <a:pPr fontAlgn="base"/>
            <a:endParaRPr lang="en-GB" sz="2000" b="1" u="sng" dirty="0">
              <a:latin typeface="LiberationSerif"/>
            </a:endParaRPr>
          </a:p>
          <a:p>
            <a:pPr fontAlgn="base"/>
            <a:endParaRPr lang="en-GB" sz="2000" b="1" u="sng" dirty="0">
              <a:latin typeface="LiberationSerif"/>
            </a:endParaRPr>
          </a:p>
          <a:p>
            <a:pPr algn="l" fontAlgn="base"/>
            <a:r>
              <a:rPr lang="en-GB" sz="2000" b="1" dirty="0"/>
              <a:t>“GDP per Capita”: SUM([GDP])/SUM([Population])</a:t>
            </a:r>
            <a:endParaRPr lang="en-GB" sz="2000" dirty="0"/>
          </a:p>
          <a:p>
            <a:pPr algn="l" fontAlgn="base"/>
            <a:r>
              <a:rPr lang="en-GB" sz="2000" dirty="0"/>
              <a:t>How this works: </a:t>
            </a:r>
            <a:r>
              <a:rPr lang="en-GB" sz="1800" b="1" i="0" dirty="0">
                <a:effectLst/>
                <a:latin typeface="LiberationSerif"/>
              </a:rPr>
              <a:t>(</a:t>
            </a:r>
            <a:r>
              <a:rPr lang="en-GB" sz="1800" b="1" i="0" dirty="0">
                <a:effectLst/>
                <a:latin typeface="LiberationSerif-Bold"/>
              </a:rPr>
              <a:t>20</a:t>
            </a:r>
            <a:r>
              <a:rPr lang="en-GB" sz="1800" b="1" i="0" dirty="0">
                <a:effectLst/>
                <a:latin typeface="LiberationSerif"/>
              </a:rPr>
              <a:t>+30+40)/(0+5,000+20,000)= 277.7</a:t>
            </a:r>
            <a:r>
              <a:rPr lang="en-GB" sz="2000" b="1" dirty="0"/>
              <a:t> </a:t>
            </a:r>
          </a:p>
          <a:p>
            <a:pPr algn="l" fontAlgn="base"/>
            <a:endParaRPr lang="en-GB" sz="2000" b="0" i="0" dirty="0">
              <a:effectLst/>
            </a:endParaRPr>
          </a:p>
          <a:p>
            <a:pPr algn="l" fontAlgn="base"/>
            <a:r>
              <a:rPr lang="en-GB" sz="2000" b="1" i="0" dirty="0">
                <a:effectLst/>
              </a:rPr>
              <a:t>“GDP per Capita </a:t>
            </a:r>
            <a:r>
              <a:rPr lang="en-GB" sz="2000" b="1" i="0" dirty="0" err="1">
                <a:effectLst/>
              </a:rPr>
              <a:t>Avg</a:t>
            </a:r>
            <a:r>
              <a:rPr lang="en-GB" sz="2000" b="1" i="0" dirty="0">
                <a:effectLst/>
              </a:rPr>
              <a:t>”: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LiberationSerif"/>
              </a:rPr>
              <a:t>AVG({INCLUDE [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LiberationSerif"/>
              </a:rPr>
              <a:t>Year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LiberationSerif"/>
              </a:rPr>
              <a:t> </a:t>
            </a:r>
            <a:r>
              <a:rPr lang="en-GB" sz="1800" b="1" i="0" dirty="0">
                <a:effectLst/>
                <a:latin typeface="LiberationSerif-Bold"/>
              </a:rPr>
              <a:t>Clean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LiberationSerif"/>
              </a:rPr>
              <a:t> ]: [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LiberationSerif"/>
              </a:rPr>
              <a:t>GDP per capita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LiberationSerif"/>
              </a:rPr>
              <a:t>]})</a:t>
            </a:r>
            <a:r>
              <a:rPr lang="en-GB" sz="2000" dirty="0"/>
              <a:t> </a:t>
            </a:r>
          </a:p>
          <a:p>
            <a:pPr algn="l" fontAlgn="base"/>
            <a:r>
              <a:rPr lang="en-GB" sz="2000" dirty="0"/>
              <a:t>How this works: </a:t>
            </a:r>
            <a:r>
              <a:rPr lang="en-GB" sz="1800" b="1" i="0" dirty="0">
                <a:effectLst/>
                <a:latin typeface="LiberationSerif"/>
              </a:rPr>
              <a:t>0/20+5,000/30+20,000/40= 666.6</a:t>
            </a:r>
            <a:r>
              <a:rPr lang="en-GB" sz="2000" b="1" dirty="0"/>
              <a:t> </a:t>
            </a:r>
            <a:endParaRPr lang="en-GB" sz="2000" b="1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DB06A-9307-44DF-A86E-730CE7B9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8" y="3428999"/>
            <a:ext cx="6594595" cy="15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F35CF-A8F2-4995-864A-30712B94E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22" y="1166167"/>
            <a:ext cx="5618020" cy="3482490"/>
          </a:xfrm>
        </p:spPr>
        <p:txBody>
          <a:bodyPr anchor="b">
            <a:noAutofit/>
          </a:bodyPr>
          <a:lstStyle/>
          <a:p>
            <a:pPr algn="l"/>
            <a:r>
              <a:rPr lang="en-US" sz="10000" b="1" dirty="0">
                <a:latin typeface="Avenir Next LT Pro"/>
                <a:cs typeface="Calibri Light"/>
              </a:rPr>
              <a:t>THANK YOU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14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21FE6086EF145B46071863357E101" ma:contentTypeVersion="2" ma:contentTypeDescription="Create a new document." ma:contentTypeScope="" ma:versionID="773cd4cf7d36f66202f4cd0ecffef510">
  <xsd:schema xmlns:xsd="http://www.w3.org/2001/XMLSchema" xmlns:xs="http://www.w3.org/2001/XMLSchema" xmlns:p="http://schemas.microsoft.com/office/2006/metadata/properties" xmlns:ns2="58c78a42-2126-4d14-b962-27c1cf901556" targetNamespace="http://schemas.microsoft.com/office/2006/metadata/properties" ma:root="true" ma:fieldsID="8e437998b53048b7930aae3d350a5ac1" ns2:_="">
    <xsd:import namespace="58c78a42-2126-4d14-b962-27c1cf9015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78a42-2126-4d14-b962-27c1cf901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87F6F-909F-453A-AC4B-5EC7E6AA6A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4F7A7-C0FA-43BD-B395-E440B255B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78a42-2126-4d14-b962-27c1cf901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FEA3A4-B98B-44CB-B624-911DB3913FD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200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Gill Sans MT</vt:lpstr>
      <vt:lpstr>LiberationSerif</vt:lpstr>
      <vt:lpstr>LiberationSerif-Bold</vt:lpstr>
      <vt:lpstr>Office Theme</vt:lpstr>
      <vt:lpstr>World GDP &amp; Population Analysis Project</vt:lpstr>
      <vt:lpstr>Web Scraping from GitHub Repo</vt:lpstr>
      <vt:lpstr>Calculated Fields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 Innovation</dc:creator>
  <cp:lastModifiedBy>Ayoade Abel</cp:lastModifiedBy>
  <cp:revision>592</cp:revision>
  <dcterms:created xsi:type="dcterms:W3CDTF">2020-04-23T15:07:32Z</dcterms:created>
  <dcterms:modified xsi:type="dcterms:W3CDTF">2022-07-12T14:56:39Z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0x010100F8521FE6086EF145B46071863357E101</vt:lpwstr>
  </property>
</Properties>
</file>