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4"/>
  </p:sldMasterIdLst>
  <p:sldIdLst>
    <p:sldId id="256" r:id="rId5"/>
    <p:sldId id="269" r:id="rId6"/>
    <p:sldId id="276" r:id="rId7"/>
    <p:sldId id="303" r:id="rId8"/>
    <p:sldId id="3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46D6E-1E78-3660-24E0-EACB1B167C99}" v="202" dt="2020-04-24T11:16:35.795"/>
    <p1510:client id="{6EB99598-8218-5E1B-5146-00BA4BE8AC02}" v="1007" dt="2020-04-24T11:06:24.418"/>
    <p1510:client id="{9A2229BF-FB31-4E3F-BF69-9036D98C2A14}" v="1188" dt="2020-04-23T16:11:33.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9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659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878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69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275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782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443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867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6819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93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124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531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8747685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uforc.org/databank/" TargetMode="External"/><Relationship Id="rId2" Type="http://schemas.openxmlformats.org/officeDocument/2006/relationships/hyperlink" Target="https://www.nuforc.org/" TargetMode="External"/><Relationship Id="rId1" Type="http://schemas.openxmlformats.org/officeDocument/2006/relationships/slideLayout" Target="../slideLayouts/slideLayout2.xml"/><Relationship Id="rId4" Type="http://schemas.openxmlformats.org/officeDocument/2006/relationships/hyperlink" Target="https://github.com/tripleaceme/UFO-Sightings-Projec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nuforc.org/about-us/" TargetMode="External"/><Relationship Id="rId2" Type="http://schemas.openxmlformats.org/officeDocument/2006/relationships/hyperlink" Target="https://nuforc.org/gribble/"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mayaman/UFOSightings/master/ufo_data.csv" TargetMode="External"/><Relationship Id="rId2" Type="http://schemas.openxmlformats.org/officeDocument/2006/relationships/hyperlink" Target="https://raw.githubusercontent.com/planetsig/ufo-reports/master/csv-data/ufo-complete-geocoded-time-standardized.csv" TargetMode="External"/><Relationship Id="rId1" Type="http://schemas.openxmlformats.org/officeDocument/2006/relationships/slideLayout" Target="../slideLayouts/slideLayout2.xml"/><Relationship Id="rId4" Type="http://schemas.openxmlformats.org/officeDocument/2006/relationships/hyperlink" Target="https://raw.githubusercontent.com/d36mehta/ufo-sightings/main/ufo_sightings.csv"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BF35CF-A8F2-4995-864A-30712B94ECBD}"/>
              </a:ext>
            </a:extLst>
          </p:cNvPr>
          <p:cNvPicPr>
            <a:picLocks noChangeAspect="1"/>
          </p:cNvPicPr>
          <p:nvPr/>
        </p:nvPicPr>
        <p:blipFill>
          <a:blip r:embed="rId2" cstate="print">
            <a:extLst>
              <a:ext uri="{28A0092B-C50C-407E-A947-70E740481C1C}">
                <a14:useLocalDpi xmlns:a14="http://schemas.microsoft.com/office/drawing/2010/main" val="0"/>
              </a:ext>
            </a:extLst>
          </a:blip>
          <a:srcRect t="10443" b="10443"/>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0" y="1122363"/>
            <a:ext cx="5618020" cy="3204134"/>
          </a:xfrm>
        </p:spPr>
        <p:txBody>
          <a:bodyPr anchor="b">
            <a:normAutofit/>
          </a:bodyPr>
          <a:lstStyle/>
          <a:p>
            <a:pPr algn="l"/>
            <a:r>
              <a:rPr lang="en-US" sz="5400" b="1" dirty="0">
                <a:latin typeface="Avenir Next LT Pro"/>
                <a:cs typeface="Calibri Light"/>
              </a:rPr>
              <a:t>UFO Sightings Database Project</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800" b="1" dirty="0">
                <a:latin typeface="Avenir Next LT Pro"/>
                <a:cs typeface="Calibri"/>
              </a:rPr>
              <a:t>Led by: Adegbite,</a:t>
            </a:r>
          </a:p>
          <a:p>
            <a:pPr algn="l"/>
            <a:r>
              <a:rPr lang="en-US" sz="2800" b="1" dirty="0">
                <a:latin typeface="Avenir Next LT Pro"/>
                <a:cs typeface="Calibri"/>
              </a:rPr>
              <a:t>Ayoade Abel</a:t>
            </a:r>
            <a:endParaRPr lang="en-US" dirty="0">
              <a:latin typeface="Avenir Next LT Pro"/>
            </a:endParaRPr>
          </a:p>
        </p:txBody>
      </p:sp>
      <p:sp>
        <p:nvSpPr>
          <p:cNvPr id="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1237F9-0A91-4AE4-A2EF-4CD4121E7234}"/>
              </a:ext>
            </a:extLst>
          </p:cNvPr>
          <p:cNvSpPr>
            <a:spLocks noGrp="1"/>
          </p:cNvSpPr>
          <p:nvPr>
            <p:ph type="title"/>
          </p:nvPr>
        </p:nvSpPr>
        <p:spPr>
          <a:xfrm>
            <a:off x="104034" y="1166934"/>
            <a:ext cx="4590514" cy="4279707"/>
          </a:xfrm>
        </p:spPr>
        <p:txBody>
          <a:bodyPr anchor="ctr">
            <a:normAutofit/>
          </a:bodyPr>
          <a:lstStyle/>
          <a:p>
            <a:r>
              <a:rPr lang="en-US" dirty="0">
                <a:solidFill>
                  <a:schemeClr val="bg1"/>
                </a:solidFill>
                <a:latin typeface="Gill Sans MT" panose="020B0502020104020203" pitchFamily="34" charset="0"/>
                <a:cs typeface="Calibri Light"/>
              </a:rPr>
              <a:t>Web Scraping from </a:t>
            </a:r>
            <a:r>
              <a:rPr lang="en-US" dirty="0">
                <a:solidFill>
                  <a:schemeClr val="bg1"/>
                </a:solidFill>
                <a:latin typeface="Gill Sans MT" panose="020B0502020104020203" pitchFamily="34" charset="0"/>
                <a:cs typeface="Calibri Light"/>
                <a:hlinkClick r:id="rId2"/>
              </a:rPr>
              <a:t>NUFORC</a:t>
            </a:r>
            <a:r>
              <a:rPr lang="en-US" dirty="0">
                <a:solidFill>
                  <a:schemeClr val="bg1"/>
                </a:solidFill>
                <a:latin typeface="Gill Sans MT" panose="020B0502020104020203" pitchFamily="34" charset="0"/>
                <a:cs typeface="Calibri Light"/>
              </a:rPr>
              <a:t> website</a:t>
            </a:r>
          </a:p>
        </p:txBody>
      </p:sp>
      <p:sp>
        <p:nvSpPr>
          <p:cNvPr id="9" name="TextBox 8">
            <a:extLst>
              <a:ext uri="{FF2B5EF4-FFF2-40B4-BE49-F238E27FC236}">
                <a16:creationId xmlns:a16="http://schemas.microsoft.com/office/drawing/2014/main" id="{9D784C3D-B123-4BAC-BBF3-20A602449EC5}"/>
              </a:ext>
            </a:extLst>
          </p:cNvPr>
          <p:cNvSpPr txBox="1"/>
          <p:nvPr/>
        </p:nvSpPr>
        <p:spPr>
          <a:xfrm>
            <a:off x="5102087" y="1231144"/>
            <a:ext cx="6900097" cy="4524315"/>
          </a:xfrm>
          <a:prstGeom prst="rect">
            <a:avLst/>
          </a:prstGeom>
          <a:noFill/>
        </p:spPr>
        <p:txBody>
          <a:bodyPr wrap="square" rtlCol="0">
            <a:spAutoFit/>
          </a:bodyPr>
          <a:lstStyle/>
          <a:p>
            <a:pPr fontAlgn="base"/>
            <a:r>
              <a:rPr lang="en-US" sz="3200" dirty="0"/>
              <a:t>Our data will be scraped from </a:t>
            </a:r>
            <a:r>
              <a:rPr lang="en-US" sz="3200" dirty="0">
                <a:hlinkClick r:id="rId3"/>
              </a:rPr>
              <a:t>Data Bank page</a:t>
            </a:r>
            <a:r>
              <a:rPr lang="en-US" sz="3200" dirty="0"/>
              <a:t> of the National UFO Reporting Center (</a:t>
            </a:r>
            <a:r>
              <a:rPr lang="en-GB" sz="3200" dirty="0"/>
              <a:t>Dedicated to the collection and dissemination of objective UFO data) </a:t>
            </a:r>
            <a:r>
              <a:rPr lang="en-US" sz="3200" dirty="0">
                <a:latin typeface="Gill Sans MT" panose="020B0502020104020203" pitchFamily="34" charset="0"/>
                <a:cs typeface="Calibri Light"/>
              </a:rPr>
              <a:t>into Excel and pushed to a database system (MySQL and PostgreSQL).</a:t>
            </a:r>
          </a:p>
          <a:p>
            <a:pPr fontAlgn="base"/>
            <a:endParaRPr lang="en-US" sz="3200" dirty="0">
              <a:latin typeface="Gill Sans MT" panose="020B0502020104020203" pitchFamily="34" charset="0"/>
              <a:cs typeface="Calibri Light"/>
            </a:endParaRPr>
          </a:p>
          <a:p>
            <a:pPr fontAlgn="base"/>
            <a:r>
              <a:rPr lang="en-US" sz="3200" dirty="0">
                <a:latin typeface="Gill Sans MT" panose="020B0502020104020203" pitchFamily="34" charset="0"/>
                <a:cs typeface="Calibri Light"/>
              </a:rPr>
              <a:t>It will be publicly available on this  </a:t>
            </a:r>
            <a:r>
              <a:rPr lang="en-US" sz="3200" dirty="0">
                <a:latin typeface="Gill Sans MT" panose="020B0502020104020203" pitchFamily="34" charset="0"/>
                <a:cs typeface="Calibri Light"/>
                <a:hlinkClick r:id="rId4"/>
              </a:rPr>
              <a:t>GitHub Page</a:t>
            </a:r>
            <a:endParaRPr lang="en-US" sz="3200" dirty="0"/>
          </a:p>
        </p:txBody>
      </p:sp>
    </p:spTree>
    <p:extLst>
      <p:ext uri="{BB962C8B-B14F-4D97-AF65-F5344CB8AC3E}">
        <p14:creationId xmlns:p14="http://schemas.microsoft.com/office/powerpoint/2010/main" val="277972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1237F9-0A91-4AE4-A2EF-4CD4121E7234}"/>
              </a:ext>
            </a:extLst>
          </p:cNvPr>
          <p:cNvSpPr>
            <a:spLocks noGrp="1"/>
          </p:cNvSpPr>
          <p:nvPr>
            <p:ph type="title"/>
          </p:nvPr>
        </p:nvSpPr>
        <p:spPr>
          <a:xfrm>
            <a:off x="263405" y="1912051"/>
            <a:ext cx="4314542" cy="1100473"/>
          </a:xfrm>
        </p:spPr>
        <p:txBody>
          <a:bodyPr anchor="ctr">
            <a:normAutofit/>
          </a:bodyPr>
          <a:lstStyle/>
          <a:p>
            <a:r>
              <a:rPr lang="en-US" dirty="0">
                <a:solidFill>
                  <a:schemeClr val="bg1"/>
                </a:solidFill>
                <a:latin typeface="Gill Sans MT"/>
                <a:cs typeface="Calibri Light"/>
              </a:rPr>
              <a:t>About NUFORC</a:t>
            </a:r>
          </a:p>
        </p:txBody>
      </p:sp>
      <p:sp>
        <p:nvSpPr>
          <p:cNvPr id="11" name="TextBox 10">
            <a:extLst>
              <a:ext uri="{FF2B5EF4-FFF2-40B4-BE49-F238E27FC236}">
                <a16:creationId xmlns:a16="http://schemas.microsoft.com/office/drawing/2014/main" id="{F6797791-F742-446C-998D-EAB4DC239EA0}"/>
              </a:ext>
            </a:extLst>
          </p:cNvPr>
          <p:cNvSpPr txBox="1"/>
          <p:nvPr/>
        </p:nvSpPr>
        <p:spPr>
          <a:xfrm>
            <a:off x="4957952" y="415946"/>
            <a:ext cx="6970643" cy="5632311"/>
          </a:xfrm>
          <a:prstGeom prst="rect">
            <a:avLst/>
          </a:prstGeom>
          <a:noFill/>
        </p:spPr>
        <p:txBody>
          <a:bodyPr wrap="square" rtlCol="0">
            <a:spAutoFit/>
          </a:bodyPr>
          <a:lstStyle/>
          <a:p>
            <a:pPr algn="l" fontAlgn="base"/>
            <a:r>
              <a:rPr lang="en-GB" sz="2000" b="0" i="0" dirty="0">
                <a:solidFill>
                  <a:srgbClr val="4A4A4A"/>
                </a:solidFill>
                <a:effectLst/>
              </a:rPr>
              <a:t>The National UFO Reporting </a:t>
            </a:r>
            <a:r>
              <a:rPr lang="en-GB" sz="2000" b="0" i="0" dirty="0" err="1">
                <a:solidFill>
                  <a:srgbClr val="4A4A4A"/>
                </a:solidFill>
                <a:effectLst/>
              </a:rPr>
              <a:t>Center</a:t>
            </a:r>
            <a:r>
              <a:rPr lang="en-GB" sz="2000" b="0" i="0" dirty="0">
                <a:solidFill>
                  <a:srgbClr val="4A4A4A"/>
                </a:solidFill>
                <a:effectLst/>
              </a:rPr>
              <a:t> was founded in 1974 by noted UFO investigator </a:t>
            </a:r>
            <a:r>
              <a:rPr lang="en-GB" sz="2000" b="0" i="0" u="none" strike="noStrike" dirty="0">
                <a:solidFill>
                  <a:srgbClr val="333333"/>
                </a:solidFill>
                <a:effectLst/>
                <a:hlinkClick r:id="rId2"/>
              </a:rPr>
              <a:t>Robert J. Gribble</a:t>
            </a:r>
            <a:r>
              <a:rPr lang="en-GB" sz="2000" b="0" i="0" dirty="0">
                <a:solidFill>
                  <a:srgbClr val="4A4A4A"/>
                </a:solidFill>
                <a:effectLst/>
              </a:rPr>
              <a:t>. </a:t>
            </a:r>
          </a:p>
          <a:p>
            <a:pPr algn="l" fontAlgn="base"/>
            <a:endParaRPr lang="en-GB" sz="2000" dirty="0">
              <a:solidFill>
                <a:srgbClr val="4A4A4A"/>
              </a:solidFill>
            </a:endParaRPr>
          </a:p>
          <a:p>
            <a:pPr algn="l" fontAlgn="base"/>
            <a:r>
              <a:rPr lang="en-GB" sz="2000" b="0" i="0" dirty="0">
                <a:solidFill>
                  <a:srgbClr val="4A4A4A"/>
                </a:solidFill>
                <a:effectLst/>
              </a:rPr>
              <a:t>The </a:t>
            </a:r>
            <a:r>
              <a:rPr lang="en-GB" sz="2000" b="0" i="0" dirty="0" err="1">
                <a:solidFill>
                  <a:srgbClr val="4A4A4A"/>
                </a:solidFill>
                <a:effectLst/>
              </a:rPr>
              <a:t>Center’s</a:t>
            </a:r>
            <a:r>
              <a:rPr lang="en-GB" sz="2000" b="0" i="0" dirty="0">
                <a:solidFill>
                  <a:srgbClr val="4A4A4A"/>
                </a:solidFill>
                <a:effectLst/>
              </a:rPr>
              <a:t> primary function over the past four decades has been to receive, record, and to the greatest degree possible, corroborate and document reports from individuals who have been witness to unusual, possibly UFO-related events.  </a:t>
            </a:r>
          </a:p>
          <a:p>
            <a:pPr algn="l" fontAlgn="base"/>
            <a:endParaRPr lang="en-GB" sz="2000" dirty="0">
              <a:solidFill>
                <a:srgbClr val="4A4A4A"/>
              </a:solidFill>
            </a:endParaRPr>
          </a:p>
          <a:p>
            <a:pPr algn="l" fontAlgn="base"/>
            <a:r>
              <a:rPr lang="en-GB" sz="2000" b="0" i="0" dirty="0">
                <a:solidFill>
                  <a:srgbClr val="4A4A4A"/>
                </a:solidFill>
                <a:effectLst/>
              </a:rPr>
              <a:t>Throughout its history, the </a:t>
            </a:r>
            <a:r>
              <a:rPr lang="en-GB" sz="2000" b="0" i="0" dirty="0" err="1">
                <a:solidFill>
                  <a:srgbClr val="4A4A4A"/>
                </a:solidFill>
                <a:effectLst/>
              </a:rPr>
              <a:t>Center</a:t>
            </a:r>
            <a:r>
              <a:rPr lang="en-GB" sz="2000" b="0" i="0" dirty="0">
                <a:solidFill>
                  <a:srgbClr val="4A4A4A"/>
                </a:solidFill>
                <a:effectLst/>
              </a:rPr>
              <a:t> has processed over 150,000 reports, and has distributed its information to thousands of individuals.</a:t>
            </a:r>
          </a:p>
          <a:p>
            <a:pPr algn="l" fontAlgn="base"/>
            <a:endParaRPr lang="en-GB" sz="2000" b="0" i="0" dirty="0">
              <a:solidFill>
                <a:srgbClr val="4A4A4A"/>
              </a:solidFill>
              <a:effectLst/>
            </a:endParaRPr>
          </a:p>
          <a:p>
            <a:pPr algn="l" fontAlgn="base"/>
            <a:r>
              <a:rPr lang="en-GB" sz="2000" b="0" i="0" dirty="0">
                <a:solidFill>
                  <a:srgbClr val="4A4A4A"/>
                </a:solidFill>
                <a:effectLst/>
              </a:rPr>
              <a:t>The principal means used by the </a:t>
            </a:r>
            <a:r>
              <a:rPr lang="en-GB" sz="2000" b="0" i="0" dirty="0" err="1">
                <a:solidFill>
                  <a:srgbClr val="4A4A4A"/>
                </a:solidFill>
                <a:effectLst/>
              </a:rPr>
              <a:t>Center</a:t>
            </a:r>
            <a:r>
              <a:rPr lang="en-GB" sz="2000" b="0" i="0" dirty="0">
                <a:solidFill>
                  <a:srgbClr val="4A4A4A"/>
                </a:solidFill>
                <a:effectLst/>
              </a:rPr>
              <a:t> to receive sighting reports is this website, which has operated continuously since 1994.   </a:t>
            </a:r>
          </a:p>
          <a:p>
            <a:pPr algn="l" fontAlgn="base"/>
            <a:endParaRPr lang="en-GB" sz="2000" dirty="0">
              <a:solidFill>
                <a:srgbClr val="4A4A4A"/>
              </a:solidFill>
            </a:endParaRPr>
          </a:p>
          <a:p>
            <a:pPr algn="l" fontAlgn="base"/>
            <a:r>
              <a:rPr lang="en-GB" sz="2000" b="0" i="0" dirty="0">
                <a:solidFill>
                  <a:srgbClr val="4A4A4A"/>
                </a:solidFill>
                <a:effectLst/>
              </a:rPr>
              <a:t>Prior to that period, the telephone hotline and the U.S. mail were the primary means of taking reports.   </a:t>
            </a:r>
          </a:p>
        </p:txBody>
      </p:sp>
      <p:pic>
        <p:nvPicPr>
          <p:cNvPr id="4" name="Picture 3">
            <a:hlinkClick r:id="rId3"/>
            <a:extLst>
              <a:ext uri="{FF2B5EF4-FFF2-40B4-BE49-F238E27FC236}">
                <a16:creationId xmlns:a16="http://schemas.microsoft.com/office/drawing/2014/main" id="{F14A7AA9-B6CF-42D4-82DD-CEB7A3F17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38" y="3012524"/>
            <a:ext cx="1681875" cy="2448286"/>
          </a:xfrm>
          <a:prstGeom prst="rect">
            <a:avLst/>
          </a:prstGeom>
        </p:spPr>
      </p:pic>
      <p:pic>
        <p:nvPicPr>
          <p:cNvPr id="15" name="Picture 14">
            <a:hlinkClick r:id="rId3"/>
            <a:extLst>
              <a:ext uri="{FF2B5EF4-FFF2-40B4-BE49-F238E27FC236}">
                <a16:creationId xmlns:a16="http://schemas.microsoft.com/office/drawing/2014/main" id="{ACD64697-62D5-465D-81DC-F31908957E7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508857" y="3011608"/>
            <a:ext cx="1632190" cy="2448286"/>
          </a:xfrm>
          <a:prstGeom prst="rect">
            <a:avLst/>
          </a:prstGeom>
        </p:spPr>
      </p:pic>
      <p:sp>
        <p:nvSpPr>
          <p:cNvPr id="17" name="Title 1">
            <a:extLst>
              <a:ext uri="{FF2B5EF4-FFF2-40B4-BE49-F238E27FC236}">
                <a16:creationId xmlns:a16="http://schemas.microsoft.com/office/drawing/2014/main" id="{600EC75F-3E69-4A54-ABEB-945BF6B04953}"/>
              </a:ext>
            </a:extLst>
          </p:cNvPr>
          <p:cNvSpPr txBox="1">
            <a:spLocks/>
          </p:cNvSpPr>
          <p:nvPr/>
        </p:nvSpPr>
        <p:spPr>
          <a:xfrm>
            <a:off x="322138" y="5621712"/>
            <a:ext cx="1560249" cy="42656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Gill Sans MT"/>
                <a:cs typeface="Calibri Light"/>
              </a:rPr>
              <a:t>Center Director</a:t>
            </a:r>
          </a:p>
        </p:txBody>
      </p:sp>
      <p:sp>
        <p:nvSpPr>
          <p:cNvPr id="19" name="Title 1">
            <a:extLst>
              <a:ext uri="{FF2B5EF4-FFF2-40B4-BE49-F238E27FC236}">
                <a16:creationId xmlns:a16="http://schemas.microsoft.com/office/drawing/2014/main" id="{72C5849F-7CFE-4229-A64D-DB1DF8369E4F}"/>
              </a:ext>
            </a:extLst>
          </p:cNvPr>
          <p:cNvSpPr txBox="1">
            <a:spLocks/>
          </p:cNvSpPr>
          <p:nvPr/>
        </p:nvSpPr>
        <p:spPr>
          <a:xfrm>
            <a:off x="2508343" y="5621712"/>
            <a:ext cx="1560249" cy="42656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Gill Sans MT"/>
                <a:cs typeface="Calibri Light"/>
              </a:rPr>
              <a:t>Technical Director</a:t>
            </a:r>
          </a:p>
        </p:txBody>
      </p:sp>
    </p:spTree>
    <p:extLst>
      <p:ext uri="{BB962C8B-B14F-4D97-AF65-F5344CB8AC3E}">
        <p14:creationId xmlns:p14="http://schemas.microsoft.com/office/powerpoint/2010/main" val="6348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1237F9-0A91-4AE4-A2EF-4CD4121E7234}"/>
              </a:ext>
            </a:extLst>
          </p:cNvPr>
          <p:cNvSpPr>
            <a:spLocks noGrp="1"/>
          </p:cNvSpPr>
          <p:nvPr>
            <p:ph type="title"/>
          </p:nvPr>
        </p:nvSpPr>
        <p:spPr>
          <a:xfrm>
            <a:off x="52017" y="1871127"/>
            <a:ext cx="4590514" cy="3207950"/>
          </a:xfrm>
        </p:spPr>
        <p:txBody>
          <a:bodyPr anchor="ctr">
            <a:normAutofit/>
          </a:bodyPr>
          <a:lstStyle/>
          <a:p>
            <a:r>
              <a:rPr lang="en-US" dirty="0">
                <a:solidFill>
                  <a:schemeClr val="bg1"/>
                </a:solidFill>
                <a:latin typeface="Gill Sans MT" panose="020B0502020104020203" pitchFamily="34" charset="0"/>
                <a:cs typeface="Calibri Light"/>
              </a:rPr>
              <a:t>Why UFO Sightings though ?</a:t>
            </a:r>
          </a:p>
        </p:txBody>
      </p:sp>
      <p:sp>
        <p:nvSpPr>
          <p:cNvPr id="9" name="TextBox 8">
            <a:extLst>
              <a:ext uri="{FF2B5EF4-FFF2-40B4-BE49-F238E27FC236}">
                <a16:creationId xmlns:a16="http://schemas.microsoft.com/office/drawing/2014/main" id="{9D784C3D-B123-4BAC-BBF3-20A602449EC5}"/>
              </a:ext>
            </a:extLst>
          </p:cNvPr>
          <p:cNvSpPr txBox="1"/>
          <p:nvPr/>
        </p:nvSpPr>
        <p:spPr>
          <a:xfrm>
            <a:off x="4932349" y="181957"/>
            <a:ext cx="6599583" cy="6494085"/>
          </a:xfrm>
          <a:prstGeom prst="rect">
            <a:avLst/>
          </a:prstGeom>
          <a:noFill/>
        </p:spPr>
        <p:txBody>
          <a:bodyPr wrap="square" rtlCol="0">
            <a:spAutoFit/>
          </a:bodyPr>
          <a:lstStyle/>
          <a:p>
            <a:pPr fontAlgn="base"/>
            <a:r>
              <a:rPr lang="en-GB" sz="3200" dirty="0"/>
              <a:t>I was going through google and a news article caught my attention. </a:t>
            </a:r>
          </a:p>
          <a:p>
            <a:pPr fontAlgn="base"/>
            <a:endParaRPr lang="en-GB" sz="3200" dirty="0"/>
          </a:p>
          <a:p>
            <a:pPr fontAlgn="base"/>
            <a:r>
              <a:rPr lang="en-GB" sz="3200" dirty="0"/>
              <a:t>Voila, it was about UFO sighting and right there I decided I want to explore the dataset available for UFO sightings to see the most frequent locations so I can go there and I will probably see one myself 😂😂😂😂😂</a:t>
            </a:r>
          </a:p>
          <a:p>
            <a:pPr fontAlgn="base"/>
            <a:endParaRPr lang="en-GB" sz="3200" dirty="0">
              <a:hlinkClick r:id="rId2"/>
            </a:endParaRPr>
          </a:p>
          <a:p>
            <a:pPr fontAlgn="base"/>
            <a:r>
              <a:rPr lang="en-GB" sz="3200" dirty="0">
                <a:hlinkClick r:id="rId2"/>
              </a:rPr>
              <a:t>Link 1</a:t>
            </a:r>
            <a:r>
              <a:rPr lang="en-GB" sz="3200" dirty="0"/>
              <a:t> : Stopped at </a:t>
            </a:r>
            <a:r>
              <a:rPr kumimoji="0" lang="en-US" altLang="en-US" sz="3200" b="0" i="0" u="none" strike="noStrike" cap="none" normalizeH="0" baseline="0" dirty="0">
                <a:ln>
                  <a:noFill/>
                </a:ln>
                <a:solidFill>
                  <a:schemeClr val="accent2"/>
                </a:solidFill>
                <a:effectLst/>
                <a:latin typeface="Arial Unicode MS"/>
              </a:rPr>
              <a:t>9/9/2013 23:30</a:t>
            </a:r>
            <a:r>
              <a:rPr kumimoji="0" lang="en-US" altLang="en-US" sz="800" b="0" i="0" u="none" strike="noStrike" cap="none" normalizeH="0" baseline="0" dirty="0">
                <a:ln>
                  <a:noFill/>
                </a:ln>
                <a:solidFill>
                  <a:schemeClr val="accent2"/>
                </a:solidFill>
                <a:effectLst/>
              </a:rPr>
              <a:t> </a:t>
            </a:r>
            <a:endParaRPr lang="en-GB" sz="3200" dirty="0"/>
          </a:p>
          <a:p>
            <a:pPr fontAlgn="base"/>
            <a:r>
              <a:rPr lang="en-GB" sz="3200" dirty="0">
                <a:hlinkClick r:id="rId3"/>
              </a:rPr>
              <a:t>Link 2 </a:t>
            </a:r>
            <a:r>
              <a:rPr lang="en-GB" sz="3200" dirty="0"/>
              <a:t>: Stopped at </a:t>
            </a:r>
            <a:r>
              <a:rPr kumimoji="0" lang="en-US" altLang="en-US" sz="3200" b="0" i="0" u="none" strike="noStrike" cap="none" normalizeH="0" baseline="0" dirty="0">
                <a:ln>
                  <a:noFill/>
                </a:ln>
                <a:solidFill>
                  <a:schemeClr val="accent2"/>
                </a:solidFill>
                <a:effectLst/>
                <a:latin typeface="Arial Unicode MS"/>
              </a:rPr>
              <a:t>9/9/2013 23:00</a:t>
            </a:r>
            <a:r>
              <a:rPr kumimoji="0" lang="en-US" altLang="en-US" sz="800" b="0" i="0" u="none" strike="noStrike" cap="none" normalizeH="0" baseline="0" dirty="0">
                <a:ln>
                  <a:noFill/>
                </a:ln>
                <a:solidFill>
                  <a:schemeClr val="accent2"/>
                </a:solidFill>
                <a:effectLst/>
              </a:rPr>
              <a:t> </a:t>
            </a:r>
            <a:endParaRPr lang="en-GB" sz="3200" dirty="0"/>
          </a:p>
          <a:p>
            <a:pPr fontAlgn="base"/>
            <a:r>
              <a:rPr lang="en-GB" sz="3200" dirty="0">
                <a:hlinkClick r:id="rId4"/>
              </a:rPr>
              <a:t>Link 3 </a:t>
            </a:r>
            <a:r>
              <a:rPr lang="en-GB" sz="3200" dirty="0"/>
              <a:t>: Stopped at </a:t>
            </a:r>
            <a:r>
              <a:rPr lang="en-US" sz="3200" dirty="0">
                <a:solidFill>
                  <a:schemeClr val="accent2"/>
                </a:solidFill>
                <a:latin typeface="Arial Unicode MS"/>
              </a:rPr>
              <a:t>8</a:t>
            </a:r>
            <a:r>
              <a:rPr kumimoji="0" lang="en-US" altLang="en-US" sz="3200" b="0" i="0" u="none" strike="noStrike" cap="none" normalizeH="0" baseline="0" dirty="0">
                <a:ln>
                  <a:noFill/>
                </a:ln>
                <a:solidFill>
                  <a:schemeClr val="accent2"/>
                </a:solidFill>
                <a:effectLst/>
                <a:latin typeface="Arial Unicode MS"/>
              </a:rPr>
              <a:t>/19/2021 18:00</a:t>
            </a:r>
            <a:r>
              <a:rPr kumimoji="0" lang="en-US" altLang="en-US" sz="800" b="0" i="0" u="none" strike="noStrike" cap="none" normalizeH="0" baseline="0" dirty="0">
                <a:ln>
                  <a:noFill/>
                </a:ln>
                <a:solidFill>
                  <a:schemeClr val="accent2"/>
                </a:solidFill>
                <a:effectLst/>
              </a:rPr>
              <a:t> </a:t>
            </a:r>
            <a:endParaRPr lang="en-US" sz="3200" dirty="0"/>
          </a:p>
        </p:txBody>
      </p:sp>
    </p:spTree>
    <p:extLst>
      <p:ext uri="{BB962C8B-B14F-4D97-AF65-F5344CB8AC3E}">
        <p14:creationId xmlns:p14="http://schemas.microsoft.com/office/powerpoint/2010/main" val="1639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BF35CF-A8F2-4995-864A-30712B94ECBD}"/>
              </a:ext>
            </a:extLst>
          </p:cNvPr>
          <p:cNvPicPr>
            <a:picLocks noChangeAspect="1"/>
          </p:cNvPicPr>
          <p:nvPr/>
        </p:nvPicPr>
        <p:blipFill>
          <a:blip r:embed="rId2">
            <a:extLst>
              <a:ext uri="{28A0092B-C50C-407E-A947-70E740481C1C}">
                <a14:useLocalDpi xmlns:a14="http://schemas.microsoft.com/office/drawing/2010/main" val="0"/>
              </a:ext>
            </a:extLst>
          </a:blip>
          <a:srcRect l="7834" r="7834"/>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79422" y="1166167"/>
            <a:ext cx="5618020" cy="3482490"/>
          </a:xfrm>
        </p:spPr>
        <p:txBody>
          <a:bodyPr anchor="b">
            <a:noAutofit/>
          </a:bodyPr>
          <a:lstStyle/>
          <a:p>
            <a:pPr algn="l"/>
            <a:r>
              <a:rPr lang="en-US" sz="10000" b="1" dirty="0">
                <a:latin typeface="Avenir Next LT Pro"/>
                <a:cs typeface="Calibri Light"/>
              </a:rPr>
              <a:t>THANK YOU</a:t>
            </a:r>
          </a:p>
        </p:txBody>
      </p:sp>
      <p:sp>
        <p:nvSpPr>
          <p:cNvPr id="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1462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521FE6086EF145B46071863357E101" ma:contentTypeVersion="2" ma:contentTypeDescription="Create a new document." ma:contentTypeScope="" ma:versionID="773cd4cf7d36f66202f4cd0ecffef510">
  <xsd:schema xmlns:xsd="http://www.w3.org/2001/XMLSchema" xmlns:xs="http://www.w3.org/2001/XMLSchema" xmlns:p="http://schemas.microsoft.com/office/2006/metadata/properties" xmlns:ns2="58c78a42-2126-4d14-b962-27c1cf901556" targetNamespace="http://schemas.microsoft.com/office/2006/metadata/properties" ma:root="true" ma:fieldsID="8e437998b53048b7930aae3d350a5ac1" ns2:_="">
    <xsd:import namespace="58c78a42-2126-4d14-b962-27c1cf90155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78a42-2126-4d14-b962-27c1cf9015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F87F6F-909F-453A-AC4B-5EC7E6AA6A45}">
  <ds:schemaRefs>
    <ds:schemaRef ds:uri="http://schemas.microsoft.com/sharepoint/v3/contenttype/forms"/>
  </ds:schemaRefs>
</ds:datastoreItem>
</file>

<file path=customXml/itemProps2.xml><?xml version="1.0" encoding="utf-8"?>
<ds:datastoreItem xmlns:ds="http://schemas.openxmlformats.org/officeDocument/2006/customXml" ds:itemID="{A6E4F7A7-C0FA-43BD-B395-E440B255B3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78a42-2126-4d14-b962-27c1cf9015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FEA3A4-B98B-44CB-B624-911DB3913FD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350</TotalTime>
  <Words>278</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Unicode MS</vt:lpstr>
      <vt:lpstr>Avenir Next LT Pro</vt:lpstr>
      <vt:lpstr>Calibri</vt:lpstr>
      <vt:lpstr>Calibri Light</vt:lpstr>
      <vt:lpstr>Gill Sans MT</vt:lpstr>
      <vt:lpstr>Office Theme</vt:lpstr>
      <vt:lpstr>UFO Sightings Database Project</vt:lpstr>
      <vt:lpstr>Web Scraping from NUFORC website</vt:lpstr>
      <vt:lpstr>About NUFORC</vt:lpstr>
      <vt:lpstr>Why UFO Sightings though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 Innovation</dc:creator>
  <cp:lastModifiedBy>Ayoade Abel</cp:lastModifiedBy>
  <cp:revision>586</cp:revision>
  <dcterms:created xsi:type="dcterms:W3CDTF">2020-04-23T15:07:32Z</dcterms:created>
  <dcterms:modified xsi:type="dcterms:W3CDTF">2022-07-02T16:11:23Z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0x010100F8521FE6086EF145B46071863357E101</vt:lpwstr>
  </property>
</Properties>
</file>