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85" r:id="rId7"/>
    <p:sldId id="260" r:id="rId8"/>
    <p:sldId id="261" r:id="rId9"/>
    <p:sldId id="269" r:id="rId10"/>
    <p:sldId id="271" r:id="rId11"/>
    <p:sldId id="287" r:id="rId12"/>
    <p:sldId id="289" r:id="rId13"/>
    <p:sldId id="288" r:id="rId14"/>
    <p:sldId id="292" r:id="rId15"/>
    <p:sldId id="291" r:id="rId16"/>
    <p:sldId id="290" r:id="rId17"/>
    <p:sldId id="28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9" autoAdjust="0"/>
  </p:normalViewPr>
  <p:slideViewPr>
    <p:cSldViewPr snapToGrid="0">
      <p:cViewPr varScale="1">
        <p:scale>
          <a:sx n="162" d="100"/>
          <a:sy n="162" d="100"/>
        </p:scale>
        <p:origin x="14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5d3386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05d3386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39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0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8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f9f82a1e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8f9f82a1e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24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30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311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2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f9f61a38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edf9f61a38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f9f61a38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df9f61a38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f9f61a3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df9f61a3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55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f9f82a1e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8f9f82a1e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f9f82a1e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8f9f82a1e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f9f82a1e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8f9f82a1e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f9f82a1e6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28f9f82a1e6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iz.libretexts.org/Bookshelves/Business/Book:_Introduction_to_Business_(OpenStax)/07:_Designing_Organizational_Structures/7.08:_The_Informal_Organization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30" name="Google Shape;130;p25"/>
          <p:cNvGrpSpPr/>
          <p:nvPr/>
        </p:nvGrpSpPr>
        <p:grpSpPr>
          <a:xfrm>
            <a:off x="7721051" y="4326880"/>
            <a:ext cx="605409" cy="495647"/>
            <a:chOff x="0" y="-76200"/>
            <a:chExt cx="423600" cy="346800"/>
          </a:xfrm>
        </p:grpSpPr>
        <p:sp>
          <p:nvSpPr>
            <p:cNvPr id="131" name="Google Shape;131;p25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0" y="-76200"/>
              <a:ext cx="4236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5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4" name="Google Shape;134;p25"/>
          <p:cNvGrpSpPr/>
          <p:nvPr/>
        </p:nvGrpSpPr>
        <p:grpSpPr>
          <a:xfrm>
            <a:off x="510750" y="4238800"/>
            <a:ext cx="1839374" cy="629813"/>
            <a:chOff x="0" y="-337688"/>
            <a:chExt cx="4221653" cy="1679500"/>
          </a:xfrm>
        </p:grpSpPr>
        <p:grpSp>
          <p:nvGrpSpPr>
            <p:cNvPr id="135" name="Google Shape;135;p25"/>
            <p:cNvGrpSpPr/>
            <p:nvPr/>
          </p:nvGrpSpPr>
          <p:grpSpPr>
            <a:xfrm>
              <a:off x="0" y="-337688"/>
              <a:ext cx="4221653" cy="1231098"/>
              <a:chOff x="0" y="-76200"/>
              <a:chExt cx="952625" cy="277800"/>
            </a:xfrm>
          </p:grpSpPr>
          <p:sp>
            <p:nvSpPr>
              <p:cNvPr id="136" name="Google Shape;136;p25"/>
              <p:cNvSpPr/>
              <p:nvPr/>
            </p:nvSpPr>
            <p:spPr>
              <a:xfrm>
                <a:off x="0" y="0"/>
                <a:ext cx="952625" cy="201593"/>
              </a:xfrm>
              <a:custGeom>
                <a:avLst/>
                <a:gdLst/>
                <a:ahLst/>
                <a:cxnLst/>
                <a:rect l="l" t="t" r="r" b="b"/>
                <a:pathLst>
                  <a:path w="952625" h="201593" extrusionOk="0">
                    <a:moveTo>
                      <a:pt x="100796" y="0"/>
                    </a:moveTo>
                    <a:lnTo>
                      <a:pt x="851829" y="0"/>
                    </a:lnTo>
                    <a:cubicBezTo>
                      <a:pt x="907497" y="0"/>
                      <a:pt x="952625" y="45128"/>
                      <a:pt x="952625" y="100796"/>
                    </a:cubicBezTo>
                    <a:lnTo>
                      <a:pt x="952625" y="100796"/>
                    </a:lnTo>
                    <a:cubicBezTo>
                      <a:pt x="952625" y="156465"/>
                      <a:pt x="907497" y="201593"/>
                      <a:pt x="851829" y="201593"/>
                    </a:cubicBezTo>
                    <a:lnTo>
                      <a:pt x="100796" y="201593"/>
                    </a:lnTo>
                    <a:cubicBezTo>
                      <a:pt x="45128" y="201593"/>
                      <a:pt x="0" y="156465"/>
                      <a:pt x="0" y="100796"/>
                    </a:cubicBezTo>
                    <a:lnTo>
                      <a:pt x="0" y="100796"/>
                    </a:lnTo>
                    <a:cubicBezTo>
                      <a:pt x="0" y="45128"/>
                      <a:pt x="45128" y="0"/>
                      <a:pt x="100796" y="0"/>
                    </a:cubicBezTo>
                    <a:close/>
                  </a:path>
                </a:pathLst>
              </a:custGeom>
              <a:solidFill>
                <a:srgbClr val="AACD3A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5"/>
              <p:cNvSpPr txBox="1"/>
              <p:nvPr/>
            </p:nvSpPr>
            <p:spPr>
              <a:xfrm>
                <a:off x="0" y="-76200"/>
                <a:ext cx="952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9125" tIns="19125" rIns="19125" bIns="19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1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25"/>
            <p:cNvSpPr txBox="1"/>
            <p:nvPr/>
          </p:nvSpPr>
          <p:spPr>
            <a:xfrm>
              <a:off x="616314" y="110706"/>
              <a:ext cx="3383700" cy="1231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QUDUS AYOOLA</a:t>
              </a:r>
              <a:endParaRPr sz="200" dirty="0"/>
            </a:p>
            <a:p>
              <a:pPr marL="0" marR="0" lvl="0" indent="0" algn="l" rtl="0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9" name="Google Shape;139;p25"/>
          <p:cNvSpPr txBox="1"/>
          <p:nvPr/>
        </p:nvSpPr>
        <p:spPr>
          <a:xfrm>
            <a:off x="510750" y="1953913"/>
            <a:ext cx="8122500" cy="74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SQL</a:t>
            </a:r>
            <a:r>
              <a:rPr lang="en" sz="7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lang="en" sz="5100" dirty="0">
              <a:solidFill>
                <a:srgbClr val="AACD3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514350" y="3333760"/>
            <a:ext cx="4422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journey starts here……..</a:t>
            </a:r>
            <a:endParaRPr sz="700" dirty="0"/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7127452" y="514350"/>
            <a:ext cx="119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206122"/>
            <a:ext cx="3166200" cy="67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Why Choose Database?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310900" y="1878614"/>
            <a:ext cx="4422000" cy="300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store tables with rows and column with unique name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allows integrity.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Many people can access concurrently.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can be access quickly.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can store large amount of data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4" name="Picture 6" descr="Most Popular Databases: Best Database to Work in 2020">
            <a:extLst>
              <a:ext uri="{FF2B5EF4-FFF2-40B4-BE49-F238E27FC236}">
                <a16:creationId xmlns:a16="http://schemas.microsoft.com/office/drawing/2014/main" id="{F0855918-074E-5F98-B591-480DEBA0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30" y="1360865"/>
            <a:ext cx="3635619" cy="263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6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206122"/>
            <a:ext cx="3166200" cy="33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SQL?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310900" y="1858770"/>
            <a:ext cx="4422000" cy="180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 means Structured Query Language.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 language is used to interact between tables in a DB.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can query a table or multiple tables in a database.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Top 10 Databases to Use in 2021. MySQL, Oracle, PostgreSQL, Microsoft… | by  Md Kamaruzzaman | Towards Data Science">
            <a:extLst>
              <a:ext uri="{FF2B5EF4-FFF2-40B4-BE49-F238E27FC236}">
                <a16:creationId xmlns:a16="http://schemas.microsoft.com/office/drawing/2014/main" id="{A93274A4-C560-00B7-9959-3ABB9BC0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77" y="1191322"/>
            <a:ext cx="3110107" cy="27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2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144260"/>
            <a:ext cx="3166200" cy="33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Why SQL?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310900" y="1858770"/>
            <a:ext cx="4422000" cy="300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lot of data sits in database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 data directly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Run query on multiple table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Top 10 Databases to Use in 2021. MySQL, Oracle, PostgreSQL, Microsoft… | by  Md Kamaruzzaman | Towards Data Science">
            <a:extLst>
              <a:ext uri="{FF2B5EF4-FFF2-40B4-BE49-F238E27FC236}">
                <a16:creationId xmlns:a16="http://schemas.microsoft.com/office/drawing/2014/main" id="{7178E2CD-1E31-E5CC-D70D-128A0ED1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77" y="1191322"/>
            <a:ext cx="3110107" cy="27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709462" y="2102985"/>
            <a:ext cx="2393814" cy="2973591"/>
            <a:chOff x="0" y="0"/>
            <a:chExt cx="1260964" cy="1838144"/>
          </a:xfrm>
        </p:grpSpPr>
        <p:sp>
          <p:nvSpPr>
            <p:cNvPr id="391" name="Google Shape;391;p38"/>
            <p:cNvSpPr/>
            <p:nvPr/>
          </p:nvSpPr>
          <p:spPr>
            <a:xfrm>
              <a:off x="0" y="0"/>
              <a:ext cx="1260964" cy="1838144"/>
            </a:xfrm>
            <a:custGeom>
              <a:avLst/>
              <a:gdLst/>
              <a:ahLst/>
              <a:cxnLst/>
              <a:rect l="l" t="t" r="r" b="b"/>
              <a:pathLst>
                <a:path w="1260964" h="1838144" extrusionOk="0">
                  <a:moveTo>
                    <a:pt x="48511" y="0"/>
                  </a:moveTo>
                  <a:lnTo>
                    <a:pt x="1212453" y="0"/>
                  </a:lnTo>
                  <a:cubicBezTo>
                    <a:pt x="1225319" y="0"/>
                    <a:pt x="1237658" y="5111"/>
                    <a:pt x="1246755" y="14209"/>
                  </a:cubicBezTo>
                  <a:cubicBezTo>
                    <a:pt x="1255853" y="23306"/>
                    <a:pt x="1260964" y="35645"/>
                    <a:pt x="1260964" y="48511"/>
                  </a:cubicBezTo>
                  <a:lnTo>
                    <a:pt x="1260964" y="1789633"/>
                  </a:lnTo>
                  <a:cubicBezTo>
                    <a:pt x="1260964" y="1816425"/>
                    <a:pt x="1239245" y="1838144"/>
                    <a:pt x="1212453" y="1838144"/>
                  </a:cubicBezTo>
                  <a:lnTo>
                    <a:pt x="48511" y="1838144"/>
                  </a:lnTo>
                  <a:cubicBezTo>
                    <a:pt x="35645" y="1838144"/>
                    <a:pt x="23306" y="1833033"/>
                    <a:pt x="14209" y="1823936"/>
                  </a:cubicBezTo>
                  <a:cubicBezTo>
                    <a:pt x="5111" y="1814838"/>
                    <a:pt x="0" y="1802499"/>
                    <a:pt x="0" y="1789633"/>
                  </a:cubicBezTo>
                  <a:lnTo>
                    <a:pt x="0" y="48511"/>
                  </a:lnTo>
                  <a:cubicBezTo>
                    <a:pt x="0" y="35645"/>
                    <a:pt x="5111" y="23306"/>
                    <a:pt x="14209" y="14209"/>
                  </a:cubicBezTo>
                  <a:cubicBezTo>
                    <a:pt x="23306" y="5111"/>
                    <a:pt x="35645" y="0"/>
                    <a:pt x="48511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 txBox="1"/>
            <p:nvPr/>
          </p:nvSpPr>
          <p:spPr>
            <a:xfrm>
              <a:off x="0" y="9525"/>
              <a:ext cx="1260900" cy="18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38"/>
          <p:cNvGrpSpPr/>
          <p:nvPr/>
        </p:nvGrpSpPr>
        <p:grpSpPr>
          <a:xfrm>
            <a:off x="3399232" y="2091474"/>
            <a:ext cx="2393814" cy="2973591"/>
            <a:chOff x="0" y="0"/>
            <a:chExt cx="1260964" cy="1838144"/>
          </a:xfrm>
        </p:grpSpPr>
        <p:sp>
          <p:nvSpPr>
            <p:cNvPr id="394" name="Google Shape;394;p38"/>
            <p:cNvSpPr/>
            <p:nvPr/>
          </p:nvSpPr>
          <p:spPr>
            <a:xfrm>
              <a:off x="0" y="0"/>
              <a:ext cx="1260964" cy="1838144"/>
            </a:xfrm>
            <a:custGeom>
              <a:avLst/>
              <a:gdLst/>
              <a:ahLst/>
              <a:cxnLst/>
              <a:rect l="l" t="t" r="r" b="b"/>
              <a:pathLst>
                <a:path w="1260964" h="1838144" extrusionOk="0">
                  <a:moveTo>
                    <a:pt x="48511" y="0"/>
                  </a:moveTo>
                  <a:lnTo>
                    <a:pt x="1212453" y="0"/>
                  </a:lnTo>
                  <a:cubicBezTo>
                    <a:pt x="1225319" y="0"/>
                    <a:pt x="1237658" y="5111"/>
                    <a:pt x="1246755" y="14209"/>
                  </a:cubicBezTo>
                  <a:cubicBezTo>
                    <a:pt x="1255853" y="23306"/>
                    <a:pt x="1260964" y="35645"/>
                    <a:pt x="1260964" y="48511"/>
                  </a:cubicBezTo>
                  <a:lnTo>
                    <a:pt x="1260964" y="1789633"/>
                  </a:lnTo>
                  <a:cubicBezTo>
                    <a:pt x="1260964" y="1816425"/>
                    <a:pt x="1239245" y="1838144"/>
                    <a:pt x="1212453" y="1838144"/>
                  </a:cubicBezTo>
                  <a:lnTo>
                    <a:pt x="48511" y="1838144"/>
                  </a:lnTo>
                  <a:cubicBezTo>
                    <a:pt x="35645" y="1838144"/>
                    <a:pt x="23306" y="1833033"/>
                    <a:pt x="14209" y="1823936"/>
                  </a:cubicBezTo>
                  <a:cubicBezTo>
                    <a:pt x="5111" y="1814838"/>
                    <a:pt x="0" y="1802499"/>
                    <a:pt x="0" y="1789633"/>
                  </a:cubicBezTo>
                  <a:lnTo>
                    <a:pt x="0" y="48511"/>
                  </a:lnTo>
                  <a:cubicBezTo>
                    <a:pt x="0" y="35645"/>
                    <a:pt x="5111" y="23306"/>
                    <a:pt x="14209" y="14209"/>
                  </a:cubicBezTo>
                  <a:cubicBezTo>
                    <a:pt x="23306" y="5111"/>
                    <a:pt x="35645" y="0"/>
                    <a:pt x="48511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 txBox="1"/>
            <p:nvPr/>
          </p:nvSpPr>
          <p:spPr>
            <a:xfrm>
              <a:off x="0" y="9525"/>
              <a:ext cx="1260900" cy="18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8"/>
          <p:cNvGrpSpPr/>
          <p:nvPr/>
        </p:nvGrpSpPr>
        <p:grpSpPr>
          <a:xfrm>
            <a:off x="6049285" y="2118394"/>
            <a:ext cx="2393814" cy="2946671"/>
            <a:chOff x="0" y="0"/>
            <a:chExt cx="1260964" cy="1838144"/>
          </a:xfrm>
        </p:grpSpPr>
        <p:sp>
          <p:nvSpPr>
            <p:cNvPr id="397" name="Google Shape;397;p38"/>
            <p:cNvSpPr/>
            <p:nvPr/>
          </p:nvSpPr>
          <p:spPr>
            <a:xfrm>
              <a:off x="0" y="0"/>
              <a:ext cx="1260964" cy="1838144"/>
            </a:xfrm>
            <a:custGeom>
              <a:avLst/>
              <a:gdLst/>
              <a:ahLst/>
              <a:cxnLst/>
              <a:rect l="l" t="t" r="r" b="b"/>
              <a:pathLst>
                <a:path w="1260964" h="1838144" extrusionOk="0">
                  <a:moveTo>
                    <a:pt x="48511" y="0"/>
                  </a:moveTo>
                  <a:lnTo>
                    <a:pt x="1212453" y="0"/>
                  </a:lnTo>
                  <a:cubicBezTo>
                    <a:pt x="1225319" y="0"/>
                    <a:pt x="1237658" y="5111"/>
                    <a:pt x="1246755" y="14209"/>
                  </a:cubicBezTo>
                  <a:cubicBezTo>
                    <a:pt x="1255853" y="23306"/>
                    <a:pt x="1260964" y="35645"/>
                    <a:pt x="1260964" y="48511"/>
                  </a:cubicBezTo>
                  <a:lnTo>
                    <a:pt x="1260964" y="1789633"/>
                  </a:lnTo>
                  <a:cubicBezTo>
                    <a:pt x="1260964" y="1816425"/>
                    <a:pt x="1239245" y="1838144"/>
                    <a:pt x="1212453" y="1838144"/>
                  </a:cubicBezTo>
                  <a:lnTo>
                    <a:pt x="48511" y="1838144"/>
                  </a:lnTo>
                  <a:cubicBezTo>
                    <a:pt x="35645" y="1838144"/>
                    <a:pt x="23306" y="1833033"/>
                    <a:pt x="14209" y="1823936"/>
                  </a:cubicBezTo>
                  <a:cubicBezTo>
                    <a:pt x="5111" y="1814838"/>
                    <a:pt x="0" y="1802499"/>
                    <a:pt x="0" y="1789633"/>
                  </a:cubicBezTo>
                  <a:lnTo>
                    <a:pt x="0" y="48511"/>
                  </a:lnTo>
                  <a:cubicBezTo>
                    <a:pt x="0" y="35645"/>
                    <a:pt x="5111" y="23306"/>
                    <a:pt x="14209" y="14209"/>
                  </a:cubicBezTo>
                  <a:cubicBezTo>
                    <a:pt x="23306" y="5111"/>
                    <a:pt x="35645" y="0"/>
                    <a:pt x="48511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 txBox="1"/>
            <p:nvPr/>
          </p:nvSpPr>
          <p:spPr>
            <a:xfrm>
              <a:off x="0" y="9525"/>
              <a:ext cx="1260900" cy="18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38"/>
          <p:cNvSpPr txBox="1"/>
          <p:nvPr/>
        </p:nvSpPr>
        <p:spPr>
          <a:xfrm>
            <a:off x="1616641" y="2156705"/>
            <a:ext cx="12468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700" dirty="0"/>
          </a:p>
        </p:txBody>
      </p:sp>
      <p:sp>
        <p:nvSpPr>
          <p:cNvPr id="402" name="Google Shape;402;p38"/>
          <p:cNvSpPr txBox="1"/>
          <p:nvPr/>
        </p:nvSpPr>
        <p:spPr>
          <a:xfrm>
            <a:off x="4361033" y="2107480"/>
            <a:ext cx="12468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700" dirty="0"/>
          </a:p>
        </p:txBody>
      </p:sp>
      <p:sp>
        <p:nvSpPr>
          <p:cNvPr id="403" name="Google Shape;403;p38"/>
          <p:cNvSpPr txBox="1"/>
          <p:nvPr/>
        </p:nvSpPr>
        <p:spPr>
          <a:xfrm>
            <a:off x="6864730" y="2107479"/>
            <a:ext cx="15795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sz="700" dirty="0"/>
          </a:p>
        </p:txBody>
      </p:sp>
      <p:sp>
        <p:nvSpPr>
          <p:cNvPr id="405" name="Google Shape;405;p38"/>
          <p:cNvSpPr txBox="1"/>
          <p:nvPr/>
        </p:nvSpPr>
        <p:spPr>
          <a:xfrm>
            <a:off x="975939" y="3110603"/>
            <a:ext cx="1887900" cy="111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allows you to read data and display it. This is called a query</a:t>
            </a: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SELECT statement is the common statement used by analysts</a:t>
            </a:r>
          </a:p>
        </p:txBody>
      </p:sp>
      <p:sp>
        <p:nvSpPr>
          <p:cNvPr id="407" name="Google Shape;407;p38"/>
          <p:cNvSpPr txBox="1"/>
          <p:nvPr/>
        </p:nvSpPr>
        <p:spPr>
          <a:xfrm>
            <a:off x="6347441" y="3110603"/>
            <a:ext cx="1887900" cy="37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DROP TABLE is a statement that removes a table in a database.</a:t>
            </a:r>
          </a:p>
        </p:txBody>
      </p:sp>
      <p:sp>
        <p:nvSpPr>
          <p:cNvPr id="408" name="Google Shape;408;p38"/>
          <p:cNvSpPr txBox="1"/>
          <p:nvPr/>
        </p:nvSpPr>
        <p:spPr>
          <a:xfrm>
            <a:off x="870971" y="2107480"/>
            <a:ext cx="17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i="0" u="none" strike="noStrike" cap="none" dirty="0">
                <a:solidFill>
                  <a:srgbClr val="1331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700" dirty="0"/>
          </a:p>
        </p:txBody>
      </p:sp>
      <p:sp>
        <p:nvSpPr>
          <p:cNvPr id="409" name="Google Shape;409;p38"/>
          <p:cNvSpPr txBox="1"/>
          <p:nvPr/>
        </p:nvSpPr>
        <p:spPr>
          <a:xfrm>
            <a:off x="3454959" y="2102985"/>
            <a:ext cx="17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i="0" u="none" strike="noStrike" cap="none" dirty="0">
                <a:solidFill>
                  <a:srgbClr val="1331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700" dirty="0"/>
          </a:p>
        </p:txBody>
      </p:sp>
      <p:sp>
        <p:nvSpPr>
          <p:cNvPr id="410" name="Google Shape;410;p38"/>
          <p:cNvSpPr txBox="1"/>
          <p:nvPr/>
        </p:nvSpPr>
        <p:spPr>
          <a:xfrm>
            <a:off x="6111233" y="2107480"/>
            <a:ext cx="17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i="0" u="none" strike="noStrike" cap="none" dirty="0">
                <a:solidFill>
                  <a:srgbClr val="1331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700" dirty="0"/>
          </a:p>
        </p:txBody>
      </p:sp>
      <p:sp>
        <p:nvSpPr>
          <p:cNvPr id="413" name="Google Shape;413;p38"/>
          <p:cNvSpPr/>
          <p:nvPr/>
        </p:nvSpPr>
        <p:spPr>
          <a:xfrm>
            <a:off x="6494825" y="4313041"/>
            <a:ext cx="1246800" cy="377400"/>
          </a:xfrm>
          <a:prstGeom prst="rect">
            <a:avLst/>
          </a:prstGeom>
          <a:solidFill>
            <a:srgbClr val="05192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522631" y="4312815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238;p30">
            <a:extLst>
              <a:ext uri="{FF2B5EF4-FFF2-40B4-BE49-F238E27FC236}">
                <a16:creationId xmlns:a16="http://schemas.microsoft.com/office/drawing/2014/main" id="{31D3920A-6A6B-FBF6-B57E-2B6A61309350}"/>
              </a:ext>
            </a:extLst>
          </p:cNvPr>
          <p:cNvSpPr txBox="1"/>
          <p:nvPr/>
        </p:nvSpPr>
        <p:spPr>
          <a:xfrm>
            <a:off x="611792" y="634167"/>
            <a:ext cx="4120067" cy="42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Statements in SQL</a:t>
            </a:r>
            <a:r>
              <a:rPr lang="en" sz="29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200" dirty="0"/>
          </a:p>
        </p:txBody>
      </p:sp>
      <p:sp>
        <p:nvSpPr>
          <p:cNvPr id="4" name="Google Shape;405;p38">
            <a:extLst>
              <a:ext uri="{FF2B5EF4-FFF2-40B4-BE49-F238E27FC236}">
                <a16:creationId xmlns:a16="http://schemas.microsoft.com/office/drawing/2014/main" id="{7ABC8BD7-7B26-E8C5-7753-616BDC92B871}"/>
              </a:ext>
            </a:extLst>
          </p:cNvPr>
          <p:cNvSpPr txBox="1"/>
          <p:nvPr/>
        </p:nvSpPr>
        <p:spPr>
          <a:xfrm>
            <a:off x="3719933" y="3110603"/>
            <a:ext cx="1887900" cy="111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is a statement that creates a new table in a database.</a:t>
            </a: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CREATE statement is the common statement used by analysts</a:t>
            </a:r>
          </a:p>
        </p:txBody>
      </p:sp>
      <p:sp>
        <p:nvSpPr>
          <p:cNvPr id="5" name="Google Shape;207;p28">
            <a:extLst>
              <a:ext uri="{FF2B5EF4-FFF2-40B4-BE49-F238E27FC236}">
                <a16:creationId xmlns:a16="http://schemas.microsoft.com/office/drawing/2014/main" id="{9D83313D-D478-EAA4-3D54-140BB8576314}"/>
              </a:ext>
            </a:extLst>
          </p:cNvPr>
          <p:cNvSpPr txBox="1"/>
          <p:nvPr/>
        </p:nvSpPr>
        <p:spPr>
          <a:xfrm>
            <a:off x="792253" y="1262807"/>
            <a:ext cx="5000672" cy="90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Statements tell the database what you’d like to do with the data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7867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144260"/>
            <a:ext cx="3166200" cy="33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Statements in SQL?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310900" y="1858770"/>
            <a:ext cx="4422000" cy="300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lot of data sits in database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 data directly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Run query on multiple table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Top 10 Databases to Use in 2021. MySQL, Oracle, PostgreSQL, Microsoft… | by  Md Kamaruzzaman | Towards Data Science">
            <a:extLst>
              <a:ext uri="{FF2B5EF4-FFF2-40B4-BE49-F238E27FC236}">
                <a16:creationId xmlns:a16="http://schemas.microsoft.com/office/drawing/2014/main" id="{7178E2CD-1E31-E5CC-D70D-128A0ED1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77" y="1191322"/>
            <a:ext cx="3110107" cy="27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144260"/>
            <a:ext cx="3166200" cy="33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ERD?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278928" y="1865164"/>
            <a:ext cx="4422000" cy="300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Entity Relationship Diagram is used to visualize relationship between tables in databases.</a:t>
            </a:r>
            <a:b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this session we will focus on Parch and Posey data. Parch and Posey is a company that sells paper across the 4 regions in the united state with 50 sales reps. It isn’t a real company but a simulation.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6D7629-AB1A-175A-6B93-4A286DF8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28" y="1409393"/>
            <a:ext cx="3405422" cy="27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3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234470D-5797-99C1-B908-22D287DDC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Bull shark and a diver underwater">
            <a:extLst>
              <a:ext uri="{FF2B5EF4-FFF2-40B4-BE49-F238E27FC236}">
                <a16:creationId xmlns:a16="http://schemas.microsoft.com/office/drawing/2014/main" id="{F8B9CDB3-1AC0-2D12-0CAC-136C316A4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0" t="5859" r="18251" b="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C02EBBE-1888-8432-200F-F0F1F429B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ysClr val="window" lastClr="FFFFFF"/>
              </a:gs>
              <a:gs pos="35000">
                <a:sysClr val="window" lastClr="FFFFFF">
                  <a:alpha val="78000"/>
                </a:sysClr>
              </a:gs>
              <a:gs pos="19000">
                <a:sysClr val="window" lastClr="FFFFFF">
                  <a:alpha val="38000"/>
                </a:sysClr>
              </a:gs>
              <a:gs pos="0">
                <a:sysClr val="window" lastClr="FFFFFF">
                  <a:alpha val="0"/>
                </a:sysClr>
              </a:gs>
              <a:gs pos="100000">
                <a:sysClr val="window" lastClr="FFFFFF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211BE48-02EE-A450-057E-1E25DC2D3CB7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atin typeface="Century Gothic"/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87A3B-C4BF-EEBD-147B-B2F8BE3D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68C672-9AD5-6172-1C11-349AA4D1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 cap="flat" cmpd="sng" algn="ctr">
            <a:solidFill>
              <a:srgbClr val="D5D5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3156BA0-D25E-9B9E-2112-EFE5D1F33A01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entury Gothic"/>
              </a:rPr>
              <a:t>Let’s take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 deep dive into SQL.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749;p53">
            <a:extLst>
              <a:ext uri="{FF2B5EF4-FFF2-40B4-BE49-F238E27FC236}">
                <a16:creationId xmlns:a16="http://schemas.microsoft.com/office/drawing/2014/main" id="{AB178A4D-AFE8-B953-C442-344D6474D18A}"/>
              </a:ext>
            </a:extLst>
          </p:cNvPr>
          <p:cNvSpPr/>
          <p:nvPr/>
        </p:nvSpPr>
        <p:spPr>
          <a:xfrm>
            <a:off x="4719438" y="106023"/>
            <a:ext cx="1979197" cy="810664"/>
          </a:xfrm>
          <a:custGeom>
            <a:avLst/>
            <a:gdLst/>
            <a:ahLst/>
            <a:cxnLst/>
            <a:rect l="l" t="t" r="r" b="b"/>
            <a:pathLst>
              <a:path w="1980573" h="811228" extrusionOk="0">
                <a:moveTo>
                  <a:pt x="1856113" y="811227"/>
                </a:moveTo>
                <a:lnTo>
                  <a:pt x="124460" y="811227"/>
                </a:lnTo>
                <a:cubicBezTo>
                  <a:pt x="55880" y="811227"/>
                  <a:pt x="0" y="755347"/>
                  <a:pt x="0" y="686767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56113" y="0"/>
                </a:lnTo>
                <a:cubicBezTo>
                  <a:pt x="1924693" y="0"/>
                  <a:pt x="1980573" y="55880"/>
                  <a:pt x="1980573" y="124460"/>
                </a:cubicBezTo>
                <a:lnTo>
                  <a:pt x="1980573" y="686768"/>
                </a:lnTo>
                <a:cubicBezTo>
                  <a:pt x="1980573" y="755347"/>
                  <a:pt x="1924693" y="811228"/>
                  <a:pt x="1856113" y="811228"/>
                </a:cubicBezTo>
                <a:close/>
              </a:path>
            </a:pathLst>
          </a:custGeom>
          <a:solidFill>
            <a:srgbClr val="AACD3A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50;p53">
            <a:extLst>
              <a:ext uri="{FF2B5EF4-FFF2-40B4-BE49-F238E27FC236}">
                <a16:creationId xmlns:a16="http://schemas.microsoft.com/office/drawing/2014/main" id="{B9326397-9AB8-36C6-0B12-24B79104BC08}"/>
              </a:ext>
            </a:extLst>
          </p:cNvPr>
          <p:cNvSpPr/>
          <p:nvPr/>
        </p:nvSpPr>
        <p:spPr>
          <a:xfrm>
            <a:off x="5119792" y="451079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7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9258" b="-9257"/>
            </a:stretch>
          </a:blipFill>
          <a:ln>
            <a:noFill/>
          </a:ln>
        </p:spPr>
      </p:sp>
      <p:sp>
        <p:nvSpPr>
          <p:cNvPr id="147" name="Google Shape;147;p26"/>
          <p:cNvSpPr/>
          <p:nvPr/>
        </p:nvSpPr>
        <p:spPr>
          <a:xfrm>
            <a:off x="514350" y="742750"/>
            <a:ext cx="8115300" cy="3658000"/>
          </a:xfrm>
          <a:custGeom>
            <a:avLst/>
            <a:gdLst/>
            <a:ahLst/>
            <a:cxnLst/>
            <a:rect l="l" t="t" r="r" b="b"/>
            <a:pathLst>
              <a:path w="6862939" h="3093494" extrusionOk="0">
                <a:moveTo>
                  <a:pt x="6738479" y="3093494"/>
                </a:moveTo>
                <a:lnTo>
                  <a:pt x="124460" y="3093494"/>
                </a:lnTo>
                <a:cubicBezTo>
                  <a:pt x="55880" y="3093494"/>
                  <a:pt x="0" y="3037614"/>
                  <a:pt x="0" y="296903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738479" y="0"/>
                </a:lnTo>
                <a:cubicBezTo>
                  <a:pt x="6807059" y="0"/>
                  <a:pt x="6862939" y="55880"/>
                  <a:pt x="6862939" y="124460"/>
                </a:cubicBezTo>
                <a:lnTo>
                  <a:pt x="6862939" y="2969034"/>
                </a:lnTo>
                <a:cubicBezTo>
                  <a:pt x="6862939" y="3037614"/>
                  <a:pt x="6807059" y="3093494"/>
                  <a:pt x="6738479" y="3093494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146411" y="1920896"/>
            <a:ext cx="317679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4146411" y="3544867"/>
            <a:ext cx="1845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Facilitator</a:t>
            </a:r>
            <a:endParaRPr sz="700"/>
          </a:p>
        </p:txBody>
      </p:sp>
      <p:sp>
        <p:nvSpPr>
          <p:cNvPr id="150" name="Google Shape;150;p26"/>
          <p:cNvSpPr txBox="1"/>
          <p:nvPr/>
        </p:nvSpPr>
        <p:spPr>
          <a:xfrm>
            <a:off x="4146411" y="1476396"/>
            <a:ext cx="4483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ABOUT ME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4155936" y="2309539"/>
            <a:ext cx="4355100" cy="125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am a Data Engineer with 4+ years hands-on experience building and maintaining scalable and reliable data pipelines that ingest/process data at scale and enable better, data-informed decision and provide actionable insight. I have experience in the field of Data Analytics, ETL Development, Data Quality and Master Data Management, Data Modeling, Enterprise Datawarehouse Design and Technical Architecture Design.</a:t>
            </a:r>
            <a:endParaRPr sz="9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" name="Google Shape;152;p26"/>
          <p:cNvGrpSpPr/>
          <p:nvPr/>
        </p:nvGrpSpPr>
        <p:grpSpPr>
          <a:xfrm>
            <a:off x="8014763" y="4520246"/>
            <a:ext cx="605362" cy="495634"/>
            <a:chOff x="0" y="-290412"/>
            <a:chExt cx="1614298" cy="1321690"/>
          </a:xfrm>
        </p:grpSpPr>
        <p:grpSp>
          <p:nvGrpSpPr>
            <p:cNvPr id="153" name="Google Shape;153;p26"/>
            <p:cNvGrpSpPr/>
            <p:nvPr/>
          </p:nvGrpSpPr>
          <p:grpSpPr>
            <a:xfrm>
              <a:off x="0" y="-290412"/>
              <a:ext cx="1614298" cy="1321690"/>
              <a:chOff x="0" y="-76200"/>
              <a:chExt cx="423569" cy="346793"/>
            </a:xfrm>
          </p:grpSpPr>
          <p:sp>
            <p:nvSpPr>
              <p:cNvPr id="154" name="Google Shape;154;p26"/>
              <p:cNvSpPr/>
              <p:nvPr/>
            </p:nvSpPr>
            <p:spPr>
              <a:xfrm>
                <a:off x="0" y="0"/>
                <a:ext cx="423569" cy="270593"/>
              </a:xfrm>
              <a:custGeom>
                <a:avLst/>
                <a:gdLst/>
                <a:ahLst/>
                <a:cxnLst/>
                <a:rect l="l" t="t" r="r" b="b"/>
                <a:pathLst>
                  <a:path w="423569" h="270593" extrusionOk="0">
                    <a:moveTo>
                      <a:pt x="135296" y="0"/>
                    </a:moveTo>
                    <a:lnTo>
                      <a:pt x="288272" y="0"/>
                    </a:lnTo>
                    <a:cubicBezTo>
                      <a:pt x="324155" y="0"/>
                      <a:pt x="358568" y="14254"/>
                      <a:pt x="383941" y="39627"/>
                    </a:cubicBezTo>
                    <a:cubicBezTo>
                      <a:pt x="409314" y="65000"/>
                      <a:pt x="423569" y="99414"/>
                      <a:pt x="423569" y="135296"/>
                    </a:cubicBezTo>
                    <a:lnTo>
                      <a:pt x="423569" y="135296"/>
                    </a:lnTo>
                    <a:cubicBezTo>
                      <a:pt x="423569" y="210019"/>
                      <a:pt x="362995" y="270593"/>
                      <a:pt x="288272" y="270593"/>
                    </a:cubicBezTo>
                    <a:lnTo>
                      <a:pt x="135296" y="270593"/>
                    </a:lnTo>
                    <a:cubicBezTo>
                      <a:pt x="99414" y="270593"/>
                      <a:pt x="65000" y="256338"/>
                      <a:pt x="39627" y="230965"/>
                    </a:cubicBezTo>
                    <a:cubicBezTo>
                      <a:pt x="14254" y="205592"/>
                      <a:pt x="0" y="171179"/>
                      <a:pt x="0" y="135296"/>
                    </a:cubicBezTo>
                    <a:lnTo>
                      <a:pt x="0" y="135296"/>
                    </a:lnTo>
                    <a:cubicBezTo>
                      <a:pt x="0" y="99414"/>
                      <a:pt x="14254" y="65000"/>
                      <a:pt x="39627" y="39627"/>
                    </a:cubicBezTo>
                    <a:cubicBezTo>
                      <a:pt x="65000" y="14254"/>
                      <a:pt x="99414" y="0"/>
                      <a:pt x="135296" y="0"/>
                    </a:cubicBezTo>
                    <a:close/>
                  </a:path>
                </a:pathLst>
              </a:custGeom>
              <a:solidFill>
                <a:srgbClr val="AACD3A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 txBox="1"/>
              <p:nvPr/>
            </p:nvSpPr>
            <p:spPr>
              <a:xfrm>
                <a:off x="0" y="-76200"/>
                <a:ext cx="423569" cy="346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9125" tIns="19125" rIns="19125" bIns="19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1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Google Shape;156;p26"/>
            <p:cNvSpPr/>
            <p:nvPr/>
          </p:nvSpPr>
          <p:spPr>
            <a:xfrm>
              <a:off x="939153" y="196305"/>
              <a:ext cx="427193" cy="638667"/>
            </a:xfrm>
            <a:custGeom>
              <a:avLst/>
              <a:gdLst/>
              <a:ahLst/>
              <a:cxnLst/>
              <a:rect l="l" t="t" r="r" b="b"/>
              <a:pathLst>
                <a:path w="427193" h="638667" extrusionOk="0">
                  <a:moveTo>
                    <a:pt x="0" y="0"/>
                  </a:moveTo>
                  <a:lnTo>
                    <a:pt x="427193" y="0"/>
                  </a:lnTo>
                  <a:lnTo>
                    <a:pt x="427193" y="638668"/>
                  </a:lnTo>
                  <a:lnTo>
                    <a:pt x="0" y="6386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5" y="4158900"/>
            <a:ext cx="265375" cy="149100"/>
          </a:xfrm>
          <a:prstGeom prst="rect">
            <a:avLst/>
          </a:prstGeom>
          <a:solidFill>
            <a:srgbClr val="133137"/>
          </a:solidFill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833650" y="4087200"/>
            <a:ext cx="845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udus_ayoola_</a:t>
            </a:r>
            <a:endParaRPr sz="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0150" y="4127325"/>
            <a:ext cx="212225" cy="212225"/>
          </a:xfrm>
          <a:prstGeom prst="rect">
            <a:avLst/>
          </a:prstGeom>
          <a:solidFill>
            <a:srgbClr val="133137"/>
          </a:solidFill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797375" y="4087200"/>
            <a:ext cx="845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Qudus Ayoola</a:t>
            </a:r>
            <a:endParaRPr sz="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05AF1-CAD4-06FA-9385-3D8B091BB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837" y="1140143"/>
            <a:ext cx="2195778" cy="2827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D3A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389371" y="609600"/>
            <a:ext cx="6365257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>
                <a:solidFill>
                  <a:srgbClr val="1331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Table Of Content</a:t>
            </a:r>
            <a:endParaRPr sz="700"/>
          </a:p>
        </p:txBody>
      </p:sp>
      <p:sp>
        <p:nvSpPr>
          <p:cNvPr id="167" name="Google Shape;167;p27"/>
          <p:cNvSpPr/>
          <p:nvPr/>
        </p:nvSpPr>
        <p:spPr>
          <a:xfrm>
            <a:off x="1597246" y="1505899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3641133" y="1505899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5722738" y="1505899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3641133" y="2390742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5722738" y="2390742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609989" y="1893221"/>
            <a:ext cx="1946396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Fundamental: Databases and Data warehousing</a:t>
            </a:r>
            <a:endParaRPr sz="700" dirty="0"/>
          </a:p>
        </p:txBody>
      </p:sp>
      <p:sp>
        <p:nvSpPr>
          <p:cNvPr id="173" name="Google Shape;173;p27"/>
          <p:cNvSpPr txBox="1"/>
          <p:nvPr/>
        </p:nvSpPr>
        <p:spPr>
          <a:xfrm>
            <a:off x="1781276" y="1585902"/>
            <a:ext cx="1149664" cy="33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700" dirty="0"/>
          </a:p>
        </p:txBody>
      </p:sp>
      <p:sp>
        <p:nvSpPr>
          <p:cNvPr id="174" name="Google Shape;174;p27"/>
          <p:cNvSpPr txBox="1"/>
          <p:nvPr/>
        </p:nvSpPr>
        <p:spPr>
          <a:xfrm>
            <a:off x="3911855" y="2760015"/>
            <a:ext cx="14166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 Window Functions</a:t>
            </a:r>
            <a:endParaRPr sz="700" dirty="0"/>
          </a:p>
        </p:txBody>
      </p:sp>
      <p:sp>
        <p:nvSpPr>
          <p:cNvPr id="175" name="Google Shape;175;p27"/>
          <p:cNvSpPr txBox="1"/>
          <p:nvPr/>
        </p:nvSpPr>
        <p:spPr>
          <a:xfrm>
            <a:off x="3888608" y="2454970"/>
            <a:ext cx="1157308" cy="33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05.</a:t>
            </a:r>
            <a:endParaRPr sz="700" dirty="0"/>
          </a:p>
        </p:txBody>
      </p:sp>
      <p:sp>
        <p:nvSpPr>
          <p:cNvPr id="176" name="Google Shape;176;p27"/>
          <p:cNvSpPr/>
          <p:nvPr/>
        </p:nvSpPr>
        <p:spPr>
          <a:xfrm>
            <a:off x="1597246" y="2390742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849954" y="2850486"/>
            <a:ext cx="1270800" cy="18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 Data Cleaning</a:t>
            </a:r>
            <a:endParaRPr sz="700" dirty="0"/>
          </a:p>
        </p:txBody>
      </p:sp>
      <p:sp>
        <p:nvSpPr>
          <p:cNvPr id="178" name="Google Shape;178;p27"/>
          <p:cNvSpPr txBox="1"/>
          <p:nvPr/>
        </p:nvSpPr>
        <p:spPr>
          <a:xfrm>
            <a:off x="1834456" y="2522805"/>
            <a:ext cx="911325" cy="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04.</a:t>
            </a:r>
            <a:endParaRPr sz="700" dirty="0"/>
          </a:p>
        </p:txBody>
      </p:sp>
      <p:sp>
        <p:nvSpPr>
          <p:cNvPr id="179" name="Google Shape;179;p27"/>
          <p:cNvSpPr txBox="1"/>
          <p:nvPr/>
        </p:nvSpPr>
        <p:spPr>
          <a:xfrm>
            <a:off x="5973924" y="1969421"/>
            <a:ext cx="1416600" cy="18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 Queries</a:t>
            </a:r>
            <a:endParaRPr sz="700" dirty="0"/>
          </a:p>
        </p:txBody>
      </p:sp>
      <p:sp>
        <p:nvSpPr>
          <p:cNvPr id="180" name="Google Shape;180;p27"/>
          <p:cNvSpPr txBox="1"/>
          <p:nvPr/>
        </p:nvSpPr>
        <p:spPr>
          <a:xfrm>
            <a:off x="5973924" y="1599902"/>
            <a:ext cx="1204617" cy="33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700"/>
          </a:p>
        </p:txBody>
      </p:sp>
      <p:sp>
        <p:nvSpPr>
          <p:cNvPr id="181" name="Google Shape;181;p27"/>
          <p:cNvSpPr txBox="1"/>
          <p:nvPr/>
        </p:nvSpPr>
        <p:spPr>
          <a:xfrm>
            <a:off x="3911855" y="1893221"/>
            <a:ext cx="14166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Downloading the </a:t>
            </a:r>
            <a:r>
              <a:rPr lang="en-US" sz="1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postgres</a:t>
            </a: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server locally </a:t>
            </a:r>
            <a:endParaRPr sz="700"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3911855" y="1599902"/>
            <a:ext cx="1157308" cy="33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700"/>
          </a:p>
        </p:txBody>
      </p:sp>
      <p:sp>
        <p:nvSpPr>
          <p:cNvPr id="183" name="Google Shape;183;p27"/>
          <p:cNvSpPr txBox="1"/>
          <p:nvPr/>
        </p:nvSpPr>
        <p:spPr>
          <a:xfrm>
            <a:off x="5796366" y="2781972"/>
            <a:ext cx="1750388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Advanced SQL (Subquery &amp; CTE)</a:t>
            </a:r>
            <a:endParaRPr sz="700" dirty="0"/>
          </a:p>
        </p:txBody>
      </p:sp>
      <p:sp>
        <p:nvSpPr>
          <p:cNvPr id="184" name="Google Shape;184;p27"/>
          <p:cNvSpPr txBox="1"/>
          <p:nvPr/>
        </p:nvSpPr>
        <p:spPr>
          <a:xfrm>
            <a:off x="5950677" y="2431723"/>
            <a:ext cx="1204617" cy="33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06.</a:t>
            </a:r>
            <a:endParaRPr sz="700" dirty="0"/>
          </a:p>
        </p:txBody>
      </p:sp>
      <p:sp>
        <p:nvSpPr>
          <p:cNvPr id="185" name="Google Shape;185;p27"/>
          <p:cNvSpPr/>
          <p:nvPr/>
        </p:nvSpPr>
        <p:spPr>
          <a:xfrm>
            <a:off x="1597246" y="3230142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697064" y="3689886"/>
            <a:ext cx="1711455" cy="18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 DDL, DML commands</a:t>
            </a:r>
            <a:endParaRPr sz="700" dirty="0"/>
          </a:p>
        </p:txBody>
      </p:sp>
      <p:sp>
        <p:nvSpPr>
          <p:cNvPr id="187" name="Google Shape;187;p27"/>
          <p:cNvSpPr txBox="1"/>
          <p:nvPr/>
        </p:nvSpPr>
        <p:spPr>
          <a:xfrm>
            <a:off x="1849954" y="3284715"/>
            <a:ext cx="911325" cy="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07.</a:t>
            </a:r>
            <a:endParaRPr sz="700" dirty="0"/>
          </a:p>
        </p:txBody>
      </p:sp>
      <p:sp>
        <p:nvSpPr>
          <p:cNvPr id="188" name="Google Shape;188;p27"/>
          <p:cNvSpPr/>
          <p:nvPr/>
        </p:nvSpPr>
        <p:spPr>
          <a:xfrm>
            <a:off x="3641133" y="3243705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820332" y="3618210"/>
            <a:ext cx="1632074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Creating Tables/Views (working with tables)</a:t>
            </a:r>
            <a:endParaRPr sz="700" dirty="0"/>
          </a:p>
        </p:txBody>
      </p:sp>
      <p:sp>
        <p:nvSpPr>
          <p:cNvPr id="190" name="Google Shape;190;p27"/>
          <p:cNvSpPr txBox="1"/>
          <p:nvPr/>
        </p:nvSpPr>
        <p:spPr>
          <a:xfrm>
            <a:off x="3893842" y="3298278"/>
            <a:ext cx="911325" cy="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08.</a:t>
            </a:r>
            <a:endParaRPr sz="700" dirty="0"/>
          </a:p>
        </p:txBody>
      </p:sp>
      <p:sp>
        <p:nvSpPr>
          <p:cNvPr id="191" name="Google Shape;191;p27"/>
          <p:cNvSpPr txBox="1"/>
          <p:nvPr/>
        </p:nvSpPr>
        <p:spPr>
          <a:xfrm>
            <a:off x="2983605" y="1117600"/>
            <a:ext cx="317679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Content List</a:t>
            </a:r>
            <a:endParaRPr sz="700"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8024288" y="4554755"/>
            <a:ext cx="605362" cy="495634"/>
            <a:chOff x="0" y="-290412"/>
            <a:chExt cx="1614298" cy="1321690"/>
          </a:xfrm>
        </p:grpSpPr>
        <p:grpSp>
          <p:nvGrpSpPr>
            <p:cNvPr id="193" name="Google Shape;193;p27"/>
            <p:cNvGrpSpPr/>
            <p:nvPr/>
          </p:nvGrpSpPr>
          <p:grpSpPr>
            <a:xfrm>
              <a:off x="0" y="-290412"/>
              <a:ext cx="1614298" cy="1321690"/>
              <a:chOff x="0" y="-76200"/>
              <a:chExt cx="423569" cy="346793"/>
            </a:xfrm>
          </p:grpSpPr>
          <p:sp>
            <p:nvSpPr>
              <p:cNvPr id="194" name="Google Shape;194;p27"/>
              <p:cNvSpPr/>
              <p:nvPr/>
            </p:nvSpPr>
            <p:spPr>
              <a:xfrm>
                <a:off x="0" y="0"/>
                <a:ext cx="423569" cy="270593"/>
              </a:xfrm>
              <a:custGeom>
                <a:avLst/>
                <a:gdLst/>
                <a:ahLst/>
                <a:cxnLst/>
                <a:rect l="l" t="t" r="r" b="b"/>
                <a:pathLst>
                  <a:path w="423569" h="270593" extrusionOk="0">
                    <a:moveTo>
                      <a:pt x="135296" y="0"/>
                    </a:moveTo>
                    <a:lnTo>
                      <a:pt x="288272" y="0"/>
                    </a:lnTo>
                    <a:cubicBezTo>
                      <a:pt x="324155" y="0"/>
                      <a:pt x="358568" y="14254"/>
                      <a:pt x="383941" y="39627"/>
                    </a:cubicBezTo>
                    <a:cubicBezTo>
                      <a:pt x="409314" y="65000"/>
                      <a:pt x="423569" y="99414"/>
                      <a:pt x="423569" y="135296"/>
                    </a:cubicBezTo>
                    <a:lnTo>
                      <a:pt x="423569" y="135296"/>
                    </a:lnTo>
                    <a:cubicBezTo>
                      <a:pt x="423569" y="210019"/>
                      <a:pt x="362995" y="270593"/>
                      <a:pt x="288272" y="270593"/>
                    </a:cubicBezTo>
                    <a:lnTo>
                      <a:pt x="135296" y="270593"/>
                    </a:lnTo>
                    <a:cubicBezTo>
                      <a:pt x="99414" y="270593"/>
                      <a:pt x="65000" y="256338"/>
                      <a:pt x="39627" y="230965"/>
                    </a:cubicBezTo>
                    <a:cubicBezTo>
                      <a:pt x="14254" y="205592"/>
                      <a:pt x="0" y="171179"/>
                      <a:pt x="0" y="135296"/>
                    </a:cubicBezTo>
                    <a:lnTo>
                      <a:pt x="0" y="135296"/>
                    </a:lnTo>
                    <a:cubicBezTo>
                      <a:pt x="0" y="99414"/>
                      <a:pt x="14254" y="65000"/>
                      <a:pt x="39627" y="39627"/>
                    </a:cubicBezTo>
                    <a:cubicBezTo>
                      <a:pt x="65000" y="14254"/>
                      <a:pt x="99414" y="0"/>
                      <a:pt x="135296" y="0"/>
                    </a:cubicBezTo>
                    <a:close/>
                  </a:path>
                </a:pathLst>
              </a:custGeom>
              <a:solidFill>
                <a:srgbClr val="133137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 txBox="1"/>
              <p:nvPr/>
            </p:nvSpPr>
            <p:spPr>
              <a:xfrm>
                <a:off x="0" y="-76200"/>
                <a:ext cx="423569" cy="346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1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" name="Google Shape;196;p27"/>
            <p:cNvSpPr/>
            <p:nvPr/>
          </p:nvSpPr>
          <p:spPr>
            <a:xfrm>
              <a:off x="939153" y="196305"/>
              <a:ext cx="427193" cy="638667"/>
            </a:xfrm>
            <a:custGeom>
              <a:avLst/>
              <a:gdLst/>
              <a:ahLst/>
              <a:cxnLst/>
              <a:rect l="l" t="t" r="r" b="b"/>
              <a:pathLst>
                <a:path w="427193" h="638667" extrusionOk="0">
                  <a:moveTo>
                    <a:pt x="0" y="0"/>
                  </a:moveTo>
                  <a:lnTo>
                    <a:pt x="427193" y="0"/>
                  </a:lnTo>
                  <a:lnTo>
                    <a:pt x="427193" y="638668"/>
                  </a:lnTo>
                  <a:lnTo>
                    <a:pt x="0" y="6386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3" name="Google Shape;188;p27">
            <a:extLst>
              <a:ext uri="{FF2B5EF4-FFF2-40B4-BE49-F238E27FC236}">
                <a16:creationId xmlns:a16="http://schemas.microsoft.com/office/drawing/2014/main" id="{346E498E-E0F7-D021-D07A-72FC94D85C3C}"/>
              </a:ext>
            </a:extLst>
          </p:cNvPr>
          <p:cNvSpPr/>
          <p:nvPr/>
        </p:nvSpPr>
        <p:spPr>
          <a:xfrm>
            <a:off x="5705115" y="3231118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9;p27">
            <a:extLst>
              <a:ext uri="{FF2B5EF4-FFF2-40B4-BE49-F238E27FC236}">
                <a16:creationId xmlns:a16="http://schemas.microsoft.com/office/drawing/2014/main" id="{0AEC76CE-47ED-8540-523B-72779D373E60}"/>
              </a:ext>
            </a:extLst>
          </p:cNvPr>
          <p:cNvSpPr txBox="1"/>
          <p:nvPr/>
        </p:nvSpPr>
        <p:spPr>
          <a:xfrm>
            <a:off x="5884314" y="3605623"/>
            <a:ext cx="1632074" cy="18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</a:t>
            </a:r>
            <a:endParaRPr sz="700" dirty="0"/>
          </a:p>
        </p:txBody>
      </p:sp>
      <p:sp>
        <p:nvSpPr>
          <p:cNvPr id="5" name="Google Shape;190;p27">
            <a:extLst>
              <a:ext uri="{FF2B5EF4-FFF2-40B4-BE49-F238E27FC236}">
                <a16:creationId xmlns:a16="http://schemas.microsoft.com/office/drawing/2014/main" id="{74B2CE4A-08EB-E749-BCD9-135F6412CC63}"/>
              </a:ext>
            </a:extLst>
          </p:cNvPr>
          <p:cNvSpPr txBox="1"/>
          <p:nvPr/>
        </p:nvSpPr>
        <p:spPr>
          <a:xfrm>
            <a:off x="5957824" y="3285691"/>
            <a:ext cx="911325" cy="41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09.</a:t>
            </a:r>
            <a:endParaRPr sz="700" dirty="0"/>
          </a:p>
        </p:txBody>
      </p:sp>
      <p:sp>
        <p:nvSpPr>
          <p:cNvPr id="6" name="Google Shape;185;p27">
            <a:extLst>
              <a:ext uri="{FF2B5EF4-FFF2-40B4-BE49-F238E27FC236}">
                <a16:creationId xmlns:a16="http://schemas.microsoft.com/office/drawing/2014/main" id="{44C4A3FF-7F5E-6ECC-9C9B-3E3AB6142978}"/>
              </a:ext>
            </a:extLst>
          </p:cNvPr>
          <p:cNvSpPr/>
          <p:nvPr/>
        </p:nvSpPr>
        <p:spPr>
          <a:xfrm>
            <a:off x="1579167" y="4072211"/>
            <a:ext cx="1811273" cy="732884"/>
          </a:xfrm>
          <a:custGeom>
            <a:avLst/>
            <a:gdLst/>
            <a:ahLst/>
            <a:cxnLst/>
            <a:rect l="l" t="t" r="r" b="b"/>
            <a:pathLst>
              <a:path w="1934102" h="782583" extrusionOk="0">
                <a:moveTo>
                  <a:pt x="1809642" y="782582"/>
                </a:moveTo>
                <a:lnTo>
                  <a:pt x="124460" y="782582"/>
                </a:lnTo>
                <a:cubicBezTo>
                  <a:pt x="55880" y="782582"/>
                  <a:pt x="0" y="726702"/>
                  <a:pt x="0" y="65812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9642" y="0"/>
                </a:lnTo>
                <a:cubicBezTo>
                  <a:pt x="1878222" y="0"/>
                  <a:pt x="1934102" y="55880"/>
                  <a:pt x="1934102" y="124460"/>
                </a:cubicBezTo>
                <a:lnTo>
                  <a:pt x="1934102" y="658123"/>
                </a:lnTo>
                <a:cubicBezTo>
                  <a:pt x="1934102" y="726702"/>
                  <a:pt x="1878222" y="782583"/>
                  <a:pt x="1809642" y="782583"/>
                </a:cubicBezTo>
                <a:close/>
              </a:path>
            </a:pathLst>
          </a:custGeom>
          <a:solidFill>
            <a:srgbClr val="1331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6;p27">
            <a:extLst>
              <a:ext uri="{FF2B5EF4-FFF2-40B4-BE49-F238E27FC236}">
                <a16:creationId xmlns:a16="http://schemas.microsoft.com/office/drawing/2014/main" id="{27603E75-58B9-BD04-EEBC-DF9513DAE763}"/>
              </a:ext>
            </a:extLst>
          </p:cNvPr>
          <p:cNvSpPr txBox="1"/>
          <p:nvPr/>
        </p:nvSpPr>
        <p:spPr>
          <a:xfrm>
            <a:off x="1678985" y="4454465"/>
            <a:ext cx="171145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Entity Relationships Diagrams</a:t>
            </a:r>
            <a:endParaRPr lang="en-US" sz="700" dirty="0"/>
          </a:p>
        </p:txBody>
      </p:sp>
      <p:sp>
        <p:nvSpPr>
          <p:cNvPr id="8" name="Google Shape;187;p27">
            <a:extLst>
              <a:ext uri="{FF2B5EF4-FFF2-40B4-BE49-F238E27FC236}">
                <a16:creationId xmlns:a16="http://schemas.microsoft.com/office/drawing/2014/main" id="{2C4CF494-B330-AA39-E266-2AFC317F4C64}"/>
              </a:ext>
            </a:extLst>
          </p:cNvPr>
          <p:cNvSpPr txBox="1"/>
          <p:nvPr/>
        </p:nvSpPr>
        <p:spPr>
          <a:xfrm>
            <a:off x="1831875" y="4126784"/>
            <a:ext cx="911325" cy="41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r>
              <a:rPr lang="en" sz="2300" b="0" i="0" u="none" strike="noStrike" cap="none" dirty="0">
                <a:solidFill>
                  <a:srgbClr val="AACD3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206122"/>
            <a:ext cx="3166200" cy="33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310900" y="1858770"/>
            <a:ext cx="4422000" cy="300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is now easier to collect and cheaper to store, making it accessible to nearly every business.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Every business would like to grow their revenues and make larger profits. Using data, organizations can address important challenges and opportunities.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analyzed properly, data provides a wealth of useful information and inform critical business decisions.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4" descr="Graph">
            <a:extLst>
              <a:ext uri="{FF2B5EF4-FFF2-40B4-BE49-F238E27FC236}">
                <a16:creationId xmlns:a16="http://schemas.microsoft.com/office/drawing/2014/main" id="{0C4C5E4F-708D-2A6F-9B9A-0E5C2F4202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70" r="27502"/>
          <a:stretch/>
        </p:blipFill>
        <p:spPr>
          <a:xfrm>
            <a:off x="5106692" y="726003"/>
            <a:ext cx="3793302" cy="40296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28"/>
          <p:cNvGrpSpPr/>
          <p:nvPr/>
        </p:nvGrpSpPr>
        <p:grpSpPr>
          <a:xfrm>
            <a:off x="7721051" y="4326881"/>
            <a:ext cx="605362" cy="495634"/>
            <a:chOff x="0" y="-76200"/>
            <a:chExt cx="423569" cy="346793"/>
          </a:xfrm>
        </p:grpSpPr>
        <p:sp>
          <p:nvSpPr>
            <p:cNvPr id="203" name="Google Shape;203;p28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-76200"/>
              <a:ext cx="423569" cy="3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1206122"/>
            <a:ext cx="3166200" cy="33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Data?</a:t>
            </a:r>
            <a:endParaRPr sz="1600" dirty="0"/>
          </a:p>
        </p:txBody>
      </p:sp>
      <p:sp>
        <p:nvSpPr>
          <p:cNvPr id="207" name="Google Shape;207;p28"/>
          <p:cNvSpPr txBox="1"/>
          <p:nvPr/>
        </p:nvSpPr>
        <p:spPr>
          <a:xfrm>
            <a:off x="310900" y="1858770"/>
            <a:ext cx="4422000" cy="240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is everything. Examples: name, location, quantity, amount, height, time temperate, brightness, metadata, </a:t>
            </a:r>
            <a:r>
              <a:rPr lang="en-US" sz="12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e.t.c</a:t>
            </a: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goals of analyzing data is to help a person or organization make objective decision that will most likely yield the desired outcome.</a:t>
            </a:r>
          </a:p>
          <a:p>
            <a:pPr marL="0" marR="0" lvl="0" indent="0" algn="l" rtl="0">
              <a:lnSpc>
                <a:spcPct val="162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127452" y="514350"/>
            <a:ext cx="119896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7BA88C04-1603-9DAA-03AA-7B960A995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68" y="1312383"/>
            <a:ext cx="3646832" cy="2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9"/>
          <p:cNvGrpSpPr/>
          <p:nvPr/>
        </p:nvGrpSpPr>
        <p:grpSpPr>
          <a:xfrm>
            <a:off x="321243" y="-771525"/>
            <a:ext cx="2623209" cy="1543257"/>
            <a:chOff x="0" y="0"/>
            <a:chExt cx="1381800" cy="812925"/>
          </a:xfrm>
        </p:grpSpPr>
        <p:sp>
          <p:nvSpPr>
            <p:cNvPr id="215" name="Google Shape;215;p29"/>
            <p:cNvSpPr/>
            <p:nvPr/>
          </p:nvSpPr>
          <p:spPr>
            <a:xfrm>
              <a:off x="0" y="0"/>
              <a:ext cx="1381760" cy="812800"/>
            </a:xfrm>
            <a:custGeom>
              <a:avLst/>
              <a:gdLst/>
              <a:ahLst/>
              <a:cxnLst/>
              <a:rect l="l" t="t" r="r" b="b"/>
              <a:pathLst>
                <a:path w="1381760" h="812800" extrusionOk="0">
                  <a:moveTo>
                    <a:pt x="33940" y="0"/>
                  </a:moveTo>
                  <a:lnTo>
                    <a:pt x="1347820" y="0"/>
                  </a:lnTo>
                  <a:cubicBezTo>
                    <a:pt x="1366564" y="0"/>
                    <a:pt x="1381760" y="15196"/>
                    <a:pt x="1381760" y="33940"/>
                  </a:cubicBezTo>
                  <a:lnTo>
                    <a:pt x="1381760" y="778860"/>
                  </a:lnTo>
                  <a:cubicBezTo>
                    <a:pt x="1381760" y="797604"/>
                    <a:pt x="1366564" y="812800"/>
                    <a:pt x="134782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 txBox="1"/>
            <p:nvPr/>
          </p:nvSpPr>
          <p:spPr>
            <a:xfrm>
              <a:off x="0" y="9525"/>
              <a:ext cx="13818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321243" y="4165755"/>
            <a:ext cx="2623209" cy="1543257"/>
            <a:chOff x="0" y="0"/>
            <a:chExt cx="1381800" cy="812925"/>
          </a:xfrm>
        </p:grpSpPr>
        <p:sp>
          <p:nvSpPr>
            <p:cNvPr id="218" name="Google Shape;218;p29"/>
            <p:cNvSpPr/>
            <p:nvPr/>
          </p:nvSpPr>
          <p:spPr>
            <a:xfrm>
              <a:off x="0" y="0"/>
              <a:ext cx="1381760" cy="812800"/>
            </a:xfrm>
            <a:custGeom>
              <a:avLst/>
              <a:gdLst/>
              <a:ahLst/>
              <a:cxnLst/>
              <a:rect l="l" t="t" r="r" b="b"/>
              <a:pathLst>
                <a:path w="1381760" h="812800" extrusionOk="0">
                  <a:moveTo>
                    <a:pt x="33940" y="0"/>
                  </a:moveTo>
                  <a:lnTo>
                    <a:pt x="1347820" y="0"/>
                  </a:lnTo>
                  <a:cubicBezTo>
                    <a:pt x="1366564" y="0"/>
                    <a:pt x="1381760" y="15196"/>
                    <a:pt x="1381760" y="33940"/>
                  </a:cubicBezTo>
                  <a:lnTo>
                    <a:pt x="1381760" y="778860"/>
                  </a:lnTo>
                  <a:cubicBezTo>
                    <a:pt x="1381760" y="797604"/>
                    <a:pt x="1366564" y="812800"/>
                    <a:pt x="134782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 txBox="1"/>
            <p:nvPr/>
          </p:nvSpPr>
          <p:spPr>
            <a:xfrm>
              <a:off x="0" y="9525"/>
              <a:ext cx="13818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0" name="Google Shape;220;p29"/>
          <p:cNvCxnSpPr/>
          <p:nvPr/>
        </p:nvCxnSpPr>
        <p:spPr>
          <a:xfrm>
            <a:off x="3823652" y="2029231"/>
            <a:ext cx="3246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1" name="Google Shape;221;p29"/>
          <p:cNvGrpSpPr/>
          <p:nvPr/>
        </p:nvGrpSpPr>
        <p:grpSpPr>
          <a:xfrm>
            <a:off x="8024289" y="4520245"/>
            <a:ext cx="605409" cy="495647"/>
            <a:chOff x="0" y="-290413"/>
            <a:chExt cx="1614424" cy="1321724"/>
          </a:xfrm>
        </p:grpSpPr>
        <p:grpSp>
          <p:nvGrpSpPr>
            <p:cNvPr id="222" name="Google Shape;222;p29"/>
            <p:cNvGrpSpPr/>
            <p:nvPr/>
          </p:nvGrpSpPr>
          <p:grpSpPr>
            <a:xfrm>
              <a:off x="0" y="-290413"/>
              <a:ext cx="1614424" cy="1321724"/>
              <a:chOff x="0" y="-76200"/>
              <a:chExt cx="423600" cy="346800"/>
            </a:xfrm>
          </p:grpSpPr>
          <p:sp>
            <p:nvSpPr>
              <p:cNvPr id="223" name="Google Shape;223;p29"/>
              <p:cNvSpPr/>
              <p:nvPr/>
            </p:nvSpPr>
            <p:spPr>
              <a:xfrm>
                <a:off x="0" y="0"/>
                <a:ext cx="423569" cy="270593"/>
              </a:xfrm>
              <a:custGeom>
                <a:avLst/>
                <a:gdLst/>
                <a:ahLst/>
                <a:cxnLst/>
                <a:rect l="l" t="t" r="r" b="b"/>
                <a:pathLst>
                  <a:path w="423569" h="270593" extrusionOk="0">
                    <a:moveTo>
                      <a:pt x="135296" y="0"/>
                    </a:moveTo>
                    <a:lnTo>
                      <a:pt x="288272" y="0"/>
                    </a:lnTo>
                    <a:cubicBezTo>
                      <a:pt x="324155" y="0"/>
                      <a:pt x="358568" y="14254"/>
                      <a:pt x="383941" y="39627"/>
                    </a:cubicBezTo>
                    <a:cubicBezTo>
                      <a:pt x="409314" y="65000"/>
                      <a:pt x="423569" y="99414"/>
                      <a:pt x="423569" y="135296"/>
                    </a:cubicBezTo>
                    <a:lnTo>
                      <a:pt x="423569" y="135296"/>
                    </a:lnTo>
                    <a:cubicBezTo>
                      <a:pt x="423569" y="210019"/>
                      <a:pt x="362995" y="270593"/>
                      <a:pt x="288272" y="270593"/>
                    </a:cubicBezTo>
                    <a:lnTo>
                      <a:pt x="135296" y="270593"/>
                    </a:lnTo>
                    <a:cubicBezTo>
                      <a:pt x="99414" y="270593"/>
                      <a:pt x="65000" y="256338"/>
                      <a:pt x="39627" y="230965"/>
                    </a:cubicBezTo>
                    <a:cubicBezTo>
                      <a:pt x="14254" y="205592"/>
                      <a:pt x="0" y="171179"/>
                      <a:pt x="0" y="135296"/>
                    </a:cubicBezTo>
                    <a:lnTo>
                      <a:pt x="0" y="135296"/>
                    </a:lnTo>
                    <a:cubicBezTo>
                      <a:pt x="0" y="99414"/>
                      <a:pt x="14254" y="65000"/>
                      <a:pt x="39627" y="39627"/>
                    </a:cubicBezTo>
                    <a:cubicBezTo>
                      <a:pt x="65000" y="14254"/>
                      <a:pt x="99414" y="0"/>
                      <a:pt x="135296" y="0"/>
                    </a:cubicBezTo>
                    <a:close/>
                  </a:path>
                </a:pathLst>
              </a:custGeom>
              <a:solidFill>
                <a:srgbClr val="AACD3A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 txBox="1"/>
              <p:nvPr/>
            </p:nvSpPr>
            <p:spPr>
              <a:xfrm>
                <a:off x="0" y="-76200"/>
                <a:ext cx="4236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9125" tIns="19125" rIns="19125" bIns="19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1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9"/>
            <p:cNvSpPr/>
            <p:nvPr/>
          </p:nvSpPr>
          <p:spPr>
            <a:xfrm>
              <a:off x="939153" y="196305"/>
              <a:ext cx="427193" cy="638667"/>
            </a:xfrm>
            <a:custGeom>
              <a:avLst/>
              <a:gdLst/>
              <a:ahLst/>
              <a:cxnLst/>
              <a:rect l="l" t="t" r="r" b="b"/>
              <a:pathLst>
                <a:path w="427193" h="638667" extrusionOk="0">
                  <a:moveTo>
                    <a:pt x="0" y="0"/>
                  </a:moveTo>
                  <a:lnTo>
                    <a:pt x="427193" y="0"/>
                  </a:lnTo>
                  <a:lnTo>
                    <a:pt x="427193" y="638668"/>
                  </a:lnTo>
                  <a:lnTo>
                    <a:pt x="0" y="6386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26" name="Google Shape;226;p29"/>
          <p:cNvSpPr txBox="1"/>
          <p:nvPr/>
        </p:nvSpPr>
        <p:spPr>
          <a:xfrm>
            <a:off x="3138361" y="2151589"/>
            <a:ext cx="5131200" cy="162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7500" algn="l" rtl="0">
              <a:lnSpc>
                <a:spcPct val="151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-US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provides KPIs, spot trend.</a:t>
            </a:r>
          </a:p>
          <a:p>
            <a:pPr marL="457200" marR="0" lvl="0" indent="-317500" algn="l" rtl="0">
              <a:lnSpc>
                <a:spcPct val="151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-US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predict future sales and purchasing behavior.</a:t>
            </a:r>
          </a:p>
          <a:p>
            <a:pPr marL="457200" marR="0" lvl="0" indent="-317500" algn="l" rtl="0">
              <a:lnSpc>
                <a:spcPct val="151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-US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help and protect against fraud</a:t>
            </a:r>
          </a:p>
          <a:p>
            <a:pPr marL="457200" marR="0" lvl="0" indent="-317500" algn="l" rtl="0">
              <a:lnSpc>
                <a:spcPct val="151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-US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boost customer acquisition and retention.</a:t>
            </a:r>
          </a:p>
          <a:p>
            <a:pPr marL="457200" marR="0" lvl="0" indent="-317500" algn="l" rtl="0">
              <a:lnSpc>
                <a:spcPct val="151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-US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increases efficiency. </a:t>
            </a:r>
          </a:p>
        </p:txBody>
      </p:sp>
      <p:sp>
        <p:nvSpPr>
          <p:cNvPr id="227" name="Google Shape;227;p29"/>
          <p:cNvSpPr txBox="1"/>
          <p:nvPr/>
        </p:nvSpPr>
        <p:spPr>
          <a:xfrm>
            <a:off x="3138350" y="1383975"/>
            <a:ext cx="59112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Why is Data Important?</a:t>
            </a:r>
            <a:endParaRPr sz="100" dirty="0"/>
          </a:p>
        </p:txBody>
      </p:sp>
      <p:pic>
        <p:nvPicPr>
          <p:cNvPr id="2" name="Picture 6" descr="A group of people sitting around a table looking at a computer">
            <a:extLst>
              <a:ext uri="{FF2B5EF4-FFF2-40B4-BE49-F238E27FC236}">
                <a16:creationId xmlns:a16="http://schemas.microsoft.com/office/drawing/2014/main" id="{E634CF6A-B89D-D3A9-1BA7-3EDA3F453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229" r="5818" b="-1"/>
          <a:stretch/>
        </p:blipFill>
        <p:spPr>
          <a:xfrm>
            <a:off x="321243" y="1035368"/>
            <a:ext cx="2638788" cy="2783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514350" y="514350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4" name="Google Shape;234;p30"/>
          <p:cNvGrpSpPr/>
          <p:nvPr/>
        </p:nvGrpSpPr>
        <p:grpSpPr>
          <a:xfrm>
            <a:off x="7721051" y="4326880"/>
            <a:ext cx="605409" cy="495647"/>
            <a:chOff x="0" y="-76200"/>
            <a:chExt cx="423600" cy="346800"/>
          </a:xfrm>
        </p:grpSpPr>
        <p:sp>
          <p:nvSpPr>
            <p:cNvPr id="235" name="Google Shape;235;p30"/>
            <p:cNvSpPr/>
            <p:nvPr/>
          </p:nvSpPr>
          <p:spPr>
            <a:xfrm>
              <a:off x="0" y="0"/>
              <a:ext cx="423569" cy="270593"/>
            </a:xfrm>
            <a:custGeom>
              <a:avLst/>
              <a:gdLst/>
              <a:ahLst/>
              <a:cxnLst/>
              <a:rect l="l" t="t" r="r" b="b"/>
              <a:pathLst>
                <a:path w="423569" h="270593" extrusionOk="0">
                  <a:moveTo>
                    <a:pt x="135296" y="0"/>
                  </a:moveTo>
                  <a:lnTo>
                    <a:pt x="288272" y="0"/>
                  </a:lnTo>
                  <a:cubicBezTo>
                    <a:pt x="324155" y="0"/>
                    <a:pt x="358568" y="14254"/>
                    <a:pt x="383941" y="39627"/>
                  </a:cubicBezTo>
                  <a:cubicBezTo>
                    <a:pt x="409314" y="65000"/>
                    <a:pt x="423569" y="99414"/>
                    <a:pt x="423569" y="135296"/>
                  </a:cubicBezTo>
                  <a:lnTo>
                    <a:pt x="423569" y="135296"/>
                  </a:lnTo>
                  <a:cubicBezTo>
                    <a:pt x="423569" y="210019"/>
                    <a:pt x="362995" y="270593"/>
                    <a:pt x="288272" y="270593"/>
                  </a:cubicBezTo>
                  <a:lnTo>
                    <a:pt x="135296" y="270593"/>
                  </a:lnTo>
                  <a:cubicBezTo>
                    <a:pt x="99414" y="270593"/>
                    <a:pt x="65000" y="256338"/>
                    <a:pt x="39627" y="230965"/>
                  </a:cubicBezTo>
                  <a:cubicBezTo>
                    <a:pt x="14254" y="205592"/>
                    <a:pt x="0" y="171179"/>
                    <a:pt x="0" y="135296"/>
                  </a:cubicBezTo>
                  <a:lnTo>
                    <a:pt x="0" y="135296"/>
                  </a:lnTo>
                  <a:cubicBezTo>
                    <a:pt x="0" y="99414"/>
                    <a:pt x="14254" y="65000"/>
                    <a:pt x="39627" y="39627"/>
                  </a:cubicBezTo>
                  <a:cubicBezTo>
                    <a:pt x="65000" y="14254"/>
                    <a:pt x="99414" y="0"/>
                    <a:pt x="135296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0" y="-76200"/>
              <a:ext cx="4236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25" tIns="19125" rIns="19125" bIns="19125" anchor="ctr" anchorCtr="0">
              <a:noAutofit/>
            </a:bodyPr>
            <a:lstStyle/>
            <a:p>
              <a:pPr marL="0" marR="0" lvl="0" indent="0" algn="ctr" rtl="0">
                <a:lnSpc>
                  <a:spcPct val="20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0"/>
          <p:cNvSpPr/>
          <p:nvPr/>
        </p:nvSpPr>
        <p:spPr>
          <a:xfrm>
            <a:off x="8073233" y="4509400"/>
            <a:ext cx="160198" cy="239500"/>
          </a:xfrm>
          <a:custGeom>
            <a:avLst/>
            <a:gdLst/>
            <a:ahLst/>
            <a:cxnLst/>
            <a:rect l="l" t="t" r="r" b="b"/>
            <a:pathLst>
              <a:path w="320395" h="479001" extrusionOk="0">
                <a:moveTo>
                  <a:pt x="0" y="0"/>
                </a:moveTo>
                <a:lnTo>
                  <a:pt x="320395" y="0"/>
                </a:lnTo>
                <a:lnTo>
                  <a:pt x="320395" y="479000"/>
                </a:lnTo>
                <a:lnTo>
                  <a:pt x="0" y="47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8" name="Google Shape;238;p30"/>
          <p:cNvSpPr txBox="1"/>
          <p:nvPr/>
        </p:nvSpPr>
        <p:spPr>
          <a:xfrm>
            <a:off x="514350" y="1903546"/>
            <a:ext cx="3166200" cy="42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formats</a:t>
            </a:r>
            <a:r>
              <a:rPr lang="en" sz="29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200" dirty="0"/>
          </a:p>
        </p:txBody>
      </p:sp>
      <p:sp>
        <p:nvSpPr>
          <p:cNvPr id="240" name="Google Shape;240;p30"/>
          <p:cNvSpPr txBox="1"/>
          <p:nvPr/>
        </p:nvSpPr>
        <p:spPr>
          <a:xfrm>
            <a:off x="7127452" y="514350"/>
            <a:ext cx="119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700"/>
          </a:p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1" name="Google Shape;241;p30"/>
          <p:cNvGrpSpPr/>
          <p:nvPr/>
        </p:nvGrpSpPr>
        <p:grpSpPr>
          <a:xfrm>
            <a:off x="3418037" y="2815994"/>
            <a:ext cx="5592709" cy="1376858"/>
            <a:chOff x="0" y="0"/>
            <a:chExt cx="2946012" cy="563025"/>
          </a:xfrm>
        </p:grpSpPr>
        <p:sp>
          <p:nvSpPr>
            <p:cNvPr id="242" name="Google Shape;242;p30"/>
            <p:cNvSpPr/>
            <p:nvPr/>
          </p:nvSpPr>
          <p:spPr>
            <a:xfrm>
              <a:off x="0" y="0"/>
              <a:ext cx="2946012" cy="562925"/>
            </a:xfrm>
            <a:custGeom>
              <a:avLst/>
              <a:gdLst/>
              <a:ahLst/>
              <a:cxnLst/>
              <a:rect l="l" t="t" r="r" b="b"/>
              <a:pathLst>
                <a:path w="2946012" h="562925" extrusionOk="0">
                  <a:moveTo>
                    <a:pt x="35299" y="0"/>
                  </a:moveTo>
                  <a:lnTo>
                    <a:pt x="2910713" y="0"/>
                  </a:lnTo>
                  <a:cubicBezTo>
                    <a:pt x="2930208" y="0"/>
                    <a:pt x="2946012" y="15804"/>
                    <a:pt x="2946012" y="35299"/>
                  </a:cubicBezTo>
                  <a:lnTo>
                    <a:pt x="2946012" y="527626"/>
                  </a:lnTo>
                  <a:cubicBezTo>
                    <a:pt x="2946012" y="547121"/>
                    <a:pt x="2930208" y="562925"/>
                    <a:pt x="2910713" y="562925"/>
                  </a:cubicBezTo>
                  <a:lnTo>
                    <a:pt x="35299" y="562925"/>
                  </a:lnTo>
                  <a:cubicBezTo>
                    <a:pt x="15804" y="562925"/>
                    <a:pt x="0" y="547121"/>
                    <a:pt x="0" y="527626"/>
                  </a:cubicBezTo>
                  <a:lnTo>
                    <a:pt x="0" y="35299"/>
                  </a:lnTo>
                  <a:cubicBezTo>
                    <a:pt x="0" y="15804"/>
                    <a:pt x="15804" y="0"/>
                    <a:pt x="35299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0" y="9525"/>
              <a:ext cx="2946000" cy="5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30"/>
          <p:cNvSpPr txBox="1"/>
          <p:nvPr/>
        </p:nvSpPr>
        <p:spPr>
          <a:xfrm>
            <a:off x="3615025" y="3341334"/>
            <a:ext cx="3988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9210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Structured data</a:t>
            </a:r>
          </a:p>
          <a:p>
            <a:pPr marL="457200" marR="0" lvl="0" indent="-29210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Semi-structured data</a:t>
            </a:r>
          </a:p>
          <a:p>
            <a:pPr marL="457200" marR="0" lvl="0" indent="-29210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-US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Unstructured data</a:t>
            </a:r>
          </a:p>
          <a:p>
            <a:pPr marL="457200" marR="0" lvl="0" indent="-29210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endParaRPr lang="en-US"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endParaRPr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709462" y="1491132"/>
            <a:ext cx="2393814" cy="3489533"/>
            <a:chOff x="0" y="0"/>
            <a:chExt cx="1260964" cy="1838144"/>
          </a:xfrm>
        </p:grpSpPr>
        <p:sp>
          <p:nvSpPr>
            <p:cNvPr id="391" name="Google Shape;391;p38"/>
            <p:cNvSpPr/>
            <p:nvPr/>
          </p:nvSpPr>
          <p:spPr>
            <a:xfrm>
              <a:off x="0" y="0"/>
              <a:ext cx="1260964" cy="1838144"/>
            </a:xfrm>
            <a:custGeom>
              <a:avLst/>
              <a:gdLst/>
              <a:ahLst/>
              <a:cxnLst/>
              <a:rect l="l" t="t" r="r" b="b"/>
              <a:pathLst>
                <a:path w="1260964" h="1838144" extrusionOk="0">
                  <a:moveTo>
                    <a:pt x="48511" y="0"/>
                  </a:moveTo>
                  <a:lnTo>
                    <a:pt x="1212453" y="0"/>
                  </a:lnTo>
                  <a:cubicBezTo>
                    <a:pt x="1225319" y="0"/>
                    <a:pt x="1237658" y="5111"/>
                    <a:pt x="1246755" y="14209"/>
                  </a:cubicBezTo>
                  <a:cubicBezTo>
                    <a:pt x="1255853" y="23306"/>
                    <a:pt x="1260964" y="35645"/>
                    <a:pt x="1260964" y="48511"/>
                  </a:cubicBezTo>
                  <a:lnTo>
                    <a:pt x="1260964" y="1789633"/>
                  </a:lnTo>
                  <a:cubicBezTo>
                    <a:pt x="1260964" y="1816425"/>
                    <a:pt x="1239245" y="1838144"/>
                    <a:pt x="1212453" y="1838144"/>
                  </a:cubicBezTo>
                  <a:lnTo>
                    <a:pt x="48511" y="1838144"/>
                  </a:lnTo>
                  <a:cubicBezTo>
                    <a:pt x="35645" y="1838144"/>
                    <a:pt x="23306" y="1833033"/>
                    <a:pt x="14209" y="1823936"/>
                  </a:cubicBezTo>
                  <a:cubicBezTo>
                    <a:pt x="5111" y="1814838"/>
                    <a:pt x="0" y="1802499"/>
                    <a:pt x="0" y="1789633"/>
                  </a:cubicBezTo>
                  <a:lnTo>
                    <a:pt x="0" y="48511"/>
                  </a:lnTo>
                  <a:cubicBezTo>
                    <a:pt x="0" y="35645"/>
                    <a:pt x="5111" y="23306"/>
                    <a:pt x="14209" y="14209"/>
                  </a:cubicBezTo>
                  <a:cubicBezTo>
                    <a:pt x="23306" y="5111"/>
                    <a:pt x="35645" y="0"/>
                    <a:pt x="48511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 txBox="1"/>
            <p:nvPr/>
          </p:nvSpPr>
          <p:spPr>
            <a:xfrm>
              <a:off x="0" y="9525"/>
              <a:ext cx="1260900" cy="18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38"/>
          <p:cNvGrpSpPr/>
          <p:nvPr/>
        </p:nvGrpSpPr>
        <p:grpSpPr>
          <a:xfrm>
            <a:off x="3399232" y="1479621"/>
            <a:ext cx="2393814" cy="3489533"/>
            <a:chOff x="0" y="0"/>
            <a:chExt cx="1260964" cy="1838144"/>
          </a:xfrm>
        </p:grpSpPr>
        <p:sp>
          <p:nvSpPr>
            <p:cNvPr id="394" name="Google Shape;394;p38"/>
            <p:cNvSpPr/>
            <p:nvPr/>
          </p:nvSpPr>
          <p:spPr>
            <a:xfrm>
              <a:off x="0" y="0"/>
              <a:ext cx="1260964" cy="1838144"/>
            </a:xfrm>
            <a:custGeom>
              <a:avLst/>
              <a:gdLst/>
              <a:ahLst/>
              <a:cxnLst/>
              <a:rect l="l" t="t" r="r" b="b"/>
              <a:pathLst>
                <a:path w="1260964" h="1838144" extrusionOk="0">
                  <a:moveTo>
                    <a:pt x="48511" y="0"/>
                  </a:moveTo>
                  <a:lnTo>
                    <a:pt x="1212453" y="0"/>
                  </a:lnTo>
                  <a:cubicBezTo>
                    <a:pt x="1225319" y="0"/>
                    <a:pt x="1237658" y="5111"/>
                    <a:pt x="1246755" y="14209"/>
                  </a:cubicBezTo>
                  <a:cubicBezTo>
                    <a:pt x="1255853" y="23306"/>
                    <a:pt x="1260964" y="35645"/>
                    <a:pt x="1260964" y="48511"/>
                  </a:cubicBezTo>
                  <a:lnTo>
                    <a:pt x="1260964" y="1789633"/>
                  </a:lnTo>
                  <a:cubicBezTo>
                    <a:pt x="1260964" y="1816425"/>
                    <a:pt x="1239245" y="1838144"/>
                    <a:pt x="1212453" y="1838144"/>
                  </a:cubicBezTo>
                  <a:lnTo>
                    <a:pt x="48511" y="1838144"/>
                  </a:lnTo>
                  <a:cubicBezTo>
                    <a:pt x="35645" y="1838144"/>
                    <a:pt x="23306" y="1833033"/>
                    <a:pt x="14209" y="1823936"/>
                  </a:cubicBezTo>
                  <a:cubicBezTo>
                    <a:pt x="5111" y="1814838"/>
                    <a:pt x="0" y="1802499"/>
                    <a:pt x="0" y="1789633"/>
                  </a:cubicBezTo>
                  <a:lnTo>
                    <a:pt x="0" y="48511"/>
                  </a:lnTo>
                  <a:cubicBezTo>
                    <a:pt x="0" y="35645"/>
                    <a:pt x="5111" y="23306"/>
                    <a:pt x="14209" y="14209"/>
                  </a:cubicBezTo>
                  <a:cubicBezTo>
                    <a:pt x="23306" y="5111"/>
                    <a:pt x="35645" y="0"/>
                    <a:pt x="48511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 txBox="1"/>
            <p:nvPr/>
          </p:nvSpPr>
          <p:spPr>
            <a:xfrm>
              <a:off x="0" y="9525"/>
              <a:ext cx="1260900" cy="18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8"/>
          <p:cNvGrpSpPr/>
          <p:nvPr/>
        </p:nvGrpSpPr>
        <p:grpSpPr>
          <a:xfrm>
            <a:off x="6049285" y="1479621"/>
            <a:ext cx="2393814" cy="3489533"/>
            <a:chOff x="0" y="0"/>
            <a:chExt cx="1260964" cy="1838144"/>
          </a:xfrm>
        </p:grpSpPr>
        <p:sp>
          <p:nvSpPr>
            <p:cNvPr id="397" name="Google Shape;397;p38"/>
            <p:cNvSpPr/>
            <p:nvPr/>
          </p:nvSpPr>
          <p:spPr>
            <a:xfrm>
              <a:off x="0" y="0"/>
              <a:ext cx="1260964" cy="1838144"/>
            </a:xfrm>
            <a:custGeom>
              <a:avLst/>
              <a:gdLst/>
              <a:ahLst/>
              <a:cxnLst/>
              <a:rect l="l" t="t" r="r" b="b"/>
              <a:pathLst>
                <a:path w="1260964" h="1838144" extrusionOk="0">
                  <a:moveTo>
                    <a:pt x="48511" y="0"/>
                  </a:moveTo>
                  <a:lnTo>
                    <a:pt x="1212453" y="0"/>
                  </a:lnTo>
                  <a:cubicBezTo>
                    <a:pt x="1225319" y="0"/>
                    <a:pt x="1237658" y="5111"/>
                    <a:pt x="1246755" y="14209"/>
                  </a:cubicBezTo>
                  <a:cubicBezTo>
                    <a:pt x="1255853" y="23306"/>
                    <a:pt x="1260964" y="35645"/>
                    <a:pt x="1260964" y="48511"/>
                  </a:cubicBezTo>
                  <a:lnTo>
                    <a:pt x="1260964" y="1789633"/>
                  </a:lnTo>
                  <a:cubicBezTo>
                    <a:pt x="1260964" y="1816425"/>
                    <a:pt x="1239245" y="1838144"/>
                    <a:pt x="1212453" y="1838144"/>
                  </a:cubicBezTo>
                  <a:lnTo>
                    <a:pt x="48511" y="1838144"/>
                  </a:lnTo>
                  <a:cubicBezTo>
                    <a:pt x="35645" y="1838144"/>
                    <a:pt x="23306" y="1833033"/>
                    <a:pt x="14209" y="1823936"/>
                  </a:cubicBezTo>
                  <a:cubicBezTo>
                    <a:pt x="5111" y="1814838"/>
                    <a:pt x="0" y="1802499"/>
                    <a:pt x="0" y="1789633"/>
                  </a:cubicBezTo>
                  <a:lnTo>
                    <a:pt x="0" y="48511"/>
                  </a:lnTo>
                  <a:cubicBezTo>
                    <a:pt x="0" y="35645"/>
                    <a:pt x="5111" y="23306"/>
                    <a:pt x="14209" y="14209"/>
                  </a:cubicBezTo>
                  <a:cubicBezTo>
                    <a:pt x="23306" y="5111"/>
                    <a:pt x="35645" y="0"/>
                    <a:pt x="48511" y="0"/>
                  </a:cubicBezTo>
                  <a:close/>
                </a:path>
              </a:pathLst>
            </a:custGeom>
            <a:solidFill>
              <a:srgbClr val="AACD3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 txBox="1"/>
            <p:nvPr/>
          </p:nvSpPr>
          <p:spPr>
            <a:xfrm>
              <a:off x="0" y="9525"/>
              <a:ext cx="1260900" cy="18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38"/>
          <p:cNvSpPr txBox="1"/>
          <p:nvPr/>
        </p:nvSpPr>
        <p:spPr>
          <a:xfrm>
            <a:off x="1616641" y="1677132"/>
            <a:ext cx="1246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Structured Data</a:t>
            </a:r>
            <a:endParaRPr sz="700" dirty="0"/>
          </a:p>
        </p:txBody>
      </p:sp>
      <p:sp>
        <p:nvSpPr>
          <p:cNvPr id="402" name="Google Shape;402;p38"/>
          <p:cNvSpPr txBox="1"/>
          <p:nvPr/>
        </p:nvSpPr>
        <p:spPr>
          <a:xfrm>
            <a:off x="4361033" y="1627907"/>
            <a:ext cx="124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Semi-</a:t>
            </a:r>
            <a:endParaRPr sz="1800" dirty="0">
              <a:solidFill>
                <a:srgbClr val="13313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Structured Data</a:t>
            </a:r>
            <a:endParaRPr sz="700" dirty="0"/>
          </a:p>
        </p:txBody>
      </p:sp>
      <p:sp>
        <p:nvSpPr>
          <p:cNvPr id="403" name="Google Shape;403;p38"/>
          <p:cNvSpPr txBox="1"/>
          <p:nvPr/>
        </p:nvSpPr>
        <p:spPr>
          <a:xfrm>
            <a:off x="6857909" y="1596821"/>
            <a:ext cx="1579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33137"/>
                </a:solidFill>
                <a:latin typeface="Montserrat"/>
                <a:ea typeface="Montserrat"/>
                <a:cs typeface="Montserrat"/>
                <a:sym typeface="Montserrat"/>
              </a:rPr>
              <a:t>Unstructured Data</a:t>
            </a:r>
            <a:endParaRPr sz="700" dirty="0"/>
          </a:p>
        </p:txBody>
      </p:sp>
      <p:sp>
        <p:nvSpPr>
          <p:cNvPr id="405" name="Google Shape;405;p38"/>
          <p:cNvSpPr txBox="1"/>
          <p:nvPr/>
        </p:nvSpPr>
        <p:spPr>
          <a:xfrm>
            <a:off x="1006067" y="2221714"/>
            <a:ext cx="1887900" cy="130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organized in rows and columns. It adheres to a fixed schema, so all of the data has consistent properties. It is well organized and accurately formatted</a:t>
            </a: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Examples: Relational database, CSV files, Excel files.</a:t>
            </a:r>
          </a:p>
        </p:txBody>
      </p:sp>
      <p:sp>
        <p:nvSpPr>
          <p:cNvPr id="407" name="Google Shape;407;p38"/>
          <p:cNvSpPr txBox="1"/>
          <p:nvPr/>
        </p:nvSpPr>
        <p:spPr>
          <a:xfrm>
            <a:off x="6379413" y="2417507"/>
            <a:ext cx="1887900" cy="92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 all data is structured or even semi-structured. </a:t>
            </a: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example, documents, images, audio and video data might not have a specific structure. </a:t>
            </a:r>
          </a:p>
        </p:txBody>
      </p:sp>
      <p:sp>
        <p:nvSpPr>
          <p:cNvPr id="408" name="Google Shape;408;p38"/>
          <p:cNvSpPr txBox="1"/>
          <p:nvPr/>
        </p:nvSpPr>
        <p:spPr>
          <a:xfrm>
            <a:off x="870971" y="1627907"/>
            <a:ext cx="17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i="0" u="none" strike="noStrike" cap="none" dirty="0">
                <a:solidFill>
                  <a:srgbClr val="1331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700" dirty="0"/>
          </a:p>
        </p:txBody>
      </p:sp>
      <p:sp>
        <p:nvSpPr>
          <p:cNvPr id="409" name="Google Shape;409;p38"/>
          <p:cNvSpPr txBox="1"/>
          <p:nvPr/>
        </p:nvSpPr>
        <p:spPr>
          <a:xfrm>
            <a:off x="3454959" y="1623412"/>
            <a:ext cx="17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i="0" u="none" strike="noStrike" cap="none" dirty="0">
                <a:solidFill>
                  <a:srgbClr val="1331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700" dirty="0"/>
          </a:p>
        </p:txBody>
      </p:sp>
      <p:sp>
        <p:nvSpPr>
          <p:cNvPr id="410" name="Google Shape;410;p38"/>
          <p:cNvSpPr txBox="1"/>
          <p:nvPr/>
        </p:nvSpPr>
        <p:spPr>
          <a:xfrm>
            <a:off x="6111233" y="1627907"/>
            <a:ext cx="17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i="0" u="none" strike="noStrike" cap="none" dirty="0">
                <a:solidFill>
                  <a:srgbClr val="1331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700" dirty="0"/>
          </a:p>
        </p:txBody>
      </p:sp>
      <p:sp>
        <p:nvSpPr>
          <p:cNvPr id="413" name="Google Shape;413;p38"/>
          <p:cNvSpPr/>
          <p:nvPr/>
        </p:nvSpPr>
        <p:spPr>
          <a:xfrm>
            <a:off x="6494825" y="4217130"/>
            <a:ext cx="1246800" cy="377400"/>
          </a:xfrm>
          <a:prstGeom prst="rect">
            <a:avLst/>
          </a:prstGeom>
          <a:solidFill>
            <a:srgbClr val="05192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522631" y="4216904"/>
            <a:ext cx="1178488" cy="375370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238;p30">
            <a:extLst>
              <a:ext uri="{FF2B5EF4-FFF2-40B4-BE49-F238E27FC236}">
                <a16:creationId xmlns:a16="http://schemas.microsoft.com/office/drawing/2014/main" id="{31D3920A-6A6B-FBF6-B57E-2B6A61309350}"/>
              </a:ext>
            </a:extLst>
          </p:cNvPr>
          <p:cNvSpPr txBox="1"/>
          <p:nvPr/>
        </p:nvSpPr>
        <p:spPr>
          <a:xfrm>
            <a:off x="560638" y="716096"/>
            <a:ext cx="3166200" cy="42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formats</a:t>
            </a:r>
            <a:r>
              <a:rPr lang="en" sz="29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ABD65-258F-A4F7-CE05-3A9A46505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082" y="3651422"/>
            <a:ext cx="1933869" cy="1174578"/>
          </a:xfrm>
          <a:prstGeom prst="rect">
            <a:avLst/>
          </a:prstGeom>
        </p:spPr>
      </p:pic>
      <p:sp>
        <p:nvSpPr>
          <p:cNvPr id="4" name="Google Shape;405;p38">
            <a:extLst>
              <a:ext uri="{FF2B5EF4-FFF2-40B4-BE49-F238E27FC236}">
                <a16:creationId xmlns:a16="http://schemas.microsoft.com/office/drawing/2014/main" id="{7ABC8BD7-7B26-E8C5-7753-616BDC92B871}"/>
              </a:ext>
            </a:extLst>
          </p:cNvPr>
          <p:cNvSpPr txBox="1"/>
          <p:nvPr/>
        </p:nvSpPr>
        <p:spPr>
          <a:xfrm>
            <a:off x="3688821" y="2525304"/>
            <a:ext cx="1887900" cy="130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with some degree of organization. It still has some structure to it but doesn’t adhere to a fixed schema. </a:t>
            </a:r>
          </a:p>
          <a:p>
            <a:pPr marL="0" marR="0" lvl="0" indent="0" algn="l" rtl="0">
              <a:lnSpc>
                <a:spcPct val="151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Examples: Hypertext Markup Language(HTML) files, JavaScript Object Notation(JSON) files.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137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>
            <a:off x="514350" y="3096185"/>
            <a:ext cx="413789" cy="413789"/>
          </a:xfrm>
          <a:custGeom>
            <a:avLst/>
            <a:gdLst/>
            <a:ahLst/>
            <a:cxnLst/>
            <a:rect l="l" t="t" r="r" b="b"/>
            <a:pathLst>
              <a:path w="827577" h="827577" extrusionOk="0">
                <a:moveTo>
                  <a:pt x="0" y="0"/>
                </a:moveTo>
                <a:lnTo>
                  <a:pt x="827577" y="0"/>
                </a:lnTo>
                <a:lnTo>
                  <a:pt x="827577" y="827577"/>
                </a:lnTo>
                <a:lnTo>
                  <a:pt x="0" y="827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57" name="Google Shape;457;p40"/>
          <p:cNvSpPr/>
          <p:nvPr/>
        </p:nvSpPr>
        <p:spPr>
          <a:xfrm>
            <a:off x="5042048" y="3098561"/>
            <a:ext cx="413861" cy="413861"/>
          </a:xfrm>
          <a:custGeom>
            <a:avLst/>
            <a:gdLst/>
            <a:ahLst/>
            <a:cxnLst/>
            <a:rect l="l" t="t" r="r" b="b"/>
            <a:pathLst>
              <a:path w="827722" h="827722" extrusionOk="0">
                <a:moveTo>
                  <a:pt x="0" y="0"/>
                </a:moveTo>
                <a:lnTo>
                  <a:pt x="827722" y="0"/>
                </a:lnTo>
                <a:lnTo>
                  <a:pt x="827722" y="827723"/>
                </a:lnTo>
                <a:lnTo>
                  <a:pt x="0" y="827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458" name="Google Shape;458;p40"/>
          <p:cNvGrpSpPr/>
          <p:nvPr/>
        </p:nvGrpSpPr>
        <p:grpSpPr>
          <a:xfrm>
            <a:off x="8024289" y="4506137"/>
            <a:ext cx="605409" cy="495647"/>
            <a:chOff x="0" y="-290413"/>
            <a:chExt cx="1614424" cy="1321724"/>
          </a:xfrm>
        </p:grpSpPr>
        <p:grpSp>
          <p:nvGrpSpPr>
            <p:cNvPr id="459" name="Google Shape;459;p40"/>
            <p:cNvGrpSpPr/>
            <p:nvPr/>
          </p:nvGrpSpPr>
          <p:grpSpPr>
            <a:xfrm>
              <a:off x="0" y="-290413"/>
              <a:ext cx="1614424" cy="1321724"/>
              <a:chOff x="0" y="-76200"/>
              <a:chExt cx="423600" cy="346800"/>
            </a:xfrm>
          </p:grpSpPr>
          <p:sp>
            <p:nvSpPr>
              <p:cNvPr id="460" name="Google Shape;460;p40"/>
              <p:cNvSpPr/>
              <p:nvPr/>
            </p:nvSpPr>
            <p:spPr>
              <a:xfrm>
                <a:off x="0" y="0"/>
                <a:ext cx="423569" cy="270593"/>
              </a:xfrm>
              <a:custGeom>
                <a:avLst/>
                <a:gdLst/>
                <a:ahLst/>
                <a:cxnLst/>
                <a:rect l="l" t="t" r="r" b="b"/>
                <a:pathLst>
                  <a:path w="423569" h="270593" extrusionOk="0">
                    <a:moveTo>
                      <a:pt x="135296" y="0"/>
                    </a:moveTo>
                    <a:lnTo>
                      <a:pt x="288272" y="0"/>
                    </a:lnTo>
                    <a:cubicBezTo>
                      <a:pt x="324155" y="0"/>
                      <a:pt x="358568" y="14254"/>
                      <a:pt x="383941" y="39627"/>
                    </a:cubicBezTo>
                    <a:cubicBezTo>
                      <a:pt x="409314" y="65000"/>
                      <a:pt x="423569" y="99414"/>
                      <a:pt x="423569" y="135296"/>
                    </a:cubicBezTo>
                    <a:lnTo>
                      <a:pt x="423569" y="135296"/>
                    </a:lnTo>
                    <a:cubicBezTo>
                      <a:pt x="423569" y="210019"/>
                      <a:pt x="362995" y="270593"/>
                      <a:pt x="288272" y="270593"/>
                    </a:cubicBezTo>
                    <a:lnTo>
                      <a:pt x="135296" y="270593"/>
                    </a:lnTo>
                    <a:cubicBezTo>
                      <a:pt x="99414" y="270593"/>
                      <a:pt x="65000" y="256338"/>
                      <a:pt x="39627" y="230965"/>
                    </a:cubicBezTo>
                    <a:cubicBezTo>
                      <a:pt x="14254" y="205592"/>
                      <a:pt x="0" y="171179"/>
                      <a:pt x="0" y="135296"/>
                    </a:cubicBezTo>
                    <a:lnTo>
                      <a:pt x="0" y="135296"/>
                    </a:lnTo>
                    <a:cubicBezTo>
                      <a:pt x="0" y="99414"/>
                      <a:pt x="14254" y="65000"/>
                      <a:pt x="39627" y="39627"/>
                    </a:cubicBezTo>
                    <a:cubicBezTo>
                      <a:pt x="65000" y="14254"/>
                      <a:pt x="99414" y="0"/>
                      <a:pt x="135296" y="0"/>
                    </a:cubicBezTo>
                    <a:close/>
                  </a:path>
                </a:pathLst>
              </a:custGeom>
              <a:solidFill>
                <a:srgbClr val="AACD3A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0"/>
              <p:cNvSpPr txBox="1"/>
              <p:nvPr/>
            </p:nvSpPr>
            <p:spPr>
              <a:xfrm>
                <a:off x="0" y="-76200"/>
                <a:ext cx="4236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9125" tIns="19125" rIns="19125" bIns="19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1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40"/>
            <p:cNvSpPr/>
            <p:nvPr/>
          </p:nvSpPr>
          <p:spPr>
            <a:xfrm>
              <a:off x="939153" y="196305"/>
              <a:ext cx="427193" cy="638667"/>
            </a:xfrm>
            <a:custGeom>
              <a:avLst/>
              <a:gdLst/>
              <a:ahLst/>
              <a:cxnLst/>
              <a:rect l="l" t="t" r="r" b="b"/>
              <a:pathLst>
                <a:path w="427193" h="638667" extrusionOk="0">
                  <a:moveTo>
                    <a:pt x="0" y="0"/>
                  </a:moveTo>
                  <a:lnTo>
                    <a:pt x="427193" y="0"/>
                  </a:lnTo>
                  <a:lnTo>
                    <a:pt x="427193" y="638668"/>
                  </a:lnTo>
                  <a:lnTo>
                    <a:pt x="0" y="6386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463" name="Google Shape;463;p40"/>
          <p:cNvSpPr txBox="1"/>
          <p:nvPr/>
        </p:nvSpPr>
        <p:spPr>
          <a:xfrm>
            <a:off x="1793850" y="517275"/>
            <a:ext cx="55563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Storage and management</a:t>
            </a:r>
            <a:endParaRPr sz="700" dirty="0"/>
          </a:p>
        </p:txBody>
      </p:sp>
      <p:sp>
        <p:nvSpPr>
          <p:cNvPr id="464" name="Google Shape;464;p40"/>
          <p:cNvSpPr txBox="1"/>
          <p:nvPr/>
        </p:nvSpPr>
        <p:spPr>
          <a:xfrm>
            <a:off x="1087327" y="3234731"/>
            <a:ext cx="1963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Database</a:t>
            </a:r>
            <a:endParaRPr sz="700" dirty="0"/>
          </a:p>
        </p:txBody>
      </p:sp>
      <p:sp>
        <p:nvSpPr>
          <p:cNvPr id="465" name="Google Shape;465;p40"/>
          <p:cNvSpPr txBox="1"/>
          <p:nvPr/>
        </p:nvSpPr>
        <p:spPr>
          <a:xfrm>
            <a:off x="5570419" y="3200779"/>
            <a:ext cx="1963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Lakes</a:t>
            </a:r>
            <a:endParaRPr sz="700" dirty="0"/>
          </a:p>
        </p:txBody>
      </p:sp>
      <p:sp>
        <p:nvSpPr>
          <p:cNvPr id="468" name="Google Shape;468;p40"/>
          <p:cNvSpPr/>
          <p:nvPr/>
        </p:nvSpPr>
        <p:spPr>
          <a:xfrm>
            <a:off x="514338" y="1462100"/>
            <a:ext cx="413789" cy="413789"/>
          </a:xfrm>
          <a:custGeom>
            <a:avLst/>
            <a:gdLst/>
            <a:ahLst/>
            <a:cxnLst/>
            <a:rect l="l" t="t" r="r" b="b"/>
            <a:pathLst>
              <a:path w="827577" h="827577" extrusionOk="0">
                <a:moveTo>
                  <a:pt x="0" y="0"/>
                </a:moveTo>
                <a:lnTo>
                  <a:pt x="827577" y="0"/>
                </a:lnTo>
                <a:lnTo>
                  <a:pt x="827577" y="827577"/>
                </a:lnTo>
                <a:lnTo>
                  <a:pt x="0" y="827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69" name="Google Shape;469;p40"/>
          <p:cNvSpPr txBox="1"/>
          <p:nvPr/>
        </p:nvSpPr>
        <p:spPr>
          <a:xfrm>
            <a:off x="1087315" y="1600646"/>
            <a:ext cx="1963500" cy="2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 Storage</a:t>
            </a:r>
            <a:endParaRPr sz="700" dirty="0"/>
          </a:p>
        </p:txBody>
      </p:sp>
      <p:sp>
        <p:nvSpPr>
          <p:cNvPr id="471" name="Google Shape;471;p40"/>
          <p:cNvSpPr/>
          <p:nvPr/>
        </p:nvSpPr>
        <p:spPr>
          <a:xfrm>
            <a:off x="5042048" y="1462028"/>
            <a:ext cx="413861" cy="413861"/>
          </a:xfrm>
          <a:custGeom>
            <a:avLst/>
            <a:gdLst/>
            <a:ahLst/>
            <a:cxnLst/>
            <a:rect l="l" t="t" r="r" b="b"/>
            <a:pathLst>
              <a:path w="827722" h="827722" extrusionOk="0">
                <a:moveTo>
                  <a:pt x="0" y="0"/>
                </a:moveTo>
                <a:lnTo>
                  <a:pt x="827722" y="0"/>
                </a:lnTo>
                <a:lnTo>
                  <a:pt x="827722" y="827723"/>
                </a:lnTo>
                <a:lnTo>
                  <a:pt x="0" y="827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2" name="Google Shape;472;p40"/>
          <p:cNvSpPr txBox="1"/>
          <p:nvPr/>
        </p:nvSpPr>
        <p:spPr>
          <a:xfrm>
            <a:off x="5570419" y="1566622"/>
            <a:ext cx="1963500" cy="2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ACD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Warehouse</a:t>
            </a:r>
            <a:endParaRPr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6ADCB-04C1-6448-AABA-E0E4C70C203F}"/>
              </a:ext>
            </a:extLst>
          </p:cNvPr>
          <p:cNvSpPr txBox="1"/>
          <p:nvPr/>
        </p:nvSpPr>
        <p:spPr>
          <a:xfrm>
            <a:off x="1158561" y="1846100"/>
            <a:ext cx="3307323" cy="1250084"/>
          </a:xfrm>
          <a:prstGeom prst="rect">
            <a:avLst/>
          </a:prstGeom>
          <a:solidFill>
            <a:srgbClr val="EDEBEB">
              <a:alpha val="48000"/>
            </a:srgb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Delimited text files(CSV).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JavaScript Object Notation (JSON).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Extensible Markup Language (XML)</a:t>
            </a:r>
            <a:endParaRPr lang="en-US" sz="900" kern="1200" dirty="0">
              <a:solidFill>
                <a:prstClr val="black"/>
              </a:solidFill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endParaRPr lang="en-US" sz="900" kern="1200" dirty="0">
              <a:solidFill>
                <a:prstClr val="black"/>
              </a:solidFill>
              <a:latin typeface="Century Gothic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D30F1-B049-05F3-90AF-ECCA971CCEC2}"/>
              </a:ext>
            </a:extLst>
          </p:cNvPr>
          <p:cNvSpPr txBox="1"/>
          <p:nvPr/>
        </p:nvSpPr>
        <p:spPr>
          <a:xfrm>
            <a:off x="1182696" y="3471228"/>
            <a:ext cx="3307323" cy="1612323"/>
          </a:xfrm>
          <a:prstGeom prst="rect">
            <a:avLst/>
          </a:prstGeom>
          <a:solidFill>
            <a:srgbClr val="EDEBEB">
              <a:alpha val="48000"/>
            </a:srgb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Database is an organized collection of structured data.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Data in databases is stored in tables that can be thought of just like Excel spreadsheets.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Database columns are consistent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 err="1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Eg</a:t>
            </a: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 Postgres DB, MySQL, SQL Server DB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endParaRPr lang="en-US" sz="900" kern="1200" dirty="0">
              <a:solidFill>
                <a:prstClr val="black"/>
              </a:solidFill>
              <a:latin typeface="Century Gothic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0211E-43DE-92D2-A19E-D1E84D8C2829}"/>
              </a:ext>
            </a:extLst>
          </p:cNvPr>
          <p:cNvSpPr txBox="1"/>
          <p:nvPr/>
        </p:nvSpPr>
        <p:spPr>
          <a:xfrm>
            <a:off x="5498283" y="1836001"/>
            <a:ext cx="3307323" cy="1260183"/>
          </a:xfrm>
          <a:prstGeom prst="rect">
            <a:avLst/>
          </a:prstGeom>
          <a:solidFill>
            <a:srgbClr val="EDEBEB">
              <a:alpha val="48000"/>
            </a:srgb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It is a central repository of information that can be analyzed to make more informed decisions.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It is a data management system optimized to support business activities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 err="1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Eg</a:t>
            </a: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 Redshift, Azure Synapse, Snowflake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endParaRPr lang="en-US" sz="900" kern="1200" dirty="0">
              <a:solidFill>
                <a:prstClr val="black"/>
              </a:solidFill>
              <a:latin typeface="Century Gothic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99339-7199-36FA-7CB8-66720FF8BF0F}"/>
              </a:ext>
            </a:extLst>
          </p:cNvPr>
          <p:cNvSpPr txBox="1"/>
          <p:nvPr/>
        </p:nvSpPr>
        <p:spPr>
          <a:xfrm>
            <a:off x="5498283" y="3456585"/>
            <a:ext cx="3307323" cy="1626965"/>
          </a:xfrm>
          <a:prstGeom prst="rect">
            <a:avLst/>
          </a:prstGeom>
          <a:solidFill>
            <a:srgbClr val="EDEBEB">
              <a:alpha val="48000"/>
            </a:srgb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A data lake is a centralized repository designed to store, process, and secure large amounts of structured, semi-structured, and unstructured data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ClrTx/>
              <a:buFont typeface="Arial,Sans-Serif" panose="020B0604020202020204" pitchFamily="34" charset="0"/>
              <a:buChar char="•"/>
            </a:pPr>
            <a:r>
              <a:rPr lang="en-US" sz="900" b="1" kern="1200" dirty="0" err="1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Eg</a:t>
            </a:r>
            <a:r>
              <a:rPr lang="en-US" sz="900" b="1" kern="1200" dirty="0">
                <a:solidFill>
                  <a:prstClr val="white"/>
                </a:solidFill>
                <a:latin typeface="Century Gothic"/>
                <a:ea typeface="Calibri" panose="020F0502020204030204"/>
                <a:cs typeface="Calibri" panose="020F0502020204030204"/>
              </a:rPr>
              <a:t> S3 bucket, Azure Blob Storage, GCS</a:t>
            </a:r>
            <a:endParaRPr lang="en-US" sz="900" kern="1200" dirty="0">
              <a:solidFill>
                <a:prstClr val="black"/>
              </a:solidFill>
              <a:latin typeface="Century Gothic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867</Words>
  <Application>Microsoft Office PowerPoint</Application>
  <PresentationFormat>On-screen Show (16:9)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Arial,Sans-Serif</vt:lpstr>
      <vt:lpstr>Calibri</vt:lpstr>
      <vt:lpstr>Century Gothic</vt:lpstr>
      <vt:lpstr>Montserrat</vt:lpstr>
      <vt:lpstr>Montserrat Black</vt:lpstr>
      <vt:lpstr>Montserrat Light</vt:lpstr>
      <vt:lpstr>Montserrat Medium</vt:lpstr>
      <vt:lpstr>Montserrat SemiBold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 INSPIRON</dc:creator>
  <cp:lastModifiedBy>esther onwuzuruike</cp:lastModifiedBy>
  <cp:revision>14</cp:revision>
  <dcterms:modified xsi:type="dcterms:W3CDTF">2024-08-22T17:24:30Z</dcterms:modified>
</cp:coreProperties>
</file>