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ernoru" charset="1" panose="00000A00000000000000"/>
      <p:regular r:id="rId16"/>
    </p:embeddedFont>
    <p:embeddedFont>
      <p:font typeface="Poppins Bold"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jpeg" Type="http://schemas.openxmlformats.org/officeDocument/2006/relationships/image"/><Relationship Id="rId7" Target="../media/image2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7.jpeg" Type="http://schemas.openxmlformats.org/officeDocument/2006/relationships/image"/><Relationship Id="rId7" Target="../media/image28.jpeg" Type="http://schemas.openxmlformats.org/officeDocument/2006/relationships/image"/><Relationship Id="rId8" Target="../media/image29.jpeg" Type="http://schemas.openxmlformats.org/officeDocument/2006/relationships/image"/><Relationship Id="rId9" Target="../media/image3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pn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figma.com/proto/8tXyrViRvFoTmwiFB61lJl/Milestone-4--Low-Fidelity?node-id=0-1&amp;t=WByoCh2mhNC2xSbH-1" TargetMode="External" Type="http://schemas.openxmlformats.org/officeDocument/2006/relationships/hyperlink"/><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44.png" Type="http://schemas.openxmlformats.org/officeDocument/2006/relationships/image"/><Relationship Id="rId7" Target="../media/image45.png" Type="http://schemas.openxmlformats.org/officeDocument/2006/relationships/image"/><Relationship Id="rId8" Target="../media/image46.png" Type="http://schemas.openxmlformats.org/officeDocument/2006/relationships/image"/><Relationship Id="rId9" Target="../media/image4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49.png" Type="http://schemas.openxmlformats.org/officeDocument/2006/relationships/image"/><Relationship Id="rId7" Target="../media/image50.png" Type="http://schemas.openxmlformats.org/officeDocument/2006/relationships/image"/><Relationship Id="rId8" Target="../media/image51.png" Type="http://schemas.openxmlformats.org/officeDocument/2006/relationships/image"/><Relationship Id="rId9" Target="../media/image5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156676" y="7212729"/>
            <a:ext cx="3710615" cy="1956506"/>
          </a:xfrm>
          <a:custGeom>
            <a:avLst/>
            <a:gdLst/>
            <a:ahLst/>
            <a:cxnLst/>
            <a:rect r="r" b="b" t="t" l="l"/>
            <a:pathLst>
              <a:path h="1956506" w="3710615">
                <a:moveTo>
                  <a:pt x="0" y="0"/>
                </a:moveTo>
                <a:lnTo>
                  <a:pt x="3710615" y="0"/>
                </a:lnTo>
                <a:lnTo>
                  <a:pt x="3710615" y="1956506"/>
                </a:lnTo>
                <a:lnTo>
                  <a:pt x="0" y="19565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390916" y="1028700"/>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370950" y="7212729"/>
            <a:ext cx="3710615" cy="1956506"/>
          </a:xfrm>
          <a:custGeom>
            <a:avLst/>
            <a:gdLst/>
            <a:ahLst/>
            <a:cxnLst/>
            <a:rect r="r" b="b" t="t" l="l"/>
            <a:pathLst>
              <a:path h="1956506" w="3710615">
                <a:moveTo>
                  <a:pt x="0" y="0"/>
                </a:moveTo>
                <a:lnTo>
                  <a:pt x="3710614" y="0"/>
                </a:lnTo>
                <a:lnTo>
                  <a:pt x="3710614" y="1956506"/>
                </a:lnTo>
                <a:lnTo>
                  <a:pt x="0" y="19565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749152" y="1028700"/>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581418" y="7212729"/>
            <a:ext cx="3710615" cy="1956506"/>
          </a:xfrm>
          <a:custGeom>
            <a:avLst/>
            <a:gdLst/>
            <a:ahLst/>
            <a:cxnLst/>
            <a:rect r="r" b="b" t="t" l="l"/>
            <a:pathLst>
              <a:path h="1956506" w="3710615">
                <a:moveTo>
                  <a:pt x="0" y="0"/>
                </a:moveTo>
                <a:lnTo>
                  <a:pt x="3710615" y="0"/>
                </a:lnTo>
                <a:lnTo>
                  <a:pt x="3710615" y="1956506"/>
                </a:lnTo>
                <a:lnTo>
                  <a:pt x="0" y="19565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8" id="8"/>
          <p:cNvSpPr/>
          <p:nvPr/>
        </p:nvSpPr>
        <p:spPr>
          <a:xfrm rot="0">
            <a:off x="1703145" y="2746907"/>
            <a:ext cx="10907063" cy="5000138"/>
          </a:xfrm>
          <a:prstGeom prst="rect">
            <a:avLst/>
          </a:prstGeom>
          <a:solidFill>
            <a:srgbClr val="06299D"/>
          </a:solidFill>
        </p:spPr>
      </p:sp>
      <p:sp>
        <p:nvSpPr>
          <p:cNvPr name="AutoShape 9" id="9"/>
          <p:cNvSpPr/>
          <p:nvPr/>
        </p:nvSpPr>
        <p:spPr>
          <a:xfrm rot="0">
            <a:off x="2095246" y="2539955"/>
            <a:ext cx="10907063" cy="4899565"/>
          </a:xfrm>
          <a:prstGeom prst="rect">
            <a:avLst/>
          </a:prstGeom>
          <a:solidFill>
            <a:srgbClr val="FA80B9"/>
          </a:solidFill>
        </p:spPr>
      </p:sp>
      <p:grpSp>
        <p:nvGrpSpPr>
          <p:cNvPr name="Group 10" id="10"/>
          <p:cNvGrpSpPr/>
          <p:nvPr/>
        </p:nvGrpSpPr>
        <p:grpSpPr>
          <a:xfrm rot="0">
            <a:off x="11339989" y="1678558"/>
            <a:ext cx="5919311" cy="6770257"/>
            <a:chOff x="0" y="0"/>
            <a:chExt cx="1558996" cy="1783113"/>
          </a:xfrm>
        </p:grpSpPr>
        <p:sp>
          <p:nvSpPr>
            <p:cNvPr name="Freeform 11" id="11"/>
            <p:cNvSpPr/>
            <p:nvPr/>
          </p:nvSpPr>
          <p:spPr>
            <a:xfrm flipH="false" flipV="false" rot="0">
              <a:off x="0" y="0"/>
              <a:ext cx="1558996" cy="1783113"/>
            </a:xfrm>
            <a:custGeom>
              <a:avLst/>
              <a:gdLst/>
              <a:ahLst/>
              <a:cxnLst/>
              <a:rect r="r" b="b" t="t" l="l"/>
              <a:pathLst>
                <a:path h="1783113" w="1558996">
                  <a:moveTo>
                    <a:pt x="53624" y="0"/>
                  </a:moveTo>
                  <a:lnTo>
                    <a:pt x="1505371" y="0"/>
                  </a:lnTo>
                  <a:cubicBezTo>
                    <a:pt x="1519593" y="0"/>
                    <a:pt x="1533233" y="5650"/>
                    <a:pt x="1543289" y="15706"/>
                  </a:cubicBezTo>
                  <a:cubicBezTo>
                    <a:pt x="1553346" y="25763"/>
                    <a:pt x="1558996" y="39402"/>
                    <a:pt x="1558996" y="53624"/>
                  </a:cubicBezTo>
                  <a:lnTo>
                    <a:pt x="1558996" y="1729489"/>
                  </a:lnTo>
                  <a:cubicBezTo>
                    <a:pt x="1558996" y="1743711"/>
                    <a:pt x="1553346" y="1757350"/>
                    <a:pt x="1543289" y="1767407"/>
                  </a:cubicBezTo>
                  <a:cubicBezTo>
                    <a:pt x="1533233" y="1777463"/>
                    <a:pt x="1519593" y="1783113"/>
                    <a:pt x="1505371" y="1783113"/>
                  </a:cubicBezTo>
                  <a:lnTo>
                    <a:pt x="53624" y="1783113"/>
                  </a:lnTo>
                  <a:cubicBezTo>
                    <a:pt x="39402" y="1783113"/>
                    <a:pt x="25763" y="1777463"/>
                    <a:pt x="15706" y="1767407"/>
                  </a:cubicBezTo>
                  <a:cubicBezTo>
                    <a:pt x="5650" y="1757350"/>
                    <a:pt x="0" y="1743711"/>
                    <a:pt x="0" y="1729489"/>
                  </a:cubicBezTo>
                  <a:lnTo>
                    <a:pt x="0" y="53624"/>
                  </a:lnTo>
                  <a:cubicBezTo>
                    <a:pt x="0" y="39402"/>
                    <a:pt x="5650" y="25763"/>
                    <a:pt x="15706" y="15706"/>
                  </a:cubicBezTo>
                  <a:cubicBezTo>
                    <a:pt x="25763" y="5650"/>
                    <a:pt x="39402" y="0"/>
                    <a:pt x="53624" y="0"/>
                  </a:cubicBezTo>
                  <a:close/>
                </a:path>
              </a:pathLst>
            </a:custGeom>
            <a:solidFill>
              <a:srgbClr val="BCBAF6"/>
            </a:solidFill>
            <a:ln w="47625" cap="rnd">
              <a:solidFill>
                <a:srgbClr val="06299D"/>
              </a:solidFill>
              <a:prstDash val="solid"/>
              <a:round/>
            </a:ln>
          </p:spPr>
        </p:sp>
        <p:sp>
          <p:nvSpPr>
            <p:cNvPr name="TextBox 12" id="12"/>
            <p:cNvSpPr txBox="true"/>
            <p:nvPr/>
          </p:nvSpPr>
          <p:spPr>
            <a:xfrm>
              <a:off x="0" y="19050"/>
              <a:ext cx="1558996" cy="1764063"/>
            </a:xfrm>
            <a:prstGeom prst="rect">
              <a:avLst/>
            </a:prstGeom>
          </p:spPr>
          <p:txBody>
            <a:bodyPr anchor="ctr" rtlCol="false" tIns="50800" lIns="50800" bIns="50800" rIns="50800"/>
            <a:lstStyle/>
            <a:p>
              <a:pPr algn="ctr">
                <a:lnSpc>
                  <a:spcPts val="2446"/>
                </a:lnSpc>
              </a:pPr>
            </a:p>
          </p:txBody>
        </p:sp>
      </p:grpSp>
      <p:sp>
        <p:nvSpPr>
          <p:cNvPr name="Freeform 13" id="13"/>
          <p:cNvSpPr/>
          <p:nvPr/>
        </p:nvSpPr>
        <p:spPr>
          <a:xfrm flipH="false" flipV="false" rot="-450125">
            <a:off x="1178586" y="6707877"/>
            <a:ext cx="3001543" cy="2607591"/>
          </a:xfrm>
          <a:custGeom>
            <a:avLst/>
            <a:gdLst/>
            <a:ahLst/>
            <a:cxnLst/>
            <a:rect r="r" b="b" t="t" l="l"/>
            <a:pathLst>
              <a:path h="2607591" w="3001543">
                <a:moveTo>
                  <a:pt x="0" y="0"/>
                </a:moveTo>
                <a:lnTo>
                  <a:pt x="3001543" y="0"/>
                </a:lnTo>
                <a:lnTo>
                  <a:pt x="3001543" y="2607591"/>
                </a:lnTo>
                <a:lnTo>
                  <a:pt x="0" y="2607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968964">
            <a:off x="4246800" y="6611468"/>
            <a:ext cx="2243190" cy="2927491"/>
          </a:xfrm>
          <a:custGeom>
            <a:avLst/>
            <a:gdLst/>
            <a:ahLst/>
            <a:cxnLst/>
            <a:rect r="r" b="b" t="t" l="l"/>
            <a:pathLst>
              <a:path h="2927491" w="2243190">
                <a:moveTo>
                  <a:pt x="2243190" y="0"/>
                </a:moveTo>
                <a:lnTo>
                  <a:pt x="0" y="0"/>
                </a:lnTo>
                <a:lnTo>
                  <a:pt x="0" y="2927491"/>
                </a:lnTo>
                <a:lnTo>
                  <a:pt x="2243190" y="2927491"/>
                </a:lnTo>
                <a:lnTo>
                  <a:pt x="224319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605874" y="2295967"/>
            <a:ext cx="5387541" cy="5387541"/>
          </a:xfrm>
          <a:custGeom>
            <a:avLst/>
            <a:gdLst/>
            <a:ahLst/>
            <a:cxnLst/>
            <a:rect r="r" b="b" t="t" l="l"/>
            <a:pathLst>
              <a:path h="5387541" w="5387541">
                <a:moveTo>
                  <a:pt x="0" y="0"/>
                </a:moveTo>
                <a:lnTo>
                  <a:pt x="5387541" y="0"/>
                </a:lnTo>
                <a:lnTo>
                  <a:pt x="5387541" y="5387541"/>
                </a:lnTo>
                <a:lnTo>
                  <a:pt x="0" y="53875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2581714" y="4152925"/>
            <a:ext cx="8542296" cy="2609509"/>
          </a:xfrm>
          <a:prstGeom prst="rect">
            <a:avLst/>
          </a:prstGeom>
        </p:spPr>
        <p:txBody>
          <a:bodyPr anchor="t" rtlCol="false" tIns="0" lIns="0" bIns="0" rIns="0">
            <a:spAutoFit/>
          </a:bodyPr>
          <a:lstStyle/>
          <a:p>
            <a:pPr algn="r" marL="0" indent="0" lvl="0">
              <a:lnSpc>
                <a:spcPts val="6705"/>
              </a:lnSpc>
            </a:pPr>
            <a:r>
              <a:rPr lang="en-US" sz="6772">
                <a:solidFill>
                  <a:srgbClr val="06299D"/>
                </a:solidFill>
                <a:latin typeface="Bernoru"/>
                <a:ea typeface="Bernoru"/>
                <a:cs typeface="Bernoru"/>
                <a:sym typeface="Bernoru"/>
              </a:rPr>
              <a:t>WIREFRAME AND INFORMATION ARCHITECTURE</a:t>
            </a:r>
          </a:p>
        </p:txBody>
      </p:sp>
      <p:sp>
        <p:nvSpPr>
          <p:cNvPr name="TextBox 17" id="17"/>
          <p:cNvSpPr txBox="true"/>
          <p:nvPr/>
        </p:nvSpPr>
        <p:spPr>
          <a:xfrm rot="0">
            <a:off x="3554670" y="3340866"/>
            <a:ext cx="7569340" cy="837875"/>
          </a:xfrm>
          <a:prstGeom prst="rect">
            <a:avLst/>
          </a:prstGeom>
        </p:spPr>
        <p:txBody>
          <a:bodyPr anchor="t" rtlCol="false" tIns="0" lIns="0" bIns="0" rIns="0">
            <a:spAutoFit/>
          </a:bodyPr>
          <a:lstStyle/>
          <a:p>
            <a:pPr algn="r" marL="0" indent="0" lvl="0">
              <a:lnSpc>
                <a:spcPts val="6313"/>
              </a:lnSpc>
            </a:pPr>
            <a:r>
              <a:rPr lang="en-US" sz="6376">
                <a:solidFill>
                  <a:srgbClr val="FFECD1"/>
                </a:solidFill>
                <a:latin typeface="Bernoru"/>
                <a:ea typeface="Bernoru"/>
                <a:cs typeface="Bernoru"/>
                <a:sym typeface="Bernoru"/>
              </a:rPr>
              <a:t>TEAM RPG DEV: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grpSp>
        <p:nvGrpSpPr>
          <p:cNvPr name="Group 2" id="2"/>
          <p:cNvGrpSpPr/>
          <p:nvPr/>
        </p:nvGrpSpPr>
        <p:grpSpPr>
          <a:xfrm rot="-5400000">
            <a:off x="-1801634" y="529880"/>
            <a:ext cx="10838830" cy="9227241"/>
            <a:chOff x="0" y="0"/>
            <a:chExt cx="695826" cy="592366"/>
          </a:xfrm>
        </p:grpSpPr>
        <p:sp>
          <p:nvSpPr>
            <p:cNvPr name="Freeform 3" id="3"/>
            <p:cNvSpPr/>
            <p:nvPr/>
          </p:nvSpPr>
          <p:spPr>
            <a:xfrm flipH="false" flipV="false" rot="0">
              <a:off x="0" y="0"/>
              <a:ext cx="695826" cy="592366"/>
            </a:xfrm>
            <a:custGeom>
              <a:avLst/>
              <a:gdLst/>
              <a:ahLst/>
              <a:cxnLst/>
              <a:rect r="r" b="b" t="t" l="l"/>
              <a:pathLst>
                <a:path h="592366" w="695826">
                  <a:moveTo>
                    <a:pt x="232067" y="573297"/>
                  </a:moveTo>
                  <a:cubicBezTo>
                    <a:pt x="267741" y="584811"/>
                    <a:pt x="308296" y="592366"/>
                    <a:pt x="348100" y="592366"/>
                  </a:cubicBezTo>
                  <a:cubicBezTo>
                    <a:pt x="387906" y="592366"/>
                    <a:pt x="426208" y="585889"/>
                    <a:pt x="461505" y="574375"/>
                  </a:cubicBezTo>
                  <a:cubicBezTo>
                    <a:pt x="462257" y="574016"/>
                    <a:pt x="463008" y="574016"/>
                    <a:pt x="463759" y="573656"/>
                  </a:cubicBezTo>
                  <a:cubicBezTo>
                    <a:pt x="596315" y="527601"/>
                    <a:pt x="693949" y="405987"/>
                    <a:pt x="695826" y="268761"/>
                  </a:cubicBezTo>
                  <a:lnTo>
                    <a:pt x="695826" y="0"/>
                  </a:lnTo>
                  <a:lnTo>
                    <a:pt x="0" y="0"/>
                  </a:lnTo>
                  <a:lnTo>
                    <a:pt x="0" y="268561"/>
                  </a:lnTo>
                  <a:cubicBezTo>
                    <a:pt x="1878" y="406706"/>
                    <a:pt x="98009" y="528321"/>
                    <a:pt x="232067" y="573297"/>
                  </a:cubicBezTo>
                  <a:close/>
                </a:path>
              </a:pathLst>
            </a:custGeom>
            <a:solidFill>
              <a:srgbClr val="FA80B9"/>
            </a:solidFill>
            <a:ln w="104775" cap="sq">
              <a:solidFill>
                <a:srgbClr val="06299D"/>
              </a:solidFill>
              <a:prstDash val="solid"/>
              <a:miter/>
            </a:ln>
          </p:spPr>
        </p:sp>
        <p:sp>
          <p:nvSpPr>
            <p:cNvPr name="TextBox 4" id="4"/>
            <p:cNvSpPr txBox="true"/>
            <p:nvPr/>
          </p:nvSpPr>
          <p:spPr>
            <a:xfrm>
              <a:off x="0" y="-57150"/>
              <a:ext cx="695826" cy="522516"/>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7351406" y="4263505"/>
            <a:ext cx="1759991" cy="17599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A80B9"/>
            </a:solidFill>
            <a:ln w="95250" cap="sq">
              <a:solidFill>
                <a:srgbClr val="06299D"/>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6569414" y="7176020"/>
            <a:ext cx="1759991" cy="175999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A80B9"/>
            </a:solidFill>
            <a:ln w="95250" cap="sq">
              <a:solidFill>
                <a:srgbClr val="06299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6569414" y="1346311"/>
            <a:ext cx="1759991" cy="175999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A80B9"/>
            </a:solidFill>
            <a:ln w="95250" cap="sq">
              <a:solidFill>
                <a:srgbClr val="06299D"/>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2707781">
            <a:off x="7141393" y="1948326"/>
            <a:ext cx="616034" cy="616034"/>
          </a:xfrm>
          <a:custGeom>
            <a:avLst/>
            <a:gdLst/>
            <a:ahLst/>
            <a:cxnLst/>
            <a:rect r="r" b="b" t="t" l="l"/>
            <a:pathLst>
              <a:path h="616034" w="616034">
                <a:moveTo>
                  <a:pt x="0" y="0"/>
                </a:moveTo>
                <a:lnTo>
                  <a:pt x="616034" y="0"/>
                </a:lnTo>
                <a:lnTo>
                  <a:pt x="616034" y="616034"/>
                </a:lnTo>
                <a:lnTo>
                  <a:pt x="0" y="616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2707781">
            <a:off x="7923384" y="4835483"/>
            <a:ext cx="616034" cy="616034"/>
          </a:xfrm>
          <a:custGeom>
            <a:avLst/>
            <a:gdLst/>
            <a:ahLst/>
            <a:cxnLst/>
            <a:rect r="r" b="b" t="t" l="l"/>
            <a:pathLst>
              <a:path h="616034" w="616034">
                <a:moveTo>
                  <a:pt x="0" y="0"/>
                </a:moveTo>
                <a:lnTo>
                  <a:pt x="616034" y="0"/>
                </a:lnTo>
                <a:lnTo>
                  <a:pt x="616034" y="616034"/>
                </a:lnTo>
                <a:lnTo>
                  <a:pt x="0" y="616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2707781">
            <a:off x="7141393" y="7747999"/>
            <a:ext cx="616034" cy="616034"/>
          </a:xfrm>
          <a:custGeom>
            <a:avLst/>
            <a:gdLst/>
            <a:ahLst/>
            <a:cxnLst/>
            <a:rect r="r" b="b" t="t" l="l"/>
            <a:pathLst>
              <a:path h="616034" w="616034">
                <a:moveTo>
                  <a:pt x="0" y="0"/>
                </a:moveTo>
                <a:lnTo>
                  <a:pt x="616034" y="0"/>
                </a:lnTo>
                <a:lnTo>
                  <a:pt x="616034" y="616034"/>
                </a:lnTo>
                <a:lnTo>
                  <a:pt x="0" y="616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4466086" y="7736916"/>
            <a:ext cx="3821914" cy="2550084"/>
          </a:xfrm>
          <a:custGeom>
            <a:avLst/>
            <a:gdLst/>
            <a:ahLst/>
            <a:cxnLst/>
            <a:rect r="r" b="b" t="t" l="l"/>
            <a:pathLst>
              <a:path h="2550084" w="3821914">
                <a:moveTo>
                  <a:pt x="0" y="0"/>
                </a:moveTo>
                <a:lnTo>
                  <a:pt x="3821914" y="0"/>
                </a:lnTo>
                <a:lnTo>
                  <a:pt x="3821914" y="2550084"/>
                </a:lnTo>
                <a:lnTo>
                  <a:pt x="0" y="25500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true" rot="0">
            <a:off x="14466086" y="0"/>
            <a:ext cx="3821914" cy="2550084"/>
          </a:xfrm>
          <a:custGeom>
            <a:avLst/>
            <a:gdLst/>
            <a:ahLst/>
            <a:cxnLst/>
            <a:rect r="r" b="b" t="t" l="l"/>
            <a:pathLst>
              <a:path h="2550084" w="3821914">
                <a:moveTo>
                  <a:pt x="0" y="2550084"/>
                </a:moveTo>
                <a:lnTo>
                  <a:pt x="3821914" y="2550084"/>
                </a:lnTo>
                <a:lnTo>
                  <a:pt x="3821914" y="0"/>
                </a:lnTo>
                <a:lnTo>
                  <a:pt x="0" y="0"/>
                </a:lnTo>
                <a:lnTo>
                  <a:pt x="0" y="255008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5128043" y="7176020"/>
            <a:ext cx="2733919" cy="3192475"/>
          </a:xfrm>
          <a:custGeom>
            <a:avLst/>
            <a:gdLst/>
            <a:ahLst/>
            <a:cxnLst/>
            <a:rect r="r" b="b" t="t" l="l"/>
            <a:pathLst>
              <a:path h="3192475" w="2733919">
                <a:moveTo>
                  <a:pt x="0" y="0"/>
                </a:moveTo>
                <a:lnTo>
                  <a:pt x="2733919" y="0"/>
                </a:lnTo>
                <a:lnTo>
                  <a:pt x="2733919" y="3192475"/>
                </a:lnTo>
                <a:lnTo>
                  <a:pt x="0" y="31924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8857502" y="1767366"/>
            <a:ext cx="8738138" cy="6288650"/>
          </a:xfrm>
          <a:prstGeom prst="rect">
            <a:avLst/>
          </a:prstGeom>
        </p:spPr>
        <p:txBody>
          <a:bodyPr anchor="t" rtlCol="false" tIns="0" lIns="0" bIns="0" rIns="0">
            <a:spAutoFit/>
          </a:bodyPr>
          <a:lstStyle/>
          <a:p>
            <a:pPr algn="l" marL="626907" indent="-313454" lvl="1">
              <a:lnSpc>
                <a:spcPts val="3542"/>
              </a:lnSpc>
              <a:buFont typeface="Arial"/>
              <a:buChar char="•"/>
            </a:pPr>
            <a:r>
              <a:rPr lang="en-US" b="true" sz="2903" spc="-14">
                <a:solidFill>
                  <a:srgbClr val="06299D"/>
                </a:solidFill>
                <a:latin typeface="Poppins Bold"/>
                <a:ea typeface="Poppins Bold"/>
                <a:cs typeface="Poppins Bold"/>
                <a:sym typeface="Poppins Bold"/>
              </a:rPr>
              <a:t>Our design choices were centered around making the app as simple and intuitive as possible</a:t>
            </a:r>
          </a:p>
          <a:p>
            <a:pPr algn="l" marL="626907" indent="-313454" lvl="1">
              <a:lnSpc>
                <a:spcPts val="3542"/>
              </a:lnSpc>
              <a:buFont typeface="Arial"/>
              <a:buChar char="•"/>
            </a:pPr>
            <a:r>
              <a:rPr lang="en-US" b="true" sz="2903" spc="-14">
                <a:solidFill>
                  <a:srgbClr val="06299D"/>
                </a:solidFill>
                <a:latin typeface="Poppins Bold"/>
                <a:ea typeface="Poppins Bold"/>
                <a:cs typeface="Poppins Bold"/>
                <a:sym typeface="Poppins Bold"/>
              </a:rPr>
              <a:t>Our parent screens put an emphasis on giving control in various aspects</a:t>
            </a:r>
          </a:p>
          <a:p>
            <a:pPr algn="l" marL="626907" indent="-313454" lvl="1">
              <a:lnSpc>
                <a:spcPts val="3542"/>
              </a:lnSpc>
              <a:buFont typeface="Arial"/>
              <a:buChar char="•"/>
            </a:pPr>
            <a:r>
              <a:rPr lang="en-US" b="true" sz="2903" spc="-14">
                <a:solidFill>
                  <a:srgbClr val="06299D"/>
                </a:solidFill>
                <a:latin typeface="Poppins Bold"/>
                <a:ea typeface="Poppins Bold"/>
                <a:cs typeface="Poppins Bold"/>
                <a:sym typeface="Poppins Bold"/>
              </a:rPr>
              <a:t>For child screen, we wanted the design to feel engaging on how tasks and gamification are presented</a:t>
            </a:r>
          </a:p>
          <a:p>
            <a:pPr algn="l" marL="626907" indent="-313454" lvl="1">
              <a:lnSpc>
                <a:spcPts val="3542"/>
              </a:lnSpc>
              <a:buFont typeface="Arial"/>
              <a:buChar char="•"/>
            </a:pPr>
            <a:r>
              <a:rPr lang="en-US" b="true" sz="2903" spc="-14" strike="noStrike" u="none">
                <a:solidFill>
                  <a:srgbClr val="06299D"/>
                </a:solidFill>
                <a:latin typeface="Poppins Bold"/>
                <a:ea typeface="Poppins Bold"/>
                <a:cs typeface="Poppins Bold"/>
                <a:sym typeface="Poppins Bold"/>
              </a:rPr>
              <a:t>Future Work: Define the game we are making, establish the relationship between the game and tasks rewards</a:t>
            </a:r>
          </a:p>
          <a:p>
            <a:pPr algn="l" marL="626907" indent="-313454" lvl="1">
              <a:lnSpc>
                <a:spcPts val="3542"/>
              </a:lnSpc>
              <a:buFont typeface="Arial"/>
              <a:buChar char="•"/>
            </a:pPr>
            <a:r>
              <a:rPr lang="en-US" b="true" sz="2903" spc="-14" strike="noStrike" u="none">
                <a:solidFill>
                  <a:srgbClr val="06299D"/>
                </a:solidFill>
                <a:latin typeface="Poppins Bold"/>
                <a:ea typeface="Poppins Bold"/>
                <a:cs typeface="Poppins Bold"/>
                <a:sym typeface="Poppins Bold"/>
              </a:rPr>
              <a:t>Perform more informal interviews focused our new child/parent personas</a:t>
            </a:r>
          </a:p>
          <a:p>
            <a:pPr algn="l">
              <a:lnSpc>
                <a:spcPts val="3542"/>
              </a:lnSpc>
            </a:pPr>
          </a:p>
        </p:txBody>
      </p:sp>
      <p:sp>
        <p:nvSpPr>
          <p:cNvPr name="TextBox 21" id="21"/>
          <p:cNvSpPr txBox="true"/>
          <p:nvPr/>
        </p:nvSpPr>
        <p:spPr>
          <a:xfrm rot="0">
            <a:off x="280447" y="3857499"/>
            <a:ext cx="6880459" cy="2686301"/>
          </a:xfrm>
          <a:prstGeom prst="rect">
            <a:avLst/>
          </a:prstGeom>
        </p:spPr>
        <p:txBody>
          <a:bodyPr anchor="t" rtlCol="false" tIns="0" lIns="0" bIns="0" rIns="0">
            <a:spAutoFit/>
          </a:bodyPr>
          <a:lstStyle/>
          <a:p>
            <a:pPr algn="l">
              <a:lnSpc>
                <a:spcPts val="6921"/>
              </a:lnSpc>
            </a:pPr>
            <a:r>
              <a:rPr lang="en-US" sz="6991">
                <a:solidFill>
                  <a:srgbClr val="06299D"/>
                </a:solidFill>
                <a:latin typeface="Bernoru"/>
                <a:ea typeface="Bernoru"/>
                <a:cs typeface="Bernoru"/>
                <a:sym typeface="Bernoru"/>
              </a:rPr>
              <a:t>CONCLUSION</a:t>
            </a:r>
          </a:p>
          <a:p>
            <a:pPr algn="l">
              <a:lnSpc>
                <a:spcPts val="6921"/>
              </a:lnSpc>
            </a:pPr>
            <a:r>
              <a:rPr lang="en-US" sz="6991">
                <a:solidFill>
                  <a:srgbClr val="06299D"/>
                </a:solidFill>
                <a:latin typeface="Bernoru"/>
                <a:ea typeface="Bernoru"/>
                <a:cs typeface="Bernoru"/>
                <a:sym typeface="Bernoru"/>
              </a:rPr>
              <a:t>AND </a:t>
            </a:r>
          </a:p>
          <a:p>
            <a:pPr algn="l" marL="0" indent="0" lvl="0">
              <a:lnSpc>
                <a:spcPts val="6921"/>
              </a:lnSpc>
            </a:pPr>
            <a:r>
              <a:rPr lang="en-US" sz="6991">
                <a:solidFill>
                  <a:srgbClr val="06299D"/>
                </a:solidFill>
                <a:latin typeface="Bernoru"/>
                <a:ea typeface="Bernoru"/>
                <a:cs typeface="Bernoru"/>
                <a:sym typeface="Bernoru"/>
              </a:rPr>
              <a:t>FUTURE WORK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grpSp>
        <p:nvGrpSpPr>
          <p:cNvPr name="Group 2" id="2"/>
          <p:cNvGrpSpPr/>
          <p:nvPr/>
        </p:nvGrpSpPr>
        <p:grpSpPr>
          <a:xfrm rot="5400000">
            <a:off x="9157283" y="217895"/>
            <a:ext cx="10838830" cy="9851210"/>
            <a:chOff x="0" y="0"/>
            <a:chExt cx="695826" cy="632423"/>
          </a:xfrm>
        </p:grpSpPr>
        <p:sp>
          <p:nvSpPr>
            <p:cNvPr name="Freeform 3" id="3"/>
            <p:cNvSpPr/>
            <p:nvPr/>
          </p:nvSpPr>
          <p:spPr>
            <a:xfrm flipH="false" flipV="false" rot="0">
              <a:off x="0" y="0"/>
              <a:ext cx="695826" cy="632423"/>
            </a:xfrm>
            <a:custGeom>
              <a:avLst/>
              <a:gdLst/>
              <a:ahLst/>
              <a:cxnLst/>
              <a:rect r="r" b="b" t="t" l="l"/>
              <a:pathLst>
                <a:path h="632423" w="695826">
                  <a:moveTo>
                    <a:pt x="232067" y="613354"/>
                  </a:moveTo>
                  <a:cubicBezTo>
                    <a:pt x="267741" y="624868"/>
                    <a:pt x="308296" y="632423"/>
                    <a:pt x="348100" y="632423"/>
                  </a:cubicBezTo>
                  <a:cubicBezTo>
                    <a:pt x="387906" y="632423"/>
                    <a:pt x="426208" y="625946"/>
                    <a:pt x="461505" y="614433"/>
                  </a:cubicBezTo>
                  <a:cubicBezTo>
                    <a:pt x="462257" y="614073"/>
                    <a:pt x="463008" y="614073"/>
                    <a:pt x="463759" y="613714"/>
                  </a:cubicBezTo>
                  <a:cubicBezTo>
                    <a:pt x="596315" y="567658"/>
                    <a:pt x="693949" y="446044"/>
                    <a:pt x="695826" y="307928"/>
                  </a:cubicBezTo>
                  <a:lnTo>
                    <a:pt x="695826" y="0"/>
                  </a:lnTo>
                  <a:lnTo>
                    <a:pt x="0" y="0"/>
                  </a:lnTo>
                  <a:lnTo>
                    <a:pt x="0" y="307699"/>
                  </a:lnTo>
                  <a:cubicBezTo>
                    <a:pt x="1878" y="446763"/>
                    <a:pt x="98009" y="568378"/>
                    <a:pt x="232067" y="613354"/>
                  </a:cubicBezTo>
                  <a:close/>
                </a:path>
              </a:pathLst>
            </a:custGeom>
            <a:solidFill>
              <a:srgbClr val="FB80B9"/>
            </a:solidFill>
            <a:ln w="104775" cap="sq">
              <a:solidFill>
                <a:srgbClr val="06299D"/>
              </a:solidFill>
              <a:prstDash val="solid"/>
              <a:miter/>
            </a:ln>
          </p:spPr>
        </p:sp>
        <p:sp>
          <p:nvSpPr>
            <p:cNvPr name="TextBox 4" id="4"/>
            <p:cNvSpPr txBox="true"/>
            <p:nvPr/>
          </p:nvSpPr>
          <p:spPr>
            <a:xfrm>
              <a:off x="0" y="-57150"/>
              <a:ext cx="695826" cy="562573"/>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true" flipV="false" rot="0">
            <a:off x="10679307" y="3051259"/>
            <a:ext cx="2638557" cy="3334670"/>
          </a:xfrm>
          <a:custGeom>
            <a:avLst/>
            <a:gdLst/>
            <a:ahLst/>
            <a:cxnLst/>
            <a:rect r="r" b="b" t="t" l="l"/>
            <a:pathLst>
              <a:path h="3334670" w="2638557">
                <a:moveTo>
                  <a:pt x="2638557" y="0"/>
                </a:moveTo>
                <a:lnTo>
                  <a:pt x="0" y="0"/>
                </a:lnTo>
                <a:lnTo>
                  <a:pt x="0" y="3334670"/>
                </a:lnTo>
                <a:lnTo>
                  <a:pt x="2638557" y="3334670"/>
                </a:lnTo>
                <a:lnTo>
                  <a:pt x="26385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2349179" y="1860691"/>
            <a:ext cx="5417215" cy="4814550"/>
          </a:xfrm>
          <a:custGeom>
            <a:avLst/>
            <a:gdLst/>
            <a:ahLst/>
            <a:cxnLst/>
            <a:rect r="r" b="b" t="t" l="l"/>
            <a:pathLst>
              <a:path h="4814550" w="5417215">
                <a:moveTo>
                  <a:pt x="5417215" y="0"/>
                </a:moveTo>
                <a:lnTo>
                  <a:pt x="0" y="0"/>
                </a:lnTo>
                <a:lnTo>
                  <a:pt x="0" y="4814550"/>
                </a:lnTo>
                <a:lnTo>
                  <a:pt x="5417215" y="4814550"/>
                </a:lnTo>
                <a:lnTo>
                  <a:pt x="541721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803996">
            <a:off x="12691709" y="5893364"/>
            <a:ext cx="3694966" cy="2133843"/>
          </a:xfrm>
          <a:custGeom>
            <a:avLst/>
            <a:gdLst/>
            <a:ahLst/>
            <a:cxnLst/>
            <a:rect r="r" b="b" t="t" l="l"/>
            <a:pathLst>
              <a:path h="2133843" w="3694966">
                <a:moveTo>
                  <a:pt x="3694966" y="0"/>
                </a:moveTo>
                <a:lnTo>
                  <a:pt x="0" y="0"/>
                </a:lnTo>
                <a:lnTo>
                  <a:pt x="0" y="2133842"/>
                </a:lnTo>
                <a:lnTo>
                  <a:pt x="3694966" y="2133842"/>
                </a:lnTo>
                <a:lnTo>
                  <a:pt x="369496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1528151" y="4267966"/>
            <a:ext cx="1933195" cy="3717684"/>
          </a:xfrm>
          <a:custGeom>
            <a:avLst/>
            <a:gdLst/>
            <a:ahLst/>
            <a:cxnLst/>
            <a:rect r="r" b="b" t="t" l="l"/>
            <a:pathLst>
              <a:path h="3717684" w="1933195">
                <a:moveTo>
                  <a:pt x="1933196" y="0"/>
                </a:moveTo>
                <a:lnTo>
                  <a:pt x="0" y="0"/>
                </a:lnTo>
                <a:lnTo>
                  <a:pt x="0" y="3717683"/>
                </a:lnTo>
                <a:lnTo>
                  <a:pt x="1933196" y="3717683"/>
                </a:lnTo>
                <a:lnTo>
                  <a:pt x="193319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0" y="7985649"/>
            <a:ext cx="3449128" cy="2301351"/>
          </a:xfrm>
          <a:custGeom>
            <a:avLst/>
            <a:gdLst/>
            <a:ahLst/>
            <a:cxnLst/>
            <a:rect r="r" b="b" t="t" l="l"/>
            <a:pathLst>
              <a:path h="2301351" w="3449128">
                <a:moveTo>
                  <a:pt x="3449128" y="0"/>
                </a:moveTo>
                <a:lnTo>
                  <a:pt x="0" y="0"/>
                </a:lnTo>
                <a:lnTo>
                  <a:pt x="0" y="2301351"/>
                </a:lnTo>
                <a:lnTo>
                  <a:pt x="3449128" y="2301351"/>
                </a:lnTo>
                <a:lnTo>
                  <a:pt x="344912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0">
            <a:off x="0" y="0"/>
            <a:ext cx="3449128" cy="2301351"/>
          </a:xfrm>
          <a:custGeom>
            <a:avLst/>
            <a:gdLst/>
            <a:ahLst/>
            <a:cxnLst/>
            <a:rect r="r" b="b" t="t" l="l"/>
            <a:pathLst>
              <a:path h="2301351" w="3449128">
                <a:moveTo>
                  <a:pt x="3449128" y="2301351"/>
                </a:moveTo>
                <a:lnTo>
                  <a:pt x="0" y="2301351"/>
                </a:lnTo>
                <a:lnTo>
                  <a:pt x="0" y="0"/>
                </a:lnTo>
                <a:lnTo>
                  <a:pt x="3449128" y="0"/>
                </a:lnTo>
                <a:lnTo>
                  <a:pt x="3449128" y="2301351"/>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11" id="11"/>
          <p:cNvSpPr/>
          <p:nvPr/>
        </p:nvSpPr>
        <p:spPr>
          <a:xfrm rot="0">
            <a:off x="1572545" y="1583807"/>
            <a:ext cx="7199202" cy="2588909"/>
          </a:xfrm>
          <a:prstGeom prst="rect">
            <a:avLst/>
          </a:prstGeom>
          <a:solidFill>
            <a:srgbClr val="06299D"/>
          </a:solidFill>
        </p:spPr>
      </p:sp>
      <p:sp>
        <p:nvSpPr>
          <p:cNvPr name="AutoShape 12" id="12"/>
          <p:cNvSpPr/>
          <p:nvPr/>
        </p:nvSpPr>
        <p:spPr>
          <a:xfrm rot="0">
            <a:off x="1391263" y="1476654"/>
            <a:ext cx="7199202" cy="2536835"/>
          </a:xfrm>
          <a:prstGeom prst="rect">
            <a:avLst/>
          </a:prstGeom>
          <a:solidFill>
            <a:srgbClr val="FA80B9"/>
          </a:solidFill>
        </p:spPr>
      </p:sp>
      <p:sp>
        <p:nvSpPr>
          <p:cNvPr name="TextBox 13" id="13"/>
          <p:cNvSpPr txBox="true"/>
          <p:nvPr/>
        </p:nvSpPr>
        <p:spPr>
          <a:xfrm rot="0">
            <a:off x="2118579" y="2415651"/>
            <a:ext cx="5744572" cy="752573"/>
          </a:xfrm>
          <a:prstGeom prst="rect">
            <a:avLst/>
          </a:prstGeom>
        </p:spPr>
        <p:txBody>
          <a:bodyPr anchor="t" rtlCol="false" tIns="0" lIns="0" bIns="0" rIns="0">
            <a:spAutoFit/>
          </a:bodyPr>
          <a:lstStyle/>
          <a:p>
            <a:pPr algn="l" marL="0" indent="0" lvl="0">
              <a:lnSpc>
                <a:spcPts val="5650"/>
              </a:lnSpc>
            </a:pPr>
            <a:r>
              <a:rPr lang="en-US" sz="5707">
                <a:solidFill>
                  <a:srgbClr val="06299D"/>
                </a:solidFill>
                <a:latin typeface="Bernoru"/>
                <a:ea typeface="Bernoru"/>
                <a:cs typeface="Bernoru"/>
                <a:sym typeface="Bernoru"/>
              </a:rPr>
              <a:t>INTRODUCTION</a:t>
            </a:r>
          </a:p>
        </p:txBody>
      </p:sp>
      <p:sp>
        <p:nvSpPr>
          <p:cNvPr name="TextBox 14" id="14"/>
          <p:cNvSpPr txBox="true"/>
          <p:nvPr/>
        </p:nvSpPr>
        <p:spPr>
          <a:xfrm rot="0">
            <a:off x="1581763" y="4588600"/>
            <a:ext cx="7199202" cy="2689225"/>
          </a:xfrm>
          <a:prstGeom prst="rect">
            <a:avLst/>
          </a:prstGeom>
        </p:spPr>
        <p:txBody>
          <a:bodyPr anchor="t" rtlCol="false" tIns="0" lIns="0" bIns="0" rIns="0">
            <a:spAutoFit/>
          </a:bodyPr>
          <a:lstStyle/>
          <a:p>
            <a:pPr algn="l">
              <a:lnSpc>
                <a:spcPts val="3049"/>
              </a:lnSpc>
            </a:pPr>
            <a:r>
              <a:rPr lang="en-US" b="true" sz="2499" spc="-12">
                <a:solidFill>
                  <a:srgbClr val="06299D"/>
                </a:solidFill>
                <a:latin typeface="Poppins Bold"/>
                <a:ea typeface="Poppins Bold"/>
                <a:cs typeface="Poppins Bold"/>
                <a:sym typeface="Poppins Bold"/>
              </a:rPr>
              <a:t>For Milestone 4, our task was to create the visual for our application based on our Market Research from Milestone 2. However, since we pivoted our original plan, majority of our implementation will be taken from informal interviews, online reviews, and research from other similar applications.</a:t>
            </a:r>
          </a:p>
        </p:txBody>
      </p:sp>
      <p:sp>
        <p:nvSpPr>
          <p:cNvPr name="TextBox 15" id="15"/>
          <p:cNvSpPr txBox="true"/>
          <p:nvPr/>
        </p:nvSpPr>
        <p:spPr>
          <a:xfrm rot="0">
            <a:off x="1572545" y="7331075"/>
            <a:ext cx="7199202" cy="1546225"/>
          </a:xfrm>
          <a:prstGeom prst="rect">
            <a:avLst/>
          </a:prstGeom>
        </p:spPr>
        <p:txBody>
          <a:bodyPr anchor="t" rtlCol="false" tIns="0" lIns="0" bIns="0" rIns="0">
            <a:spAutoFit/>
          </a:bodyPr>
          <a:lstStyle/>
          <a:p>
            <a:pPr algn="l">
              <a:lnSpc>
                <a:spcPts val="3049"/>
              </a:lnSpc>
            </a:pPr>
            <a:r>
              <a:rPr lang="en-US" b="true" sz="2499" spc="-12">
                <a:solidFill>
                  <a:srgbClr val="06299D"/>
                </a:solidFill>
                <a:latin typeface="Poppins Bold"/>
                <a:ea typeface="Poppins Bold"/>
                <a:cs typeface="Poppins Bold"/>
                <a:sym typeface="Poppins Bold"/>
              </a:rPr>
              <a:t>What we hope to achieve from milestone is to create an intuitive and visually appealing wireframe that covers the basis of user requirements.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sp>
        <p:nvSpPr>
          <p:cNvPr name="AutoShape 2" id="2"/>
          <p:cNvSpPr/>
          <p:nvPr/>
        </p:nvSpPr>
        <p:spPr>
          <a:xfrm rot="0">
            <a:off x="945374" y="931269"/>
            <a:ext cx="16516122" cy="1753593"/>
          </a:xfrm>
          <a:prstGeom prst="rect">
            <a:avLst/>
          </a:prstGeom>
          <a:solidFill>
            <a:srgbClr val="06299D"/>
          </a:solidFill>
        </p:spPr>
      </p:sp>
      <p:sp>
        <p:nvSpPr>
          <p:cNvPr name="AutoShape 3" id="3"/>
          <p:cNvSpPr/>
          <p:nvPr/>
        </p:nvSpPr>
        <p:spPr>
          <a:xfrm rot="0">
            <a:off x="826504" y="810622"/>
            <a:ext cx="16468339" cy="1706424"/>
          </a:xfrm>
          <a:prstGeom prst="rect">
            <a:avLst/>
          </a:prstGeom>
          <a:solidFill>
            <a:srgbClr val="FA80B9"/>
          </a:solidFill>
        </p:spPr>
      </p:sp>
      <p:sp>
        <p:nvSpPr>
          <p:cNvPr name="Freeform 4" id="4"/>
          <p:cNvSpPr/>
          <p:nvPr/>
        </p:nvSpPr>
        <p:spPr>
          <a:xfrm flipH="false" flipV="false" rot="0">
            <a:off x="-2971572" y="-1382365"/>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47906" y="-1382365"/>
            <a:ext cx="3881403" cy="2046558"/>
          </a:xfrm>
          <a:custGeom>
            <a:avLst/>
            <a:gdLst/>
            <a:ahLst/>
            <a:cxnLst/>
            <a:rect r="r" b="b" t="t" l="l"/>
            <a:pathLst>
              <a:path h="2046558" w="3881403">
                <a:moveTo>
                  <a:pt x="0" y="0"/>
                </a:moveTo>
                <a:lnTo>
                  <a:pt x="3881402" y="0"/>
                </a:lnTo>
                <a:lnTo>
                  <a:pt x="3881402" y="2046558"/>
                </a:lnTo>
                <a:lnTo>
                  <a:pt x="0" y="2046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456212" y="-1389712"/>
            <a:ext cx="3881403" cy="2046558"/>
          </a:xfrm>
          <a:custGeom>
            <a:avLst/>
            <a:gdLst/>
            <a:ahLst/>
            <a:cxnLst/>
            <a:rect r="r" b="b" t="t" l="l"/>
            <a:pathLst>
              <a:path h="2046558" w="3881403">
                <a:moveTo>
                  <a:pt x="0" y="0"/>
                </a:moveTo>
                <a:lnTo>
                  <a:pt x="3881402" y="0"/>
                </a:lnTo>
                <a:lnTo>
                  <a:pt x="3881402" y="2046558"/>
                </a:lnTo>
                <a:lnTo>
                  <a:pt x="0" y="2046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953467" y="-1389712"/>
            <a:ext cx="3881403" cy="2046558"/>
          </a:xfrm>
          <a:custGeom>
            <a:avLst/>
            <a:gdLst/>
            <a:ahLst/>
            <a:cxnLst/>
            <a:rect r="r" b="b" t="t" l="l"/>
            <a:pathLst>
              <a:path h="2046558" w="3881403">
                <a:moveTo>
                  <a:pt x="0" y="0"/>
                </a:moveTo>
                <a:lnTo>
                  <a:pt x="3881402" y="0"/>
                </a:lnTo>
                <a:lnTo>
                  <a:pt x="3881402" y="2046558"/>
                </a:lnTo>
                <a:lnTo>
                  <a:pt x="0" y="2046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663419" y="-1389712"/>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378169" y="-1389712"/>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1461" y="3313496"/>
            <a:ext cx="9932006" cy="5944804"/>
          </a:xfrm>
          <a:custGeom>
            <a:avLst/>
            <a:gdLst/>
            <a:ahLst/>
            <a:cxnLst/>
            <a:rect r="r" b="b" t="t" l="l"/>
            <a:pathLst>
              <a:path h="5944804" w="9932006">
                <a:moveTo>
                  <a:pt x="0" y="0"/>
                </a:moveTo>
                <a:lnTo>
                  <a:pt x="9932006" y="0"/>
                </a:lnTo>
                <a:lnTo>
                  <a:pt x="9932006" y="5944804"/>
                </a:lnTo>
                <a:lnTo>
                  <a:pt x="0" y="5944804"/>
                </a:lnTo>
                <a:lnTo>
                  <a:pt x="0" y="0"/>
                </a:lnTo>
                <a:close/>
              </a:path>
            </a:pathLst>
          </a:custGeom>
          <a:blipFill>
            <a:blip r:embed="rId6"/>
            <a:stretch>
              <a:fillRect l="0" t="0" r="0" b="-8595"/>
            </a:stretch>
          </a:blipFill>
        </p:spPr>
      </p:sp>
      <p:sp>
        <p:nvSpPr>
          <p:cNvPr name="Freeform 11" id="11"/>
          <p:cNvSpPr/>
          <p:nvPr/>
        </p:nvSpPr>
        <p:spPr>
          <a:xfrm flipH="false" flipV="false" rot="0">
            <a:off x="10090333" y="3313496"/>
            <a:ext cx="8197667" cy="5944804"/>
          </a:xfrm>
          <a:custGeom>
            <a:avLst/>
            <a:gdLst/>
            <a:ahLst/>
            <a:cxnLst/>
            <a:rect r="r" b="b" t="t" l="l"/>
            <a:pathLst>
              <a:path h="5944804" w="8197667">
                <a:moveTo>
                  <a:pt x="0" y="0"/>
                </a:moveTo>
                <a:lnTo>
                  <a:pt x="8197667" y="0"/>
                </a:lnTo>
                <a:lnTo>
                  <a:pt x="8197667" y="5944804"/>
                </a:lnTo>
                <a:lnTo>
                  <a:pt x="0" y="5944804"/>
                </a:lnTo>
                <a:lnTo>
                  <a:pt x="0" y="0"/>
                </a:lnTo>
                <a:close/>
              </a:path>
            </a:pathLst>
          </a:custGeom>
          <a:blipFill>
            <a:blip r:embed="rId7"/>
            <a:stretch>
              <a:fillRect l="-1365" t="0" r="-4103" b="-10169"/>
            </a:stretch>
          </a:blipFill>
        </p:spPr>
      </p:sp>
      <p:sp>
        <p:nvSpPr>
          <p:cNvPr name="TextBox 12" id="12"/>
          <p:cNvSpPr txBox="true"/>
          <p:nvPr/>
        </p:nvSpPr>
        <p:spPr>
          <a:xfrm rot="0">
            <a:off x="1000120" y="1314831"/>
            <a:ext cx="16121107" cy="802780"/>
          </a:xfrm>
          <a:prstGeom prst="rect">
            <a:avLst/>
          </a:prstGeom>
        </p:spPr>
        <p:txBody>
          <a:bodyPr anchor="t" rtlCol="false" tIns="0" lIns="0" bIns="0" rIns="0">
            <a:spAutoFit/>
          </a:bodyPr>
          <a:lstStyle/>
          <a:p>
            <a:pPr algn="ctr" marL="0" indent="0" lvl="0">
              <a:lnSpc>
                <a:spcPts val="5938"/>
              </a:lnSpc>
            </a:pPr>
            <a:r>
              <a:rPr lang="en-US" sz="5998">
                <a:solidFill>
                  <a:srgbClr val="06299D"/>
                </a:solidFill>
                <a:latin typeface="Bernoru"/>
                <a:ea typeface="Bernoru"/>
                <a:cs typeface="Bernoru"/>
                <a:sym typeface="Bernoru"/>
              </a:rPr>
              <a:t>PAPER-BASED WIREFRAME VARIATIONS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sp>
        <p:nvSpPr>
          <p:cNvPr name="Freeform 2" id="2"/>
          <p:cNvSpPr/>
          <p:nvPr/>
        </p:nvSpPr>
        <p:spPr>
          <a:xfrm flipH="false" flipV="false" rot="0">
            <a:off x="-2971572" y="-1382365"/>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7906" y="-1382365"/>
            <a:ext cx="3881403" cy="2046558"/>
          </a:xfrm>
          <a:custGeom>
            <a:avLst/>
            <a:gdLst/>
            <a:ahLst/>
            <a:cxnLst/>
            <a:rect r="r" b="b" t="t" l="l"/>
            <a:pathLst>
              <a:path h="2046558" w="3881403">
                <a:moveTo>
                  <a:pt x="0" y="0"/>
                </a:moveTo>
                <a:lnTo>
                  <a:pt x="3881402" y="0"/>
                </a:lnTo>
                <a:lnTo>
                  <a:pt x="3881402" y="2046558"/>
                </a:lnTo>
                <a:lnTo>
                  <a:pt x="0" y="2046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456212" y="-1389712"/>
            <a:ext cx="3881403" cy="2046558"/>
          </a:xfrm>
          <a:custGeom>
            <a:avLst/>
            <a:gdLst/>
            <a:ahLst/>
            <a:cxnLst/>
            <a:rect r="r" b="b" t="t" l="l"/>
            <a:pathLst>
              <a:path h="2046558" w="3881403">
                <a:moveTo>
                  <a:pt x="0" y="0"/>
                </a:moveTo>
                <a:lnTo>
                  <a:pt x="3881402" y="0"/>
                </a:lnTo>
                <a:lnTo>
                  <a:pt x="3881402" y="2046558"/>
                </a:lnTo>
                <a:lnTo>
                  <a:pt x="0" y="2046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953467" y="-1389712"/>
            <a:ext cx="3881403" cy="2046558"/>
          </a:xfrm>
          <a:custGeom>
            <a:avLst/>
            <a:gdLst/>
            <a:ahLst/>
            <a:cxnLst/>
            <a:rect r="r" b="b" t="t" l="l"/>
            <a:pathLst>
              <a:path h="2046558" w="3881403">
                <a:moveTo>
                  <a:pt x="0" y="0"/>
                </a:moveTo>
                <a:lnTo>
                  <a:pt x="3881402" y="0"/>
                </a:lnTo>
                <a:lnTo>
                  <a:pt x="3881402" y="2046558"/>
                </a:lnTo>
                <a:lnTo>
                  <a:pt x="0" y="2046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031381" y="212336"/>
            <a:ext cx="8018904" cy="6370044"/>
          </a:xfrm>
          <a:custGeom>
            <a:avLst/>
            <a:gdLst/>
            <a:ahLst/>
            <a:cxnLst/>
            <a:rect r="r" b="b" t="t" l="l"/>
            <a:pathLst>
              <a:path h="6370044" w="8018904">
                <a:moveTo>
                  <a:pt x="0" y="0"/>
                </a:moveTo>
                <a:lnTo>
                  <a:pt x="8018903" y="0"/>
                </a:lnTo>
                <a:lnTo>
                  <a:pt x="8018903" y="6370044"/>
                </a:lnTo>
                <a:lnTo>
                  <a:pt x="0" y="6370044"/>
                </a:lnTo>
                <a:lnTo>
                  <a:pt x="0" y="0"/>
                </a:lnTo>
                <a:close/>
              </a:path>
            </a:pathLst>
          </a:custGeom>
          <a:blipFill>
            <a:blip r:embed="rId6"/>
            <a:stretch>
              <a:fillRect l="0" t="0" r="-2170" b="0"/>
            </a:stretch>
          </a:blipFill>
        </p:spPr>
      </p:sp>
      <p:sp>
        <p:nvSpPr>
          <p:cNvPr name="Freeform 7" id="7"/>
          <p:cNvSpPr/>
          <p:nvPr/>
        </p:nvSpPr>
        <p:spPr>
          <a:xfrm flipH="false" flipV="false" rot="0">
            <a:off x="13663419" y="-1389712"/>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7378169" y="-1389712"/>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587331" y="4363805"/>
            <a:ext cx="5507022" cy="5677719"/>
          </a:xfrm>
          <a:custGeom>
            <a:avLst/>
            <a:gdLst/>
            <a:ahLst/>
            <a:cxnLst/>
            <a:rect r="r" b="b" t="t" l="l"/>
            <a:pathLst>
              <a:path h="5677719" w="5507022">
                <a:moveTo>
                  <a:pt x="0" y="0"/>
                </a:moveTo>
                <a:lnTo>
                  <a:pt x="5507022" y="0"/>
                </a:lnTo>
                <a:lnTo>
                  <a:pt x="5507022" y="5677718"/>
                </a:lnTo>
                <a:lnTo>
                  <a:pt x="0" y="5677718"/>
                </a:lnTo>
                <a:lnTo>
                  <a:pt x="0" y="0"/>
                </a:lnTo>
                <a:close/>
              </a:path>
            </a:pathLst>
          </a:custGeom>
          <a:blipFill>
            <a:blip r:embed="rId7"/>
            <a:stretch>
              <a:fillRect l="-887" t="0" r="-42851" b="-7700"/>
            </a:stretch>
          </a:blipFill>
        </p:spPr>
      </p:sp>
      <p:sp>
        <p:nvSpPr>
          <p:cNvPr name="Freeform 10" id="10"/>
          <p:cNvSpPr/>
          <p:nvPr/>
        </p:nvSpPr>
        <p:spPr>
          <a:xfrm flipH="false" flipV="false" rot="0">
            <a:off x="284686" y="341435"/>
            <a:ext cx="9668780" cy="6861229"/>
          </a:xfrm>
          <a:custGeom>
            <a:avLst/>
            <a:gdLst/>
            <a:ahLst/>
            <a:cxnLst/>
            <a:rect r="r" b="b" t="t" l="l"/>
            <a:pathLst>
              <a:path h="6861229" w="9668780">
                <a:moveTo>
                  <a:pt x="0" y="0"/>
                </a:moveTo>
                <a:lnTo>
                  <a:pt x="9668781" y="0"/>
                </a:lnTo>
                <a:lnTo>
                  <a:pt x="9668781" y="6861229"/>
                </a:lnTo>
                <a:lnTo>
                  <a:pt x="0" y="6861229"/>
                </a:lnTo>
                <a:lnTo>
                  <a:pt x="0" y="0"/>
                </a:lnTo>
                <a:close/>
              </a:path>
            </a:pathLst>
          </a:custGeom>
          <a:blipFill>
            <a:blip r:embed="rId8"/>
            <a:stretch>
              <a:fillRect l="-3585" t="-3674" r="-17274" b="-32151"/>
            </a:stretch>
          </a:blipFill>
        </p:spPr>
      </p:sp>
      <p:sp>
        <p:nvSpPr>
          <p:cNvPr name="Freeform 11" id="11"/>
          <p:cNvSpPr/>
          <p:nvPr/>
        </p:nvSpPr>
        <p:spPr>
          <a:xfrm flipH="false" flipV="false" rot="0">
            <a:off x="2909393" y="4114049"/>
            <a:ext cx="6975040" cy="5927475"/>
          </a:xfrm>
          <a:custGeom>
            <a:avLst/>
            <a:gdLst/>
            <a:ahLst/>
            <a:cxnLst/>
            <a:rect r="r" b="b" t="t" l="l"/>
            <a:pathLst>
              <a:path h="5927475" w="6975040">
                <a:moveTo>
                  <a:pt x="0" y="0"/>
                </a:moveTo>
                <a:lnTo>
                  <a:pt x="6975040" y="0"/>
                </a:lnTo>
                <a:lnTo>
                  <a:pt x="6975040" y="5927474"/>
                </a:lnTo>
                <a:lnTo>
                  <a:pt x="0" y="5927474"/>
                </a:lnTo>
                <a:lnTo>
                  <a:pt x="0" y="0"/>
                </a:lnTo>
                <a:close/>
              </a:path>
            </a:pathLst>
          </a:custGeom>
          <a:blipFill>
            <a:blip r:embed="rId9"/>
            <a:stretch>
              <a:fillRect l="-1530" t="0" r="0" b="-54409"/>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grpSp>
        <p:nvGrpSpPr>
          <p:cNvPr name="Group 2" id="2"/>
          <p:cNvGrpSpPr/>
          <p:nvPr/>
        </p:nvGrpSpPr>
        <p:grpSpPr>
          <a:xfrm rot="-5400000">
            <a:off x="-3350269" y="529880"/>
            <a:ext cx="10838830" cy="9227241"/>
            <a:chOff x="0" y="0"/>
            <a:chExt cx="695826" cy="592366"/>
          </a:xfrm>
        </p:grpSpPr>
        <p:sp>
          <p:nvSpPr>
            <p:cNvPr name="Freeform 3" id="3"/>
            <p:cNvSpPr/>
            <p:nvPr/>
          </p:nvSpPr>
          <p:spPr>
            <a:xfrm flipH="false" flipV="false" rot="0">
              <a:off x="0" y="0"/>
              <a:ext cx="695826" cy="592366"/>
            </a:xfrm>
            <a:custGeom>
              <a:avLst/>
              <a:gdLst/>
              <a:ahLst/>
              <a:cxnLst/>
              <a:rect r="r" b="b" t="t" l="l"/>
              <a:pathLst>
                <a:path h="592366" w="695826">
                  <a:moveTo>
                    <a:pt x="232067" y="573297"/>
                  </a:moveTo>
                  <a:cubicBezTo>
                    <a:pt x="267741" y="584811"/>
                    <a:pt x="308296" y="592366"/>
                    <a:pt x="348100" y="592366"/>
                  </a:cubicBezTo>
                  <a:cubicBezTo>
                    <a:pt x="387906" y="592366"/>
                    <a:pt x="426208" y="585889"/>
                    <a:pt x="461505" y="574375"/>
                  </a:cubicBezTo>
                  <a:cubicBezTo>
                    <a:pt x="462257" y="574016"/>
                    <a:pt x="463008" y="574016"/>
                    <a:pt x="463759" y="573656"/>
                  </a:cubicBezTo>
                  <a:cubicBezTo>
                    <a:pt x="596315" y="527601"/>
                    <a:pt x="693949" y="405987"/>
                    <a:pt x="695826" y="268761"/>
                  </a:cubicBezTo>
                  <a:lnTo>
                    <a:pt x="695826" y="0"/>
                  </a:lnTo>
                  <a:lnTo>
                    <a:pt x="0" y="0"/>
                  </a:lnTo>
                  <a:lnTo>
                    <a:pt x="0" y="268561"/>
                  </a:lnTo>
                  <a:cubicBezTo>
                    <a:pt x="1878" y="406706"/>
                    <a:pt x="98009" y="528321"/>
                    <a:pt x="232067" y="573297"/>
                  </a:cubicBezTo>
                  <a:close/>
                </a:path>
              </a:pathLst>
            </a:custGeom>
            <a:solidFill>
              <a:srgbClr val="FA80B9"/>
            </a:solidFill>
            <a:ln w="104775" cap="sq">
              <a:solidFill>
                <a:srgbClr val="06299D"/>
              </a:solidFill>
              <a:prstDash val="solid"/>
              <a:miter/>
            </a:ln>
          </p:spPr>
        </p:sp>
        <p:sp>
          <p:nvSpPr>
            <p:cNvPr name="TextBox 4" id="4"/>
            <p:cNvSpPr txBox="true"/>
            <p:nvPr/>
          </p:nvSpPr>
          <p:spPr>
            <a:xfrm>
              <a:off x="0" y="-57150"/>
              <a:ext cx="695826" cy="522516"/>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14466086" y="7736916"/>
            <a:ext cx="3821914" cy="2550084"/>
          </a:xfrm>
          <a:custGeom>
            <a:avLst/>
            <a:gdLst/>
            <a:ahLst/>
            <a:cxnLst/>
            <a:rect r="r" b="b" t="t" l="l"/>
            <a:pathLst>
              <a:path h="2550084" w="3821914">
                <a:moveTo>
                  <a:pt x="0" y="0"/>
                </a:moveTo>
                <a:lnTo>
                  <a:pt x="3821914" y="0"/>
                </a:lnTo>
                <a:lnTo>
                  <a:pt x="3821914" y="2550084"/>
                </a:lnTo>
                <a:lnTo>
                  <a:pt x="0" y="2550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4541542" y="0"/>
            <a:ext cx="3821914" cy="2550084"/>
          </a:xfrm>
          <a:custGeom>
            <a:avLst/>
            <a:gdLst/>
            <a:ahLst/>
            <a:cxnLst/>
            <a:rect r="r" b="b" t="t" l="l"/>
            <a:pathLst>
              <a:path h="2550084" w="3821914">
                <a:moveTo>
                  <a:pt x="0" y="2550084"/>
                </a:moveTo>
                <a:lnTo>
                  <a:pt x="3821914" y="2550084"/>
                </a:lnTo>
                <a:lnTo>
                  <a:pt x="3821914" y="0"/>
                </a:lnTo>
                <a:lnTo>
                  <a:pt x="0" y="0"/>
                </a:lnTo>
                <a:lnTo>
                  <a:pt x="0" y="255008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907043" y="529647"/>
            <a:ext cx="3077234" cy="5063657"/>
          </a:xfrm>
          <a:custGeom>
            <a:avLst/>
            <a:gdLst/>
            <a:ahLst/>
            <a:cxnLst/>
            <a:rect r="r" b="b" t="t" l="l"/>
            <a:pathLst>
              <a:path h="5063657" w="3077234">
                <a:moveTo>
                  <a:pt x="0" y="0"/>
                </a:moveTo>
                <a:lnTo>
                  <a:pt x="3077234" y="0"/>
                </a:lnTo>
                <a:lnTo>
                  <a:pt x="3077234" y="5063657"/>
                </a:lnTo>
                <a:lnTo>
                  <a:pt x="0" y="5063657"/>
                </a:lnTo>
                <a:lnTo>
                  <a:pt x="0" y="0"/>
                </a:lnTo>
                <a:close/>
              </a:path>
            </a:pathLst>
          </a:custGeom>
          <a:blipFill>
            <a:blip r:embed="rId6"/>
            <a:stretch>
              <a:fillRect l="0" t="0" r="0" b="0"/>
            </a:stretch>
          </a:blipFill>
        </p:spPr>
      </p:sp>
      <p:sp>
        <p:nvSpPr>
          <p:cNvPr name="Freeform 8" id="8"/>
          <p:cNvSpPr/>
          <p:nvPr/>
        </p:nvSpPr>
        <p:spPr>
          <a:xfrm flipH="false" flipV="false" rot="0">
            <a:off x="10524326" y="202815"/>
            <a:ext cx="3401712" cy="3235504"/>
          </a:xfrm>
          <a:custGeom>
            <a:avLst/>
            <a:gdLst/>
            <a:ahLst/>
            <a:cxnLst/>
            <a:rect r="r" b="b" t="t" l="l"/>
            <a:pathLst>
              <a:path h="3235504" w="3401712">
                <a:moveTo>
                  <a:pt x="0" y="0"/>
                </a:moveTo>
                <a:lnTo>
                  <a:pt x="3401711" y="0"/>
                </a:lnTo>
                <a:lnTo>
                  <a:pt x="3401711" y="3235504"/>
                </a:lnTo>
                <a:lnTo>
                  <a:pt x="0" y="3235504"/>
                </a:lnTo>
                <a:lnTo>
                  <a:pt x="0" y="0"/>
                </a:lnTo>
                <a:close/>
              </a:path>
            </a:pathLst>
          </a:custGeom>
          <a:blipFill>
            <a:blip r:embed="rId7"/>
            <a:stretch>
              <a:fillRect l="0" t="0" r="0" b="0"/>
            </a:stretch>
          </a:blipFill>
        </p:spPr>
      </p:sp>
      <p:sp>
        <p:nvSpPr>
          <p:cNvPr name="Freeform 9" id="9"/>
          <p:cNvSpPr/>
          <p:nvPr/>
        </p:nvSpPr>
        <p:spPr>
          <a:xfrm flipH="false" flipV="false" rot="0">
            <a:off x="14466086" y="202815"/>
            <a:ext cx="2728020" cy="3491851"/>
          </a:xfrm>
          <a:custGeom>
            <a:avLst/>
            <a:gdLst/>
            <a:ahLst/>
            <a:cxnLst/>
            <a:rect r="r" b="b" t="t" l="l"/>
            <a:pathLst>
              <a:path h="3491851" w="2728020">
                <a:moveTo>
                  <a:pt x="0" y="0"/>
                </a:moveTo>
                <a:lnTo>
                  <a:pt x="2728020" y="0"/>
                </a:lnTo>
                <a:lnTo>
                  <a:pt x="2728020" y="3491851"/>
                </a:lnTo>
                <a:lnTo>
                  <a:pt x="0" y="3491851"/>
                </a:lnTo>
                <a:lnTo>
                  <a:pt x="0" y="0"/>
                </a:lnTo>
                <a:close/>
              </a:path>
            </a:pathLst>
          </a:custGeom>
          <a:blipFill>
            <a:blip r:embed="rId8"/>
            <a:stretch>
              <a:fillRect l="-3783" t="0" r="0" b="0"/>
            </a:stretch>
          </a:blipFill>
        </p:spPr>
      </p:sp>
      <p:sp>
        <p:nvSpPr>
          <p:cNvPr name="Freeform 10" id="10"/>
          <p:cNvSpPr/>
          <p:nvPr/>
        </p:nvSpPr>
        <p:spPr>
          <a:xfrm flipH="false" flipV="false" rot="0">
            <a:off x="10537129" y="3566492"/>
            <a:ext cx="2930362" cy="3181280"/>
          </a:xfrm>
          <a:custGeom>
            <a:avLst/>
            <a:gdLst/>
            <a:ahLst/>
            <a:cxnLst/>
            <a:rect r="r" b="b" t="t" l="l"/>
            <a:pathLst>
              <a:path h="3181280" w="2930362">
                <a:moveTo>
                  <a:pt x="0" y="0"/>
                </a:moveTo>
                <a:lnTo>
                  <a:pt x="2930362" y="0"/>
                </a:lnTo>
                <a:lnTo>
                  <a:pt x="2930362" y="3181280"/>
                </a:lnTo>
                <a:lnTo>
                  <a:pt x="0" y="3181280"/>
                </a:lnTo>
                <a:lnTo>
                  <a:pt x="0" y="0"/>
                </a:lnTo>
                <a:close/>
              </a:path>
            </a:pathLst>
          </a:custGeom>
          <a:blipFill>
            <a:blip r:embed="rId9"/>
            <a:stretch>
              <a:fillRect l="0" t="0" r="0" b="0"/>
            </a:stretch>
          </a:blipFill>
        </p:spPr>
      </p:sp>
      <p:sp>
        <p:nvSpPr>
          <p:cNvPr name="Freeform 11" id="11"/>
          <p:cNvSpPr/>
          <p:nvPr/>
        </p:nvSpPr>
        <p:spPr>
          <a:xfrm flipH="false" flipV="false" rot="0">
            <a:off x="6704053" y="6898775"/>
            <a:ext cx="6560447" cy="3213507"/>
          </a:xfrm>
          <a:custGeom>
            <a:avLst/>
            <a:gdLst/>
            <a:ahLst/>
            <a:cxnLst/>
            <a:rect r="r" b="b" t="t" l="l"/>
            <a:pathLst>
              <a:path h="3213507" w="6560447">
                <a:moveTo>
                  <a:pt x="0" y="0"/>
                </a:moveTo>
                <a:lnTo>
                  <a:pt x="6560448" y="0"/>
                </a:lnTo>
                <a:lnTo>
                  <a:pt x="6560448" y="3213507"/>
                </a:lnTo>
                <a:lnTo>
                  <a:pt x="0" y="3213507"/>
                </a:lnTo>
                <a:lnTo>
                  <a:pt x="0" y="0"/>
                </a:lnTo>
                <a:close/>
              </a:path>
            </a:pathLst>
          </a:custGeom>
          <a:blipFill>
            <a:blip r:embed="rId10"/>
            <a:stretch>
              <a:fillRect l="0" t="0" r="0" b="0"/>
            </a:stretch>
          </a:blipFill>
        </p:spPr>
      </p:sp>
      <p:sp>
        <p:nvSpPr>
          <p:cNvPr name="Freeform 12" id="12"/>
          <p:cNvSpPr/>
          <p:nvPr/>
        </p:nvSpPr>
        <p:spPr>
          <a:xfrm flipH="false" flipV="false" rot="0">
            <a:off x="14892145" y="3887151"/>
            <a:ext cx="2969796" cy="6023247"/>
          </a:xfrm>
          <a:custGeom>
            <a:avLst/>
            <a:gdLst/>
            <a:ahLst/>
            <a:cxnLst/>
            <a:rect r="r" b="b" t="t" l="l"/>
            <a:pathLst>
              <a:path h="6023247" w="2969796">
                <a:moveTo>
                  <a:pt x="0" y="0"/>
                </a:moveTo>
                <a:lnTo>
                  <a:pt x="2969796" y="0"/>
                </a:lnTo>
                <a:lnTo>
                  <a:pt x="2969796" y="6023247"/>
                </a:lnTo>
                <a:lnTo>
                  <a:pt x="0" y="6023247"/>
                </a:lnTo>
                <a:lnTo>
                  <a:pt x="0" y="0"/>
                </a:lnTo>
                <a:close/>
              </a:path>
            </a:pathLst>
          </a:custGeom>
          <a:blipFill>
            <a:blip r:embed="rId11"/>
            <a:stretch>
              <a:fillRect l="0" t="0" r="0" b="0"/>
            </a:stretch>
          </a:blipFill>
        </p:spPr>
      </p:sp>
      <p:sp>
        <p:nvSpPr>
          <p:cNvPr name="TextBox 13" id="13"/>
          <p:cNvSpPr txBox="true"/>
          <p:nvPr/>
        </p:nvSpPr>
        <p:spPr>
          <a:xfrm rot="0">
            <a:off x="205336" y="1095375"/>
            <a:ext cx="4627538" cy="998015"/>
          </a:xfrm>
          <a:prstGeom prst="rect">
            <a:avLst/>
          </a:prstGeom>
        </p:spPr>
        <p:txBody>
          <a:bodyPr anchor="t" rtlCol="false" tIns="0" lIns="0" bIns="0" rIns="0">
            <a:spAutoFit/>
          </a:bodyPr>
          <a:lstStyle/>
          <a:p>
            <a:pPr algn="ctr" marL="0" indent="0" lvl="0">
              <a:lnSpc>
                <a:spcPts val="3798"/>
              </a:lnSpc>
            </a:pPr>
            <a:r>
              <a:rPr lang="en-US" sz="3836">
                <a:solidFill>
                  <a:srgbClr val="06299D"/>
                </a:solidFill>
                <a:latin typeface="Bernoru"/>
                <a:ea typeface="Bernoru"/>
                <a:cs typeface="Bernoru"/>
                <a:sym typeface="Bernoru"/>
              </a:rPr>
              <a:t>PAPER BASED WIREFRAMES</a:t>
            </a:r>
          </a:p>
        </p:txBody>
      </p:sp>
      <p:sp>
        <p:nvSpPr>
          <p:cNvPr name="TextBox 14" id="14"/>
          <p:cNvSpPr txBox="true"/>
          <p:nvPr/>
        </p:nvSpPr>
        <p:spPr>
          <a:xfrm rot="0">
            <a:off x="446160" y="2725118"/>
            <a:ext cx="5027982" cy="3535208"/>
          </a:xfrm>
          <a:prstGeom prst="rect">
            <a:avLst/>
          </a:prstGeom>
        </p:spPr>
        <p:txBody>
          <a:bodyPr anchor="t" rtlCol="false" tIns="0" lIns="0" bIns="0" rIns="0">
            <a:spAutoFit/>
          </a:bodyPr>
          <a:lstStyle/>
          <a:p>
            <a:pPr algn="l">
              <a:lnSpc>
                <a:spcPts val="2790"/>
              </a:lnSpc>
            </a:pPr>
            <a:r>
              <a:rPr lang="en-US" sz="2287" spc="-11" b="true">
                <a:solidFill>
                  <a:srgbClr val="06299D"/>
                </a:solidFill>
                <a:latin typeface="Poppins Bold"/>
                <a:ea typeface="Poppins Bold"/>
                <a:cs typeface="Poppins Bold"/>
                <a:sym typeface="Poppins Bold"/>
              </a:rPr>
              <a:t>We created 25 different iterations of these paper based wireframes before we landed on our finalized version of the figma prototype.</a:t>
            </a:r>
          </a:p>
          <a:p>
            <a:pPr algn="l">
              <a:lnSpc>
                <a:spcPts val="2790"/>
              </a:lnSpc>
            </a:pPr>
          </a:p>
          <a:p>
            <a:pPr algn="l">
              <a:lnSpc>
                <a:spcPts val="2790"/>
              </a:lnSpc>
            </a:pPr>
            <a:r>
              <a:rPr lang="en-US" b="true" sz="2287" spc="-11">
                <a:solidFill>
                  <a:srgbClr val="06299D"/>
                </a:solidFill>
                <a:latin typeface="Poppins Bold"/>
                <a:ea typeface="Poppins Bold"/>
                <a:cs typeface="Poppins Bold"/>
                <a:sym typeface="Poppins Bold"/>
              </a:rPr>
              <a:t>We chose key features from multiple wireframes to incorporate into a final product that reflected chosen core features.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sp>
        <p:nvSpPr>
          <p:cNvPr name="Freeform 2" id="2"/>
          <p:cNvSpPr/>
          <p:nvPr/>
        </p:nvSpPr>
        <p:spPr>
          <a:xfrm flipH="true" flipV="true" rot="0">
            <a:off x="0" y="0"/>
            <a:ext cx="3752200" cy="2503569"/>
          </a:xfrm>
          <a:custGeom>
            <a:avLst/>
            <a:gdLst/>
            <a:ahLst/>
            <a:cxnLst/>
            <a:rect r="r" b="b" t="t" l="l"/>
            <a:pathLst>
              <a:path h="2503569" w="3752200">
                <a:moveTo>
                  <a:pt x="3752200" y="2503569"/>
                </a:moveTo>
                <a:lnTo>
                  <a:pt x="0" y="2503569"/>
                </a:lnTo>
                <a:lnTo>
                  <a:pt x="0" y="0"/>
                </a:lnTo>
                <a:lnTo>
                  <a:pt x="3752200" y="0"/>
                </a:lnTo>
                <a:lnTo>
                  <a:pt x="3752200" y="250356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436302" y="329100"/>
            <a:ext cx="5100835" cy="2338382"/>
          </a:xfrm>
          <a:prstGeom prst="rect">
            <a:avLst/>
          </a:prstGeom>
          <a:solidFill>
            <a:srgbClr val="06299D"/>
          </a:solidFill>
        </p:spPr>
      </p:sp>
      <p:sp>
        <p:nvSpPr>
          <p:cNvPr name="AutoShape 4" id="4"/>
          <p:cNvSpPr/>
          <p:nvPr/>
        </p:nvSpPr>
        <p:spPr>
          <a:xfrm rot="0">
            <a:off x="307859" y="232316"/>
            <a:ext cx="5100835" cy="2291347"/>
          </a:xfrm>
          <a:prstGeom prst="rect">
            <a:avLst/>
          </a:prstGeom>
          <a:solidFill>
            <a:srgbClr val="FA80B9"/>
          </a:solidFill>
        </p:spPr>
      </p:sp>
      <p:sp>
        <p:nvSpPr>
          <p:cNvPr name="Freeform 5" id="5"/>
          <p:cNvSpPr/>
          <p:nvPr/>
        </p:nvSpPr>
        <p:spPr>
          <a:xfrm flipH="false" flipV="false" rot="0">
            <a:off x="14242375" y="7587650"/>
            <a:ext cx="4045625" cy="2699350"/>
          </a:xfrm>
          <a:custGeom>
            <a:avLst/>
            <a:gdLst/>
            <a:ahLst/>
            <a:cxnLst/>
            <a:rect r="r" b="b" t="t" l="l"/>
            <a:pathLst>
              <a:path h="2699350" w="4045625">
                <a:moveTo>
                  <a:pt x="0" y="0"/>
                </a:moveTo>
                <a:lnTo>
                  <a:pt x="4045625" y="0"/>
                </a:lnTo>
                <a:lnTo>
                  <a:pt x="4045625" y="2699350"/>
                </a:lnTo>
                <a:lnTo>
                  <a:pt x="0" y="2699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28449">
            <a:off x="81512" y="7167061"/>
            <a:ext cx="3589176" cy="2952097"/>
          </a:xfrm>
          <a:custGeom>
            <a:avLst/>
            <a:gdLst/>
            <a:ahLst/>
            <a:cxnLst/>
            <a:rect r="r" b="b" t="t" l="l"/>
            <a:pathLst>
              <a:path h="2952097" w="3589176">
                <a:moveTo>
                  <a:pt x="0" y="0"/>
                </a:moveTo>
                <a:lnTo>
                  <a:pt x="3589176" y="0"/>
                </a:lnTo>
                <a:lnTo>
                  <a:pt x="3589176" y="2952097"/>
                </a:lnTo>
                <a:lnTo>
                  <a:pt x="0" y="2952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65228" y="-1222815"/>
            <a:ext cx="17191044" cy="12215947"/>
          </a:xfrm>
          <a:custGeom>
            <a:avLst/>
            <a:gdLst/>
            <a:ahLst/>
            <a:cxnLst/>
            <a:rect r="r" b="b" t="t" l="l"/>
            <a:pathLst>
              <a:path h="12215947" w="17191044">
                <a:moveTo>
                  <a:pt x="0" y="0"/>
                </a:moveTo>
                <a:lnTo>
                  <a:pt x="17191044" y="0"/>
                </a:lnTo>
                <a:lnTo>
                  <a:pt x="17191044" y="12215946"/>
                </a:lnTo>
                <a:lnTo>
                  <a:pt x="0" y="12215946"/>
                </a:lnTo>
                <a:lnTo>
                  <a:pt x="0" y="0"/>
                </a:lnTo>
                <a:close/>
              </a:path>
            </a:pathLst>
          </a:custGeom>
          <a:blipFill>
            <a:blip r:embed="rId8"/>
            <a:stretch>
              <a:fillRect l="-3328" t="0" r="-3328" b="0"/>
            </a:stretch>
          </a:blipFill>
        </p:spPr>
      </p:sp>
      <p:sp>
        <p:nvSpPr>
          <p:cNvPr name="Freeform 8" id="8"/>
          <p:cNvSpPr/>
          <p:nvPr/>
        </p:nvSpPr>
        <p:spPr>
          <a:xfrm flipH="false" flipV="false" rot="0">
            <a:off x="2529487" y="7372565"/>
            <a:ext cx="2445426" cy="2814879"/>
          </a:xfrm>
          <a:custGeom>
            <a:avLst/>
            <a:gdLst/>
            <a:ahLst/>
            <a:cxnLst/>
            <a:rect r="r" b="b" t="t" l="l"/>
            <a:pathLst>
              <a:path h="2814879" w="2445426">
                <a:moveTo>
                  <a:pt x="0" y="0"/>
                </a:moveTo>
                <a:lnTo>
                  <a:pt x="2445426" y="0"/>
                </a:lnTo>
                <a:lnTo>
                  <a:pt x="2445426" y="2814879"/>
                </a:lnTo>
                <a:lnTo>
                  <a:pt x="0" y="28148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744122" y="849668"/>
            <a:ext cx="4485194" cy="1132843"/>
          </a:xfrm>
          <a:prstGeom prst="rect">
            <a:avLst/>
          </a:prstGeom>
        </p:spPr>
        <p:txBody>
          <a:bodyPr anchor="t" rtlCol="false" tIns="0" lIns="0" bIns="0" rIns="0">
            <a:spAutoFit/>
          </a:bodyPr>
          <a:lstStyle/>
          <a:p>
            <a:pPr algn="l" marL="0" indent="0" lvl="0">
              <a:lnSpc>
                <a:spcPts val="4319"/>
              </a:lnSpc>
            </a:pPr>
            <a:r>
              <a:rPr lang="en-US" sz="4363">
                <a:solidFill>
                  <a:srgbClr val="06299D"/>
                </a:solidFill>
                <a:latin typeface="Bernoru"/>
                <a:ea typeface="Bernoru"/>
                <a:cs typeface="Bernoru"/>
                <a:sym typeface="Bernoru"/>
              </a:rPr>
              <a:t>ARCHITECTURE OVERVIEW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sp>
        <p:nvSpPr>
          <p:cNvPr name="AutoShape 2" id="2"/>
          <p:cNvSpPr/>
          <p:nvPr/>
        </p:nvSpPr>
        <p:spPr>
          <a:xfrm rot="0">
            <a:off x="3628374" y="3549685"/>
            <a:ext cx="11334315" cy="1753593"/>
          </a:xfrm>
          <a:prstGeom prst="rect">
            <a:avLst/>
          </a:prstGeom>
          <a:solidFill>
            <a:srgbClr val="06299D"/>
          </a:solidFill>
        </p:spPr>
      </p:sp>
      <p:sp>
        <p:nvSpPr>
          <p:cNvPr name="AutoShape 3" id="3"/>
          <p:cNvSpPr/>
          <p:nvPr/>
        </p:nvSpPr>
        <p:spPr>
          <a:xfrm rot="0">
            <a:off x="3325310" y="3429038"/>
            <a:ext cx="11334315" cy="1706424"/>
          </a:xfrm>
          <a:prstGeom prst="rect">
            <a:avLst/>
          </a:prstGeom>
          <a:solidFill>
            <a:srgbClr val="FA80B9"/>
          </a:solidFill>
        </p:spPr>
      </p:sp>
      <p:grpSp>
        <p:nvGrpSpPr>
          <p:cNvPr name="Group 4" id="4"/>
          <p:cNvGrpSpPr/>
          <p:nvPr/>
        </p:nvGrpSpPr>
        <p:grpSpPr>
          <a:xfrm rot="0">
            <a:off x="1913940" y="5813301"/>
            <a:ext cx="14460120" cy="2370924"/>
            <a:chOff x="0" y="0"/>
            <a:chExt cx="3808427" cy="624441"/>
          </a:xfrm>
        </p:grpSpPr>
        <p:sp>
          <p:nvSpPr>
            <p:cNvPr name="Freeform 5" id="5"/>
            <p:cNvSpPr/>
            <p:nvPr/>
          </p:nvSpPr>
          <p:spPr>
            <a:xfrm flipH="false" flipV="false" rot="0">
              <a:off x="0" y="0"/>
              <a:ext cx="3808427" cy="624441"/>
            </a:xfrm>
            <a:custGeom>
              <a:avLst/>
              <a:gdLst/>
              <a:ahLst/>
              <a:cxnLst/>
              <a:rect r="r" b="b" t="t" l="l"/>
              <a:pathLst>
                <a:path h="624441" w="3808427">
                  <a:moveTo>
                    <a:pt x="21951" y="0"/>
                  </a:moveTo>
                  <a:lnTo>
                    <a:pt x="3786475" y="0"/>
                  </a:lnTo>
                  <a:cubicBezTo>
                    <a:pt x="3798599" y="0"/>
                    <a:pt x="3808427" y="9828"/>
                    <a:pt x="3808427" y="21951"/>
                  </a:cubicBezTo>
                  <a:lnTo>
                    <a:pt x="3808427" y="602489"/>
                  </a:lnTo>
                  <a:cubicBezTo>
                    <a:pt x="3808427" y="608311"/>
                    <a:pt x="3806114" y="613895"/>
                    <a:pt x="3801997" y="618011"/>
                  </a:cubicBezTo>
                  <a:cubicBezTo>
                    <a:pt x="3797881" y="622128"/>
                    <a:pt x="3792297" y="624441"/>
                    <a:pt x="3786475" y="624441"/>
                  </a:cubicBezTo>
                  <a:lnTo>
                    <a:pt x="21951" y="624441"/>
                  </a:lnTo>
                  <a:cubicBezTo>
                    <a:pt x="9828" y="624441"/>
                    <a:pt x="0" y="614613"/>
                    <a:pt x="0" y="602489"/>
                  </a:cubicBezTo>
                  <a:lnTo>
                    <a:pt x="0" y="21951"/>
                  </a:lnTo>
                  <a:cubicBezTo>
                    <a:pt x="0" y="9828"/>
                    <a:pt x="9828" y="0"/>
                    <a:pt x="21951" y="0"/>
                  </a:cubicBezTo>
                  <a:close/>
                </a:path>
              </a:pathLst>
            </a:custGeom>
            <a:solidFill>
              <a:srgbClr val="BCBAF6"/>
            </a:solidFill>
            <a:ln w="38100" cap="rnd">
              <a:solidFill>
                <a:srgbClr val="06299D"/>
              </a:solidFill>
              <a:prstDash val="solid"/>
              <a:round/>
            </a:ln>
          </p:spPr>
        </p:sp>
        <p:sp>
          <p:nvSpPr>
            <p:cNvPr name="TextBox 6" id="6"/>
            <p:cNvSpPr txBox="true"/>
            <p:nvPr/>
          </p:nvSpPr>
          <p:spPr>
            <a:xfrm>
              <a:off x="0" y="28575"/>
              <a:ext cx="3808427" cy="595866"/>
            </a:xfrm>
            <a:prstGeom prst="rect">
              <a:avLst/>
            </a:prstGeom>
          </p:spPr>
          <p:txBody>
            <a:bodyPr anchor="ctr" rtlCol="false" tIns="50800" lIns="50800" bIns="50800" rIns="50800"/>
            <a:lstStyle/>
            <a:p>
              <a:pPr algn="ctr">
                <a:lnSpc>
                  <a:spcPts val="2771"/>
                </a:lnSpc>
              </a:pPr>
              <a:r>
                <a:rPr lang="en-US" b="true" sz="2799" u="sng">
                  <a:solidFill>
                    <a:srgbClr val="38B6FF"/>
                  </a:solidFill>
                  <a:latin typeface="Poppins Bold"/>
                  <a:ea typeface="Poppins Bold"/>
                  <a:cs typeface="Poppins Bold"/>
                  <a:sym typeface="Poppins Bold"/>
                  <a:hlinkClick r:id="rId2" tooltip="https://www.figma.com/proto/8tXyrViRvFoTmwiFB61lJl/Milestone-4--Low-Fidelity?node-id=0-1&amp;t=WByoCh2mhNC2xSbH-1"/>
                </a:rPr>
                <a:t>https://www.figma.com/proto/8tXyrViRvFoTmwiFB61lJl/Milestone-4--Low-Fidelity?node-id=0-1&amp;t=WByoCh2mhNC2xSbH-1</a:t>
              </a:r>
            </a:p>
          </p:txBody>
        </p:sp>
      </p:grpSp>
      <p:sp>
        <p:nvSpPr>
          <p:cNvPr name="Freeform 7" id="7"/>
          <p:cNvSpPr/>
          <p:nvPr/>
        </p:nvSpPr>
        <p:spPr>
          <a:xfrm flipH="false" flipV="false" rot="0">
            <a:off x="-2971572" y="-1382365"/>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747906" y="-1382365"/>
            <a:ext cx="3881403" cy="2046558"/>
          </a:xfrm>
          <a:custGeom>
            <a:avLst/>
            <a:gdLst/>
            <a:ahLst/>
            <a:cxnLst/>
            <a:rect r="r" b="b" t="t" l="l"/>
            <a:pathLst>
              <a:path h="2046558" w="3881403">
                <a:moveTo>
                  <a:pt x="0" y="0"/>
                </a:moveTo>
                <a:lnTo>
                  <a:pt x="3881402" y="0"/>
                </a:lnTo>
                <a:lnTo>
                  <a:pt x="3881402" y="2046558"/>
                </a:lnTo>
                <a:lnTo>
                  <a:pt x="0" y="20465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456212" y="-1389712"/>
            <a:ext cx="3881403" cy="2046558"/>
          </a:xfrm>
          <a:custGeom>
            <a:avLst/>
            <a:gdLst/>
            <a:ahLst/>
            <a:cxnLst/>
            <a:rect r="r" b="b" t="t" l="l"/>
            <a:pathLst>
              <a:path h="2046558" w="3881403">
                <a:moveTo>
                  <a:pt x="0" y="0"/>
                </a:moveTo>
                <a:lnTo>
                  <a:pt x="3881402" y="0"/>
                </a:lnTo>
                <a:lnTo>
                  <a:pt x="3881402" y="2046558"/>
                </a:lnTo>
                <a:lnTo>
                  <a:pt x="0" y="20465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953467" y="-1389712"/>
            <a:ext cx="3881403" cy="2046558"/>
          </a:xfrm>
          <a:custGeom>
            <a:avLst/>
            <a:gdLst/>
            <a:ahLst/>
            <a:cxnLst/>
            <a:rect r="r" b="b" t="t" l="l"/>
            <a:pathLst>
              <a:path h="2046558" w="3881403">
                <a:moveTo>
                  <a:pt x="0" y="0"/>
                </a:moveTo>
                <a:lnTo>
                  <a:pt x="3881402" y="0"/>
                </a:lnTo>
                <a:lnTo>
                  <a:pt x="3881402" y="2046558"/>
                </a:lnTo>
                <a:lnTo>
                  <a:pt x="0" y="20465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3663419" y="-1389712"/>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7378169" y="-1389712"/>
            <a:ext cx="3881403" cy="2046558"/>
          </a:xfrm>
          <a:custGeom>
            <a:avLst/>
            <a:gdLst/>
            <a:ahLst/>
            <a:cxnLst/>
            <a:rect r="r" b="b" t="t" l="l"/>
            <a:pathLst>
              <a:path h="2046558" w="3881403">
                <a:moveTo>
                  <a:pt x="0" y="0"/>
                </a:moveTo>
                <a:lnTo>
                  <a:pt x="3881403" y="0"/>
                </a:lnTo>
                <a:lnTo>
                  <a:pt x="3881403" y="2046558"/>
                </a:lnTo>
                <a:lnTo>
                  <a:pt x="0" y="20465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3325310" y="3895284"/>
            <a:ext cx="11334315" cy="802780"/>
          </a:xfrm>
          <a:prstGeom prst="rect">
            <a:avLst/>
          </a:prstGeom>
        </p:spPr>
        <p:txBody>
          <a:bodyPr anchor="t" rtlCol="false" tIns="0" lIns="0" bIns="0" rIns="0">
            <a:spAutoFit/>
          </a:bodyPr>
          <a:lstStyle/>
          <a:p>
            <a:pPr algn="ctr" marL="0" indent="0" lvl="0">
              <a:lnSpc>
                <a:spcPts val="5938"/>
              </a:lnSpc>
            </a:pPr>
            <a:r>
              <a:rPr lang="en-US" sz="5998">
                <a:solidFill>
                  <a:srgbClr val="06299D"/>
                </a:solidFill>
                <a:latin typeface="Bernoru"/>
                <a:ea typeface="Bernoru"/>
                <a:cs typeface="Bernoru"/>
                <a:sym typeface="Bernoru"/>
              </a:rPr>
              <a:t>PROTOTYPE DEMO</a:t>
            </a:r>
          </a:p>
        </p:txBody>
      </p:sp>
      <p:sp>
        <p:nvSpPr>
          <p:cNvPr name="TextBox 14" id="14"/>
          <p:cNvSpPr txBox="true"/>
          <p:nvPr/>
        </p:nvSpPr>
        <p:spPr>
          <a:xfrm rot="0">
            <a:off x="8726567" y="6069213"/>
            <a:ext cx="834866" cy="509905"/>
          </a:xfrm>
          <a:prstGeom prst="rect">
            <a:avLst/>
          </a:prstGeom>
        </p:spPr>
        <p:txBody>
          <a:bodyPr anchor="t" rtlCol="false" tIns="0" lIns="0" bIns="0" rIns="0">
            <a:spAutoFit/>
          </a:bodyPr>
          <a:lstStyle/>
          <a:p>
            <a:pPr algn="ctr">
              <a:lnSpc>
                <a:spcPts val="3919"/>
              </a:lnSpc>
            </a:pPr>
            <a:r>
              <a:rPr lang="en-US" sz="2799" b="true">
                <a:solidFill>
                  <a:srgbClr val="06299D"/>
                </a:solidFill>
                <a:latin typeface="Poppins Bold"/>
                <a:ea typeface="Poppins Bold"/>
                <a:cs typeface="Poppins Bold"/>
                <a:sym typeface="Poppins Bold"/>
              </a:rPr>
              <a:t>Link: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sp>
        <p:nvSpPr>
          <p:cNvPr name="Freeform 2" id="2"/>
          <p:cNvSpPr/>
          <p:nvPr/>
        </p:nvSpPr>
        <p:spPr>
          <a:xfrm flipH="true" flipV="false" rot="0">
            <a:off x="0" y="8129288"/>
            <a:ext cx="3233851" cy="2157712"/>
          </a:xfrm>
          <a:custGeom>
            <a:avLst/>
            <a:gdLst/>
            <a:ahLst/>
            <a:cxnLst/>
            <a:rect r="r" b="b" t="t" l="l"/>
            <a:pathLst>
              <a:path h="2157712" w="3233851">
                <a:moveTo>
                  <a:pt x="3233851" y="0"/>
                </a:moveTo>
                <a:lnTo>
                  <a:pt x="0" y="0"/>
                </a:lnTo>
                <a:lnTo>
                  <a:pt x="0" y="2157712"/>
                </a:lnTo>
                <a:lnTo>
                  <a:pt x="3233851" y="2157712"/>
                </a:lnTo>
                <a:lnTo>
                  <a:pt x="323385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3233851" cy="2157712"/>
          </a:xfrm>
          <a:custGeom>
            <a:avLst/>
            <a:gdLst/>
            <a:ahLst/>
            <a:cxnLst/>
            <a:rect r="r" b="b" t="t" l="l"/>
            <a:pathLst>
              <a:path h="2157712" w="3233851">
                <a:moveTo>
                  <a:pt x="3233851" y="2157712"/>
                </a:moveTo>
                <a:lnTo>
                  <a:pt x="0" y="2157712"/>
                </a:lnTo>
                <a:lnTo>
                  <a:pt x="0" y="0"/>
                </a:lnTo>
                <a:lnTo>
                  <a:pt x="3233851" y="0"/>
                </a:lnTo>
                <a:lnTo>
                  <a:pt x="3233851" y="21577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84164" y="3290221"/>
            <a:ext cx="2955986" cy="6356958"/>
          </a:xfrm>
          <a:custGeom>
            <a:avLst/>
            <a:gdLst/>
            <a:ahLst/>
            <a:cxnLst/>
            <a:rect r="r" b="b" t="t" l="l"/>
            <a:pathLst>
              <a:path h="6356958" w="2955986">
                <a:moveTo>
                  <a:pt x="0" y="0"/>
                </a:moveTo>
                <a:lnTo>
                  <a:pt x="2955986" y="0"/>
                </a:lnTo>
                <a:lnTo>
                  <a:pt x="2955986" y="6356958"/>
                </a:lnTo>
                <a:lnTo>
                  <a:pt x="0" y="6356958"/>
                </a:lnTo>
                <a:lnTo>
                  <a:pt x="0" y="0"/>
                </a:lnTo>
                <a:close/>
              </a:path>
            </a:pathLst>
          </a:custGeom>
          <a:blipFill>
            <a:blip r:embed="rId6"/>
            <a:stretch>
              <a:fillRect l="0" t="0" r="0" b="0"/>
            </a:stretch>
          </a:blipFill>
        </p:spPr>
      </p:sp>
      <p:grpSp>
        <p:nvGrpSpPr>
          <p:cNvPr name="Group 5" id="5"/>
          <p:cNvGrpSpPr/>
          <p:nvPr/>
        </p:nvGrpSpPr>
        <p:grpSpPr>
          <a:xfrm rot="0">
            <a:off x="201794" y="2157712"/>
            <a:ext cx="4920726" cy="837044"/>
            <a:chOff x="0" y="0"/>
            <a:chExt cx="6560968" cy="1116059"/>
          </a:xfrm>
        </p:grpSpPr>
        <p:sp>
          <p:nvSpPr>
            <p:cNvPr name="AutoShape 6" id="6"/>
            <p:cNvSpPr/>
            <p:nvPr/>
          </p:nvSpPr>
          <p:spPr>
            <a:xfrm rot="0">
              <a:off x="170863" y="71842"/>
              <a:ext cx="6390106" cy="1044217"/>
            </a:xfrm>
            <a:prstGeom prst="rect">
              <a:avLst/>
            </a:prstGeom>
            <a:solidFill>
              <a:srgbClr val="06299D"/>
            </a:solidFill>
          </p:spPr>
        </p:sp>
        <p:sp>
          <p:nvSpPr>
            <p:cNvPr name="AutoShape 7" id="7"/>
            <p:cNvSpPr/>
            <p:nvPr/>
          </p:nvSpPr>
          <p:spPr>
            <a:xfrm rot="0">
              <a:off x="0" y="0"/>
              <a:ext cx="6390106" cy="1016129"/>
            </a:xfrm>
            <a:prstGeom prst="rect">
              <a:avLst/>
            </a:prstGeom>
            <a:solidFill>
              <a:srgbClr val="FA80B9"/>
            </a:solidFill>
          </p:spPr>
        </p:sp>
        <p:sp>
          <p:nvSpPr>
            <p:cNvPr name="TextBox 8" id="8"/>
            <p:cNvSpPr txBox="true"/>
            <p:nvPr/>
          </p:nvSpPr>
          <p:spPr>
            <a:xfrm rot="0">
              <a:off x="0" y="253346"/>
              <a:ext cx="6390106" cy="502325"/>
            </a:xfrm>
            <a:prstGeom prst="rect">
              <a:avLst/>
            </a:prstGeom>
          </p:spPr>
          <p:txBody>
            <a:bodyPr anchor="t" rtlCol="false" tIns="0" lIns="0" bIns="0" rIns="0">
              <a:spAutoFit/>
            </a:bodyPr>
            <a:lstStyle/>
            <a:p>
              <a:pPr algn="ctr" marL="0" indent="0" lvl="0">
                <a:lnSpc>
                  <a:spcPts val="2652"/>
                </a:lnSpc>
              </a:pPr>
              <a:r>
                <a:rPr lang="en-US" sz="2678">
                  <a:solidFill>
                    <a:srgbClr val="06299D"/>
                  </a:solidFill>
                  <a:latin typeface="Bernoru"/>
                  <a:ea typeface="Bernoru"/>
                  <a:cs typeface="Bernoru"/>
                  <a:sym typeface="Bernoru"/>
                </a:rPr>
                <a:t>QUEST  - ASSIGN</a:t>
              </a:r>
            </a:p>
          </p:txBody>
        </p:sp>
      </p:grpSp>
      <p:grpSp>
        <p:nvGrpSpPr>
          <p:cNvPr name="Group 9" id="9"/>
          <p:cNvGrpSpPr/>
          <p:nvPr/>
        </p:nvGrpSpPr>
        <p:grpSpPr>
          <a:xfrm rot="0">
            <a:off x="13165828" y="2157712"/>
            <a:ext cx="4920726" cy="837044"/>
            <a:chOff x="0" y="0"/>
            <a:chExt cx="6560968" cy="1116059"/>
          </a:xfrm>
        </p:grpSpPr>
        <p:sp>
          <p:nvSpPr>
            <p:cNvPr name="AutoShape 10" id="10"/>
            <p:cNvSpPr/>
            <p:nvPr/>
          </p:nvSpPr>
          <p:spPr>
            <a:xfrm rot="0">
              <a:off x="170863" y="71842"/>
              <a:ext cx="6390106" cy="1044217"/>
            </a:xfrm>
            <a:prstGeom prst="rect">
              <a:avLst/>
            </a:prstGeom>
            <a:solidFill>
              <a:srgbClr val="06299D"/>
            </a:solidFill>
          </p:spPr>
        </p:sp>
        <p:sp>
          <p:nvSpPr>
            <p:cNvPr name="AutoShape 11" id="11"/>
            <p:cNvSpPr/>
            <p:nvPr/>
          </p:nvSpPr>
          <p:spPr>
            <a:xfrm rot="0">
              <a:off x="0" y="0"/>
              <a:ext cx="6390106" cy="1016129"/>
            </a:xfrm>
            <a:prstGeom prst="rect">
              <a:avLst/>
            </a:prstGeom>
            <a:solidFill>
              <a:srgbClr val="FA80B9"/>
            </a:solidFill>
          </p:spPr>
        </p:sp>
        <p:sp>
          <p:nvSpPr>
            <p:cNvPr name="TextBox 12" id="12"/>
            <p:cNvSpPr txBox="true"/>
            <p:nvPr/>
          </p:nvSpPr>
          <p:spPr>
            <a:xfrm rot="0">
              <a:off x="0" y="253346"/>
              <a:ext cx="6390106" cy="502325"/>
            </a:xfrm>
            <a:prstGeom prst="rect">
              <a:avLst/>
            </a:prstGeom>
          </p:spPr>
          <p:txBody>
            <a:bodyPr anchor="t" rtlCol="false" tIns="0" lIns="0" bIns="0" rIns="0">
              <a:spAutoFit/>
            </a:bodyPr>
            <a:lstStyle/>
            <a:p>
              <a:pPr algn="ctr" marL="0" indent="0" lvl="0">
                <a:lnSpc>
                  <a:spcPts val="2652"/>
                </a:lnSpc>
              </a:pPr>
              <a:r>
                <a:rPr lang="en-US" sz="2678">
                  <a:solidFill>
                    <a:srgbClr val="06299D"/>
                  </a:solidFill>
                  <a:latin typeface="Bernoru"/>
                  <a:ea typeface="Bernoru"/>
                  <a:cs typeface="Bernoru"/>
                  <a:sym typeface="Bernoru"/>
                </a:rPr>
                <a:t>QUEST - REVIEW</a:t>
              </a:r>
            </a:p>
          </p:txBody>
        </p:sp>
      </p:grpSp>
      <p:grpSp>
        <p:nvGrpSpPr>
          <p:cNvPr name="Group 13" id="13"/>
          <p:cNvGrpSpPr/>
          <p:nvPr/>
        </p:nvGrpSpPr>
        <p:grpSpPr>
          <a:xfrm rot="0">
            <a:off x="6683002" y="2157712"/>
            <a:ext cx="4920726" cy="837044"/>
            <a:chOff x="0" y="0"/>
            <a:chExt cx="6560968" cy="1116059"/>
          </a:xfrm>
        </p:grpSpPr>
        <p:sp>
          <p:nvSpPr>
            <p:cNvPr name="AutoShape 14" id="14"/>
            <p:cNvSpPr/>
            <p:nvPr/>
          </p:nvSpPr>
          <p:spPr>
            <a:xfrm rot="0">
              <a:off x="170863" y="71842"/>
              <a:ext cx="6390106" cy="1044217"/>
            </a:xfrm>
            <a:prstGeom prst="rect">
              <a:avLst/>
            </a:prstGeom>
            <a:solidFill>
              <a:srgbClr val="06299D"/>
            </a:solidFill>
          </p:spPr>
        </p:sp>
        <p:sp>
          <p:nvSpPr>
            <p:cNvPr name="AutoShape 15" id="15"/>
            <p:cNvSpPr/>
            <p:nvPr/>
          </p:nvSpPr>
          <p:spPr>
            <a:xfrm rot="0">
              <a:off x="0" y="0"/>
              <a:ext cx="6390106" cy="1016129"/>
            </a:xfrm>
            <a:prstGeom prst="rect">
              <a:avLst/>
            </a:prstGeom>
            <a:solidFill>
              <a:srgbClr val="FA80B9"/>
            </a:solidFill>
          </p:spPr>
        </p:sp>
        <p:sp>
          <p:nvSpPr>
            <p:cNvPr name="TextBox 16" id="16"/>
            <p:cNvSpPr txBox="true"/>
            <p:nvPr/>
          </p:nvSpPr>
          <p:spPr>
            <a:xfrm rot="0">
              <a:off x="0" y="253346"/>
              <a:ext cx="6390106" cy="502325"/>
            </a:xfrm>
            <a:prstGeom prst="rect">
              <a:avLst/>
            </a:prstGeom>
          </p:spPr>
          <p:txBody>
            <a:bodyPr anchor="t" rtlCol="false" tIns="0" lIns="0" bIns="0" rIns="0">
              <a:spAutoFit/>
            </a:bodyPr>
            <a:lstStyle/>
            <a:p>
              <a:pPr algn="ctr" marL="0" indent="0" lvl="0">
                <a:lnSpc>
                  <a:spcPts val="2652"/>
                </a:lnSpc>
              </a:pPr>
              <a:r>
                <a:rPr lang="en-US" sz="2678">
                  <a:solidFill>
                    <a:srgbClr val="06299D"/>
                  </a:solidFill>
                  <a:latin typeface="Bernoru"/>
                  <a:ea typeface="Bernoru"/>
                  <a:cs typeface="Bernoru"/>
                  <a:sym typeface="Bernoru"/>
                </a:rPr>
                <a:t>MODERATION</a:t>
              </a:r>
            </a:p>
          </p:txBody>
        </p:sp>
      </p:grpSp>
      <p:sp>
        <p:nvSpPr>
          <p:cNvPr name="Freeform 17" id="17"/>
          <p:cNvSpPr/>
          <p:nvPr/>
        </p:nvSpPr>
        <p:spPr>
          <a:xfrm flipH="false" flipV="false" rot="0">
            <a:off x="9144000" y="3290221"/>
            <a:ext cx="2805008" cy="6356958"/>
          </a:xfrm>
          <a:custGeom>
            <a:avLst/>
            <a:gdLst/>
            <a:ahLst/>
            <a:cxnLst/>
            <a:rect r="r" b="b" t="t" l="l"/>
            <a:pathLst>
              <a:path h="6356958" w="2805008">
                <a:moveTo>
                  <a:pt x="0" y="0"/>
                </a:moveTo>
                <a:lnTo>
                  <a:pt x="2805008" y="0"/>
                </a:lnTo>
                <a:lnTo>
                  <a:pt x="2805008" y="6356958"/>
                </a:lnTo>
                <a:lnTo>
                  <a:pt x="0" y="6356958"/>
                </a:lnTo>
                <a:lnTo>
                  <a:pt x="0" y="0"/>
                </a:lnTo>
                <a:close/>
              </a:path>
            </a:pathLst>
          </a:custGeom>
          <a:blipFill>
            <a:blip r:embed="rId7"/>
            <a:stretch>
              <a:fillRect l="0" t="0" r="0" b="0"/>
            </a:stretch>
          </a:blipFill>
        </p:spPr>
      </p:sp>
      <p:sp>
        <p:nvSpPr>
          <p:cNvPr name="Freeform 18" id="18"/>
          <p:cNvSpPr/>
          <p:nvPr/>
        </p:nvSpPr>
        <p:spPr>
          <a:xfrm flipH="false" flipV="false" rot="0">
            <a:off x="4263980" y="7409045"/>
            <a:ext cx="1868629" cy="1440485"/>
          </a:xfrm>
          <a:custGeom>
            <a:avLst/>
            <a:gdLst/>
            <a:ahLst/>
            <a:cxnLst/>
            <a:rect r="r" b="b" t="t" l="l"/>
            <a:pathLst>
              <a:path h="1440485" w="1868629">
                <a:moveTo>
                  <a:pt x="0" y="0"/>
                </a:moveTo>
                <a:lnTo>
                  <a:pt x="1868629" y="0"/>
                </a:lnTo>
                <a:lnTo>
                  <a:pt x="1868629" y="1440485"/>
                </a:lnTo>
                <a:lnTo>
                  <a:pt x="0" y="1440485"/>
                </a:lnTo>
                <a:lnTo>
                  <a:pt x="0" y="0"/>
                </a:lnTo>
                <a:close/>
              </a:path>
            </a:pathLst>
          </a:custGeom>
          <a:blipFill>
            <a:blip r:embed="rId8"/>
            <a:stretch>
              <a:fillRect l="0" t="0" r="0" b="0"/>
            </a:stretch>
          </a:blipFill>
        </p:spPr>
      </p:sp>
      <p:sp>
        <p:nvSpPr>
          <p:cNvPr name="Freeform 19" id="19"/>
          <p:cNvSpPr/>
          <p:nvPr/>
        </p:nvSpPr>
        <p:spPr>
          <a:xfrm flipH="false" flipV="false" rot="0">
            <a:off x="6256439" y="3290221"/>
            <a:ext cx="2805008" cy="6356958"/>
          </a:xfrm>
          <a:custGeom>
            <a:avLst/>
            <a:gdLst/>
            <a:ahLst/>
            <a:cxnLst/>
            <a:rect r="r" b="b" t="t" l="l"/>
            <a:pathLst>
              <a:path h="6356958" w="2805008">
                <a:moveTo>
                  <a:pt x="0" y="0"/>
                </a:moveTo>
                <a:lnTo>
                  <a:pt x="2805008" y="0"/>
                </a:lnTo>
                <a:lnTo>
                  <a:pt x="2805008" y="6356958"/>
                </a:lnTo>
                <a:lnTo>
                  <a:pt x="0" y="6356958"/>
                </a:lnTo>
                <a:lnTo>
                  <a:pt x="0" y="0"/>
                </a:lnTo>
                <a:close/>
              </a:path>
            </a:pathLst>
          </a:custGeom>
          <a:blipFill>
            <a:blip r:embed="rId9"/>
            <a:stretch>
              <a:fillRect l="0" t="0" r="0" b="0"/>
            </a:stretch>
          </a:blipFill>
        </p:spPr>
      </p:sp>
      <p:sp>
        <p:nvSpPr>
          <p:cNvPr name="Freeform 20" id="20"/>
          <p:cNvSpPr/>
          <p:nvPr/>
        </p:nvSpPr>
        <p:spPr>
          <a:xfrm flipH="false" flipV="false" rot="0">
            <a:off x="12437556" y="3290221"/>
            <a:ext cx="5788285" cy="6356958"/>
          </a:xfrm>
          <a:custGeom>
            <a:avLst/>
            <a:gdLst/>
            <a:ahLst/>
            <a:cxnLst/>
            <a:rect r="r" b="b" t="t" l="l"/>
            <a:pathLst>
              <a:path h="6356958" w="5788285">
                <a:moveTo>
                  <a:pt x="0" y="0"/>
                </a:moveTo>
                <a:lnTo>
                  <a:pt x="5788284" y="0"/>
                </a:lnTo>
                <a:lnTo>
                  <a:pt x="5788284" y="6356958"/>
                </a:lnTo>
                <a:lnTo>
                  <a:pt x="0" y="6356958"/>
                </a:lnTo>
                <a:lnTo>
                  <a:pt x="0" y="0"/>
                </a:lnTo>
                <a:close/>
              </a:path>
            </a:pathLst>
          </a:custGeom>
          <a:blipFill>
            <a:blip r:embed="rId10"/>
            <a:stretch>
              <a:fillRect l="0" t="0" r="0" b="0"/>
            </a:stretch>
          </a:blipFill>
        </p:spPr>
      </p:sp>
      <p:sp>
        <p:nvSpPr>
          <p:cNvPr name="TextBox 21" id="21"/>
          <p:cNvSpPr txBox="true"/>
          <p:nvPr/>
        </p:nvSpPr>
        <p:spPr>
          <a:xfrm rot="0">
            <a:off x="3032666" y="540811"/>
            <a:ext cx="11485071" cy="835535"/>
          </a:xfrm>
          <a:prstGeom prst="rect">
            <a:avLst/>
          </a:prstGeom>
        </p:spPr>
        <p:txBody>
          <a:bodyPr anchor="t" rtlCol="false" tIns="0" lIns="0" bIns="0" rIns="0">
            <a:spAutoFit/>
          </a:bodyPr>
          <a:lstStyle/>
          <a:p>
            <a:pPr algn="l" marL="0" indent="0" lvl="0">
              <a:lnSpc>
                <a:spcPts val="6145"/>
              </a:lnSpc>
            </a:pPr>
            <a:r>
              <a:rPr lang="en-US" sz="6207">
                <a:solidFill>
                  <a:srgbClr val="06299D"/>
                </a:solidFill>
                <a:latin typeface="Bernoru"/>
                <a:ea typeface="Bernoru"/>
                <a:cs typeface="Bernoru"/>
                <a:sym typeface="Bernoru"/>
              </a:rPr>
              <a:t>CORE FEATURES - PARENT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CD1"/>
        </a:solidFill>
      </p:bgPr>
    </p:bg>
    <p:spTree>
      <p:nvGrpSpPr>
        <p:cNvPr id="1" name=""/>
        <p:cNvGrpSpPr/>
        <p:nvPr/>
      </p:nvGrpSpPr>
      <p:grpSpPr>
        <a:xfrm>
          <a:off x="0" y="0"/>
          <a:ext cx="0" cy="0"/>
          <a:chOff x="0" y="0"/>
          <a:chExt cx="0" cy="0"/>
        </a:xfrm>
      </p:grpSpPr>
      <p:sp>
        <p:nvSpPr>
          <p:cNvPr name="Freeform 2" id="2"/>
          <p:cNvSpPr/>
          <p:nvPr/>
        </p:nvSpPr>
        <p:spPr>
          <a:xfrm flipH="true" flipV="false" rot="0">
            <a:off x="0" y="8129288"/>
            <a:ext cx="3233851" cy="2157712"/>
          </a:xfrm>
          <a:custGeom>
            <a:avLst/>
            <a:gdLst/>
            <a:ahLst/>
            <a:cxnLst/>
            <a:rect r="r" b="b" t="t" l="l"/>
            <a:pathLst>
              <a:path h="2157712" w="3233851">
                <a:moveTo>
                  <a:pt x="3233851" y="0"/>
                </a:moveTo>
                <a:lnTo>
                  <a:pt x="0" y="0"/>
                </a:lnTo>
                <a:lnTo>
                  <a:pt x="0" y="2157712"/>
                </a:lnTo>
                <a:lnTo>
                  <a:pt x="3233851" y="2157712"/>
                </a:lnTo>
                <a:lnTo>
                  <a:pt x="323385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3233851" cy="2157712"/>
          </a:xfrm>
          <a:custGeom>
            <a:avLst/>
            <a:gdLst/>
            <a:ahLst/>
            <a:cxnLst/>
            <a:rect r="r" b="b" t="t" l="l"/>
            <a:pathLst>
              <a:path h="2157712" w="3233851">
                <a:moveTo>
                  <a:pt x="3233851" y="2157712"/>
                </a:moveTo>
                <a:lnTo>
                  <a:pt x="0" y="2157712"/>
                </a:lnTo>
                <a:lnTo>
                  <a:pt x="0" y="0"/>
                </a:lnTo>
                <a:lnTo>
                  <a:pt x="3233851" y="0"/>
                </a:lnTo>
                <a:lnTo>
                  <a:pt x="3233851" y="2157712"/>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511788" y="2157712"/>
            <a:ext cx="3060376" cy="837044"/>
            <a:chOff x="0" y="0"/>
            <a:chExt cx="4080501" cy="1116059"/>
          </a:xfrm>
        </p:grpSpPr>
        <p:sp>
          <p:nvSpPr>
            <p:cNvPr name="AutoShape 5" id="5"/>
            <p:cNvSpPr/>
            <p:nvPr/>
          </p:nvSpPr>
          <p:spPr>
            <a:xfrm rot="0">
              <a:off x="106266" y="71842"/>
              <a:ext cx="3974236" cy="1044217"/>
            </a:xfrm>
            <a:prstGeom prst="rect">
              <a:avLst/>
            </a:prstGeom>
            <a:solidFill>
              <a:srgbClr val="06299D"/>
            </a:solidFill>
          </p:spPr>
        </p:sp>
        <p:sp>
          <p:nvSpPr>
            <p:cNvPr name="AutoShape 6" id="6"/>
            <p:cNvSpPr/>
            <p:nvPr/>
          </p:nvSpPr>
          <p:spPr>
            <a:xfrm rot="0">
              <a:off x="0" y="0"/>
              <a:ext cx="3974236" cy="1016129"/>
            </a:xfrm>
            <a:prstGeom prst="rect">
              <a:avLst/>
            </a:prstGeom>
            <a:solidFill>
              <a:srgbClr val="FA80B9"/>
            </a:solidFill>
          </p:spPr>
        </p:sp>
        <p:sp>
          <p:nvSpPr>
            <p:cNvPr name="TextBox 7" id="7"/>
            <p:cNvSpPr txBox="true"/>
            <p:nvPr/>
          </p:nvSpPr>
          <p:spPr>
            <a:xfrm rot="0">
              <a:off x="0" y="253346"/>
              <a:ext cx="3974236" cy="502325"/>
            </a:xfrm>
            <a:prstGeom prst="rect">
              <a:avLst/>
            </a:prstGeom>
          </p:spPr>
          <p:txBody>
            <a:bodyPr anchor="t" rtlCol="false" tIns="0" lIns="0" bIns="0" rIns="0">
              <a:spAutoFit/>
            </a:bodyPr>
            <a:lstStyle/>
            <a:p>
              <a:pPr algn="ctr" marL="0" indent="0" lvl="0">
                <a:lnSpc>
                  <a:spcPts val="2652"/>
                </a:lnSpc>
              </a:pPr>
              <a:r>
                <a:rPr lang="en-US" sz="2678">
                  <a:solidFill>
                    <a:srgbClr val="06299D"/>
                  </a:solidFill>
                  <a:latin typeface="Bernoru"/>
                  <a:ea typeface="Bernoru"/>
                  <a:cs typeface="Bernoru"/>
                  <a:sym typeface="Bernoru"/>
                </a:rPr>
                <a:t>QUEST</a:t>
              </a:r>
            </a:p>
          </p:txBody>
        </p:sp>
      </p:grpSp>
      <p:grpSp>
        <p:nvGrpSpPr>
          <p:cNvPr name="Group 8" id="8"/>
          <p:cNvGrpSpPr/>
          <p:nvPr/>
        </p:nvGrpSpPr>
        <p:grpSpPr>
          <a:xfrm rot="0">
            <a:off x="5575785" y="2157712"/>
            <a:ext cx="3060376" cy="837044"/>
            <a:chOff x="0" y="0"/>
            <a:chExt cx="4080501" cy="1116059"/>
          </a:xfrm>
        </p:grpSpPr>
        <p:sp>
          <p:nvSpPr>
            <p:cNvPr name="AutoShape 9" id="9"/>
            <p:cNvSpPr/>
            <p:nvPr/>
          </p:nvSpPr>
          <p:spPr>
            <a:xfrm rot="0">
              <a:off x="106266" y="71842"/>
              <a:ext cx="3974236" cy="1044217"/>
            </a:xfrm>
            <a:prstGeom prst="rect">
              <a:avLst/>
            </a:prstGeom>
            <a:solidFill>
              <a:srgbClr val="06299D"/>
            </a:solidFill>
          </p:spPr>
        </p:sp>
        <p:sp>
          <p:nvSpPr>
            <p:cNvPr name="AutoShape 10" id="10"/>
            <p:cNvSpPr/>
            <p:nvPr/>
          </p:nvSpPr>
          <p:spPr>
            <a:xfrm rot="0">
              <a:off x="0" y="0"/>
              <a:ext cx="3974236" cy="1016129"/>
            </a:xfrm>
            <a:prstGeom prst="rect">
              <a:avLst/>
            </a:prstGeom>
            <a:solidFill>
              <a:srgbClr val="FA80B9"/>
            </a:solidFill>
          </p:spPr>
        </p:sp>
        <p:sp>
          <p:nvSpPr>
            <p:cNvPr name="TextBox 11" id="11"/>
            <p:cNvSpPr txBox="true"/>
            <p:nvPr/>
          </p:nvSpPr>
          <p:spPr>
            <a:xfrm rot="0">
              <a:off x="0" y="253346"/>
              <a:ext cx="3974236" cy="502325"/>
            </a:xfrm>
            <a:prstGeom prst="rect">
              <a:avLst/>
            </a:prstGeom>
          </p:spPr>
          <p:txBody>
            <a:bodyPr anchor="t" rtlCol="false" tIns="0" lIns="0" bIns="0" rIns="0">
              <a:spAutoFit/>
            </a:bodyPr>
            <a:lstStyle/>
            <a:p>
              <a:pPr algn="ctr" marL="0" indent="0" lvl="0">
                <a:lnSpc>
                  <a:spcPts val="2652"/>
                </a:lnSpc>
              </a:pPr>
              <a:r>
                <a:rPr lang="en-US" sz="2678">
                  <a:solidFill>
                    <a:srgbClr val="06299D"/>
                  </a:solidFill>
                  <a:latin typeface="Bernoru"/>
                  <a:ea typeface="Bernoru"/>
                  <a:cs typeface="Bernoru"/>
                  <a:sym typeface="Bernoru"/>
                </a:rPr>
                <a:t>GAME</a:t>
              </a:r>
            </a:p>
          </p:txBody>
        </p:sp>
      </p:grpSp>
      <p:grpSp>
        <p:nvGrpSpPr>
          <p:cNvPr name="Group 12" id="12"/>
          <p:cNvGrpSpPr/>
          <p:nvPr/>
        </p:nvGrpSpPr>
        <p:grpSpPr>
          <a:xfrm rot="0">
            <a:off x="9645811" y="2157712"/>
            <a:ext cx="3060376" cy="837044"/>
            <a:chOff x="0" y="0"/>
            <a:chExt cx="4080501" cy="1116059"/>
          </a:xfrm>
        </p:grpSpPr>
        <p:sp>
          <p:nvSpPr>
            <p:cNvPr name="AutoShape 13" id="13"/>
            <p:cNvSpPr/>
            <p:nvPr/>
          </p:nvSpPr>
          <p:spPr>
            <a:xfrm rot="0">
              <a:off x="106266" y="71842"/>
              <a:ext cx="3974236" cy="1044217"/>
            </a:xfrm>
            <a:prstGeom prst="rect">
              <a:avLst/>
            </a:prstGeom>
            <a:solidFill>
              <a:srgbClr val="06299D"/>
            </a:solidFill>
          </p:spPr>
        </p:sp>
        <p:sp>
          <p:nvSpPr>
            <p:cNvPr name="AutoShape 14" id="14"/>
            <p:cNvSpPr/>
            <p:nvPr/>
          </p:nvSpPr>
          <p:spPr>
            <a:xfrm rot="0">
              <a:off x="0" y="0"/>
              <a:ext cx="3974236" cy="1016129"/>
            </a:xfrm>
            <a:prstGeom prst="rect">
              <a:avLst/>
            </a:prstGeom>
            <a:solidFill>
              <a:srgbClr val="FA80B9"/>
            </a:solidFill>
          </p:spPr>
        </p:sp>
        <p:sp>
          <p:nvSpPr>
            <p:cNvPr name="TextBox 15" id="15"/>
            <p:cNvSpPr txBox="true"/>
            <p:nvPr/>
          </p:nvSpPr>
          <p:spPr>
            <a:xfrm rot="0">
              <a:off x="0" y="253346"/>
              <a:ext cx="3974236" cy="502325"/>
            </a:xfrm>
            <a:prstGeom prst="rect">
              <a:avLst/>
            </a:prstGeom>
          </p:spPr>
          <p:txBody>
            <a:bodyPr anchor="t" rtlCol="false" tIns="0" lIns="0" bIns="0" rIns="0">
              <a:spAutoFit/>
            </a:bodyPr>
            <a:lstStyle/>
            <a:p>
              <a:pPr algn="ctr" marL="0" indent="0" lvl="0">
                <a:lnSpc>
                  <a:spcPts val="2652"/>
                </a:lnSpc>
              </a:pPr>
              <a:r>
                <a:rPr lang="en-US" sz="2678">
                  <a:solidFill>
                    <a:srgbClr val="06299D"/>
                  </a:solidFill>
                  <a:latin typeface="Bernoru"/>
                  <a:ea typeface="Bernoru"/>
                  <a:cs typeface="Bernoru"/>
                  <a:sym typeface="Bernoru"/>
                </a:rPr>
                <a:t>SOCIAL</a:t>
              </a:r>
            </a:p>
          </p:txBody>
        </p:sp>
      </p:grpSp>
      <p:sp>
        <p:nvSpPr>
          <p:cNvPr name="Freeform 16" id="16"/>
          <p:cNvSpPr/>
          <p:nvPr/>
        </p:nvSpPr>
        <p:spPr>
          <a:xfrm flipH="false" flipV="false" rot="0">
            <a:off x="5699496" y="3290221"/>
            <a:ext cx="2812954" cy="6356958"/>
          </a:xfrm>
          <a:custGeom>
            <a:avLst/>
            <a:gdLst/>
            <a:ahLst/>
            <a:cxnLst/>
            <a:rect r="r" b="b" t="t" l="l"/>
            <a:pathLst>
              <a:path h="6356958" w="2812954">
                <a:moveTo>
                  <a:pt x="0" y="0"/>
                </a:moveTo>
                <a:lnTo>
                  <a:pt x="2812954" y="0"/>
                </a:lnTo>
                <a:lnTo>
                  <a:pt x="2812954" y="6356958"/>
                </a:lnTo>
                <a:lnTo>
                  <a:pt x="0" y="6356958"/>
                </a:lnTo>
                <a:lnTo>
                  <a:pt x="0" y="0"/>
                </a:lnTo>
                <a:close/>
              </a:path>
            </a:pathLst>
          </a:custGeom>
          <a:blipFill>
            <a:blip r:embed="rId6"/>
            <a:stretch>
              <a:fillRect l="0" t="0" r="0" b="0"/>
            </a:stretch>
          </a:blipFill>
        </p:spPr>
      </p:sp>
      <p:sp>
        <p:nvSpPr>
          <p:cNvPr name="Freeform 17" id="17"/>
          <p:cNvSpPr/>
          <p:nvPr/>
        </p:nvSpPr>
        <p:spPr>
          <a:xfrm flipH="false" flipV="false" rot="0">
            <a:off x="9761575" y="3290221"/>
            <a:ext cx="2828846" cy="6356958"/>
          </a:xfrm>
          <a:custGeom>
            <a:avLst/>
            <a:gdLst/>
            <a:ahLst/>
            <a:cxnLst/>
            <a:rect r="r" b="b" t="t" l="l"/>
            <a:pathLst>
              <a:path h="6356958" w="2828846">
                <a:moveTo>
                  <a:pt x="0" y="0"/>
                </a:moveTo>
                <a:lnTo>
                  <a:pt x="2828847" y="0"/>
                </a:lnTo>
                <a:lnTo>
                  <a:pt x="2828847" y="6356958"/>
                </a:lnTo>
                <a:lnTo>
                  <a:pt x="0" y="6356958"/>
                </a:lnTo>
                <a:lnTo>
                  <a:pt x="0" y="0"/>
                </a:lnTo>
                <a:close/>
              </a:path>
            </a:pathLst>
          </a:custGeom>
          <a:blipFill>
            <a:blip r:embed="rId7"/>
            <a:stretch>
              <a:fillRect l="0" t="0" r="0" b="0"/>
            </a:stretch>
          </a:blipFill>
        </p:spPr>
      </p:sp>
      <p:sp>
        <p:nvSpPr>
          <p:cNvPr name="Freeform 18" id="18"/>
          <p:cNvSpPr/>
          <p:nvPr/>
        </p:nvSpPr>
        <p:spPr>
          <a:xfrm flipH="false" flipV="false" rot="0">
            <a:off x="1639472" y="3290221"/>
            <a:ext cx="2805008" cy="6356958"/>
          </a:xfrm>
          <a:custGeom>
            <a:avLst/>
            <a:gdLst/>
            <a:ahLst/>
            <a:cxnLst/>
            <a:rect r="r" b="b" t="t" l="l"/>
            <a:pathLst>
              <a:path h="6356958" w="2805008">
                <a:moveTo>
                  <a:pt x="0" y="0"/>
                </a:moveTo>
                <a:lnTo>
                  <a:pt x="2805008" y="0"/>
                </a:lnTo>
                <a:lnTo>
                  <a:pt x="2805008" y="6356958"/>
                </a:lnTo>
                <a:lnTo>
                  <a:pt x="0" y="6356958"/>
                </a:lnTo>
                <a:lnTo>
                  <a:pt x="0" y="0"/>
                </a:lnTo>
                <a:close/>
              </a:path>
            </a:pathLst>
          </a:custGeom>
          <a:blipFill>
            <a:blip r:embed="rId8"/>
            <a:stretch>
              <a:fillRect l="0" t="0" r="0" b="0"/>
            </a:stretch>
          </a:blipFill>
        </p:spPr>
      </p:sp>
      <p:grpSp>
        <p:nvGrpSpPr>
          <p:cNvPr name="Group 19" id="19"/>
          <p:cNvGrpSpPr/>
          <p:nvPr/>
        </p:nvGrpSpPr>
        <p:grpSpPr>
          <a:xfrm rot="0">
            <a:off x="13715836" y="2157712"/>
            <a:ext cx="3060376" cy="837044"/>
            <a:chOff x="0" y="0"/>
            <a:chExt cx="4080501" cy="1116059"/>
          </a:xfrm>
        </p:grpSpPr>
        <p:sp>
          <p:nvSpPr>
            <p:cNvPr name="AutoShape 20" id="20"/>
            <p:cNvSpPr/>
            <p:nvPr/>
          </p:nvSpPr>
          <p:spPr>
            <a:xfrm rot="0">
              <a:off x="106266" y="71842"/>
              <a:ext cx="3974236" cy="1044217"/>
            </a:xfrm>
            <a:prstGeom prst="rect">
              <a:avLst/>
            </a:prstGeom>
            <a:solidFill>
              <a:srgbClr val="06299D"/>
            </a:solidFill>
          </p:spPr>
        </p:sp>
        <p:sp>
          <p:nvSpPr>
            <p:cNvPr name="AutoShape 21" id="21"/>
            <p:cNvSpPr/>
            <p:nvPr/>
          </p:nvSpPr>
          <p:spPr>
            <a:xfrm rot="0">
              <a:off x="0" y="0"/>
              <a:ext cx="3974236" cy="1016129"/>
            </a:xfrm>
            <a:prstGeom prst="rect">
              <a:avLst/>
            </a:prstGeom>
            <a:solidFill>
              <a:srgbClr val="FA80B9"/>
            </a:solidFill>
          </p:spPr>
        </p:sp>
        <p:sp>
          <p:nvSpPr>
            <p:cNvPr name="TextBox 22" id="22"/>
            <p:cNvSpPr txBox="true"/>
            <p:nvPr/>
          </p:nvSpPr>
          <p:spPr>
            <a:xfrm rot="0">
              <a:off x="0" y="253346"/>
              <a:ext cx="3974236" cy="502325"/>
            </a:xfrm>
            <a:prstGeom prst="rect">
              <a:avLst/>
            </a:prstGeom>
          </p:spPr>
          <p:txBody>
            <a:bodyPr anchor="t" rtlCol="false" tIns="0" lIns="0" bIns="0" rIns="0">
              <a:spAutoFit/>
            </a:bodyPr>
            <a:lstStyle/>
            <a:p>
              <a:pPr algn="ctr" marL="0" indent="0" lvl="0">
                <a:lnSpc>
                  <a:spcPts val="2652"/>
                </a:lnSpc>
              </a:pPr>
              <a:r>
                <a:rPr lang="en-US" sz="2678">
                  <a:solidFill>
                    <a:srgbClr val="06299D"/>
                  </a:solidFill>
                  <a:latin typeface="Bernoru"/>
                  <a:ea typeface="Bernoru"/>
                  <a:cs typeface="Bernoru"/>
                  <a:sym typeface="Bernoru"/>
                </a:rPr>
                <a:t>PROFILE</a:t>
              </a:r>
            </a:p>
          </p:txBody>
        </p:sp>
      </p:grpSp>
      <p:sp>
        <p:nvSpPr>
          <p:cNvPr name="Freeform 23" id="23"/>
          <p:cNvSpPr/>
          <p:nvPr/>
        </p:nvSpPr>
        <p:spPr>
          <a:xfrm flipH="false" flipV="false" rot="0">
            <a:off x="13855440" y="3290221"/>
            <a:ext cx="2781169" cy="6356958"/>
          </a:xfrm>
          <a:custGeom>
            <a:avLst/>
            <a:gdLst/>
            <a:ahLst/>
            <a:cxnLst/>
            <a:rect r="r" b="b" t="t" l="l"/>
            <a:pathLst>
              <a:path h="6356958" w="2781169">
                <a:moveTo>
                  <a:pt x="0" y="0"/>
                </a:moveTo>
                <a:lnTo>
                  <a:pt x="2781169" y="0"/>
                </a:lnTo>
                <a:lnTo>
                  <a:pt x="2781169" y="6356958"/>
                </a:lnTo>
                <a:lnTo>
                  <a:pt x="0" y="6356958"/>
                </a:lnTo>
                <a:lnTo>
                  <a:pt x="0" y="0"/>
                </a:lnTo>
                <a:close/>
              </a:path>
            </a:pathLst>
          </a:custGeom>
          <a:blipFill>
            <a:blip r:embed="rId9"/>
            <a:stretch>
              <a:fillRect l="0" t="0" r="0" b="0"/>
            </a:stretch>
          </a:blipFill>
        </p:spPr>
      </p:sp>
      <p:sp>
        <p:nvSpPr>
          <p:cNvPr name="TextBox 24" id="24"/>
          <p:cNvSpPr txBox="true"/>
          <p:nvPr/>
        </p:nvSpPr>
        <p:spPr>
          <a:xfrm rot="0">
            <a:off x="3032666" y="540811"/>
            <a:ext cx="11485071" cy="835535"/>
          </a:xfrm>
          <a:prstGeom prst="rect">
            <a:avLst/>
          </a:prstGeom>
        </p:spPr>
        <p:txBody>
          <a:bodyPr anchor="t" rtlCol="false" tIns="0" lIns="0" bIns="0" rIns="0">
            <a:spAutoFit/>
          </a:bodyPr>
          <a:lstStyle/>
          <a:p>
            <a:pPr algn="l" marL="0" indent="0" lvl="0">
              <a:lnSpc>
                <a:spcPts val="6145"/>
              </a:lnSpc>
            </a:pPr>
            <a:r>
              <a:rPr lang="en-US" sz="6207">
                <a:solidFill>
                  <a:srgbClr val="06299D"/>
                </a:solidFill>
                <a:latin typeface="Bernoru"/>
                <a:ea typeface="Bernoru"/>
                <a:cs typeface="Bernoru"/>
                <a:sym typeface="Bernoru"/>
              </a:rPr>
              <a:t>CORE FEATURES - CHILD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DAGmpE7hFs4</dc:identifier>
  <dcterms:modified xsi:type="dcterms:W3CDTF">2011-08-01T06:04:30Z</dcterms:modified>
  <cp:revision>1</cp:revision>
  <dc:title>Final RPG Presentation</dc:title>
</cp:coreProperties>
</file>