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0"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n Edmunds" initials="EE" lastIdx="1" clrIdx="0">
    <p:extLst>
      <p:ext uri="{19B8F6BF-5375-455C-9EA6-DF929625EA0E}">
        <p15:presenceInfo xmlns:p15="http://schemas.microsoft.com/office/powerpoint/2012/main" userId="378a0e1237f66a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817FAF-1635-46D9-9F63-4C40094419C5}" v="73" dt="2020-05-31T02:48:16.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30T19:31:42"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6250-09AE-4FA5-B888-ED71AAAFF267}"/>
              </a:ext>
            </a:extLst>
          </p:cNvPr>
          <p:cNvSpPr>
            <a:spLocks noGrp="1"/>
          </p:cNvSpPr>
          <p:nvPr>
            <p:ph type="ctrTitle"/>
          </p:nvPr>
        </p:nvSpPr>
        <p:spPr/>
        <p:txBody>
          <a:bodyPr/>
          <a:lstStyle/>
          <a:p>
            <a:r>
              <a:rPr lang="en-US" dirty="0"/>
              <a:t>Investigation of crime data in Russia (2003-2020)</a:t>
            </a:r>
          </a:p>
        </p:txBody>
      </p:sp>
      <p:sp>
        <p:nvSpPr>
          <p:cNvPr id="3" name="Subtitle 2">
            <a:extLst>
              <a:ext uri="{FF2B5EF4-FFF2-40B4-BE49-F238E27FC236}">
                <a16:creationId xmlns:a16="http://schemas.microsoft.com/office/drawing/2014/main" id="{23E7DC8D-722C-4882-B41C-A192E5417D83}"/>
              </a:ext>
            </a:extLst>
          </p:cNvPr>
          <p:cNvSpPr>
            <a:spLocks noGrp="1"/>
          </p:cNvSpPr>
          <p:nvPr>
            <p:ph type="subTitle" idx="1"/>
          </p:nvPr>
        </p:nvSpPr>
        <p:spPr/>
        <p:txBody>
          <a:bodyPr/>
          <a:lstStyle/>
          <a:p>
            <a:r>
              <a:rPr lang="en-US" dirty="0">
                <a:solidFill>
                  <a:schemeClr val="tx1"/>
                </a:solidFill>
              </a:rPr>
              <a:t>By: Evan Edmunds</a:t>
            </a:r>
          </a:p>
          <a:p>
            <a:r>
              <a:rPr lang="en-US" dirty="0" err="1">
                <a:solidFill>
                  <a:schemeClr val="tx1"/>
                </a:solidFill>
              </a:rPr>
              <a:t>Dsc</a:t>
            </a:r>
            <a:r>
              <a:rPr lang="en-US" dirty="0">
                <a:solidFill>
                  <a:schemeClr val="tx1"/>
                </a:solidFill>
              </a:rPr>
              <a:t> 530</a:t>
            </a:r>
          </a:p>
        </p:txBody>
      </p:sp>
    </p:spTree>
    <p:extLst>
      <p:ext uri="{BB962C8B-B14F-4D97-AF65-F5344CB8AC3E}">
        <p14:creationId xmlns:p14="http://schemas.microsoft.com/office/powerpoint/2010/main" val="240651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3DD2-FA95-4F55-A751-2E90A2EA81F1}"/>
              </a:ext>
            </a:extLst>
          </p:cNvPr>
          <p:cNvSpPr>
            <a:spLocks noGrp="1"/>
          </p:cNvSpPr>
          <p:nvPr>
            <p:ph type="title"/>
          </p:nvPr>
        </p:nvSpPr>
        <p:spPr>
          <a:xfrm>
            <a:off x="5128643" y="618518"/>
            <a:ext cx="6188402" cy="1478570"/>
          </a:xfrm>
        </p:spPr>
        <p:txBody>
          <a:bodyPr>
            <a:normAutofit/>
          </a:bodyPr>
          <a:lstStyle/>
          <a:p>
            <a:r>
              <a:rPr lang="en-US" dirty="0"/>
              <a:t>Analytic distribution</a:t>
            </a:r>
          </a:p>
        </p:txBody>
      </p:sp>
      <p:sp>
        <p:nvSpPr>
          <p:cNvPr id="10" name="Round Diagonal Corner Rectangle 6">
            <a:extLst>
              <a:ext uri="{FF2B5EF4-FFF2-40B4-BE49-F238E27FC236}">
                <a16:creationId xmlns:a16="http://schemas.microsoft.com/office/drawing/2014/main" id="{8B9E3A5D-C977-4BD8-ADF3-3F8115033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10947A5-FAC1-42BE-939A-824D39ECC7B7}"/>
              </a:ext>
            </a:extLst>
          </p:cNvPr>
          <p:cNvPicPr>
            <a:picLocks noChangeAspect="1"/>
          </p:cNvPicPr>
          <p:nvPr/>
        </p:nvPicPr>
        <p:blipFill>
          <a:blip r:embed="rId3"/>
          <a:stretch>
            <a:fillRect/>
          </a:stretch>
        </p:blipFill>
        <p:spPr>
          <a:xfrm>
            <a:off x="1254776" y="1137622"/>
            <a:ext cx="2922320" cy="2206352"/>
          </a:xfrm>
          <a:prstGeom prst="rect">
            <a:avLst/>
          </a:prstGeom>
        </p:spPr>
      </p:pic>
      <p:pic>
        <p:nvPicPr>
          <p:cNvPr id="4" name="Picture 3">
            <a:extLst>
              <a:ext uri="{FF2B5EF4-FFF2-40B4-BE49-F238E27FC236}">
                <a16:creationId xmlns:a16="http://schemas.microsoft.com/office/drawing/2014/main" id="{C180DAEE-FCDF-41C2-89A7-0F42FB5DA549}"/>
              </a:ext>
            </a:extLst>
          </p:cNvPr>
          <p:cNvPicPr>
            <a:picLocks noChangeAspect="1"/>
          </p:cNvPicPr>
          <p:nvPr/>
        </p:nvPicPr>
        <p:blipFill>
          <a:blip r:embed="rId4"/>
          <a:stretch>
            <a:fillRect/>
          </a:stretch>
        </p:blipFill>
        <p:spPr>
          <a:xfrm>
            <a:off x="1126616" y="3515387"/>
            <a:ext cx="3178638" cy="2192708"/>
          </a:xfrm>
          <a:prstGeom prst="rect">
            <a:avLst/>
          </a:prstGeom>
        </p:spPr>
      </p:pic>
      <p:sp>
        <p:nvSpPr>
          <p:cNvPr id="3" name="Content Placeholder 2">
            <a:extLst>
              <a:ext uri="{FF2B5EF4-FFF2-40B4-BE49-F238E27FC236}">
                <a16:creationId xmlns:a16="http://schemas.microsoft.com/office/drawing/2014/main" id="{7D5087ED-BE53-42BA-A1CA-60577A6DE859}"/>
              </a:ext>
            </a:extLst>
          </p:cNvPr>
          <p:cNvSpPr>
            <a:spLocks noGrp="1"/>
          </p:cNvSpPr>
          <p:nvPr>
            <p:ph idx="1"/>
          </p:nvPr>
        </p:nvSpPr>
        <p:spPr>
          <a:xfrm>
            <a:off x="5128643" y="1772816"/>
            <a:ext cx="6188402" cy="4018385"/>
          </a:xfrm>
        </p:spPr>
        <p:txBody>
          <a:bodyPr>
            <a:normAutofit lnSpcReduction="10000"/>
          </a:bodyPr>
          <a:lstStyle/>
          <a:p>
            <a:r>
              <a:rPr lang="en-US" dirty="0"/>
              <a:t>A further investigation of the CDFs of the Hooligan and Drugs variables</a:t>
            </a:r>
          </a:p>
          <a:p>
            <a:r>
              <a:rPr lang="en-US" dirty="0"/>
              <a:t>These normal probability plots confirm that Hooligan is not normally distributed.</a:t>
            </a:r>
          </a:p>
          <a:p>
            <a:r>
              <a:rPr lang="en-US" dirty="0"/>
              <a:t>It also provides more insight into Drugs, showing that while it is normal to about 1.5 standard deviations from the mean, the tails veer drastically from normally greater than 1.5 standard deviations.</a:t>
            </a:r>
          </a:p>
        </p:txBody>
      </p:sp>
    </p:spTree>
    <p:extLst>
      <p:ext uri="{BB962C8B-B14F-4D97-AF65-F5344CB8AC3E}">
        <p14:creationId xmlns:p14="http://schemas.microsoft.com/office/powerpoint/2010/main" val="43623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855A-E42B-41B2-A082-81A70BA65D2C}"/>
              </a:ext>
            </a:extLst>
          </p:cNvPr>
          <p:cNvSpPr>
            <a:spLocks noGrp="1"/>
          </p:cNvSpPr>
          <p:nvPr>
            <p:ph type="title"/>
          </p:nvPr>
        </p:nvSpPr>
        <p:spPr>
          <a:xfrm>
            <a:off x="5128643" y="618518"/>
            <a:ext cx="6188402" cy="1478570"/>
          </a:xfrm>
        </p:spPr>
        <p:txBody>
          <a:bodyPr>
            <a:normAutofit/>
          </a:bodyPr>
          <a:lstStyle/>
          <a:p>
            <a:r>
              <a:rPr lang="en-US" dirty="0"/>
              <a:t>Scatterplots</a:t>
            </a:r>
          </a:p>
        </p:txBody>
      </p:sp>
      <p:sp>
        <p:nvSpPr>
          <p:cNvPr id="10" name="Round Diagonal Corner Rectangle 6">
            <a:extLst>
              <a:ext uri="{FF2B5EF4-FFF2-40B4-BE49-F238E27FC236}">
                <a16:creationId xmlns:a16="http://schemas.microsoft.com/office/drawing/2014/main" id="{8B9E3A5D-C977-4BD8-ADF3-3F8115033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998D5D-2D7D-4D07-864B-496E8269D3F3}"/>
              </a:ext>
            </a:extLst>
          </p:cNvPr>
          <p:cNvPicPr>
            <a:picLocks noChangeAspect="1"/>
          </p:cNvPicPr>
          <p:nvPr/>
        </p:nvPicPr>
        <p:blipFill>
          <a:blip r:embed="rId3"/>
          <a:stretch>
            <a:fillRect/>
          </a:stretch>
        </p:blipFill>
        <p:spPr>
          <a:xfrm>
            <a:off x="1235163" y="1137622"/>
            <a:ext cx="2961546" cy="2206352"/>
          </a:xfrm>
          <a:prstGeom prst="rect">
            <a:avLst/>
          </a:prstGeom>
        </p:spPr>
      </p:pic>
      <p:pic>
        <p:nvPicPr>
          <p:cNvPr id="4" name="Picture 3">
            <a:extLst>
              <a:ext uri="{FF2B5EF4-FFF2-40B4-BE49-F238E27FC236}">
                <a16:creationId xmlns:a16="http://schemas.microsoft.com/office/drawing/2014/main" id="{0DB95435-CC75-4777-9FA3-7BA0A7440F42}"/>
              </a:ext>
            </a:extLst>
          </p:cNvPr>
          <p:cNvPicPr>
            <a:picLocks noChangeAspect="1"/>
          </p:cNvPicPr>
          <p:nvPr/>
        </p:nvPicPr>
        <p:blipFill>
          <a:blip r:embed="rId4"/>
          <a:stretch>
            <a:fillRect/>
          </a:stretch>
        </p:blipFill>
        <p:spPr>
          <a:xfrm>
            <a:off x="1126616" y="3526162"/>
            <a:ext cx="3178638" cy="2171158"/>
          </a:xfrm>
          <a:prstGeom prst="rect">
            <a:avLst/>
          </a:prstGeom>
        </p:spPr>
      </p:pic>
      <p:sp>
        <p:nvSpPr>
          <p:cNvPr id="3" name="Content Placeholder 2">
            <a:extLst>
              <a:ext uri="{FF2B5EF4-FFF2-40B4-BE49-F238E27FC236}">
                <a16:creationId xmlns:a16="http://schemas.microsoft.com/office/drawing/2014/main" id="{C6F84810-9B33-4039-9583-7DF3DB4AE6C5}"/>
              </a:ext>
            </a:extLst>
          </p:cNvPr>
          <p:cNvSpPr>
            <a:spLocks noGrp="1"/>
          </p:cNvSpPr>
          <p:nvPr>
            <p:ph idx="1"/>
          </p:nvPr>
        </p:nvSpPr>
        <p:spPr>
          <a:xfrm>
            <a:off x="5128643" y="1707503"/>
            <a:ext cx="6188402" cy="2472612"/>
          </a:xfrm>
        </p:spPr>
        <p:txBody>
          <a:bodyPr>
            <a:normAutofit/>
          </a:bodyPr>
          <a:lstStyle/>
          <a:p>
            <a:r>
              <a:rPr lang="en-US" sz="2000" dirty="0"/>
              <a:t>Serious crime stats</a:t>
            </a:r>
          </a:p>
          <a:p>
            <a:pPr lvl="1"/>
            <a:r>
              <a:rPr lang="en-US" sz="1700" dirty="0"/>
              <a:t>Spearman's correlation: 0.91</a:t>
            </a:r>
          </a:p>
          <a:p>
            <a:pPr lvl="1"/>
            <a:r>
              <a:rPr lang="en-US" sz="1700" dirty="0"/>
              <a:t>Covariance: 938,357,713.01</a:t>
            </a:r>
          </a:p>
          <a:p>
            <a:r>
              <a:rPr lang="en-US" sz="2000" dirty="0"/>
              <a:t>Theft crime stats</a:t>
            </a:r>
          </a:p>
          <a:p>
            <a:pPr lvl="1"/>
            <a:r>
              <a:rPr lang="en-US" sz="1700" dirty="0"/>
              <a:t>Spearman's correlation: 0.95</a:t>
            </a:r>
          </a:p>
          <a:p>
            <a:pPr lvl="1"/>
            <a:r>
              <a:rPr lang="en-US" sz="1700" dirty="0"/>
              <a:t>Covariance: 1,240,667,861.83</a:t>
            </a:r>
          </a:p>
        </p:txBody>
      </p:sp>
      <p:sp>
        <p:nvSpPr>
          <p:cNvPr id="7" name="Content Placeholder 2">
            <a:extLst>
              <a:ext uri="{FF2B5EF4-FFF2-40B4-BE49-F238E27FC236}">
                <a16:creationId xmlns:a16="http://schemas.microsoft.com/office/drawing/2014/main" id="{8B19FC1F-F06A-484D-A6D6-63017DB19F74}"/>
              </a:ext>
            </a:extLst>
          </p:cNvPr>
          <p:cNvSpPr txBox="1">
            <a:spLocks/>
          </p:cNvSpPr>
          <p:nvPr/>
        </p:nvSpPr>
        <p:spPr>
          <a:xfrm>
            <a:off x="5128643" y="4180115"/>
            <a:ext cx="6188402" cy="2472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dirty="0"/>
              <a:t>Both of these plots show a possible strong correlation with the </a:t>
            </a:r>
            <a:r>
              <a:rPr lang="en-US" sz="2000" dirty="0" err="1"/>
              <a:t>Total_crimes</a:t>
            </a:r>
            <a:r>
              <a:rPr lang="en-US" sz="2000" dirty="0"/>
              <a:t> variable. The correlation value supports this, as does the covariance value (may be due to large values).</a:t>
            </a:r>
          </a:p>
          <a:p>
            <a:r>
              <a:rPr lang="en-US" sz="2000" dirty="0"/>
              <a:t>Either variable should be a good predictor for total crimes.</a:t>
            </a:r>
          </a:p>
        </p:txBody>
      </p:sp>
    </p:spTree>
    <p:extLst>
      <p:ext uri="{BB962C8B-B14F-4D97-AF65-F5344CB8AC3E}">
        <p14:creationId xmlns:p14="http://schemas.microsoft.com/office/powerpoint/2010/main" val="854932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2408-822A-4060-8B65-8A2BEE00EB9B}"/>
              </a:ext>
            </a:extLst>
          </p:cNvPr>
          <p:cNvSpPr>
            <a:spLocks noGrp="1"/>
          </p:cNvSpPr>
          <p:nvPr>
            <p:ph type="title"/>
          </p:nvPr>
        </p:nvSpPr>
        <p:spPr>
          <a:xfrm>
            <a:off x="1141413" y="618518"/>
            <a:ext cx="9905998" cy="1478570"/>
          </a:xfrm>
        </p:spPr>
        <p:txBody>
          <a:bodyPr>
            <a:normAutofit/>
          </a:bodyPr>
          <a:lstStyle/>
          <a:p>
            <a:r>
              <a:rPr lang="en-US" dirty="0"/>
              <a:t>Additional Scatterplot</a:t>
            </a:r>
          </a:p>
        </p:txBody>
      </p:sp>
      <p:pic>
        <p:nvPicPr>
          <p:cNvPr id="4" name="Picture 3">
            <a:extLst>
              <a:ext uri="{FF2B5EF4-FFF2-40B4-BE49-F238E27FC236}">
                <a16:creationId xmlns:a16="http://schemas.microsoft.com/office/drawing/2014/main" id="{D595D45D-1C04-4BAC-8659-1AE384D4A41D}"/>
              </a:ext>
            </a:extLst>
          </p:cNvPr>
          <p:cNvPicPr>
            <a:picLocks noChangeAspect="1"/>
          </p:cNvPicPr>
          <p:nvPr/>
        </p:nvPicPr>
        <p:blipFill>
          <a:blip r:embed="rId3"/>
          <a:stretch>
            <a:fillRect/>
          </a:stretch>
        </p:blipFill>
        <p:spPr>
          <a:xfrm>
            <a:off x="1141411" y="2277573"/>
            <a:ext cx="4689234" cy="349347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6EDFC12-293B-4F45-8C7B-ADF6D2F8E51D}"/>
              </a:ext>
            </a:extLst>
          </p:cNvPr>
          <p:cNvSpPr>
            <a:spLocks noGrp="1"/>
          </p:cNvSpPr>
          <p:nvPr>
            <p:ph idx="1"/>
          </p:nvPr>
        </p:nvSpPr>
        <p:spPr>
          <a:xfrm>
            <a:off x="6336727" y="2249487"/>
            <a:ext cx="4710683" cy="3541714"/>
          </a:xfrm>
        </p:spPr>
        <p:txBody>
          <a:bodyPr>
            <a:normAutofit/>
          </a:bodyPr>
          <a:lstStyle/>
          <a:p>
            <a:r>
              <a:rPr lang="en-US" dirty="0"/>
              <a:t>This plot shows that the greatest count of crimes happened around 2006 and has decreased since then.</a:t>
            </a:r>
          </a:p>
          <a:p>
            <a:r>
              <a:rPr lang="en-US" dirty="0"/>
              <a:t>This answers my question of whether total </a:t>
            </a:r>
            <a:r>
              <a:rPr lang="en-US"/>
              <a:t>crime counts have </a:t>
            </a:r>
            <a:r>
              <a:rPr lang="en-US" dirty="0"/>
              <a:t>changed </a:t>
            </a:r>
            <a:r>
              <a:rPr lang="en-US"/>
              <a:t>over time.</a:t>
            </a:r>
            <a:endParaRPr lang="en-US" dirty="0"/>
          </a:p>
        </p:txBody>
      </p:sp>
    </p:spTree>
    <p:extLst>
      <p:ext uri="{BB962C8B-B14F-4D97-AF65-F5344CB8AC3E}">
        <p14:creationId xmlns:p14="http://schemas.microsoft.com/office/powerpoint/2010/main" val="358656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E045-A455-48F4-914E-ECFC8B15A0F9}"/>
              </a:ext>
            </a:extLst>
          </p:cNvPr>
          <p:cNvSpPr>
            <a:spLocks noGrp="1"/>
          </p:cNvSpPr>
          <p:nvPr>
            <p:ph type="title"/>
          </p:nvPr>
        </p:nvSpPr>
        <p:spPr>
          <a:xfrm>
            <a:off x="1141413" y="618518"/>
            <a:ext cx="9905998" cy="799735"/>
          </a:xfrm>
        </p:spPr>
        <p:txBody>
          <a:bodyPr/>
          <a:lstStyle/>
          <a:p>
            <a:r>
              <a:rPr lang="en-US" dirty="0"/>
              <a:t>Hypothesis Testing</a:t>
            </a:r>
          </a:p>
        </p:txBody>
      </p:sp>
      <p:sp>
        <p:nvSpPr>
          <p:cNvPr id="3" name="Content Placeholder 2">
            <a:extLst>
              <a:ext uri="{FF2B5EF4-FFF2-40B4-BE49-F238E27FC236}">
                <a16:creationId xmlns:a16="http://schemas.microsoft.com/office/drawing/2014/main" id="{043DD1CF-A3D4-4F36-8246-64F83AA3C5B6}"/>
              </a:ext>
            </a:extLst>
          </p:cNvPr>
          <p:cNvSpPr>
            <a:spLocks noGrp="1"/>
          </p:cNvSpPr>
          <p:nvPr>
            <p:ph idx="1"/>
          </p:nvPr>
        </p:nvSpPr>
        <p:spPr>
          <a:xfrm>
            <a:off x="1141412" y="1520890"/>
            <a:ext cx="9905999" cy="4270311"/>
          </a:xfrm>
        </p:spPr>
        <p:txBody>
          <a:bodyPr/>
          <a:lstStyle/>
          <a:p>
            <a:pPr marL="0" indent="0">
              <a:buNone/>
            </a:pPr>
            <a:r>
              <a:rPr lang="en-US" dirty="0"/>
              <a:t>	It was my hypothesis that there would be strong correlations between crime of different categories. To test this, I calculated the correlation between Serious and Theft using the Spearman method since I have now seen that they are both correlated with </a:t>
            </a:r>
            <a:r>
              <a:rPr lang="en-US" dirty="0" err="1"/>
              <a:t>Total_crimes</a:t>
            </a:r>
            <a:r>
              <a:rPr lang="en-US" dirty="0"/>
              <a:t>. Then I used the </a:t>
            </a:r>
            <a:r>
              <a:rPr lang="en-US" dirty="0" err="1"/>
              <a:t>CorrelationPermute</a:t>
            </a:r>
            <a:r>
              <a:rPr lang="en-US" dirty="0"/>
              <a:t> function on pg. 125 of </a:t>
            </a:r>
            <a:r>
              <a:rPr lang="en-US" i="1" dirty="0" err="1"/>
              <a:t>ThinkStats</a:t>
            </a:r>
            <a:r>
              <a:rPr lang="en-US" dirty="0"/>
              <a:t> to calculate the p-value. The results are below:</a:t>
            </a:r>
          </a:p>
          <a:p>
            <a:r>
              <a:rPr lang="en-US" dirty="0"/>
              <a:t>Spearman Correlation - 0.83</a:t>
            </a:r>
          </a:p>
          <a:p>
            <a:r>
              <a:rPr lang="en-US" dirty="0"/>
              <a:t>P-value – 0.0</a:t>
            </a:r>
          </a:p>
        </p:txBody>
      </p:sp>
    </p:spTree>
    <p:extLst>
      <p:ext uri="{BB962C8B-B14F-4D97-AF65-F5344CB8AC3E}">
        <p14:creationId xmlns:p14="http://schemas.microsoft.com/office/powerpoint/2010/main" val="341638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0E25-D3CE-46D6-8F62-975BD56BE1FF}"/>
              </a:ext>
            </a:extLst>
          </p:cNvPr>
          <p:cNvSpPr>
            <a:spLocks noGrp="1"/>
          </p:cNvSpPr>
          <p:nvPr>
            <p:ph type="title"/>
          </p:nvPr>
        </p:nvSpPr>
        <p:spPr>
          <a:xfrm>
            <a:off x="1141413" y="618518"/>
            <a:ext cx="9905998" cy="706429"/>
          </a:xfrm>
        </p:spPr>
        <p:txBody>
          <a:bodyPr/>
          <a:lstStyle/>
          <a:p>
            <a:pPr algn="ctr"/>
            <a:r>
              <a:rPr lang="en-US" dirty="0"/>
              <a:t>Linear Regression models</a:t>
            </a:r>
          </a:p>
        </p:txBody>
      </p:sp>
      <p:sp>
        <p:nvSpPr>
          <p:cNvPr id="3" name="Content Placeholder 2">
            <a:extLst>
              <a:ext uri="{FF2B5EF4-FFF2-40B4-BE49-F238E27FC236}">
                <a16:creationId xmlns:a16="http://schemas.microsoft.com/office/drawing/2014/main" id="{5C0C0E09-851F-4E5C-8A0F-9C20E84B69C6}"/>
              </a:ext>
            </a:extLst>
          </p:cNvPr>
          <p:cNvSpPr>
            <a:spLocks noGrp="1"/>
          </p:cNvSpPr>
          <p:nvPr>
            <p:ph idx="1"/>
          </p:nvPr>
        </p:nvSpPr>
        <p:spPr>
          <a:xfrm>
            <a:off x="1141412" y="1399592"/>
            <a:ext cx="2562841" cy="4391609"/>
          </a:xfrm>
        </p:spPr>
        <p:txBody>
          <a:bodyPr>
            <a:normAutofit fontScale="55000" lnSpcReduction="20000"/>
          </a:bodyPr>
          <a:lstStyle/>
          <a:p>
            <a:pPr marL="0" indent="0">
              <a:buNone/>
            </a:pPr>
            <a:r>
              <a:rPr lang="pt-BR" dirty="0"/>
              <a:t>Theft regression analysis</a:t>
            </a:r>
          </a:p>
          <a:p>
            <a:pPr marL="0" indent="0">
              <a:buNone/>
            </a:pPr>
            <a:r>
              <a:rPr lang="pt-BR" dirty="0"/>
              <a:t>Intercept   4.19e+04   (1.07e-18)</a:t>
            </a:r>
          </a:p>
          <a:p>
            <a:pPr marL="0" indent="0">
              <a:buNone/>
            </a:pPr>
            <a:r>
              <a:rPr lang="pt-BR" dirty="0"/>
              <a:t>Theft   1.94   (1.68e-104)</a:t>
            </a:r>
          </a:p>
          <a:p>
            <a:pPr marL="0" indent="0">
              <a:buNone/>
            </a:pPr>
            <a:r>
              <a:rPr lang="pt-BR" dirty="0"/>
              <a:t>R^2 0.9023</a:t>
            </a:r>
          </a:p>
          <a:p>
            <a:pPr marL="0" indent="0">
              <a:buNone/>
            </a:pPr>
            <a:r>
              <a:rPr lang="pt-BR" dirty="0"/>
              <a:t>Std(ys) 5.159e+04</a:t>
            </a:r>
          </a:p>
          <a:p>
            <a:pPr marL="0" indent="0">
              <a:buNone/>
            </a:pPr>
            <a:r>
              <a:rPr lang="pt-BR" dirty="0"/>
              <a:t>Std(res) 1.616e+04</a:t>
            </a:r>
          </a:p>
          <a:p>
            <a:pPr marL="0" indent="0">
              <a:buNone/>
            </a:pPr>
            <a:endParaRPr lang="pt-BR" dirty="0"/>
          </a:p>
          <a:p>
            <a:pPr marL="0" indent="0">
              <a:buNone/>
            </a:pPr>
            <a:r>
              <a:rPr lang="pt-BR" dirty="0"/>
              <a:t>Serious regression analysis</a:t>
            </a:r>
          </a:p>
          <a:p>
            <a:pPr marL="0" indent="0">
              <a:buNone/>
            </a:pPr>
            <a:r>
              <a:rPr lang="pt-BR" dirty="0"/>
              <a:t>Intercept   8.88e+04   (1.62e-42)</a:t>
            </a:r>
          </a:p>
          <a:p>
            <a:pPr marL="0" indent="0">
              <a:buNone/>
            </a:pPr>
            <a:r>
              <a:rPr lang="pt-BR" dirty="0"/>
              <a:t>Serious   2.24   (6.75e-71)</a:t>
            </a:r>
          </a:p>
          <a:p>
            <a:pPr marL="0" indent="0">
              <a:buNone/>
            </a:pPr>
            <a:r>
              <a:rPr lang="pt-BR" dirty="0"/>
              <a:t>R^2 0.7908</a:t>
            </a:r>
          </a:p>
          <a:p>
            <a:pPr marL="0" indent="0">
              <a:buNone/>
            </a:pPr>
            <a:r>
              <a:rPr lang="pt-BR" dirty="0"/>
              <a:t>Std(ys) 5.159e+04</a:t>
            </a:r>
          </a:p>
          <a:p>
            <a:pPr marL="0" indent="0">
              <a:buNone/>
            </a:pPr>
            <a:r>
              <a:rPr lang="pt-BR" dirty="0"/>
              <a:t>Std(res) 2.365e+04</a:t>
            </a:r>
            <a:endParaRPr lang="en-US" dirty="0"/>
          </a:p>
        </p:txBody>
      </p:sp>
      <p:sp>
        <p:nvSpPr>
          <p:cNvPr id="4" name="Content Placeholder 2">
            <a:extLst>
              <a:ext uri="{FF2B5EF4-FFF2-40B4-BE49-F238E27FC236}">
                <a16:creationId xmlns:a16="http://schemas.microsoft.com/office/drawing/2014/main" id="{AF7754A6-26EA-47A0-B1C3-A9CAB81CE831}"/>
              </a:ext>
            </a:extLst>
          </p:cNvPr>
          <p:cNvSpPr txBox="1">
            <a:spLocks/>
          </p:cNvSpPr>
          <p:nvPr/>
        </p:nvSpPr>
        <p:spPr>
          <a:xfrm>
            <a:off x="3953122" y="1399591"/>
            <a:ext cx="7447517" cy="43916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Two simple regression models were created, Theft predicting </a:t>
            </a:r>
            <a:r>
              <a:rPr lang="en-US" dirty="0" err="1"/>
              <a:t>Total_crimes</a:t>
            </a:r>
            <a:r>
              <a:rPr lang="en-US" dirty="0"/>
              <a:t> and Serious predicting </a:t>
            </a:r>
            <a:r>
              <a:rPr lang="en-US" dirty="0" err="1"/>
              <a:t>Total_crimes</a:t>
            </a:r>
            <a:r>
              <a:rPr lang="en-US" dirty="0"/>
              <a:t>. These two were chosen based on their high correlation with the </a:t>
            </a:r>
            <a:r>
              <a:rPr lang="en-US" dirty="0" err="1"/>
              <a:t>Total_crimes</a:t>
            </a:r>
            <a:r>
              <a:rPr lang="en-US" dirty="0"/>
              <a:t> variable. R-squared values suggest that the </a:t>
            </a:r>
            <a:r>
              <a:rPr lang="en-US" dirty="0" err="1"/>
              <a:t>Total_crimes</a:t>
            </a:r>
            <a:r>
              <a:rPr lang="en-US" dirty="0"/>
              <a:t> vs Theft model is better, as it explains 90.23% of variance between the two variables. </a:t>
            </a:r>
          </a:p>
        </p:txBody>
      </p:sp>
    </p:spTree>
    <p:extLst>
      <p:ext uri="{BB962C8B-B14F-4D97-AF65-F5344CB8AC3E}">
        <p14:creationId xmlns:p14="http://schemas.microsoft.com/office/powerpoint/2010/main" val="281100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2EBC-2D7E-4F74-A4B5-9F852F024195}"/>
              </a:ext>
            </a:extLst>
          </p:cNvPr>
          <p:cNvSpPr>
            <a:spLocks noGrp="1"/>
          </p:cNvSpPr>
          <p:nvPr>
            <p:ph type="title"/>
          </p:nvPr>
        </p:nvSpPr>
        <p:spPr>
          <a:xfrm>
            <a:off x="1141413" y="618518"/>
            <a:ext cx="9905998" cy="774054"/>
          </a:xfrm>
        </p:spPr>
        <p:txBody>
          <a:bodyPr/>
          <a:lstStyle/>
          <a:p>
            <a:r>
              <a:rPr lang="en-US" dirty="0"/>
              <a:t>Variables of interest</a:t>
            </a:r>
          </a:p>
        </p:txBody>
      </p:sp>
      <p:sp>
        <p:nvSpPr>
          <p:cNvPr id="3" name="Content Placeholder 2">
            <a:extLst>
              <a:ext uri="{FF2B5EF4-FFF2-40B4-BE49-F238E27FC236}">
                <a16:creationId xmlns:a16="http://schemas.microsoft.com/office/drawing/2014/main" id="{9B522ED8-D4E7-4BC6-AA7C-61E64B0135FE}"/>
              </a:ext>
            </a:extLst>
          </p:cNvPr>
          <p:cNvSpPr>
            <a:spLocks noGrp="1"/>
          </p:cNvSpPr>
          <p:nvPr>
            <p:ph idx="1"/>
          </p:nvPr>
        </p:nvSpPr>
        <p:spPr>
          <a:xfrm>
            <a:off x="1141412" y="1577131"/>
            <a:ext cx="9905999" cy="1560352"/>
          </a:xfrm>
        </p:spPr>
        <p:txBody>
          <a:bodyPr numCol="1">
            <a:normAutofit/>
          </a:bodyPr>
          <a:lstStyle/>
          <a:p>
            <a:r>
              <a:rPr lang="en-US" sz="2000" dirty="0"/>
              <a:t>month: The month crime data was collected</a:t>
            </a:r>
          </a:p>
          <a:p>
            <a:r>
              <a:rPr lang="en-US" sz="2000" dirty="0" err="1"/>
              <a:t>Total_crimes</a:t>
            </a:r>
            <a:r>
              <a:rPr lang="en-US" sz="2000" dirty="0"/>
              <a:t>: total number of crimes in a time period</a:t>
            </a:r>
          </a:p>
          <a:p>
            <a:r>
              <a:rPr lang="en-US" sz="2000" dirty="0"/>
              <a:t>The rest of the variables are counts of specific crimes that were reported in a given month</a:t>
            </a:r>
          </a:p>
        </p:txBody>
      </p:sp>
      <p:sp>
        <p:nvSpPr>
          <p:cNvPr id="4" name="Rectangle 3">
            <a:extLst>
              <a:ext uri="{FF2B5EF4-FFF2-40B4-BE49-F238E27FC236}">
                <a16:creationId xmlns:a16="http://schemas.microsoft.com/office/drawing/2014/main" id="{E288123B-42C0-4B5B-B665-2941A39BE0ED}"/>
              </a:ext>
            </a:extLst>
          </p:cNvPr>
          <p:cNvSpPr/>
          <p:nvPr/>
        </p:nvSpPr>
        <p:spPr>
          <a:xfrm>
            <a:off x="1141412" y="3137483"/>
            <a:ext cx="9395160" cy="1815882"/>
          </a:xfrm>
          <a:prstGeom prst="rect">
            <a:avLst/>
          </a:prstGeom>
        </p:spPr>
        <p:txBody>
          <a:bodyPr wrap="square" numCol="2">
            <a:spAutoFit/>
          </a:bodyPr>
          <a:lstStyle/>
          <a:p>
            <a:pPr marL="742950" lvl="1" indent="-285750">
              <a:buFont typeface="Arial" panose="020B0604020202020204" pitchFamily="34" charset="0"/>
              <a:buChar char="•"/>
            </a:pPr>
            <a:r>
              <a:rPr lang="en-US" sz="1600" dirty="0"/>
              <a:t>Serious </a:t>
            </a:r>
          </a:p>
          <a:p>
            <a:pPr marL="742950" lvl="1" indent="-285750">
              <a:buFont typeface="Arial" panose="020B0604020202020204" pitchFamily="34" charset="0"/>
              <a:buChar char="•"/>
            </a:pPr>
            <a:r>
              <a:rPr lang="en-US" sz="1600" dirty="0" err="1"/>
              <a:t>Huge_damage</a:t>
            </a:r>
            <a:endParaRPr lang="en-US" sz="1600" dirty="0"/>
          </a:p>
          <a:p>
            <a:pPr marL="742950" lvl="1" indent="-285750">
              <a:buFont typeface="Arial" panose="020B0604020202020204" pitchFamily="34" charset="0"/>
              <a:buChar char="•"/>
            </a:pPr>
            <a:r>
              <a:rPr lang="en-US" sz="1600" dirty="0"/>
              <a:t>Ecological</a:t>
            </a:r>
          </a:p>
          <a:p>
            <a:pPr marL="742950" lvl="1" indent="-285750">
              <a:buFont typeface="Arial" panose="020B0604020202020204" pitchFamily="34" charset="0"/>
              <a:buChar char="•"/>
            </a:pPr>
            <a:r>
              <a:rPr lang="en-US" sz="1600" dirty="0"/>
              <a:t>Terrorism</a:t>
            </a:r>
          </a:p>
          <a:p>
            <a:pPr marL="742950" lvl="1" indent="-285750">
              <a:buFont typeface="Arial" panose="020B0604020202020204" pitchFamily="34" charset="0"/>
              <a:buChar char="•"/>
            </a:pPr>
            <a:r>
              <a:rPr lang="en-US" sz="1600" dirty="0"/>
              <a:t>Extremism</a:t>
            </a:r>
          </a:p>
          <a:p>
            <a:pPr marL="742950" lvl="1" indent="-285750">
              <a:buFont typeface="Arial" panose="020B0604020202020204" pitchFamily="34" charset="0"/>
              <a:buChar char="•"/>
            </a:pPr>
            <a:r>
              <a:rPr lang="en-US" sz="1600" dirty="0"/>
              <a:t>Murder</a:t>
            </a:r>
          </a:p>
          <a:p>
            <a:pPr marL="742950" lvl="1" indent="-285750">
              <a:buFont typeface="Arial" panose="020B0604020202020204" pitchFamily="34" charset="0"/>
              <a:buChar char="•"/>
            </a:pPr>
            <a:r>
              <a:rPr lang="en-US" sz="1600" dirty="0" err="1"/>
              <a:t>Harm_to_health</a:t>
            </a:r>
            <a:endParaRPr lang="en-US" sz="1600" dirty="0"/>
          </a:p>
          <a:p>
            <a:pPr marL="742950" lvl="1" indent="-285750">
              <a:buFont typeface="Arial" panose="020B0604020202020204" pitchFamily="34" charset="0"/>
              <a:buChar char="•"/>
            </a:pPr>
            <a:r>
              <a:rPr lang="en-US" sz="1600" dirty="0"/>
              <a:t>Rape</a:t>
            </a:r>
          </a:p>
          <a:p>
            <a:pPr marL="742950" lvl="1" indent="-285750">
              <a:buFont typeface="Arial" panose="020B0604020202020204" pitchFamily="34" charset="0"/>
              <a:buChar char="•"/>
            </a:pPr>
            <a:r>
              <a:rPr lang="en-US" sz="1600" dirty="0"/>
              <a:t>Theft</a:t>
            </a:r>
          </a:p>
          <a:p>
            <a:pPr marL="742950" lvl="1" indent="-285750">
              <a:buFont typeface="Arial" panose="020B0604020202020204" pitchFamily="34" charset="0"/>
              <a:buChar char="•"/>
            </a:pPr>
            <a:r>
              <a:rPr lang="en-US" sz="1600" dirty="0" err="1"/>
              <a:t>Vehicle_theft</a:t>
            </a:r>
            <a:endParaRPr lang="en-US" sz="1600" dirty="0"/>
          </a:p>
          <a:p>
            <a:pPr marL="742950" lvl="1" indent="-285750">
              <a:buFont typeface="Arial" panose="020B0604020202020204" pitchFamily="34" charset="0"/>
              <a:buChar char="•"/>
            </a:pPr>
            <a:r>
              <a:rPr lang="en-US" sz="1600" dirty="0" err="1"/>
              <a:t>Fraud_scam</a:t>
            </a:r>
            <a:endParaRPr lang="en-US" sz="1600" dirty="0"/>
          </a:p>
          <a:p>
            <a:pPr marL="742950" lvl="1" indent="-285750">
              <a:buFont typeface="Arial" panose="020B0604020202020204" pitchFamily="34" charset="0"/>
              <a:buChar char="•"/>
            </a:pPr>
            <a:r>
              <a:rPr lang="en-US" sz="1600" dirty="0"/>
              <a:t>Hooligan</a:t>
            </a:r>
          </a:p>
          <a:p>
            <a:pPr marL="742950" lvl="1" indent="-285750">
              <a:buFont typeface="Arial" panose="020B0604020202020204" pitchFamily="34" charset="0"/>
              <a:buChar char="•"/>
            </a:pPr>
            <a:r>
              <a:rPr lang="en-US" sz="1600" dirty="0"/>
              <a:t>Drugs</a:t>
            </a:r>
          </a:p>
          <a:p>
            <a:pPr marL="742950" lvl="1" indent="-285750">
              <a:buFont typeface="Arial" panose="020B0604020202020204" pitchFamily="34" charset="0"/>
              <a:buChar char="•"/>
            </a:pPr>
            <a:r>
              <a:rPr lang="en-US" sz="1600" dirty="0"/>
              <a:t>Weapons</a:t>
            </a:r>
          </a:p>
        </p:txBody>
      </p:sp>
    </p:spTree>
    <p:extLst>
      <p:ext uri="{BB962C8B-B14F-4D97-AF65-F5344CB8AC3E}">
        <p14:creationId xmlns:p14="http://schemas.microsoft.com/office/powerpoint/2010/main" val="85775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36" name="Picture 2">
            <a:extLst>
              <a:ext uri="{FF2B5EF4-FFF2-40B4-BE49-F238E27FC236}">
                <a16:creationId xmlns:a16="http://schemas.microsoft.com/office/drawing/2014/main" id="{48C316E1-D12D-499B-8EE5-4D812677D6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D8CFE9B4-1CEA-42F0-AF67-4A7E44E200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39" name="Rectangle 5">
              <a:extLst>
                <a:ext uri="{FF2B5EF4-FFF2-40B4-BE49-F238E27FC236}">
                  <a16:creationId xmlns:a16="http://schemas.microsoft.com/office/drawing/2014/main" id="{6ED5C455-8278-4BF6-A8C6-27206EC6BE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6">
              <a:extLst>
                <a:ext uri="{FF2B5EF4-FFF2-40B4-BE49-F238E27FC236}">
                  <a16:creationId xmlns:a16="http://schemas.microsoft.com/office/drawing/2014/main" id="{F1B20380-E805-4179-BC6F-806EEECDD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7">
              <a:extLst>
                <a:ext uri="{FF2B5EF4-FFF2-40B4-BE49-F238E27FC236}">
                  <a16:creationId xmlns:a16="http://schemas.microsoft.com/office/drawing/2014/main" id="{5A56BB94-3CA0-4ED6-8DD7-6816451905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8">
              <a:extLst>
                <a:ext uri="{FF2B5EF4-FFF2-40B4-BE49-F238E27FC236}">
                  <a16:creationId xmlns:a16="http://schemas.microsoft.com/office/drawing/2014/main" id="{18E54468-3AE4-4A05-9F8E-1AB623E3E6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9">
              <a:extLst>
                <a:ext uri="{FF2B5EF4-FFF2-40B4-BE49-F238E27FC236}">
                  <a16:creationId xmlns:a16="http://schemas.microsoft.com/office/drawing/2014/main" id="{43F2291D-5C37-40EE-AA95-E200574A26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0">
              <a:extLst>
                <a:ext uri="{FF2B5EF4-FFF2-40B4-BE49-F238E27FC236}">
                  <a16:creationId xmlns:a16="http://schemas.microsoft.com/office/drawing/2014/main" id="{23B8E8A7-B09D-4C37-A551-320FC7E88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1">
              <a:extLst>
                <a:ext uri="{FF2B5EF4-FFF2-40B4-BE49-F238E27FC236}">
                  <a16:creationId xmlns:a16="http://schemas.microsoft.com/office/drawing/2014/main" id="{49EFA564-310C-4EF4-874A-6001C5C75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12">
              <a:extLst>
                <a:ext uri="{FF2B5EF4-FFF2-40B4-BE49-F238E27FC236}">
                  <a16:creationId xmlns:a16="http://schemas.microsoft.com/office/drawing/2014/main" id="{C744A023-1131-4AE7-ADB4-84FB84DCBD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13">
              <a:extLst>
                <a:ext uri="{FF2B5EF4-FFF2-40B4-BE49-F238E27FC236}">
                  <a16:creationId xmlns:a16="http://schemas.microsoft.com/office/drawing/2014/main" id="{60FE0328-9A2B-48D3-A7A3-57CF4C10C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14">
              <a:extLst>
                <a:ext uri="{FF2B5EF4-FFF2-40B4-BE49-F238E27FC236}">
                  <a16:creationId xmlns:a16="http://schemas.microsoft.com/office/drawing/2014/main" id="{ECE8A752-2387-426C-96FC-7573D1837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15">
              <a:extLst>
                <a:ext uri="{FF2B5EF4-FFF2-40B4-BE49-F238E27FC236}">
                  <a16:creationId xmlns:a16="http://schemas.microsoft.com/office/drawing/2014/main" id="{5D2CCCE8-3FC2-4FB3-BD8B-A711B9AE36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16">
              <a:extLst>
                <a:ext uri="{FF2B5EF4-FFF2-40B4-BE49-F238E27FC236}">
                  <a16:creationId xmlns:a16="http://schemas.microsoft.com/office/drawing/2014/main" id="{38D0FDAE-8564-4F16-B65A-938F2ED347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17">
              <a:extLst>
                <a:ext uri="{FF2B5EF4-FFF2-40B4-BE49-F238E27FC236}">
                  <a16:creationId xmlns:a16="http://schemas.microsoft.com/office/drawing/2014/main" id="{0562BD34-B6B0-4E0F-A2DB-8561A6ECE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8">
              <a:extLst>
                <a:ext uri="{FF2B5EF4-FFF2-40B4-BE49-F238E27FC236}">
                  <a16:creationId xmlns:a16="http://schemas.microsoft.com/office/drawing/2014/main" id="{0A12D88B-018B-4A6B-B022-EB86942A02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9">
              <a:extLst>
                <a:ext uri="{FF2B5EF4-FFF2-40B4-BE49-F238E27FC236}">
                  <a16:creationId xmlns:a16="http://schemas.microsoft.com/office/drawing/2014/main" id="{2AED157D-F159-4800-A6AA-6A1091E4B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0">
              <a:extLst>
                <a:ext uri="{FF2B5EF4-FFF2-40B4-BE49-F238E27FC236}">
                  <a16:creationId xmlns:a16="http://schemas.microsoft.com/office/drawing/2014/main" id="{9F5985F2-C0CE-4A8C-805C-793879B11C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1">
              <a:extLst>
                <a:ext uri="{FF2B5EF4-FFF2-40B4-BE49-F238E27FC236}">
                  <a16:creationId xmlns:a16="http://schemas.microsoft.com/office/drawing/2014/main" id="{DD1BD296-59A9-4921-87CC-384F5C3124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22">
              <a:extLst>
                <a:ext uri="{FF2B5EF4-FFF2-40B4-BE49-F238E27FC236}">
                  <a16:creationId xmlns:a16="http://schemas.microsoft.com/office/drawing/2014/main" id="{BBAF20E7-9EE2-4064-88CF-F27131435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23">
              <a:extLst>
                <a:ext uri="{FF2B5EF4-FFF2-40B4-BE49-F238E27FC236}">
                  <a16:creationId xmlns:a16="http://schemas.microsoft.com/office/drawing/2014/main" id="{9FE39585-A51C-4C48-819C-56283F827B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24">
              <a:extLst>
                <a:ext uri="{FF2B5EF4-FFF2-40B4-BE49-F238E27FC236}">
                  <a16:creationId xmlns:a16="http://schemas.microsoft.com/office/drawing/2014/main" id="{E30E8E46-3EC5-4110-BF37-C14F2E8F35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25">
              <a:extLst>
                <a:ext uri="{FF2B5EF4-FFF2-40B4-BE49-F238E27FC236}">
                  <a16:creationId xmlns:a16="http://schemas.microsoft.com/office/drawing/2014/main" id="{61614453-7A96-4E11-B8D5-F643A1520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26">
              <a:extLst>
                <a:ext uri="{FF2B5EF4-FFF2-40B4-BE49-F238E27FC236}">
                  <a16:creationId xmlns:a16="http://schemas.microsoft.com/office/drawing/2014/main" id="{5C378CE0-ADB7-4677-9049-9C3DDA92EE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27">
              <a:extLst>
                <a:ext uri="{FF2B5EF4-FFF2-40B4-BE49-F238E27FC236}">
                  <a16:creationId xmlns:a16="http://schemas.microsoft.com/office/drawing/2014/main" id="{C24B1E06-7654-4486-B9B8-AB34AA081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28">
              <a:extLst>
                <a:ext uri="{FF2B5EF4-FFF2-40B4-BE49-F238E27FC236}">
                  <a16:creationId xmlns:a16="http://schemas.microsoft.com/office/drawing/2014/main" id="{30A34863-0317-4C9C-8540-5FD4B2B09A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29">
              <a:extLst>
                <a:ext uri="{FF2B5EF4-FFF2-40B4-BE49-F238E27FC236}">
                  <a16:creationId xmlns:a16="http://schemas.microsoft.com/office/drawing/2014/main" id="{5EB3BDA0-73A0-4672-A86B-892F333E5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0">
              <a:extLst>
                <a:ext uri="{FF2B5EF4-FFF2-40B4-BE49-F238E27FC236}">
                  <a16:creationId xmlns:a16="http://schemas.microsoft.com/office/drawing/2014/main" id="{2DA5CF10-F5C4-4E44-816F-71E497B34C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1">
              <a:extLst>
                <a:ext uri="{FF2B5EF4-FFF2-40B4-BE49-F238E27FC236}">
                  <a16:creationId xmlns:a16="http://schemas.microsoft.com/office/drawing/2014/main" id="{88370F3F-76F9-4D4A-A1B4-905E7B04C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2">
              <a:extLst>
                <a:ext uri="{FF2B5EF4-FFF2-40B4-BE49-F238E27FC236}">
                  <a16:creationId xmlns:a16="http://schemas.microsoft.com/office/drawing/2014/main" id="{43672A3B-DC1B-4202-A97E-C25EE04C91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Rectangle 33">
              <a:extLst>
                <a:ext uri="{FF2B5EF4-FFF2-40B4-BE49-F238E27FC236}">
                  <a16:creationId xmlns:a16="http://schemas.microsoft.com/office/drawing/2014/main" id="{BDF264DF-1AC2-4628-A993-57B3056A84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8" name="Freeform 34">
              <a:extLst>
                <a:ext uri="{FF2B5EF4-FFF2-40B4-BE49-F238E27FC236}">
                  <a16:creationId xmlns:a16="http://schemas.microsoft.com/office/drawing/2014/main" id="{86733DE3-DBDE-4F9B-B31D-7B17284779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5">
              <a:extLst>
                <a:ext uri="{FF2B5EF4-FFF2-40B4-BE49-F238E27FC236}">
                  <a16:creationId xmlns:a16="http://schemas.microsoft.com/office/drawing/2014/main" id="{AA5B9878-290B-4949-94AB-6CCD9790C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6">
              <a:extLst>
                <a:ext uri="{FF2B5EF4-FFF2-40B4-BE49-F238E27FC236}">
                  <a16:creationId xmlns:a16="http://schemas.microsoft.com/office/drawing/2014/main" id="{38E56F17-81A9-481D-95C0-476D0E0F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7">
              <a:extLst>
                <a:ext uri="{FF2B5EF4-FFF2-40B4-BE49-F238E27FC236}">
                  <a16:creationId xmlns:a16="http://schemas.microsoft.com/office/drawing/2014/main" id="{4F6F4FCA-99E4-4F62-8D11-0E718EB3E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8">
              <a:extLst>
                <a:ext uri="{FF2B5EF4-FFF2-40B4-BE49-F238E27FC236}">
                  <a16:creationId xmlns:a16="http://schemas.microsoft.com/office/drawing/2014/main" id="{10D6D295-72D3-4B5B-952A-D02061B1E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9">
              <a:extLst>
                <a:ext uri="{FF2B5EF4-FFF2-40B4-BE49-F238E27FC236}">
                  <a16:creationId xmlns:a16="http://schemas.microsoft.com/office/drawing/2014/main" id="{57C349D6-0CE5-45D2-ACAA-DF73572DA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40">
              <a:extLst>
                <a:ext uri="{FF2B5EF4-FFF2-40B4-BE49-F238E27FC236}">
                  <a16:creationId xmlns:a16="http://schemas.microsoft.com/office/drawing/2014/main" id="{5F912B7C-61F6-42C3-BC5F-890036E29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1">
              <a:extLst>
                <a:ext uri="{FF2B5EF4-FFF2-40B4-BE49-F238E27FC236}">
                  <a16:creationId xmlns:a16="http://schemas.microsoft.com/office/drawing/2014/main" id="{5B5FC0F8-12B6-45AB-86FC-8FE084855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42">
              <a:extLst>
                <a:ext uri="{FF2B5EF4-FFF2-40B4-BE49-F238E27FC236}">
                  <a16:creationId xmlns:a16="http://schemas.microsoft.com/office/drawing/2014/main" id="{54D19451-5E58-494E-84B6-F57F4CF737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43">
              <a:extLst>
                <a:ext uri="{FF2B5EF4-FFF2-40B4-BE49-F238E27FC236}">
                  <a16:creationId xmlns:a16="http://schemas.microsoft.com/office/drawing/2014/main" id="{CC247F34-DC50-489C-9F08-D53B671BD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44">
              <a:extLst>
                <a:ext uri="{FF2B5EF4-FFF2-40B4-BE49-F238E27FC236}">
                  <a16:creationId xmlns:a16="http://schemas.microsoft.com/office/drawing/2014/main" id="{5C27A7EE-382B-491E-BE1B-8EB3451707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45">
              <a:extLst>
                <a:ext uri="{FF2B5EF4-FFF2-40B4-BE49-F238E27FC236}">
                  <a16:creationId xmlns:a16="http://schemas.microsoft.com/office/drawing/2014/main" id="{CC844D85-2CEA-437B-9406-C4BB224973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46">
              <a:extLst>
                <a:ext uri="{FF2B5EF4-FFF2-40B4-BE49-F238E27FC236}">
                  <a16:creationId xmlns:a16="http://schemas.microsoft.com/office/drawing/2014/main" id="{BB595BC8-6017-4A1C-9F7A-BB13003D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47">
              <a:extLst>
                <a:ext uri="{FF2B5EF4-FFF2-40B4-BE49-F238E27FC236}">
                  <a16:creationId xmlns:a16="http://schemas.microsoft.com/office/drawing/2014/main" id="{A9E47C23-2CDD-41DF-91FC-8AFC17A993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48">
              <a:extLst>
                <a:ext uri="{FF2B5EF4-FFF2-40B4-BE49-F238E27FC236}">
                  <a16:creationId xmlns:a16="http://schemas.microsoft.com/office/drawing/2014/main" id="{58902058-589E-4020-B06C-CCD578084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49">
              <a:extLst>
                <a:ext uri="{FF2B5EF4-FFF2-40B4-BE49-F238E27FC236}">
                  <a16:creationId xmlns:a16="http://schemas.microsoft.com/office/drawing/2014/main" id="{B3F1E440-F01D-4525-B720-344EF6AC0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50">
              <a:extLst>
                <a:ext uri="{FF2B5EF4-FFF2-40B4-BE49-F238E27FC236}">
                  <a16:creationId xmlns:a16="http://schemas.microsoft.com/office/drawing/2014/main" id="{638147A0-9DD3-41F5-94F8-B27FC6BD4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51">
              <a:extLst>
                <a:ext uri="{FF2B5EF4-FFF2-40B4-BE49-F238E27FC236}">
                  <a16:creationId xmlns:a16="http://schemas.microsoft.com/office/drawing/2014/main" id="{7E16EB90-F32A-4681-A402-7CC6F9B7AE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52">
              <a:extLst>
                <a:ext uri="{FF2B5EF4-FFF2-40B4-BE49-F238E27FC236}">
                  <a16:creationId xmlns:a16="http://schemas.microsoft.com/office/drawing/2014/main" id="{712B88B5-B06E-421E-8849-D7E263BD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53">
              <a:extLst>
                <a:ext uri="{FF2B5EF4-FFF2-40B4-BE49-F238E27FC236}">
                  <a16:creationId xmlns:a16="http://schemas.microsoft.com/office/drawing/2014/main" id="{B116AE53-1645-4C45-B317-042A70EBBF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54">
              <a:extLst>
                <a:ext uri="{FF2B5EF4-FFF2-40B4-BE49-F238E27FC236}">
                  <a16:creationId xmlns:a16="http://schemas.microsoft.com/office/drawing/2014/main" id="{084AC6E1-032B-42A5-B94E-B1BA0B0B7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55">
              <a:extLst>
                <a:ext uri="{FF2B5EF4-FFF2-40B4-BE49-F238E27FC236}">
                  <a16:creationId xmlns:a16="http://schemas.microsoft.com/office/drawing/2014/main" id="{EDCE0B98-FD8B-4562-8E01-DD9821C45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56">
              <a:extLst>
                <a:ext uri="{FF2B5EF4-FFF2-40B4-BE49-F238E27FC236}">
                  <a16:creationId xmlns:a16="http://schemas.microsoft.com/office/drawing/2014/main" id="{D610671D-738A-4E1E-8561-76E5018E02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57">
              <a:extLst>
                <a:ext uri="{FF2B5EF4-FFF2-40B4-BE49-F238E27FC236}">
                  <a16:creationId xmlns:a16="http://schemas.microsoft.com/office/drawing/2014/main" id="{67F9F68E-A862-43F2-A47D-F05E4973F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58">
              <a:extLst>
                <a:ext uri="{FF2B5EF4-FFF2-40B4-BE49-F238E27FC236}">
                  <a16:creationId xmlns:a16="http://schemas.microsoft.com/office/drawing/2014/main" id="{4DCF9AAB-4FB6-456F-BC9E-A7E4E0248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D9078D4-484E-4413-92AB-8B909B23F874}"/>
              </a:ext>
            </a:extLst>
          </p:cNvPr>
          <p:cNvSpPr>
            <a:spLocks noGrp="1"/>
          </p:cNvSpPr>
          <p:nvPr>
            <p:ph type="title"/>
          </p:nvPr>
        </p:nvSpPr>
        <p:spPr>
          <a:xfrm>
            <a:off x="8007106" y="785591"/>
            <a:ext cx="3489569" cy="682847"/>
          </a:xfrm>
        </p:spPr>
        <p:txBody>
          <a:bodyPr vert="horz" lIns="91440" tIns="45720" rIns="91440" bIns="45720" rtlCol="0" anchor="b">
            <a:normAutofit fontScale="90000"/>
          </a:bodyPr>
          <a:lstStyle/>
          <a:p>
            <a:r>
              <a:rPr lang="en-US" sz="4400" dirty="0"/>
              <a:t>histograms</a:t>
            </a:r>
          </a:p>
        </p:txBody>
      </p:sp>
      <p:sp>
        <p:nvSpPr>
          <p:cNvPr id="94" name="Round Diagonal Corner Rectangle 6">
            <a:extLst>
              <a:ext uri="{FF2B5EF4-FFF2-40B4-BE49-F238E27FC236}">
                <a16:creationId xmlns:a16="http://schemas.microsoft.com/office/drawing/2014/main" id="{3D8483A5-1446-4F02-94FC-F2713D07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68A7AD02-624D-4ACB-9719-A72EC1EE9113}"/>
              </a:ext>
            </a:extLst>
          </p:cNvPr>
          <p:cNvPicPr>
            <a:picLocks noChangeAspect="1"/>
          </p:cNvPicPr>
          <p:nvPr/>
        </p:nvPicPr>
        <p:blipFill>
          <a:blip r:embed="rId4"/>
          <a:stretch>
            <a:fillRect/>
          </a:stretch>
        </p:blipFill>
        <p:spPr>
          <a:xfrm>
            <a:off x="1118988" y="1158432"/>
            <a:ext cx="2974328" cy="2164563"/>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1F681A38-8F3F-4A12-A11C-4E1DD548BD30}"/>
              </a:ext>
            </a:extLst>
          </p:cNvPr>
          <p:cNvPicPr>
            <a:picLocks noChangeAspect="1"/>
          </p:cNvPicPr>
          <p:nvPr/>
        </p:nvPicPr>
        <p:blipFill>
          <a:blip r:embed="rId5"/>
          <a:stretch>
            <a:fillRect/>
          </a:stretch>
        </p:blipFill>
        <p:spPr>
          <a:xfrm>
            <a:off x="4257042" y="1158432"/>
            <a:ext cx="2974328" cy="216456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556D4FF-211D-43A5-8F4E-CCDA718E481E}"/>
              </a:ext>
            </a:extLst>
          </p:cNvPr>
          <p:cNvPicPr>
            <a:picLocks noChangeAspect="1"/>
          </p:cNvPicPr>
          <p:nvPr/>
        </p:nvPicPr>
        <p:blipFill>
          <a:blip r:embed="rId6"/>
          <a:stretch>
            <a:fillRect/>
          </a:stretch>
        </p:blipFill>
        <p:spPr>
          <a:xfrm>
            <a:off x="1118988" y="3546988"/>
            <a:ext cx="2974328" cy="212561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23F8B25-1BF9-476D-A02E-065866472C22}"/>
              </a:ext>
            </a:extLst>
          </p:cNvPr>
          <p:cNvPicPr>
            <a:picLocks noChangeAspect="1"/>
          </p:cNvPicPr>
          <p:nvPr/>
        </p:nvPicPr>
        <p:blipFill>
          <a:blip r:embed="rId7"/>
          <a:stretch>
            <a:fillRect/>
          </a:stretch>
        </p:blipFill>
        <p:spPr>
          <a:xfrm>
            <a:off x="4257042" y="3552426"/>
            <a:ext cx="2974328" cy="2114739"/>
          </a:xfrm>
          <a:prstGeom prst="rect">
            <a:avLst/>
          </a:prstGeom>
        </p:spPr>
      </p:pic>
      <p:sp>
        <p:nvSpPr>
          <p:cNvPr id="33" name="TextBox 32">
            <a:extLst>
              <a:ext uri="{FF2B5EF4-FFF2-40B4-BE49-F238E27FC236}">
                <a16:creationId xmlns:a16="http://schemas.microsoft.com/office/drawing/2014/main" id="{0248BB99-C31A-4F7C-A329-2019964565B8}"/>
              </a:ext>
            </a:extLst>
          </p:cNvPr>
          <p:cNvSpPr txBox="1"/>
          <p:nvPr/>
        </p:nvSpPr>
        <p:spPr>
          <a:xfrm>
            <a:off x="8007106" y="1658938"/>
            <a:ext cx="3141633" cy="1477328"/>
          </a:xfrm>
          <a:prstGeom prst="rect">
            <a:avLst/>
          </a:prstGeom>
          <a:noFill/>
        </p:spPr>
        <p:txBody>
          <a:bodyPr wrap="square" rtlCol="0">
            <a:spAutoFit/>
          </a:bodyPr>
          <a:lstStyle/>
          <a:p>
            <a:r>
              <a:rPr lang="en-US" dirty="0"/>
              <a:t>Looking at the plots, it seems that there are some outliers in the data:</a:t>
            </a:r>
          </a:p>
          <a:p>
            <a:pPr marL="285750" indent="-285750">
              <a:buFont typeface="Arial" panose="020B0604020202020204" pitchFamily="34" charset="0"/>
              <a:buChar char="•"/>
            </a:pPr>
            <a:r>
              <a:rPr lang="en-US" dirty="0"/>
              <a:t>In the Ecological variable, the right three bins with values.</a:t>
            </a:r>
          </a:p>
        </p:txBody>
      </p:sp>
    </p:spTree>
    <p:extLst>
      <p:ext uri="{BB962C8B-B14F-4D97-AF65-F5344CB8AC3E}">
        <p14:creationId xmlns:p14="http://schemas.microsoft.com/office/powerpoint/2010/main" val="336877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48C316E1-D12D-499B-8EE5-4D812677D6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8CFE9B4-1CEA-42F0-AF67-4A7E44E200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5" name="Rectangle 5">
              <a:extLst>
                <a:ext uri="{FF2B5EF4-FFF2-40B4-BE49-F238E27FC236}">
                  <a16:creationId xmlns:a16="http://schemas.microsoft.com/office/drawing/2014/main" id="{6ED5C455-8278-4BF6-A8C6-27206EC6BE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F1B20380-E805-4179-BC6F-806EEECDD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5A56BB94-3CA0-4ED6-8DD7-6816451905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Rectangle 8">
              <a:extLst>
                <a:ext uri="{FF2B5EF4-FFF2-40B4-BE49-F238E27FC236}">
                  <a16:creationId xmlns:a16="http://schemas.microsoft.com/office/drawing/2014/main" id="{18E54468-3AE4-4A05-9F8E-1AB623E3E6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43F2291D-5C37-40EE-AA95-E200574A26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23B8E8A7-B09D-4C37-A551-320FC7E88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49EFA564-310C-4EF4-874A-6001C5C75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C744A023-1131-4AE7-ADB4-84FB84DCBD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60FE0328-9A2B-48D3-A7A3-57CF4C10C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CE8A752-2387-426C-96FC-7573D1837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5D2CCCE8-3FC2-4FB3-BD8B-A711B9AE36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6">
              <a:extLst>
                <a:ext uri="{FF2B5EF4-FFF2-40B4-BE49-F238E27FC236}">
                  <a16:creationId xmlns:a16="http://schemas.microsoft.com/office/drawing/2014/main" id="{38D0FDAE-8564-4F16-B65A-938F2ED347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7">
              <a:extLst>
                <a:ext uri="{FF2B5EF4-FFF2-40B4-BE49-F238E27FC236}">
                  <a16:creationId xmlns:a16="http://schemas.microsoft.com/office/drawing/2014/main" id="{0562BD34-B6B0-4E0F-A2DB-8561A6ECE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0A12D88B-018B-4A6B-B022-EB86942A02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2AED157D-F159-4800-A6AA-6A1091E4B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9F5985F2-C0CE-4A8C-805C-793879B11C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1">
              <a:extLst>
                <a:ext uri="{FF2B5EF4-FFF2-40B4-BE49-F238E27FC236}">
                  <a16:creationId xmlns:a16="http://schemas.microsoft.com/office/drawing/2014/main" id="{DD1BD296-59A9-4921-87CC-384F5C3124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2">
              <a:extLst>
                <a:ext uri="{FF2B5EF4-FFF2-40B4-BE49-F238E27FC236}">
                  <a16:creationId xmlns:a16="http://schemas.microsoft.com/office/drawing/2014/main" id="{BBAF20E7-9EE2-4064-88CF-F27131435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9FE39585-A51C-4C48-819C-56283F827B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E30E8E46-3EC5-4110-BF37-C14F2E8F35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61614453-7A96-4E11-B8D5-F643A1520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5C378CE0-ADB7-4677-9049-9C3DDA92EE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24B1E06-7654-4486-B9B8-AB34AA081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30A34863-0317-4C9C-8540-5FD4B2B09A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5EB3BDA0-73A0-4672-A86B-892F333E5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2DA5CF10-F5C4-4E44-816F-71E497B34C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88370F3F-76F9-4D4A-A1B4-905E7B04C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2">
              <a:extLst>
                <a:ext uri="{FF2B5EF4-FFF2-40B4-BE49-F238E27FC236}">
                  <a16:creationId xmlns:a16="http://schemas.microsoft.com/office/drawing/2014/main" id="{43672A3B-DC1B-4202-A97E-C25EE04C91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33">
              <a:extLst>
                <a:ext uri="{FF2B5EF4-FFF2-40B4-BE49-F238E27FC236}">
                  <a16:creationId xmlns:a16="http://schemas.microsoft.com/office/drawing/2014/main" id="{BDF264DF-1AC2-4628-A993-57B3056A84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86733DE3-DBDE-4F9B-B31D-7B17284779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A5B9878-290B-4949-94AB-6CCD9790C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38E56F17-81A9-481D-95C0-476D0E0F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4F6F4FCA-99E4-4F62-8D11-0E718EB3E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10D6D295-72D3-4B5B-952A-D02061B1E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57C349D6-0CE5-45D2-ACAA-DF73572DA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F912B7C-61F6-42C3-BC5F-890036E29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1">
              <a:extLst>
                <a:ext uri="{FF2B5EF4-FFF2-40B4-BE49-F238E27FC236}">
                  <a16:creationId xmlns:a16="http://schemas.microsoft.com/office/drawing/2014/main" id="{5B5FC0F8-12B6-45AB-86FC-8FE084855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2">
              <a:extLst>
                <a:ext uri="{FF2B5EF4-FFF2-40B4-BE49-F238E27FC236}">
                  <a16:creationId xmlns:a16="http://schemas.microsoft.com/office/drawing/2014/main" id="{54D19451-5E58-494E-84B6-F57F4CF737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3">
              <a:extLst>
                <a:ext uri="{FF2B5EF4-FFF2-40B4-BE49-F238E27FC236}">
                  <a16:creationId xmlns:a16="http://schemas.microsoft.com/office/drawing/2014/main" id="{CC247F34-DC50-489C-9F08-D53B671BD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4">
              <a:extLst>
                <a:ext uri="{FF2B5EF4-FFF2-40B4-BE49-F238E27FC236}">
                  <a16:creationId xmlns:a16="http://schemas.microsoft.com/office/drawing/2014/main" id="{5C27A7EE-382B-491E-BE1B-8EB3451707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Rectangle 45">
              <a:extLst>
                <a:ext uri="{FF2B5EF4-FFF2-40B4-BE49-F238E27FC236}">
                  <a16:creationId xmlns:a16="http://schemas.microsoft.com/office/drawing/2014/main" id="{CC844D85-2CEA-437B-9406-C4BB224973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BB595BC8-6017-4A1C-9F7A-BB13003D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7">
              <a:extLst>
                <a:ext uri="{FF2B5EF4-FFF2-40B4-BE49-F238E27FC236}">
                  <a16:creationId xmlns:a16="http://schemas.microsoft.com/office/drawing/2014/main" id="{A9E47C23-2CDD-41DF-91FC-8AFC17A993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8">
              <a:extLst>
                <a:ext uri="{FF2B5EF4-FFF2-40B4-BE49-F238E27FC236}">
                  <a16:creationId xmlns:a16="http://schemas.microsoft.com/office/drawing/2014/main" id="{58902058-589E-4020-B06C-CCD578084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9">
              <a:extLst>
                <a:ext uri="{FF2B5EF4-FFF2-40B4-BE49-F238E27FC236}">
                  <a16:creationId xmlns:a16="http://schemas.microsoft.com/office/drawing/2014/main" id="{B3F1E440-F01D-4525-B720-344EF6AC0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0">
              <a:extLst>
                <a:ext uri="{FF2B5EF4-FFF2-40B4-BE49-F238E27FC236}">
                  <a16:creationId xmlns:a16="http://schemas.microsoft.com/office/drawing/2014/main" id="{638147A0-9DD3-41F5-94F8-B27FC6BD4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1">
              <a:extLst>
                <a:ext uri="{FF2B5EF4-FFF2-40B4-BE49-F238E27FC236}">
                  <a16:creationId xmlns:a16="http://schemas.microsoft.com/office/drawing/2014/main" id="{7E16EB90-F32A-4681-A402-7CC6F9B7AE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2">
              <a:extLst>
                <a:ext uri="{FF2B5EF4-FFF2-40B4-BE49-F238E27FC236}">
                  <a16:creationId xmlns:a16="http://schemas.microsoft.com/office/drawing/2014/main" id="{712B88B5-B06E-421E-8849-D7E263BD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3">
              <a:extLst>
                <a:ext uri="{FF2B5EF4-FFF2-40B4-BE49-F238E27FC236}">
                  <a16:creationId xmlns:a16="http://schemas.microsoft.com/office/drawing/2014/main" id="{B116AE53-1645-4C45-B317-042A70EBBF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4">
              <a:extLst>
                <a:ext uri="{FF2B5EF4-FFF2-40B4-BE49-F238E27FC236}">
                  <a16:creationId xmlns:a16="http://schemas.microsoft.com/office/drawing/2014/main" id="{084AC6E1-032B-42A5-B94E-B1BA0B0B7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5">
              <a:extLst>
                <a:ext uri="{FF2B5EF4-FFF2-40B4-BE49-F238E27FC236}">
                  <a16:creationId xmlns:a16="http://schemas.microsoft.com/office/drawing/2014/main" id="{EDCE0B98-FD8B-4562-8E01-DD9821C45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6">
              <a:extLst>
                <a:ext uri="{FF2B5EF4-FFF2-40B4-BE49-F238E27FC236}">
                  <a16:creationId xmlns:a16="http://schemas.microsoft.com/office/drawing/2014/main" id="{D610671D-738A-4E1E-8561-76E5018E02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7">
              <a:extLst>
                <a:ext uri="{FF2B5EF4-FFF2-40B4-BE49-F238E27FC236}">
                  <a16:creationId xmlns:a16="http://schemas.microsoft.com/office/drawing/2014/main" id="{67F9F68E-A862-43F2-A47D-F05E4973F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8">
              <a:extLst>
                <a:ext uri="{FF2B5EF4-FFF2-40B4-BE49-F238E27FC236}">
                  <a16:creationId xmlns:a16="http://schemas.microsoft.com/office/drawing/2014/main" id="{4DCF9AAB-4FB6-456F-BC9E-A7E4E0248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70" name="Round Diagonal Corner Rectangle 6">
            <a:extLst>
              <a:ext uri="{FF2B5EF4-FFF2-40B4-BE49-F238E27FC236}">
                <a16:creationId xmlns:a16="http://schemas.microsoft.com/office/drawing/2014/main" id="{3D8483A5-1446-4F02-94FC-F2713D07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2ECBD1B6-0E84-4BC8-8E2F-3E5768C715B6}"/>
              </a:ext>
            </a:extLst>
          </p:cNvPr>
          <p:cNvPicPr>
            <a:picLocks noChangeAspect="1"/>
          </p:cNvPicPr>
          <p:nvPr/>
        </p:nvPicPr>
        <p:blipFill>
          <a:blip r:embed="rId4"/>
          <a:stretch>
            <a:fillRect/>
          </a:stretch>
        </p:blipFill>
        <p:spPr>
          <a:xfrm>
            <a:off x="1118988" y="1158432"/>
            <a:ext cx="2974328" cy="216456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1B56EF3-8DC7-45E6-A068-63918BC2EA98}"/>
              </a:ext>
            </a:extLst>
          </p:cNvPr>
          <p:cNvPicPr>
            <a:picLocks noChangeAspect="1"/>
          </p:cNvPicPr>
          <p:nvPr/>
        </p:nvPicPr>
        <p:blipFill>
          <a:blip r:embed="rId5"/>
          <a:stretch>
            <a:fillRect/>
          </a:stretch>
        </p:blipFill>
        <p:spPr>
          <a:xfrm>
            <a:off x="4257042" y="1158432"/>
            <a:ext cx="2974328" cy="2164563"/>
          </a:xfrm>
          <a:prstGeom prst="rect">
            <a:avLst/>
          </a:prstGeom>
        </p:spPr>
      </p:pic>
      <p:pic>
        <p:nvPicPr>
          <p:cNvPr id="4" name="Picture 3">
            <a:extLst>
              <a:ext uri="{FF2B5EF4-FFF2-40B4-BE49-F238E27FC236}">
                <a16:creationId xmlns:a16="http://schemas.microsoft.com/office/drawing/2014/main" id="{540D5D83-1746-4F75-8D31-03B56DDEE195}"/>
              </a:ext>
            </a:extLst>
          </p:cNvPr>
          <p:cNvPicPr>
            <a:picLocks noChangeAspect="1"/>
          </p:cNvPicPr>
          <p:nvPr/>
        </p:nvPicPr>
        <p:blipFill>
          <a:blip r:embed="rId6"/>
          <a:stretch>
            <a:fillRect/>
          </a:stretch>
        </p:blipFill>
        <p:spPr>
          <a:xfrm>
            <a:off x="1118988" y="3533150"/>
            <a:ext cx="2974328" cy="215328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B301B64F-41C3-4AB4-8731-9C39E7529D25}"/>
              </a:ext>
            </a:extLst>
          </p:cNvPr>
          <p:cNvPicPr>
            <a:picLocks noChangeAspect="1"/>
          </p:cNvPicPr>
          <p:nvPr/>
        </p:nvPicPr>
        <p:blipFill>
          <a:blip r:embed="rId7"/>
          <a:stretch>
            <a:fillRect/>
          </a:stretch>
        </p:blipFill>
        <p:spPr>
          <a:xfrm>
            <a:off x="4257042" y="3546989"/>
            <a:ext cx="2974328" cy="2125612"/>
          </a:xfrm>
          <a:prstGeom prst="rect">
            <a:avLst/>
          </a:prstGeom>
        </p:spPr>
      </p:pic>
      <p:sp>
        <p:nvSpPr>
          <p:cNvPr id="69" name="Title 1">
            <a:extLst>
              <a:ext uri="{FF2B5EF4-FFF2-40B4-BE49-F238E27FC236}">
                <a16:creationId xmlns:a16="http://schemas.microsoft.com/office/drawing/2014/main" id="{FAD42D7B-4246-4228-8905-762F69404DFE}"/>
              </a:ext>
            </a:extLst>
          </p:cNvPr>
          <p:cNvSpPr txBox="1">
            <a:spLocks/>
          </p:cNvSpPr>
          <p:nvPr/>
        </p:nvSpPr>
        <p:spPr>
          <a:xfrm>
            <a:off x="8007106" y="785591"/>
            <a:ext cx="3489569" cy="68284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dirty="0"/>
              <a:t>histograms</a:t>
            </a:r>
          </a:p>
        </p:txBody>
      </p:sp>
      <p:sp>
        <p:nvSpPr>
          <p:cNvPr id="71" name="TextBox 70">
            <a:extLst>
              <a:ext uri="{FF2B5EF4-FFF2-40B4-BE49-F238E27FC236}">
                <a16:creationId xmlns:a16="http://schemas.microsoft.com/office/drawing/2014/main" id="{4076A7C3-B4C3-495F-BC99-50EF7C4D3121}"/>
              </a:ext>
            </a:extLst>
          </p:cNvPr>
          <p:cNvSpPr txBox="1"/>
          <p:nvPr/>
        </p:nvSpPr>
        <p:spPr>
          <a:xfrm>
            <a:off x="8007106" y="1658938"/>
            <a:ext cx="3141633" cy="3139321"/>
          </a:xfrm>
          <a:prstGeom prst="rect">
            <a:avLst/>
          </a:prstGeom>
          <a:noFill/>
        </p:spPr>
        <p:txBody>
          <a:bodyPr wrap="square" rtlCol="0">
            <a:spAutoFit/>
          </a:bodyPr>
          <a:lstStyle/>
          <a:p>
            <a:r>
              <a:rPr lang="en-US" dirty="0"/>
              <a:t>Looking at the plots, it seems that there are some outliers in the data:</a:t>
            </a:r>
          </a:p>
          <a:p>
            <a:pPr marL="285750" indent="-285750">
              <a:buFont typeface="Arial" panose="020B0604020202020204" pitchFamily="34" charset="0"/>
              <a:buChar char="•"/>
            </a:pPr>
            <a:r>
              <a:rPr lang="en-US" dirty="0"/>
              <a:t>In the </a:t>
            </a:r>
            <a:r>
              <a:rPr lang="en-US" dirty="0" err="1"/>
              <a:t>Fraud_scam</a:t>
            </a:r>
            <a:r>
              <a:rPr lang="en-US" dirty="0"/>
              <a:t> variable, the far right value</a:t>
            </a:r>
          </a:p>
          <a:p>
            <a:pPr marL="285750" indent="-285750">
              <a:buFont typeface="Arial" panose="020B0604020202020204" pitchFamily="34" charset="0"/>
              <a:buChar char="•"/>
            </a:pPr>
            <a:r>
              <a:rPr lang="en-US" dirty="0"/>
              <a:t>For the Weapons and Drugs plots, I’m inclined to say that the smaller count bins on the extreme edges are more likely to be tails, than outliers.</a:t>
            </a:r>
          </a:p>
        </p:txBody>
      </p:sp>
    </p:spTree>
    <p:extLst>
      <p:ext uri="{BB962C8B-B14F-4D97-AF65-F5344CB8AC3E}">
        <p14:creationId xmlns:p14="http://schemas.microsoft.com/office/powerpoint/2010/main" val="399319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48C316E1-D12D-499B-8EE5-4D812677D6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8CFE9B4-1CEA-42F0-AF67-4A7E44E200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5" name="Rectangle 5">
              <a:extLst>
                <a:ext uri="{FF2B5EF4-FFF2-40B4-BE49-F238E27FC236}">
                  <a16:creationId xmlns:a16="http://schemas.microsoft.com/office/drawing/2014/main" id="{6ED5C455-8278-4BF6-A8C6-27206EC6BE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F1B20380-E805-4179-BC6F-806EEECDD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5A56BB94-3CA0-4ED6-8DD7-6816451905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Rectangle 8">
              <a:extLst>
                <a:ext uri="{FF2B5EF4-FFF2-40B4-BE49-F238E27FC236}">
                  <a16:creationId xmlns:a16="http://schemas.microsoft.com/office/drawing/2014/main" id="{18E54468-3AE4-4A05-9F8E-1AB623E3E6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43F2291D-5C37-40EE-AA95-E200574A26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23B8E8A7-B09D-4C37-A551-320FC7E88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49EFA564-310C-4EF4-874A-6001C5C75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C744A023-1131-4AE7-ADB4-84FB84DCBD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60FE0328-9A2B-48D3-A7A3-57CF4C10C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CE8A752-2387-426C-96FC-7573D1837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5D2CCCE8-3FC2-4FB3-BD8B-A711B9AE36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6">
              <a:extLst>
                <a:ext uri="{FF2B5EF4-FFF2-40B4-BE49-F238E27FC236}">
                  <a16:creationId xmlns:a16="http://schemas.microsoft.com/office/drawing/2014/main" id="{38D0FDAE-8564-4F16-B65A-938F2ED347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7">
              <a:extLst>
                <a:ext uri="{FF2B5EF4-FFF2-40B4-BE49-F238E27FC236}">
                  <a16:creationId xmlns:a16="http://schemas.microsoft.com/office/drawing/2014/main" id="{0562BD34-B6B0-4E0F-A2DB-8561A6ECE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0A12D88B-018B-4A6B-B022-EB86942A02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2AED157D-F159-4800-A6AA-6A1091E4B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9F5985F2-C0CE-4A8C-805C-793879B11C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1">
              <a:extLst>
                <a:ext uri="{FF2B5EF4-FFF2-40B4-BE49-F238E27FC236}">
                  <a16:creationId xmlns:a16="http://schemas.microsoft.com/office/drawing/2014/main" id="{DD1BD296-59A9-4921-87CC-384F5C3124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2">
              <a:extLst>
                <a:ext uri="{FF2B5EF4-FFF2-40B4-BE49-F238E27FC236}">
                  <a16:creationId xmlns:a16="http://schemas.microsoft.com/office/drawing/2014/main" id="{BBAF20E7-9EE2-4064-88CF-F27131435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9FE39585-A51C-4C48-819C-56283F827B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E30E8E46-3EC5-4110-BF37-C14F2E8F35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61614453-7A96-4E11-B8D5-F643A1520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5C378CE0-ADB7-4677-9049-9C3DDA92EE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24B1E06-7654-4486-B9B8-AB34AA081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30A34863-0317-4C9C-8540-5FD4B2B09A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5EB3BDA0-73A0-4672-A86B-892F333E5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2DA5CF10-F5C4-4E44-816F-71E497B34C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88370F3F-76F9-4D4A-A1B4-905E7B04C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2">
              <a:extLst>
                <a:ext uri="{FF2B5EF4-FFF2-40B4-BE49-F238E27FC236}">
                  <a16:creationId xmlns:a16="http://schemas.microsoft.com/office/drawing/2014/main" id="{43672A3B-DC1B-4202-A97E-C25EE04C91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33">
              <a:extLst>
                <a:ext uri="{FF2B5EF4-FFF2-40B4-BE49-F238E27FC236}">
                  <a16:creationId xmlns:a16="http://schemas.microsoft.com/office/drawing/2014/main" id="{BDF264DF-1AC2-4628-A993-57B3056A84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86733DE3-DBDE-4F9B-B31D-7B17284779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A5B9878-290B-4949-94AB-6CCD9790C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38E56F17-81A9-481D-95C0-476D0E0F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4F6F4FCA-99E4-4F62-8D11-0E718EB3E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10D6D295-72D3-4B5B-952A-D02061B1E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57C349D6-0CE5-45D2-ACAA-DF73572DA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F912B7C-61F6-42C3-BC5F-890036E29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1">
              <a:extLst>
                <a:ext uri="{FF2B5EF4-FFF2-40B4-BE49-F238E27FC236}">
                  <a16:creationId xmlns:a16="http://schemas.microsoft.com/office/drawing/2014/main" id="{5B5FC0F8-12B6-45AB-86FC-8FE084855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2">
              <a:extLst>
                <a:ext uri="{FF2B5EF4-FFF2-40B4-BE49-F238E27FC236}">
                  <a16:creationId xmlns:a16="http://schemas.microsoft.com/office/drawing/2014/main" id="{54D19451-5E58-494E-84B6-F57F4CF737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3">
              <a:extLst>
                <a:ext uri="{FF2B5EF4-FFF2-40B4-BE49-F238E27FC236}">
                  <a16:creationId xmlns:a16="http://schemas.microsoft.com/office/drawing/2014/main" id="{CC247F34-DC50-489C-9F08-D53B671BD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4">
              <a:extLst>
                <a:ext uri="{FF2B5EF4-FFF2-40B4-BE49-F238E27FC236}">
                  <a16:creationId xmlns:a16="http://schemas.microsoft.com/office/drawing/2014/main" id="{5C27A7EE-382B-491E-BE1B-8EB3451707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Rectangle 45">
              <a:extLst>
                <a:ext uri="{FF2B5EF4-FFF2-40B4-BE49-F238E27FC236}">
                  <a16:creationId xmlns:a16="http://schemas.microsoft.com/office/drawing/2014/main" id="{CC844D85-2CEA-437B-9406-C4BB2249730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BB595BC8-6017-4A1C-9F7A-BB13003D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7">
              <a:extLst>
                <a:ext uri="{FF2B5EF4-FFF2-40B4-BE49-F238E27FC236}">
                  <a16:creationId xmlns:a16="http://schemas.microsoft.com/office/drawing/2014/main" id="{A9E47C23-2CDD-41DF-91FC-8AFC17A993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8">
              <a:extLst>
                <a:ext uri="{FF2B5EF4-FFF2-40B4-BE49-F238E27FC236}">
                  <a16:creationId xmlns:a16="http://schemas.microsoft.com/office/drawing/2014/main" id="{58902058-589E-4020-B06C-CCD578084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9">
              <a:extLst>
                <a:ext uri="{FF2B5EF4-FFF2-40B4-BE49-F238E27FC236}">
                  <a16:creationId xmlns:a16="http://schemas.microsoft.com/office/drawing/2014/main" id="{B3F1E440-F01D-4525-B720-344EF6AC0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0">
              <a:extLst>
                <a:ext uri="{FF2B5EF4-FFF2-40B4-BE49-F238E27FC236}">
                  <a16:creationId xmlns:a16="http://schemas.microsoft.com/office/drawing/2014/main" id="{638147A0-9DD3-41F5-94F8-B27FC6BD4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1">
              <a:extLst>
                <a:ext uri="{FF2B5EF4-FFF2-40B4-BE49-F238E27FC236}">
                  <a16:creationId xmlns:a16="http://schemas.microsoft.com/office/drawing/2014/main" id="{7E16EB90-F32A-4681-A402-7CC6F9B7AE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2">
              <a:extLst>
                <a:ext uri="{FF2B5EF4-FFF2-40B4-BE49-F238E27FC236}">
                  <a16:creationId xmlns:a16="http://schemas.microsoft.com/office/drawing/2014/main" id="{712B88B5-B06E-421E-8849-D7E263BD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3">
              <a:extLst>
                <a:ext uri="{FF2B5EF4-FFF2-40B4-BE49-F238E27FC236}">
                  <a16:creationId xmlns:a16="http://schemas.microsoft.com/office/drawing/2014/main" id="{B116AE53-1645-4C45-B317-042A70EBBF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4">
              <a:extLst>
                <a:ext uri="{FF2B5EF4-FFF2-40B4-BE49-F238E27FC236}">
                  <a16:creationId xmlns:a16="http://schemas.microsoft.com/office/drawing/2014/main" id="{084AC6E1-032B-42A5-B94E-B1BA0B0B7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5">
              <a:extLst>
                <a:ext uri="{FF2B5EF4-FFF2-40B4-BE49-F238E27FC236}">
                  <a16:creationId xmlns:a16="http://schemas.microsoft.com/office/drawing/2014/main" id="{EDCE0B98-FD8B-4562-8E01-DD9821C45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6">
              <a:extLst>
                <a:ext uri="{FF2B5EF4-FFF2-40B4-BE49-F238E27FC236}">
                  <a16:creationId xmlns:a16="http://schemas.microsoft.com/office/drawing/2014/main" id="{D610671D-738A-4E1E-8561-76E5018E02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7">
              <a:extLst>
                <a:ext uri="{FF2B5EF4-FFF2-40B4-BE49-F238E27FC236}">
                  <a16:creationId xmlns:a16="http://schemas.microsoft.com/office/drawing/2014/main" id="{67F9F68E-A862-43F2-A47D-F05E4973F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8">
              <a:extLst>
                <a:ext uri="{FF2B5EF4-FFF2-40B4-BE49-F238E27FC236}">
                  <a16:creationId xmlns:a16="http://schemas.microsoft.com/office/drawing/2014/main" id="{4DCF9AAB-4FB6-456F-BC9E-A7E4E0248F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70" name="Round Diagonal Corner Rectangle 6">
            <a:extLst>
              <a:ext uri="{FF2B5EF4-FFF2-40B4-BE49-F238E27FC236}">
                <a16:creationId xmlns:a16="http://schemas.microsoft.com/office/drawing/2014/main" id="{3D8483A5-1446-4F02-94FC-F2713D07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211C2F5E-9511-4FDA-8558-D055D343958F}"/>
              </a:ext>
            </a:extLst>
          </p:cNvPr>
          <p:cNvPicPr>
            <a:picLocks noChangeAspect="1"/>
          </p:cNvPicPr>
          <p:nvPr/>
        </p:nvPicPr>
        <p:blipFill>
          <a:blip r:embed="rId4"/>
          <a:stretch>
            <a:fillRect/>
          </a:stretch>
        </p:blipFill>
        <p:spPr>
          <a:xfrm>
            <a:off x="1118988" y="1158432"/>
            <a:ext cx="2974328" cy="2164563"/>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38B27698-E192-4D4F-BEFC-72C582931F90}"/>
              </a:ext>
            </a:extLst>
          </p:cNvPr>
          <p:cNvPicPr>
            <a:picLocks noChangeAspect="1"/>
          </p:cNvPicPr>
          <p:nvPr/>
        </p:nvPicPr>
        <p:blipFill>
          <a:blip r:embed="rId5"/>
          <a:stretch>
            <a:fillRect/>
          </a:stretch>
        </p:blipFill>
        <p:spPr>
          <a:xfrm>
            <a:off x="4257042" y="1158432"/>
            <a:ext cx="2974328" cy="216456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B917B7B-7084-40F6-A0D5-7B5C35AE7861}"/>
              </a:ext>
            </a:extLst>
          </p:cNvPr>
          <p:cNvPicPr>
            <a:picLocks noChangeAspect="1"/>
          </p:cNvPicPr>
          <p:nvPr/>
        </p:nvPicPr>
        <p:blipFill>
          <a:blip r:embed="rId6"/>
          <a:stretch>
            <a:fillRect/>
          </a:stretch>
        </p:blipFill>
        <p:spPr>
          <a:xfrm>
            <a:off x="1118988" y="3555122"/>
            <a:ext cx="2974328" cy="210934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CBC241F7-CBAA-467E-9282-CCFAA81D970F}"/>
              </a:ext>
            </a:extLst>
          </p:cNvPr>
          <p:cNvPicPr>
            <a:picLocks noChangeAspect="1"/>
          </p:cNvPicPr>
          <p:nvPr/>
        </p:nvPicPr>
        <p:blipFill>
          <a:blip r:embed="rId7"/>
          <a:stretch>
            <a:fillRect/>
          </a:stretch>
        </p:blipFill>
        <p:spPr>
          <a:xfrm>
            <a:off x="4257042" y="3555123"/>
            <a:ext cx="2974328" cy="2109345"/>
          </a:xfrm>
          <a:prstGeom prst="rect">
            <a:avLst/>
          </a:prstGeom>
        </p:spPr>
      </p:pic>
      <p:sp>
        <p:nvSpPr>
          <p:cNvPr id="69" name="Title 1">
            <a:extLst>
              <a:ext uri="{FF2B5EF4-FFF2-40B4-BE49-F238E27FC236}">
                <a16:creationId xmlns:a16="http://schemas.microsoft.com/office/drawing/2014/main" id="{62B61663-8A06-4066-BA73-E118C1C52329}"/>
              </a:ext>
            </a:extLst>
          </p:cNvPr>
          <p:cNvSpPr>
            <a:spLocks noGrp="1"/>
          </p:cNvSpPr>
          <p:nvPr>
            <p:ph type="title"/>
          </p:nvPr>
        </p:nvSpPr>
        <p:spPr>
          <a:xfrm>
            <a:off x="8007106" y="785591"/>
            <a:ext cx="3489569" cy="682847"/>
          </a:xfrm>
        </p:spPr>
        <p:txBody>
          <a:bodyPr vert="horz" lIns="91440" tIns="45720" rIns="91440" bIns="45720" rtlCol="0" anchor="b">
            <a:normAutofit fontScale="90000"/>
          </a:bodyPr>
          <a:lstStyle/>
          <a:p>
            <a:r>
              <a:rPr lang="en-US" sz="4400" dirty="0"/>
              <a:t>histograms</a:t>
            </a:r>
          </a:p>
        </p:txBody>
      </p:sp>
      <p:sp>
        <p:nvSpPr>
          <p:cNvPr id="71" name="TextBox 70">
            <a:extLst>
              <a:ext uri="{FF2B5EF4-FFF2-40B4-BE49-F238E27FC236}">
                <a16:creationId xmlns:a16="http://schemas.microsoft.com/office/drawing/2014/main" id="{16A1D10A-D7A4-4491-905F-039A1B38D4BF}"/>
              </a:ext>
            </a:extLst>
          </p:cNvPr>
          <p:cNvSpPr txBox="1"/>
          <p:nvPr/>
        </p:nvSpPr>
        <p:spPr>
          <a:xfrm>
            <a:off x="8007106" y="1658938"/>
            <a:ext cx="3141633" cy="1754326"/>
          </a:xfrm>
          <a:prstGeom prst="rect">
            <a:avLst/>
          </a:prstGeom>
          <a:noFill/>
        </p:spPr>
        <p:txBody>
          <a:bodyPr wrap="square" rtlCol="0">
            <a:spAutoFit/>
          </a:bodyPr>
          <a:lstStyle/>
          <a:p>
            <a:r>
              <a:rPr lang="en-US" dirty="0"/>
              <a:t>Looking at the plots, I can say that it looks like there are no outliers in the plots, and the values furthest from the modes are the tails of the distribution, not outliers.</a:t>
            </a:r>
          </a:p>
        </p:txBody>
      </p:sp>
    </p:spTree>
    <p:extLst>
      <p:ext uri="{BB962C8B-B14F-4D97-AF65-F5344CB8AC3E}">
        <p14:creationId xmlns:p14="http://schemas.microsoft.com/office/powerpoint/2010/main" val="59031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A725256B-14D4-4D13-99C3-67DB4DB08B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63B162F2-B930-47F6-A9DC-B50E364544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6D0E7CA2-3FE6-4654-9900-A471C13122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55AD5E0D-76E5-49B6-BC6B-0E05F9F60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C9EF950-31D2-48DF-ACA2-E34AD353DE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DE78A160-3564-432F-B8BC-5656867D3B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476DB23F-8033-45F5-9922-F7858DA4F5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4069CC88-3CCB-4F31-9416-7C8B4AFB0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4AEDE138-84AE-45BA-BCE8-0F9F2E3CE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81F00943-F4AD-44CD-B70E-46DA968949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BE68431-6001-4AB1-BC5C-E94999B20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967C9189-F86F-4CE3-8D31-D23227B59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7B2449D7-EFEF-475B-A5C0-A40D374A34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34D92C4F-DD4F-4D85-8BC6-FCE6AB5A67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A4AAAF9D-16BC-4DA1-A813-FC37F182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3BF3428-5CAD-4606-8F85-07BE0D1D56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53DFE6DE-47E4-4F4B-8A42-AD863AADC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28F69E0A-4B2A-436B-AD31-98BA8354B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C509CD92-F0C1-48BB-BF1A-63522FDC1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3A98D60C-77A4-42AF-B86D-48F7C9AB1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6DCCB48-D8A9-40A6-B68C-43A35C0E00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133E4DA3-90B9-416E-A5CE-D9C5661A2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AE3DA917-3C00-46A1-8D21-F61A371B6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96B1C7DA-E795-4A0B-8924-D205BD6C0F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FEBAF99F-3686-45F0-8401-882C3ABC1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58211079-9C36-4253-852F-95B3ABA23E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1FE74215-6F2F-4A03-9CC7-523029CD6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4476ED71-2A5C-4F27-9FFB-F1E6B5129E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8267D7F5-A20A-4609-B63A-62ED63F84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E6AFB22C-4FCF-45A6-BF31-9540A6F342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DB317745-3841-4AD5-8FC4-511A5D10F48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6D3BA348-0C90-4EE6-A16C-D17E90187C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B3FAA4DB-6C54-4C44-8BBF-AE205CE59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097CA9F8-5865-4D17-A051-172DDDD8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2C296192-B697-47A2-AC95-FC8641268E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9C9AD537-B004-4991-9A8B-ECF72AF63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9DF274C3-D204-4FB8-9209-BDB30F99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4909F4FF-54C5-43F7-8753-91D0035036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5FE19BB2-6FAC-4FF4-BE92-30D8A3C02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C52D5DC1-58EE-4153-825A-B09C698C38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81A663EF-73E5-477B-91AD-18FA889D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B4DBBF7D-8C34-4013-A287-BFEC000387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5EDAC163-083A-4AEE-80D6-E9774E16095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F898E171-D099-48A5-B01A-D8CC6DED2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AB23D959-BC81-4FD8-BED8-3AB7910673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64CA4034-86BB-4E4B-8BDE-F144EFD66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8D8C2377-2A01-46E3-B448-BC68296A8A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9C241A62-FC0D-442C-848E-2CE07E78FE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3ACC34B9-6FA5-4877-B540-29C8C4A67A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D362703C-25CE-49F8-806C-8BFE4068C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B0EF9A27-4999-40AE-BA08-70C3BBE18F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D715A6D3-544B-4B12-9841-5A1F6B33E3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82B48662-B68D-4BC7-B8D2-23826AB86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D2EEDA5F-E97D-4265-9E81-DF0976EC76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BC1768C4-E2D0-481F-A3B9-7A5EAE2C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39321CDD-4745-45CC-9FCC-64B8C1D9E3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8" name="Round Diagonal Corner Rectangle 6">
            <a:extLst>
              <a:ext uri="{FF2B5EF4-FFF2-40B4-BE49-F238E27FC236}">
                <a16:creationId xmlns:a16="http://schemas.microsoft.com/office/drawing/2014/main" id="{64151300-ACA4-4FB2-AB61-FD649DD97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C305964F-9AB6-4784-BEA7-27093A92CC24}"/>
              </a:ext>
            </a:extLst>
          </p:cNvPr>
          <p:cNvPicPr>
            <a:picLocks noChangeAspect="1"/>
          </p:cNvPicPr>
          <p:nvPr/>
        </p:nvPicPr>
        <p:blipFill>
          <a:blip r:embed="rId4"/>
          <a:stretch>
            <a:fillRect/>
          </a:stretch>
        </p:blipFill>
        <p:spPr>
          <a:xfrm>
            <a:off x="1209418" y="1136607"/>
            <a:ext cx="3031749" cy="220635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E3A00594-927B-40E3-BA3E-E91A44DBAD6D}"/>
              </a:ext>
            </a:extLst>
          </p:cNvPr>
          <p:cNvPicPr>
            <a:picLocks noChangeAspect="1"/>
          </p:cNvPicPr>
          <p:nvPr/>
        </p:nvPicPr>
        <p:blipFill>
          <a:blip r:embed="rId5"/>
          <a:stretch>
            <a:fillRect/>
          </a:stretch>
        </p:blipFill>
        <p:spPr>
          <a:xfrm>
            <a:off x="1169735" y="3507550"/>
            <a:ext cx="3111115" cy="2206353"/>
          </a:xfrm>
          <a:prstGeom prst="rect">
            <a:avLst/>
          </a:prstGeom>
        </p:spPr>
      </p:pic>
      <p:sp>
        <p:nvSpPr>
          <p:cNvPr id="67" name="Title 1">
            <a:extLst>
              <a:ext uri="{FF2B5EF4-FFF2-40B4-BE49-F238E27FC236}">
                <a16:creationId xmlns:a16="http://schemas.microsoft.com/office/drawing/2014/main" id="{A509E523-9D46-47B8-8593-43F6121F7B89}"/>
              </a:ext>
            </a:extLst>
          </p:cNvPr>
          <p:cNvSpPr>
            <a:spLocks noGrp="1"/>
          </p:cNvSpPr>
          <p:nvPr>
            <p:ph type="title"/>
          </p:nvPr>
        </p:nvSpPr>
        <p:spPr>
          <a:xfrm>
            <a:off x="5146042" y="785591"/>
            <a:ext cx="6350633" cy="682847"/>
          </a:xfrm>
        </p:spPr>
        <p:txBody>
          <a:bodyPr vert="horz" lIns="91440" tIns="45720" rIns="91440" bIns="45720" rtlCol="0" anchor="b">
            <a:normAutofit fontScale="90000"/>
          </a:bodyPr>
          <a:lstStyle/>
          <a:p>
            <a:pPr algn="ctr"/>
            <a:r>
              <a:rPr lang="en-US" sz="4400" dirty="0"/>
              <a:t>histograms</a:t>
            </a:r>
          </a:p>
        </p:txBody>
      </p:sp>
      <p:sp>
        <p:nvSpPr>
          <p:cNvPr id="69" name="TextBox 68">
            <a:extLst>
              <a:ext uri="{FF2B5EF4-FFF2-40B4-BE49-F238E27FC236}">
                <a16:creationId xmlns:a16="http://schemas.microsoft.com/office/drawing/2014/main" id="{7BA18D69-5123-4257-AEE2-CA50A702D9C8}"/>
              </a:ext>
            </a:extLst>
          </p:cNvPr>
          <p:cNvSpPr txBox="1"/>
          <p:nvPr/>
        </p:nvSpPr>
        <p:spPr>
          <a:xfrm>
            <a:off x="5431312" y="1658938"/>
            <a:ext cx="5717428" cy="3139321"/>
          </a:xfrm>
          <a:prstGeom prst="rect">
            <a:avLst/>
          </a:prstGeom>
          <a:noFill/>
        </p:spPr>
        <p:txBody>
          <a:bodyPr wrap="square" rtlCol="0">
            <a:spAutoFit/>
          </a:bodyPr>
          <a:lstStyle/>
          <a:p>
            <a:r>
              <a:rPr lang="en-US" dirty="0"/>
              <a:t>Looking at the plots, I can say that it looks like there are no outliers in the plots, and the values furthest from the modes are the tails of the distribution, not outliers.</a:t>
            </a:r>
          </a:p>
          <a:p>
            <a:endParaRPr lang="en-US" dirty="0"/>
          </a:p>
          <a:p>
            <a:r>
              <a:rPr lang="en-US" dirty="0"/>
              <a:t>Since all of these variables represent counts of real life crime rates, I’m going to leave all data in, even though there do seem to be some outliers present. Since I am doing all my correlation analyses using the spearman method, I’m not concerned with outliers inhibiting that part of my hypothesis testing. I also don’t think the outliers are far enough from the mode to have a significant impact on the regression analysis.</a:t>
            </a:r>
          </a:p>
        </p:txBody>
      </p:sp>
    </p:spTree>
    <p:extLst>
      <p:ext uri="{BB962C8B-B14F-4D97-AF65-F5344CB8AC3E}">
        <p14:creationId xmlns:p14="http://schemas.microsoft.com/office/powerpoint/2010/main" val="234475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C77E-DB1D-4CC4-AF44-F73C494A0D5D}"/>
              </a:ext>
            </a:extLst>
          </p:cNvPr>
          <p:cNvSpPr>
            <a:spLocks noGrp="1"/>
          </p:cNvSpPr>
          <p:nvPr>
            <p:ph type="title"/>
          </p:nvPr>
        </p:nvSpPr>
        <p:spPr/>
        <p:txBody>
          <a:bodyPr/>
          <a:lstStyle/>
          <a:p>
            <a:r>
              <a:rPr lang="en-US" dirty="0"/>
              <a:t>Summary stats of all variables</a:t>
            </a:r>
          </a:p>
        </p:txBody>
      </p:sp>
      <p:sp>
        <p:nvSpPr>
          <p:cNvPr id="3" name="Content Placeholder 2">
            <a:extLst>
              <a:ext uri="{FF2B5EF4-FFF2-40B4-BE49-F238E27FC236}">
                <a16:creationId xmlns:a16="http://schemas.microsoft.com/office/drawing/2014/main" id="{B3AE2AD5-6DFA-43A1-BC14-2DDC30FA0C91}"/>
              </a:ext>
            </a:extLst>
          </p:cNvPr>
          <p:cNvSpPr>
            <a:spLocks noGrp="1"/>
          </p:cNvSpPr>
          <p:nvPr>
            <p:ph idx="1"/>
          </p:nvPr>
        </p:nvSpPr>
        <p:spPr>
          <a:xfrm>
            <a:off x="847288" y="2249486"/>
            <a:ext cx="10200123" cy="3748641"/>
          </a:xfrm>
        </p:spPr>
        <p:txBody>
          <a:bodyPr numCol="2">
            <a:normAutofit fontScale="47500" lnSpcReduction="20000"/>
          </a:bodyPr>
          <a:lstStyle/>
          <a:p>
            <a:r>
              <a:rPr lang="en-US" dirty="0"/>
              <a:t>Serious Crime Stats: mean = 59068.49, mode = 65170.00, spread = 418261854.34, tails = -1.09.</a:t>
            </a:r>
          </a:p>
          <a:p>
            <a:r>
              <a:rPr lang="en-US" dirty="0" err="1"/>
              <a:t>Huge_damage</a:t>
            </a:r>
            <a:r>
              <a:rPr lang="en-US" dirty="0"/>
              <a:t> Crime Stats: mean = 38402.04, mode = 87941.00, spread = 428680561.49, tails = -1.22.</a:t>
            </a:r>
          </a:p>
          <a:p>
            <a:r>
              <a:rPr lang="en-US" dirty="0"/>
              <a:t>Ecological Crime Stats: mean = 2592.46, mode = 2308.00, spread = 1051836.74, tails = 3.94.</a:t>
            </a:r>
          </a:p>
          <a:p>
            <a:r>
              <a:rPr lang="en-US" dirty="0"/>
              <a:t>Terrorism Crime Stats: mean = 197.84, mode = 63.00, spread = 59958.00, tails = 4.63.</a:t>
            </a:r>
          </a:p>
          <a:p>
            <a:r>
              <a:rPr lang="en-US" dirty="0"/>
              <a:t>Extremism Crime Stats: mean = 59.47, mode = 35.00, spread = 1761.29, tails = -0.37.</a:t>
            </a:r>
          </a:p>
          <a:p>
            <a:r>
              <a:rPr lang="en-US" dirty="0"/>
              <a:t>Murder Crime Stats: mean = 1451.40, mode = 1287.00, spread = 470643.19, tails = -0.76.</a:t>
            </a:r>
          </a:p>
          <a:p>
            <a:r>
              <a:rPr lang="en-US" dirty="0" err="1"/>
              <a:t>Harm_to_health</a:t>
            </a:r>
            <a:r>
              <a:rPr lang="en-US" dirty="0"/>
              <a:t> Crime Stats: mean = 3276.02, mode = 5021.00, spread = 1022901.57, tails = -0.90.</a:t>
            </a:r>
          </a:p>
          <a:p>
            <a:r>
              <a:rPr lang="en-US" dirty="0"/>
              <a:t>Rape Crime Stats: mean = 463.58, mode = 515.00, spread = 35326.43, tails = -0.10.</a:t>
            </a:r>
          </a:p>
          <a:p>
            <a:r>
              <a:rPr lang="en-US" dirty="0"/>
              <a:t>Theft Crime Stats: mean = 92647.56, mode = 153394.00, spread = 640817694.90, tails = -0.25.</a:t>
            </a:r>
          </a:p>
          <a:p>
            <a:r>
              <a:rPr lang="en-US" dirty="0" err="1"/>
              <a:t>Vehicle_theft</a:t>
            </a:r>
            <a:r>
              <a:rPr lang="en-US" dirty="0"/>
              <a:t> Crime Stats: mean = 4101.41, mode = 7047.00, spread = 2439404.54, tails = -0.59.</a:t>
            </a:r>
          </a:p>
          <a:p>
            <a:r>
              <a:rPr lang="en-US" dirty="0" err="1"/>
              <a:t>Fraud_scam</a:t>
            </a:r>
            <a:r>
              <a:rPr lang="en-US" dirty="0"/>
              <a:t> Crime Stats: mean = 15277.83, mode = 16912.00, spread = 16846321.88, tails = -0.22.</a:t>
            </a:r>
          </a:p>
          <a:p>
            <a:r>
              <a:rPr lang="en-US" dirty="0"/>
              <a:t>Hooligan Crime Stats: mean = 1457.65, mode = 194.00, spread = 6526162.47, tails = 10.17.</a:t>
            </a:r>
          </a:p>
          <a:p>
            <a:r>
              <a:rPr lang="en-US" dirty="0"/>
              <a:t>Drugs Crime Stats: mean = 17644.36, mode = 20176.00, spread = 9367464.14, tails = 0.84.</a:t>
            </a:r>
          </a:p>
          <a:p>
            <a:r>
              <a:rPr lang="en-US" dirty="0"/>
              <a:t>Weapons Crime Stats: mean = 2525.02, mode = 2089.00, spread = 534915.95, tails = 4.79.</a:t>
            </a:r>
          </a:p>
          <a:p>
            <a:endParaRPr lang="en-US" dirty="0"/>
          </a:p>
        </p:txBody>
      </p:sp>
    </p:spTree>
    <p:extLst>
      <p:ext uri="{BB962C8B-B14F-4D97-AF65-F5344CB8AC3E}">
        <p14:creationId xmlns:p14="http://schemas.microsoft.com/office/powerpoint/2010/main" val="88640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DF5E-43FC-4C1A-AFC2-0495FAAA5387}"/>
              </a:ext>
            </a:extLst>
          </p:cNvPr>
          <p:cNvSpPr>
            <a:spLocks noGrp="1"/>
          </p:cNvSpPr>
          <p:nvPr>
            <p:ph type="title"/>
          </p:nvPr>
        </p:nvSpPr>
        <p:spPr>
          <a:xfrm>
            <a:off x="1141413" y="618518"/>
            <a:ext cx="9905998" cy="1478570"/>
          </a:xfrm>
        </p:spPr>
        <p:txBody>
          <a:bodyPr>
            <a:normAutofit/>
          </a:bodyPr>
          <a:lstStyle/>
          <a:p>
            <a:r>
              <a:rPr lang="en-US" dirty="0"/>
              <a:t>Crime patterns overall against recent</a:t>
            </a:r>
          </a:p>
        </p:txBody>
      </p:sp>
      <p:pic>
        <p:nvPicPr>
          <p:cNvPr id="7" name="Picture 6">
            <a:extLst>
              <a:ext uri="{FF2B5EF4-FFF2-40B4-BE49-F238E27FC236}">
                <a16:creationId xmlns:a16="http://schemas.microsoft.com/office/drawing/2014/main" id="{F15ED3E9-5F3E-418C-81EF-47C837210AF4}"/>
              </a:ext>
            </a:extLst>
          </p:cNvPr>
          <p:cNvPicPr>
            <a:picLocks noChangeAspect="1"/>
          </p:cNvPicPr>
          <p:nvPr/>
        </p:nvPicPr>
        <p:blipFill>
          <a:blip r:embed="rId3"/>
          <a:stretch>
            <a:fillRect/>
          </a:stretch>
        </p:blipFill>
        <p:spPr>
          <a:xfrm>
            <a:off x="1141411" y="2414920"/>
            <a:ext cx="4689234" cy="321878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9DC70F77-9FD8-4442-AA5E-723CEDD311D9}"/>
              </a:ext>
            </a:extLst>
          </p:cNvPr>
          <p:cNvSpPr>
            <a:spLocks noGrp="1"/>
          </p:cNvSpPr>
          <p:nvPr>
            <p:ph idx="1"/>
          </p:nvPr>
        </p:nvSpPr>
        <p:spPr>
          <a:xfrm>
            <a:off x="6336727" y="2249487"/>
            <a:ext cx="4710683" cy="3541714"/>
          </a:xfrm>
        </p:spPr>
        <p:txBody>
          <a:bodyPr>
            <a:normAutofit/>
          </a:bodyPr>
          <a:lstStyle/>
          <a:p>
            <a:r>
              <a:rPr lang="en-US" dirty="0"/>
              <a:t>Created using the </a:t>
            </a:r>
            <a:r>
              <a:rPr lang="en-US" dirty="0" err="1"/>
              <a:t>Total_crimes</a:t>
            </a:r>
            <a:r>
              <a:rPr lang="en-US" dirty="0"/>
              <a:t> variables.</a:t>
            </a:r>
          </a:p>
          <a:p>
            <a:r>
              <a:rPr lang="en-US" dirty="0"/>
              <a:t>The plot shows values are more tightly packed than the overall data and gives the impression of a lesser crime rate than the full time length data.</a:t>
            </a:r>
          </a:p>
        </p:txBody>
      </p:sp>
    </p:spTree>
    <p:extLst>
      <p:ext uri="{BB962C8B-B14F-4D97-AF65-F5344CB8AC3E}">
        <p14:creationId xmlns:p14="http://schemas.microsoft.com/office/powerpoint/2010/main" val="237211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0F82-F9CC-4F55-886E-6E2E6F34FC7E}"/>
              </a:ext>
            </a:extLst>
          </p:cNvPr>
          <p:cNvSpPr>
            <a:spLocks noGrp="1"/>
          </p:cNvSpPr>
          <p:nvPr>
            <p:ph type="title"/>
          </p:nvPr>
        </p:nvSpPr>
        <p:spPr>
          <a:xfrm>
            <a:off x="5128643" y="618518"/>
            <a:ext cx="6188402" cy="743751"/>
          </a:xfrm>
        </p:spPr>
        <p:txBody>
          <a:bodyPr>
            <a:normAutofit/>
          </a:bodyPr>
          <a:lstStyle/>
          <a:p>
            <a:r>
              <a:rPr lang="en-US" dirty="0" err="1"/>
              <a:t>Cdf</a:t>
            </a:r>
            <a:r>
              <a:rPr lang="en-US" dirty="0"/>
              <a:t> analysis</a:t>
            </a:r>
          </a:p>
        </p:txBody>
      </p:sp>
      <p:sp>
        <p:nvSpPr>
          <p:cNvPr id="11" name="Round Diagonal Corner Rectangle 6">
            <a:extLst>
              <a:ext uri="{FF2B5EF4-FFF2-40B4-BE49-F238E27FC236}">
                <a16:creationId xmlns:a16="http://schemas.microsoft.com/office/drawing/2014/main" id="{8B9E3A5D-C977-4BD8-ADF3-3F8115033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3BE5CC-EFA1-41AD-A10B-0771EE060C59}"/>
              </a:ext>
            </a:extLst>
          </p:cNvPr>
          <p:cNvPicPr>
            <a:picLocks noChangeAspect="1"/>
          </p:cNvPicPr>
          <p:nvPr/>
        </p:nvPicPr>
        <p:blipFill>
          <a:blip r:embed="rId3"/>
          <a:stretch>
            <a:fillRect/>
          </a:stretch>
        </p:blipFill>
        <p:spPr>
          <a:xfrm>
            <a:off x="1299196" y="1137622"/>
            <a:ext cx="2833480" cy="2206352"/>
          </a:xfrm>
          <a:prstGeom prst="rect">
            <a:avLst/>
          </a:prstGeom>
        </p:spPr>
      </p:pic>
      <p:pic>
        <p:nvPicPr>
          <p:cNvPr id="4" name="Picture 3">
            <a:extLst>
              <a:ext uri="{FF2B5EF4-FFF2-40B4-BE49-F238E27FC236}">
                <a16:creationId xmlns:a16="http://schemas.microsoft.com/office/drawing/2014/main" id="{18341FDC-8E0C-4B34-8172-A5766F411979}"/>
              </a:ext>
            </a:extLst>
          </p:cNvPr>
          <p:cNvPicPr>
            <a:picLocks noChangeAspect="1"/>
          </p:cNvPicPr>
          <p:nvPr/>
        </p:nvPicPr>
        <p:blipFill>
          <a:blip r:embed="rId4"/>
          <a:stretch>
            <a:fillRect/>
          </a:stretch>
        </p:blipFill>
        <p:spPr>
          <a:xfrm>
            <a:off x="1297058" y="3508565"/>
            <a:ext cx="2837753" cy="2206353"/>
          </a:xfrm>
          <a:prstGeom prst="rect">
            <a:avLst/>
          </a:prstGeom>
        </p:spPr>
      </p:pic>
      <p:sp>
        <p:nvSpPr>
          <p:cNvPr id="3" name="Content Placeholder 2">
            <a:extLst>
              <a:ext uri="{FF2B5EF4-FFF2-40B4-BE49-F238E27FC236}">
                <a16:creationId xmlns:a16="http://schemas.microsoft.com/office/drawing/2014/main" id="{F1B4FDAF-4D65-474C-BB31-8F40856EC533}"/>
              </a:ext>
            </a:extLst>
          </p:cNvPr>
          <p:cNvSpPr>
            <a:spLocks noGrp="1"/>
          </p:cNvSpPr>
          <p:nvPr>
            <p:ph idx="1"/>
          </p:nvPr>
        </p:nvSpPr>
        <p:spPr>
          <a:xfrm>
            <a:off x="5128643" y="1548882"/>
            <a:ext cx="6188402" cy="4242319"/>
          </a:xfrm>
        </p:spPr>
        <p:txBody>
          <a:bodyPr>
            <a:normAutofit/>
          </a:bodyPr>
          <a:lstStyle/>
          <a:p>
            <a:r>
              <a:rPr lang="en-US" sz="2200" dirty="0"/>
              <a:t>A CDF of the Drugs and Hooligan variables</a:t>
            </a:r>
          </a:p>
          <a:p>
            <a:r>
              <a:rPr lang="en-US" sz="2200" dirty="0"/>
              <a:t>The Drugs CDF bears a somewhat sigmoidal shape, </a:t>
            </a:r>
            <a:r>
              <a:rPr lang="en-US" sz="2200" dirty="0" err="1"/>
              <a:t>indictating</a:t>
            </a:r>
            <a:r>
              <a:rPr lang="en-US" sz="2200" dirty="0"/>
              <a:t> a normal distribution, while the Hooligan CDF lacks this pattern and more resembles a Pareto distribution.</a:t>
            </a:r>
          </a:p>
          <a:p>
            <a:r>
              <a:rPr lang="en-US" sz="2200" dirty="0"/>
              <a:t>Illustrates that there is a variance in the normality between different categories of crime. Therefore, linear regression may not be the best predictor for all variables.</a:t>
            </a:r>
          </a:p>
          <a:p>
            <a:endParaRPr lang="en-US" dirty="0"/>
          </a:p>
        </p:txBody>
      </p:sp>
    </p:spTree>
    <p:extLst>
      <p:ext uri="{BB962C8B-B14F-4D97-AF65-F5344CB8AC3E}">
        <p14:creationId xmlns:p14="http://schemas.microsoft.com/office/powerpoint/2010/main" val="1597097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2</TotalTime>
  <Words>1028</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Investigation of crime data in Russia (2003-2020)</vt:lpstr>
      <vt:lpstr>Variables of interest</vt:lpstr>
      <vt:lpstr>histograms</vt:lpstr>
      <vt:lpstr>PowerPoint Presentation</vt:lpstr>
      <vt:lpstr>histograms</vt:lpstr>
      <vt:lpstr>histograms</vt:lpstr>
      <vt:lpstr>Summary stats of all variables</vt:lpstr>
      <vt:lpstr>Crime patterns overall against recent</vt:lpstr>
      <vt:lpstr>Cdf analysis</vt:lpstr>
      <vt:lpstr>Analytic distribution</vt:lpstr>
      <vt:lpstr>Scatterplots</vt:lpstr>
      <vt:lpstr>Additional Scatterplot</vt:lpstr>
      <vt:lpstr>Hypothesis Testing</vt:lpstr>
      <vt:lpstr>Linear Regression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crime data in Russia (2003-2020)</dc:title>
  <dc:creator>Evan Edmunds</dc:creator>
  <cp:lastModifiedBy>Evan Edmunds</cp:lastModifiedBy>
  <cp:revision>1</cp:revision>
  <dcterms:created xsi:type="dcterms:W3CDTF">2020-05-31T02:48:19Z</dcterms:created>
  <dcterms:modified xsi:type="dcterms:W3CDTF">2020-05-31T02:50:24Z</dcterms:modified>
</cp:coreProperties>
</file>