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01" r:id="rId2"/>
    <p:sldId id="275" r:id="rId3"/>
    <p:sldId id="279" r:id="rId4"/>
    <p:sldId id="299" r:id="rId5"/>
    <p:sldId id="277" r:id="rId6"/>
    <p:sldId id="302" r:id="rId7"/>
    <p:sldId id="265" r:id="rId8"/>
    <p:sldId id="280" r:id="rId9"/>
    <p:sldId id="284" r:id="rId10"/>
    <p:sldId id="288" r:id="rId11"/>
    <p:sldId id="303" r:id="rId12"/>
    <p:sldId id="283" r:id="rId13"/>
    <p:sldId id="278" r:id="rId14"/>
    <p:sldId id="270" r:id="rId15"/>
    <p:sldId id="304" r:id="rId16"/>
    <p:sldId id="290" r:id="rId17"/>
    <p:sldId id="318" r:id="rId18"/>
    <p:sldId id="292" r:id="rId19"/>
  </p:sldIdLst>
  <p:sldSz cx="9144000" cy="6858000" type="screen4x3"/>
  <p:notesSz cx="7010400" cy="92964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41" autoAdjust="0"/>
    <p:restoredTop sz="94660"/>
  </p:normalViewPr>
  <p:slideViewPr>
    <p:cSldViewPr>
      <p:cViewPr varScale="1">
        <p:scale>
          <a:sx n="70" d="100"/>
          <a:sy n="70" d="100"/>
        </p:scale>
        <p:origin x="-1716" y="-96"/>
      </p:cViewPr>
      <p:guideLst>
        <p:guide orient="horz" pos="2160"/>
        <p:guide pos="2880"/>
      </p:guideLst>
    </p:cSldViewPr>
  </p:slideViewPr>
  <p:notesTextViewPr>
    <p:cViewPr>
      <p:scale>
        <a:sx n="1" d="1"/>
        <a:sy n="1" d="1"/>
      </p:scale>
      <p:origin x="0" y="0"/>
    </p:cViewPr>
  </p:notesTextViewPr>
  <p:notesViewPr>
    <p:cSldViewPr>
      <p:cViewPr>
        <p:scale>
          <a:sx n="90" d="100"/>
          <a:sy n="90" d="100"/>
        </p:scale>
        <p:origin x="-1992" y="13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9EE2F2-96E3-E94E-AAF2-CDDA508BAD94}" type="doc">
      <dgm:prSet loTypeId="urn:microsoft.com/office/officeart/2005/8/layout/hProcess9" loCatId="list" qsTypeId="urn:microsoft.com/office/officeart/2005/8/quickstyle/simple4" qsCatId="simple" csTypeId="urn:microsoft.com/office/officeart/2005/8/colors/accent1_2" csCatId="accent1" phldr="1"/>
      <dgm:spPr/>
      <dgm:t>
        <a:bodyPr/>
        <a:lstStyle/>
        <a:p>
          <a:endParaRPr lang="en-US"/>
        </a:p>
      </dgm:t>
    </dgm:pt>
    <dgm:pt modelId="{EC8F9867-988D-4B45-AAFF-E032C295F482}">
      <dgm:prSet/>
      <dgm:spPr/>
      <dgm:t>
        <a:bodyPr/>
        <a:lstStyle/>
        <a:p>
          <a:r>
            <a:rPr lang="es-ES" dirty="0"/>
            <a:t>El procesador lee (recupera) las instrucciones de la memoria</a:t>
          </a:r>
          <a:endParaRPr lang="en-US" dirty="0"/>
        </a:p>
      </dgm:t>
    </dgm:pt>
    <dgm:pt modelId="{15BBB3AD-BACE-824E-B823-9A0F8B0B731B}" type="parTrans" cxnId="{FF74B327-0DB8-9E46-9C2D-0EC4EB488474}">
      <dgm:prSet/>
      <dgm:spPr/>
      <dgm:t>
        <a:bodyPr/>
        <a:lstStyle/>
        <a:p>
          <a:endParaRPr lang="en-US"/>
        </a:p>
      </dgm:t>
    </dgm:pt>
    <dgm:pt modelId="{694342DE-2DFE-DA4D-B949-20B362624EF5}" type="sibTrans" cxnId="{FF74B327-0DB8-9E46-9C2D-0EC4EB488474}">
      <dgm:prSet/>
      <dgm:spPr/>
      <dgm:t>
        <a:bodyPr/>
        <a:lstStyle/>
        <a:p>
          <a:endParaRPr lang="en-US"/>
        </a:p>
      </dgm:t>
    </dgm:pt>
    <dgm:pt modelId="{CE52B32C-06C4-6443-AD16-DB864EB959C0}">
      <dgm:prSet/>
      <dgm:spPr/>
      <dgm:t>
        <a:bodyPr/>
        <a:lstStyle/>
        <a:p>
          <a:r>
            <a:rPr lang="es-ES" dirty="0"/>
            <a:t>El Procesador ejecuta cada instrucción</a:t>
          </a:r>
          <a:endParaRPr lang="en-US" dirty="0"/>
        </a:p>
      </dgm:t>
    </dgm:pt>
    <dgm:pt modelId="{FB739005-8423-0B42-914A-553E152678D6}" type="parTrans" cxnId="{B55F1616-839C-AA48-8DFB-1AB748CEE23B}">
      <dgm:prSet/>
      <dgm:spPr/>
      <dgm:t>
        <a:bodyPr/>
        <a:lstStyle/>
        <a:p>
          <a:endParaRPr lang="en-US"/>
        </a:p>
      </dgm:t>
    </dgm:pt>
    <dgm:pt modelId="{AC400D9B-818A-D544-85DA-EA297AC9D299}" type="sibTrans" cxnId="{B55F1616-839C-AA48-8DFB-1AB748CEE23B}">
      <dgm:prSet/>
      <dgm:spPr/>
      <dgm:t>
        <a:bodyPr/>
        <a:lstStyle/>
        <a:p>
          <a:endParaRPr lang="en-US"/>
        </a:p>
      </dgm:t>
    </dgm:pt>
    <dgm:pt modelId="{43B9C9C2-F8C7-0749-9652-0164D1693909}" type="pres">
      <dgm:prSet presAssocID="{A99EE2F2-96E3-E94E-AAF2-CDDA508BAD94}" presName="CompostProcess" presStyleCnt="0">
        <dgm:presLayoutVars>
          <dgm:dir/>
          <dgm:resizeHandles val="exact"/>
        </dgm:presLayoutVars>
      </dgm:prSet>
      <dgm:spPr/>
      <dgm:t>
        <a:bodyPr/>
        <a:lstStyle/>
        <a:p>
          <a:endParaRPr lang="es-AR"/>
        </a:p>
      </dgm:t>
    </dgm:pt>
    <dgm:pt modelId="{36DB873E-21A1-144A-9AD7-E6EBFB71C30C}" type="pres">
      <dgm:prSet presAssocID="{A99EE2F2-96E3-E94E-AAF2-CDDA508BAD94}" presName="arrow" presStyleLbl="bgShp" presStyleIdx="0" presStyleCnt="1" custLinFactNeighborX="-61455" custLinFactNeighborY="-3448"/>
      <dgm:spPr>
        <a:solidFill>
          <a:schemeClr val="bg1"/>
        </a:solidFill>
        <a:ln>
          <a:solidFill>
            <a:schemeClr val="accent1"/>
          </a:solidFill>
        </a:ln>
      </dgm:spPr>
    </dgm:pt>
    <dgm:pt modelId="{A586CFED-CCBF-DB4B-8AE1-64958958146A}" type="pres">
      <dgm:prSet presAssocID="{A99EE2F2-96E3-E94E-AAF2-CDDA508BAD94}" presName="linearProcess" presStyleCnt="0"/>
      <dgm:spPr/>
    </dgm:pt>
    <dgm:pt modelId="{559AD022-6B47-494A-989A-66B40C1EA3D9}" type="pres">
      <dgm:prSet presAssocID="{EC8F9867-988D-4B45-AAFF-E032C295F482}" presName="textNode" presStyleLbl="node1" presStyleIdx="0" presStyleCnt="2">
        <dgm:presLayoutVars>
          <dgm:bulletEnabled val="1"/>
        </dgm:presLayoutVars>
      </dgm:prSet>
      <dgm:spPr/>
      <dgm:t>
        <a:bodyPr/>
        <a:lstStyle/>
        <a:p>
          <a:endParaRPr lang="es-AR"/>
        </a:p>
      </dgm:t>
    </dgm:pt>
    <dgm:pt modelId="{D0D10D6D-9B73-554F-B8B4-33FC07A77D56}" type="pres">
      <dgm:prSet presAssocID="{694342DE-2DFE-DA4D-B949-20B362624EF5}" presName="sibTrans" presStyleCnt="0"/>
      <dgm:spPr/>
    </dgm:pt>
    <dgm:pt modelId="{AA5A79E6-F2A8-FE46-95C5-F961763B77BB}" type="pres">
      <dgm:prSet presAssocID="{CE52B32C-06C4-6443-AD16-DB864EB959C0}" presName="textNode" presStyleLbl="node1" presStyleIdx="1" presStyleCnt="2">
        <dgm:presLayoutVars>
          <dgm:bulletEnabled val="1"/>
        </dgm:presLayoutVars>
      </dgm:prSet>
      <dgm:spPr/>
      <dgm:t>
        <a:bodyPr/>
        <a:lstStyle/>
        <a:p>
          <a:endParaRPr lang="es-AR"/>
        </a:p>
      </dgm:t>
    </dgm:pt>
  </dgm:ptLst>
  <dgm:cxnLst>
    <dgm:cxn modelId="{5C6B15B9-D09F-45EB-BBF8-4B155F6E75B8}" type="presOf" srcId="{A99EE2F2-96E3-E94E-AAF2-CDDA508BAD94}" destId="{43B9C9C2-F8C7-0749-9652-0164D1693909}" srcOrd="0" destOrd="0" presId="urn:microsoft.com/office/officeart/2005/8/layout/hProcess9"/>
    <dgm:cxn modelId="{F6C13CC9-46A2-47A3-B31D-F0EC31F377AA}" type="presOf" srcId="{CE52B32C-06C4-6443-AD16-DB864EB959C0}" destId="{AA5A79E6-F2A8-FE46-95C5-F961763B77BB}" srcOrd="0" destOrd="0" presId="urn:microsoft.com/office/officeart/2005/8/layout/hProcess9"/>
    <dgm:cxn modelId="{FF74B327-0DB8-9E46-9C2D-0EC4EB488474}" srcId="{A99EE2F2-96E3-E94E-AAF2-CDDA508BAD94}" destId="{EC8F9867-988D-4B45-AAFF-E032C295F482}" srcOrd="0" destOrd="0" parTransId="{15BBB3AD-BACE-824E-B823-9A0F8B0B731B}" sibTransId="{694342DE-2DFE-DA4D-B949-20B362624EF5}"/>
    <dgm:cxn modelId="{00567C24-DF4A-4D70-B41F-97E11B0A478B}" type="presOf" srcId="{EC8F9867-988D-4B45-AAFF-E032C295F482}" destId="{559AD022-6B47-494A-989A-66B40C1EA3D9}" srcOrd="0" destOrd="0" presId="urn:microsoft.com/office/officeart/2005/8/layout/hProcess9"/>
    <dgm:cxn modelId="{B55F1616-839C-AA48-8DFB-1AB748CEE23B}" srcId="{A99EE2F2-96E3-E94E-AAF2-CDDA508BAD94}" destId="{CE52B32C-06C4-6443-AD16-DB864EB959C0}" srcOrd="1" destOrd="0" parTransId="{FB739005-8423-0B42-914A-553E152678D6}" sibTransId="{AC400D9B-818A-D544-85DA-EA297AC9D299}"/>
    <dgm:cxn modelId="{659793DE-5918-4B1A-B67D-6E1651045EC5}" type="presParOf" srcId="{43B9C9C2-F8C7-0749-9652-0164D1693909}" destId="{36DB873E-21A1-144A-9AD7-E6EBFB71C30C}" srcOrd="0" destOrd="0" presId="urn:microsoft.com/office/officeart/2005/8/layout/hProcess9"/>
    <dgm:cxn modelId="{86369283-B6FA-4497-AD52-92170BE50683}" type="presParOf" srcId="{43B9C9C2-F8C7-0749-9652-0164D1693909}" destId="{A586CFED-CCBF-DB4B-8AE1-64958958146A}" srcOrd="1" destOrd="0" presId="urn:microsoft.com/office/officeart/2005/8/layout/hProcess9"/>
    <dgm:cxn modelId="{6CF33325-479A-4BE7-BD78-AC4DA9B10369}" type="presParOf" srcId="{A586CFED-CCBF-DB4B-8AE1-64958958146A}" destId="{559AD022-6B47-494A-989A-66B40C1EA3D9}" srcOrd="0" destOrd="0" presId="urn:microsoft.com/office/officeart/2005/8/layout/hProcess9"/>
    <dgm:cxn modelId="{AA91E4FF-29FB-457E-8016-373E5FA67AD7}" type="presParOf" srcId="{A586CFED-CCBF-DB4B-8AE1-64958958146A}" destId="{D0D10D6D-9B73-554F-B8B4-33FC07A77D56}" srcOrd="1" destOrd="0" presId="urn:microsoft.com/office/officeart/2005/8/layout/hProcess9"/>
    <dgm:cxn modelId="{8B497A5C-F861-4E89-BB91-95806ECACD7D}" type="presParOf" srcId="{A586CFED-CCBF-DB4B-8AE1-64958958146A}" destId="{AA5A79E6-F2A8-FE46-95C5-F961763B77BB}"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75B3B3-68E8-074C-ABF0-337964E7A2D7}"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EE734E43-2709-9741-B02F-D5CE2AA11502}">
      <dgm:prSet/>
      <dgm:spPr/>
      <dgm:t>
        <a:bodyPr/>
        <a:lstStyle/>
        <a:p>
          <a:pPr rtl="0"/>
          <a:r>
            <a:rPr lang="es-ES" dirty="0" smtClean="0"/>
            <a:t>Tiempo de acceso más rápido = mayor coste por bit</a:t>
          </a:r>
          <a:endParaRPr lang="en-US" dirty="0"/>
        </a:p>
      </dgm:t>
    </dgm:pt>
    <dgm:pt modelId="{BD836A13-6061-7447-81DE-5AC13302B04E}" type="parTrans" cxnId="{51E4ADD5-8772-9E46-85EB-62F8130F832B}">
      <dgm:prSet/>
      <dgm:spPr/>
      <dgm:t>
        <a:bodyPr/>
        <a:lstStyle/>
        <a:p>
          <a:endParaRPr lang="en-US"/>
        </a:p>
      </dgm:t>
    </dgm:pt>
    <dgm:pt modelId="{4AF61A00-579E-784C-9987-4FA25037B114}" type="sibTrans" cxnId="{51E4ADD5-8772-9E46-85EB-62F8130F832B}">
      <dgm:prSet/>
      <dgm:spPr/>
      <dgm:t>
        <a:bodyPr/>
        <a:lstStyle/>
        <a:p>
          <a:endParaRPr lang="en-US" dirty="0"/>
        </a:p>
      </dgm:t>
    </dgm:pt>
    <dgm:pt modelId="{FFA3272C-9CF1-1743-AE10-241542A803C6}">
      <dgm:prSet/>
      <dgm:spPr/>
      <dgm:t>
        <a:bodyPr/>
        <a:lstStyle/>
        <a:p>
          <a:pPr rtl="0"/>
          <a:r>
            <a:rPr lang="es-ES" dirty="0" smtClean="0"/>
            <a:t>Mayor capacidad = menor coste por bit</a:t>
          </a:r>
          <a:endParaRPr lang="en-US" dirty="0"/>
        </a:p>
      </dgm:t>
    </dgm:pt>
    <dgm:pt modelId="{F3018DE2-8F42-2043-B43F-8A6A214B7E3D}" type="parTrans" cxnId="{8BBF3BCD-453B-7046-B382-2CB2C37DED70}">
      <dgm:prSet/>
      <dgm:spPr/>
      <dgm:t>
        <a:bodyPr/>
        <a:lstStyle/>
        <a:p>
          <a:endParaRPr lang="en-US"/>
        </a:p>
      </dgm:t>
    </dgm:pt>
    <dgm:pt modelId="{1C15254A-7675-5C4E-A30C-076850EA6603}" type="sibTrans" cxnId="{8BBF3BCD-453B-7046-B382-2CB2C37DED70}">
      <dgm:prSet/>
      <dgm:spPr/>
      <dgm:t>
        <a:bodyPr/>
        <a:lstStyle/>
        <a:p>
          <a:endParaRPr lang="en-US" dirty="0"/>
        </a:p>
      </dgm:t>
    </dgm:pt>
    <dgm:pt modelId="{67674154-E75E-F942-88B5-DC1BF507A229}">
      <dgm:prSet/>
      <dgm:spPr/>
      <dgm:t>
        <a:bodyPr/>
        <a:lstStyle/>
        <a:p>
          <a:pPr rtl="0"/>
          <a:r>
            <a:rPr lang="es-ES" dirty="0" smtClean="0"/>
            <a:t>Mayor capacidad = velocidad de acceso más lenta</a:t>
          </a:r>
          <a:endParaRPr lang="en-US" dirty="0"/>
        </a:p>
      </dgm:t>
    </dgm:pt>
    <dgm:pt modelId="{45E092C4-CFB8-8F46-A0C4-CAEDBE0A7FC2}" type="parTrans" cxnId="{733FC643-7C5E-464D-A100-9DA14265CD9C}">
      <dgm:prSet/>
      <dgm:spPr/>
      <dgm:t>
        <a:bodyPr/>
        <a:lstStyle/>
        <a:p>
          <a:endParaRPr lang="en-US"/>
        </a:p>
      </dgm:t>
    </dgm:pt>
    <dgm:pt modelId="{BB78AD50-F6DD-E247-83D8-81D58E68FEE0}" type="sibTrans" cxnId="{733FC643-7C5E-464D-A100-9DA14265CD9C}">
      <dgm:prSet/>
      <dgm:spPr/>
      <dgm:t>
        <a:bodyPr/>
        <a:lstStyle/>
        <a:p>
          <a:endParaRPr lang="en-US"/>
        </a:p>
      </dgm:t>
    </dgm:pt>
    <dgm:pt modelId="{9D09E747-9C91-A545-8C6C-387D321A98DE}" type="pres">
      <dgm:prSet presAssocID="{EF75B3B3-68E8-074C-ABF0-337964E7A2D7}" presName="Name0" presStyleCnt="0">
        <dgm:presLayoutVars>
          <dgm:dir/>
          <dgm:animLvl val="lvl"/>
          <dgm:resizeHandles val="exact"/>
        </dgm:presLayoutVars>
      </dgm:prSet>
      <dgm:spPr/>
      <dgm:t>
        <a:bodyPr/>
        <a:lstStyle/>
        <a:p>
          <a:endParaRPr lang="en-US"/>
        </a:p>
      </dgm:t>
    </dgm:pt>
    <dgm:pt modelId="{8FB86F2A-AD6C-BD45-AE0B-7C1E36870D95}" type="pres">
      <dgm:prSet presAssocID="{EF75B3B3-68E8-074C-ABF0-337964E7A2D7}" presName="tSp" presStyleCnt="0"/>
      <dgm:spPr/>
    </dgm:pt>
    <dgm:pt modelId="{BBB1C1DC-3F8C-E744-A146-11995D5F2A04}" type="pres">
      <dgm:prSet presAssocID="{EF75B3B3-68E8-074C-ABF0-337964E7A2D7}" presName="bSp" presStyleCnt="0"/>
      <dgm:spPr/>
    </dgm:pt>
    <dgm:pt modelId="{95589FFC-4FE2-A04E-ADEF-C20320E28348}" type="pres">
      <dgm:prSet presAssocID="{EF75B3B3-68E8-074C-ABF0-337964E7A2D7}" presName="process" presStyleCnt="0"/>
      <dgm:spPr/>
    </dgm:pt>
    <dgm:pt modelId="{1901DA6F-EEBE-6548-A22B-B22212F1848F}" type="pres">
      <dgm:prSet presAssocID="{EE734E43-2709-9741-B02F-D5CE2AA11502}" presName="composite1" presStyleCnt="0"/>
      <dgm:spPr/>
    </dgm:pt>
    <dgm:pt modelId="{5EA74614-4123-254A-9D2E-601CE792C843}" type="pres">
      <dgm:prSet presAssocID="{EE734E43-2709-9741-B02F-D5CE2AA11502}" presName="dummyNode1" presStyleLbl="node1" presStyleIdx="0" presStyleCnt="3"/>
      <dgm:spPr/>
    </dgm:pt>
    <dgm:pt modelId="{64B009AE-7F49-DA49-A8EB-164A761D3040}" type="pres">
      <dgm:prSet presAssocID="{EE734E43-2709-9741-B02F-D5CE2AA11502}" presName="childNode1" presStyleLbl="bgAcc1" presStyleIdx="0" presStyleCnt="3">
        <dgm:presLayoutVars>
          <dgm:bulletEnabled val="1"/>
        </dgm:presLayoutVars>
      </dgm:prSet>
      <dgm:spPr/>
      <dgm:t>
        <a:bodyPr/>
        <a:lstStyle/>
        <a:p>
          <a:endParaRPr lang="en-US"/>
        </a:p>
      </dgm:t>
    </dgm:pt>
    <dgm:pt modelId="{5A466564-A561-4346-B434-EAC319F19458}" type="pres">
      <dgm:prSet presAssocID="{EE734E43-2709-9741-B02F-D5CE2AA11502}" presName="childNode1tx" presStyleLbl="bgAcc1" presStyleIdx="0" presStyleCnt="3">
        <dgm:presLayoutVars>
          <dgm:bulletEnabled val="1"/>
        </dgm:presLayoutVars>
      </dgm:prSet>
      <dgm:spPr/>
    </dgm:pt>
    <dgm:pt modelId="{668D22A7-3D23-E343-9B18-CEB3F7AC4D5C}" type="pres">
      <dgm:prSet presAssocID="{EE734E43-2709-9741-B02F-D5CE2AA11502}" presName="parentNode1" presStyleLbl="node1" presStyleIdx="0" presStyleCnt="3" custScaleX="98514" custScaleY="251879" custLinFactY="-10181" custLinFactNeighborX="-21909" custLinFactNeighborY="-100000">
        <dgm:presLayoutVars>
          <dgm:chMax val="1"/>
          <dgm:bulletEnabled val="1"/>
        </dgm:presLayoutVars>
      </dgm:prSet>
      <dgm:spPr/>
      <dgm:t>
        <a:bodyPr/>
        <a:lstStyle/>
        <a:p>
          <a:endParaRPr lang="en-US"/>
        </a:p>
      </dgm:t>
    </dgm:pt>
    <dgm:pt modelId="{4C91A121-39C8-2B4A-BBA2-453F542806F6}" type="pres">
      <dgm:prSet presAssocID="{EE734E43-2709-9741-B02F-D5CE2AA11502}" presName="connSite1" presStyleCnt="0"/>
      <dgm:spPr/>
    </dgm:pt>
    <dgm:pt modelId="{A6AE483D-B00D-D84D-9EEC-E6AB4B40590C}" type="pres">
      <dgm:prSet presAssocID="{4AF61A00-579E-784C-9987-4FA25037B114}" presName="Name9" presStyleLbl="sibTrans2D1" presStyleIdx="0" presStyleCnt="2" custLinFactNeighborX="29315" custLinFactNeighborY="-12910"/>
      <dgm:spPr/>
      <dgm:t>
        <a:bodyPr/>
        <a:lstStyle/>
        <a:p>
          <a:endParaRPr lang="en-US"/>
        </a:p>
      </dgm:t>
    </dgm:pt>
    <dgm:pt modelId="{67989503-70A6-4C42-B592-A00C19759A24}" type="pres">
      <dgm:prSet presAssocID="{FFA3272C-9CF1-1743-AE10-241542A803C6}" presName="composite2" presStyleCnt="0"/>
      <dgm:spPr/>
    </dgm:pt>
    <dgm:pt modelId="{EE904DBD-51D3-2545-92D6-8F106EECC7AB}" type="pres">
      <dgm:prSet presAssocID="{FFA3272C-9CF1-1743-AE10-241542A803C6}" presName="dummyNode2" presStyleLbl="node1" presStyleIdx="0" presStyleCnt="3"/>
      <dgm:spPr/>
    </dgm:pt>
    <dgm:pt modelId="{B1C4A6A7-0C4A-7F48-A212-F6E515565B43}" type="pres">
      <dgm:prSet presAssocID="{FFA3272C-9CF1-1743-AE10-241542A803C6}" presName="childNode2" presStyleLbl="bgAcc1" presStyleIdx="1" presStyleCnt="3">
        <dgm:presLayoutVars>
          <dgm:bulletEnabled val="1"/>
        </dgm:presLayoutVars>
      </dgm:prSet>
      <dgm:spPr/>
    </dgm:pt>
    <dgm:pt modelId="{95629FE7-ACCF-8841-8CE8-892C215E32DF}" type="pres">
      <dgm:prSet presAssocID="{FFA3272C-9CF1-1743-AE10-241542A803C6}" presName="childNode2tx" presStyleLbl="bgAcc1" presStyleIdx="1" presStyleCnt="3">
        <dgm:presLayoutVars>
          <dgm:bulletEnabled val="1"/>
        </dgm:presLayoutVars>
      </dgm:prSet>
      <dgm:spPr/>
    </dgm:pt>
    <dgm:pt modelId="{3B6DD367-37DE-6F46-A02B-7B831D8AB759}" type="pres">
      <dgm:prSet presAssocID="{FFA3272C-9CF1-1743-AE10-241542A803C6}" presName="parentNode2" presStyleLbl="node1" presStyleIdx="1" presStyleCnt="3" custScaleX="133514" custScaleY="223598" custLinFactY="9016" custLinFactNeighborX="-27054" custLinFactNeighborY="100000">
        <dgm:presLayoutVars>
          <dgm:chMax val="0"/>
          <dgm:bulletEnabled val="1"/>
        </dgm:presLayoutVars>
      </dgm:prSet>
      <dgm:spPr/>
      <dgm:t>
        <a:bodyPr/>
        <a:lstStyle/>
        <a:p>
          <a:endParaRPr lang="en-US"/>
        </a:p>
      </dgm:t>
    </dgm:pt>
    <dgm:pt modelId="{21D59957-9E6E-1E46-BE22-CC26566F5145}" type="pres">
      <dgm:prSet presAssocID="{FFA3272C-9CF1-1743-AE10-241542A803C6}" presName="connSite2" presStyleCnt="0"/>
      <dgm:spPr/>
    </dgm:pt>
    <dgm:pt modelId="{36ED39BC-97BF-9649-BAD0-0858DA0CB2F8}" type="pres">
      <dgm:prSet presAssocID="{1C15254A-7675-5C4E-A30C-076850EA6603}" presName="Name18" presStyleLbl="sibTrans2D1" presStyleIdx="1" presStyleCnt="2" custLinFactNeighborX="25656" custLinFactNeighborY="15102"/>
      <dgm:spPr/>
      <dgm:t>
        <a:bodyPr/>
        <a:lstStyle/>
        <a:p>
          <a:endParaRPr lang="en-US"/>
        </a:p>
      </dgm:t>
    </dgm:pt>
    <dgm:pt modelId="{16CE3C6C-F6A4-764C-B5F6-0DE384C04B64}" type="pres">
      <dgm:prSet presAssocID="{67674154-E75E-F942-88B5-DC1BF507A229}" presName="composite1" presStyleCnt="0"/>
      <dgm:spPr/>
    </dgm:pt>
    <dgm:pt modelId="{D7ED7A17-806C-8945-9DDA-737D964302BB}" type="pres">
      <dgm:prSet presAssocID="{67674154-E75E-F942-88B5-DC1BF507A229}" presName="dummyNode1" presStyleLbl="node1" presStyleIdx="1" presStyleCnt="3"/>
      <dgm:spPr/>
    </dgm:pt>
    <dgm:pt modelId="{CDC9055E-B16C-434B-8EFE-433257F244D1}" type="pres">
      <dgm:prSet presAssocID="{67674154-E75E-F942-88B5-DC1BF507A229}" presName="childNode1" presStyleLbl="bgAcc1" presStyleIdx="2" presStyleCnt="3">
        <dgm:presLayoutVars>
          <dgm:bulletEnabled val="1"/>
        </dgm:presLayoutVars>
      </dgm:prSet>
      <dgm:spPr/>
    </dgm:pt>
    <dgm:pt modelId="{EAFC476A-F4CE-404A-B914-816A49FF0AB8}" type="pres">
      <dgm:prSet presAssocID="{67674154-E75E-F942-88B5-DC1BF507A229}" presName="childNode1tx" presStyleLbl="bgAcc1" presStyleIdx="2" presStyleCnt="3">
        <dgm:presLayoutVars>
          <dgm:bulletEnabled val="1"/>
        </dgm:presLayoutVars>
      </dgm:prSet>
      <dgm:spPr/>
    </dgm:pt>
    <dgm:pt modelId="{A5CAA5E9-0C84-0F4A-B7F9-9A2FB183C957}" type="pres">
      <dgm:prSet presAssocID="{67674154-E75E-F942-88B5-DC1BF507A229}" presName="parentNode1" presStyleLbl="node1" presStyleIdx="2" presStyleCnt="3" custScaleX="116854" custScaleY="198460" custLinFactY="-20728" custLinFactNeighborX="-20009" custLinFactNeighborY="-100000">
        <dgm:presLayoutVars>
          <dgm:chMax val="1"/>
          <dgm:bulletEnabled val="1"/>
        </dgm:presLayoutVars>
      </dgm:prSet>
      <dgm:spPr/>
      <dgm:t>
        <a:bodyPr/>
        <a:lstStyle/>
        <a:p>
          <a:endParaRPr lang="en-US"/>
        </a:p>
      </dgm:t>
    </dgm:pt>
    <dgm:pt modelId="{71C2D9E6-8F1A-5141-9A1A-DEE2C5D2FAA9}" type="pres">
      <dgm:prSet presAssocID="{67674154-E75E-F942-88B5-DC1BF507A229}" presName="connSite1" presStyleCnt="0"/>
      <dgm:spPr/>
    </dgm:pt>
  </dgm:ptLst>
  <dgm:cxnLst>
    <dgm:cxn modelId="{51E4ADD5-8772-9E46-85EB-62F8130F832B}" srcId="{EF75B3B3-68E8-074C-ABF0-337964E7A2D7}" destId="{EE734E43-2709-9741-B02F-D5CE2AA11502}" srcOrd="0" destOrd="0" parTransId="{BD836A13-6061-7447-81DE-5AC13302B04E}" sibTransId="{4AF61A00-579E-784C-9987-4FA25037B114}"/>
    <dgm:cxn modelId="{C9208723-6CA5-44A2-8E61-B21D2797A347}" type="presOf" srcId="{1C15254A-7675-5C4E-A30C-076850EA6603}" destId="{36ED39BC-97BF-9649-BAD0-0858DA0CB2F8}" srcOrd="0" destOrd="0" presId="urn:microsoft.com/office/officeart/2005/8/layout/hProcess4"/>
    <dgm:cxn modelId="{ED7E021E-F06A-483F-8F15-257A09018D02}" type="presOf" srcId="{4AF61A00-579E-784C-9987-4FA25037B114}" destId="{A6AE483D-B00D-D84D-9EEC-E6AB4B40590C}" srcOrd="0" destOrd="0" presId="urn:microsoft.com/office/officeart/2005/8/layout/hProcess4"/>
    <dgm:cxn modelId="{913366E2-8B86-40AF-BA2E-24725EAE3F2D}" type="presOf" srcId="{EF75B3B3-68E8-074C-ABF0-337964E7A2D7}" destId="{9D09E747-9C91-A545-8C6C-387D321A98DE}" srcOrd="0" destOrd="0" presId="urn:microsoft.com/office/officeart/2005/8/layout/hProcess4"/>
    <dgm:cxn modelId="{DD0651AB-D1C0-432B-AB6E-2D21A9F826FE}" type="presOf" srcId="{67674154-E75E-F942-88B5-DC1BF507A229}" destId="{A5CAA5E9-0C84-0F4A-B7F9-9A2FB183C957}" srcOrd="0" destOrd="0" presId="urn:microsoft.com/office/officeart/2005/8/layout/hProcess4"/>
    <dgm:cxn modelId="{0BDF562E-EF13-433D-9187-A48FCE16D633}" type="presOf" srcId="{FFA3272C-9CF1-1743-AE10-241542A803C6}" destId="{3B6DD367-37DE-6F46-A02B-7B831D8AB759}" srcOrd="0" destOrd="0" presId="urn:microsoft.com/office/officeart/2005/8/layout/hProcess4"/>
    <dgm:cxn modelId="{733FC643-7C5E-464D-A100-9DA14265CD9C}" srcId="{EF75B3B3-68E8-074C-ABF0-337964E7A2D7}" destId="{67674154-E75E-F942-88B5-DC1BF507A229}" srcOrd="2" destOrd="0" parTransId="{45E092C4-CFB8-8F46-A0C4-CAEDBE0A7FC2}" sibTransId="{BB78AD50-F6DD-E247-83D8-81D58E68FEE0}"/>
    <dgm:cxn modelId="{8BBF3BCD-453B-7046-B382-2CB2C37DED70}" srcId="{EF75B3B3-68E8-074C-ABF0-337964E7A2D7}" destId="{FFA3272C-9CF1-1743-AE10-241542A803C6}" srcOrd="1" destOrd="0" parTransId="{F3018DE2-8F42-2043-B43F-8A6A214B7E3D}" sibTransId="{1C15254A-7675-5C4E-A30C-076850EA6603}"/>
    <dgm:cxn modelId="{76BA9EAB-CEB0-432A-B088-BA7B60123135}" type="presOf" srcId="{EE734E43-2709-9741-B02F-D5CE2AA11502}" destId="{668D22A7-3D23-E343-9B18-CEB3F7AC4D5C}" srcOrd="0" destOrd="0" presId="urn:microsoft.com/office/officeart/2005/8/layout/hProcess4"/>
    <dgm:cxn modelId="{D6B59B03-3C77-4241-A928-0DA866593191}" type="presParOf" srcId="{9D09E747-9C91-A545-8C6C-387D321A98DE}" destId="{8FB86F2A-AD6C-BD45-AE0B-7C1E36870D95}" srcOrd="0" destOrd="0" presId="urn:microsoft.com/office/officeart/2005/8/layout/hProcess4"/>
    <dgm:cxn modelId="{999323C1-B373-4876-B44C-425C408B3250}" type="presParOf" srcId="{9D09E747-9C91-A545-8C6C-387D321A98DE}" destId="{BBB1C1DC-3F8C-E744-A146-11995D5F2A04}" srcOrd="1" destOrd="0" presId="urn:microsoft.com/office/officeart/2005/8/layout/hProcess4"/>
    <dgm:cxn modelId="{9EA7C492-FAAA-4401-8134-AB16AF7CA3B4}" type="presParOf" srcId="{9D09E747-9C91-A545-8C6C-387D321A98DE}" destId="{95589FFC-4FE2-A04E-ADEF-C20320E28348}" srcOrd="2" destOrd="0" presId="urn:microsoft.com/office/officeart/2005/8/layout/hProcess4"/>
    <dgm:cxn modelId="{EC6AE594-F648-44C5-92C4-CDDDF9E4F8B6}" type="presParOf" srcId="{95589FFC-4FE2-A04E-ADEF-C20320E28348}" destId="{1901DA6F-EEBE-6548-A22B-B22212F1848F}" srcOrd="0" destOrd="0" presId="urn:microsoft.com/office/officeart/2005/8/layout/hProcess4"/>
    <dgm:cxn modelId="{5AB79324-DA80-439F-8537-63B100F1BE88}" type="presParOf" srcId="{1901DA6F-EEBE-6548-A22B-B22212F1848F}" destId="{5EA74614-4123-254A-9D2E-601CE792C843}" srcOrd="0" destOrd="0" presId="urn:microsoft.com/office/officeart/2005/8/layout/hProcess4"/>
    <dgm:cxn modelId="{2DE37234-1E9F-4E4B-8DCF-F8C8DFAE0BD3}" type="presParOf" srcId="{1901DA6F-EEBE-6548-A22B-B22212F1848F}" destId="{64B009AE-7F49-DA49-A8EB-164A761D3040}" srcOrd="1" destOrd="0" presId="urn:microsoft.com/office/officeart/2005/8/layout/hProcess4"/>
    <dgm:cxn modelId="{323FE986-151F-49DC-B42F-F8FF911B867F}" type="presParOf" srcId="{1901DA6F-EEBE-6548-A22B-B22212F1848F}" destId="{5A466564-A561-4346-B434-EAC319F19458}" srcOrd="2" destOrd="0" presId="urn:microsoft.com/office/officeart/2005/8/layout/hProcess4"/>
    <dgm:cxn modelId="{389165B9-9C9C-4808-A75F-0ADFA1F5EA42}" type="presParOf" srcId="{1901DA6F-EEBE-6548-A22B-B22212F1848F}" destId="{668D22A7-3D23-E343-9B18-CEB3F7AC4D5C}" srcOrd="3" destOrd="0" presId="urn:microsoft.com/office/officeart/2005/8/layout/hProcess4"/>
    <dgm:cxn modelId="{184D763A-D6AD-479A-80BE-7688ECAC98C0}" type="presParOf" srcId="{1901DA6F-EEBE-6548-A22B-B22212F1848F}" destId="{4C91A121-39C8-2B4A-BBA2-453F542806F6}" srcOrd="4" destOrd="0" presId="urn:microsoft.com/office/officeart/2005/8/layout/hProcess4"/>
    <dgm:cxn modelId="{9F0D2718-7E2D-4005-AD5B-27258D884B84}" type="presParOf" srcId="{95589FFC-4FE2-A04E-ADEF-C20320E28348}" destId="{A6AE483D-B00D-D84D-9EEC-E6AB4B40590C}" srcOrd="1" destOrd="0" presId="urn:microsoft.com/office/officeart/2005/8/layout/hProcess4"/>
    <dgm:cxn modelId="{DFCBC209-BB08-4E77-9FB7-3C0DFFAA5492}" type="presParOf" srcId="{95589FFC-4FE2-A04E-ADEF-C20320E28348}" destId="{67989503-70A6-4C42-B592-A00C19759A24}" srcOrd="2" destOrd="0" presId="urn:microsoft.com/office/officeart/2005/8/layout/hProcess4"/>
    <dgm:cxn modelId="{BC6ADE04-FF20-4245-8B02-57A5676F92F5}" type="presParOf" srcId="{67989503-70A6-4C42-B592-A00C19759A24}" destId="{EE904DBD-51D3-2545-92D6-8F106EECC7AB}" srcOrd="0" destOrd="0" presId="urn:microsoft.com/office/officeart/2005/8/layout/hProcess4"/>
    <dgm:cxn modelId="{649F5632-D522-4164-BEB7-18EFAE1A5FC8}" type="presParOf" srcId="{67989503-70A6-4C42-B592-A00C19759A24}" destId="{B1C4A6A7-0C4A-7F48-A212-F6E515565B43}" srcOrd="1" destOrd="0" presId="urn:microsoft.com/office/officeart/2005/8/layout/hProcess4"/>
    <dgm:cxn modelId="{9E17DEDD-F3D7-4C62-95F5-AD6D363C1CD4}" type="presParOf" srcId="{67989503-70A6-4C42-B592-A00C19759A24}" destId="{95629FE7-ACCF-8841-8CE8-892C215E32DF}" srcOrd="2" destOrd="0" presId="urn:microsoft.com/office/officeart/2005/8/layout/hProcess4"/>
    <dgm:cxn modelId="{BE854017-C9C5-434B-8D6B-B357B4384CFB}" type="presParOf" srcId="{67989503-70A6-4C42-B592-A00C19759A24}" destId="{3B6DD367-37DE-6F46-A02B-7B831D8AB759}" srcOrd="3" destOrd="0" presId="urn:microsoft.com/office/officeart/2005/8/layout/hProcess4"/>
    <dgm:cxn modelId="{1C3CE7F5-F8CD-498F-88D7-B14A2A632D67}" type="presParOf" srcId="{67989503-70A6-4C42-B592-A00C19759A24}" destId="{21D59957-9E6E-1E46-BE22-CC26566F5145}" srcOrd="4" destOrd="0" presId="urn:microsoft.com/office/officeart/2005/8/layout/hProcess4"/>
    <dgm:cxn modelId="{799DDF5F-FB40-46BE-8363-6EFD0AB479AE}" type="presParOf" srcId="{95589FFC-4FE2-A04E-ADEF-C20320E28348}" destId="{36ED39BC-97BF-9649-BAD0-0858DA0CB2F8}" srcOrd="3" destOrd="0" presId="urn:microsoft.com/office/officeart/2005/8/layout/hProcess4"/>
    <dgm:cxn modelId="{4F90A2F6-CD6A-4BEB-B5FD-E99AE3E96EA3}" type="presParOf" srcId="{95589FFC-4FE2-A04E-ADEF-C20320E28348}" destId="{16CE3C6C-F6A4-764C-B5F6-0DE384C04B64}" srcOrd="4" destOrd="0" presId="urn:microsoft.com/office/officeart/2005/8/layout/hProcess4"/>
    <dgm:cxn modelId="{703EA09C-ACE2-444E-8C96-DE042F10D241}" type="presParOf" srcId="{16CE3C6C-F6A4-764C-B5F6-0DE384C04B64}" destId="{D7ED7A17-806C-8945-9DDA-737D964302BB}" srcOrd="0" destOrd="0" presId="urn:microsoft.com/office/officeart/2005/8/layout/hProcess4"/>
    <dgm:cxn modelId="{9F2442DA-56EE-4F6B-8C6D-E93C7273ECC4}" type="presParOf" srcId="{16CE3C6C-F6A4-764C-B5F6-0DE384C04B64}" destId="{CDC9055E-B16C-434B-8EFE-433257F244D1}" srcOrd="1" destOrd="0" presId="urn:microsoft.com/office/officeart/2005/8/layout/hProcess4"/>
    <dgm:cxn modelId="{910D4782-F365-42C6-994C-A49B478793B0}" type="presParOf" srcId="{16CE3C6C-F6A4-764C-B5F6-0DE384C04B64}" destId="{EAFC476A-F4CE-404A-B914-816A49FF0AB8}" srcOrd="2" destOrd="0" presId="urn:microsoft.com/office/officeart/2005/8/layout/hProcess4"/>
    <dgm:cxn modelId="{ACB30A6D-7E10-49BE-A711-9547A85B8AE0}" type="presParOf" srcId="{16CE3C6C-F6A4-764C-B5F6-0DE384C04B64}" destId="{A5CAA5E9-0C84-0F4A-B7F9-9A2FB183C957}" srcOrd="3" destOrd="0" presId="urn:microsoft.com/office/officeart/2005/8/layout/hProcess4"/>
    <dgm:cxn modelId="{C8916EAB-E95D-4EB9-8A59-3DA005A1E89B}" type="presParOf" srcId="{16CE3C6C-F6A4-764C-B5F6-0DE384C04B64}" destId="{71C2D9E6-8F1A-5141-9A1A-DEE2C5D2FAA9}" srcOrd="4" destOrd="0" presId="urn:microsoft.com/office/officeart/2005/8/layout/h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5B62A0-CE3B-5F4A-A1BA-04553DDB54DB}"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E7C1FB02-03C4-434A-8A56-BF7B60B0B679}">
      <dgm:prSet/>
      <dgm:spPr/>
      <dgm:t>
        <a:bodyPr/>
        <a:lstStyle/>
        <a:p>
          <a:pPr rtl="0"/>
          <a:r>
            <a:rPr lang="es-ES" dirty="0" smtClean="0"/>
            <a:t>Rendimiento:</a:t>
          </a:r>
          <a:br>
            <a:rPr lang="es-ES" dirty="0" smtClean="0"/>
          </a:br>
          <a:r>
            <a:rPr lang="es-ES" dirty="0" smtClean="0"/>
            <a:t>Un sistema con múltiples procesadores dará mayor rendimiento si el trabajo se puede hacer en paralelo</a:t>
          </a:r>
          <a:endParaRPr lang="en-US" dirty="0"/>
        </a:p>
      </dgm:t>
    </dgm:pt>
    <dgm:pt modelId="{B03A4C55-B70F-D34B-AE39-4229994311F7}" type="parTrans" cxnId="{A8724253-940A-4B40-B83A-000C93AC7921}">
      <dgm:prSet/>
      <dgm:spPr/>
      <dgm:t>
        <a:bodyPr/>
        <a:lstStyle/>
        <a:p>
          <a:endParaRPr lang="en-US"/>
        </a:p>
      </dgm:t>
    </dgm:pt>
    <dgm:pt modelId="{EDCF6AC3-3D70-7C4B-9F81-801EE614353A}" type="sibTrans" cxnId="{A8724253-940A-4B40-B83A-000C93AC7921}">
      <dgm:prSet/>
      <dgm:spPr>
        <a:solidFill>
          <a:schemeClr val="bg1"/>
        </a:solidFill>
        <a:ln>
          <a:solidFill>
            <a:schemeClr val="accent1">
              <a:alpha val="90000"/>
            </a:schemeClr>
          </a:solidFill>
        </a:ln>
      </dgm:spPr>
      <dgm:t>
        <a:bodyPr/>
        <a:lstStyle/>
        <a:p>
          <a:endParaRPr lang="en-US" dirty="0"/>
        </a:p>
      </dgm:t>
    </dgm:pt>
    <dgm:pt modelId="{3FF9C8E6-CA62-A24F-BA0D-84451CDF4A22}">
      <dgm:prSet/>
      <dgm:spPr/>
      <dgm:t>
        <a:bodyPr/>
        <a:lstStyle/>
        <a:p>
          <a:pPr rtl="0"/>
          <a:r>
            <a:rPr lang="es-ES" dirty="0" smtClean="0"/>
            <a:t>Disponibilidad:</a:t>
          </a:r>
          <a:br>
            <a:rPr lang="es-ES" dirty="0" smtClean="0"/>
          </a:br>
          <a:r>
            <a:rPr lang="es-ES" dirty="0" smtClean="0"/>
            <a:t>El fallo de un solo procesador no detiene la máquina</a:t>
          </a:r>
          <a:endParaRPr lang="en-US" dirty="0"/>
        </a:p>
      </dgm:t>
    </dgm:pt>
    <dgm:pt modelId="{4DC4CAFC-2FEB-774F-B598-57A6768EAC4B}" type="parTrans" cxnId="{35AA5C8E-D378-4846-82A3-4B16CDA92A7D}">
      <dgm:prSet/>
      <dgm:spPr/>
      <dgm:t>
        <a:bodyPr/>
        <a:lstStyle/>
        <a:p>
          <a:endParaRPr lang="en-US"/>
        </a:p>
      </dgm:t>
    </dgm:pt>
    <dgm:pt modelId="{7541F988-1FFC-F24D-BA9C-19D301A8E7DD}" type="sibTrans" cxnId="{35AA5C8E-D378-4846-82A3-4B16CDA92A7D}">
      <dgm:prSet/>
      <dgm:spPr>
        <a:solidFill>
          <a:schemeClr val="bg1"/>
        </a:solidFill>
        <a:ln>
          <a:solidFill>
            <a:schemeClr val="accent1">
              <a:alpha val="90000"/>
            </a:schemeClr>
          </a:solidFill>
        </a:ln>
      </dgm:spPr>
      <dgm:t>
        <a:bodyPr/>
        <a:lstStyle/>
        <a:p>
          <a:endParaRPr lang="en-US" dirty="0"/>
        </a:p>
      </dgm:t>
    </dgm:pt>
    <dgm:pt modelId="{45B86229-4C7C-8149-B0CA-E1DC43B6BD32}">
      <dgm:prSet/>
      <dgm:spPr/>
      <dgm:t>
        <a:bodyPr/>
        <a:lstStyle/>
        <a:p>
          <a:pPr rtl="0"/>
          <a:r>
            <a:rPr lang="es-ES" dirty="0" smtClean="0"/>
            <a:t>Crecimiento </a:t>
          </a:r>
          <a:r>
            <a:rPr lang="es-ES" dirty="0" smtClean="0"/>
            <a:t>gradual:</a:t>
          </a:r>
          <a:r>
            <a:rPr lang="es-ES" dirty="0" smtClean="0"/>
            <a:t/>
          </a:r>
          <a:br>
            <a:rPr lang="es-ES" dirty="0" smtClean="0"/>
          </a:br>
          <a:r>
            <a:rPr lang="es-ES" dirty="0" smtClean="0"/>
            <a:t>Se puede añadir un procesador adicional para mejorar el rendimiento</a:t>
          </a:r>
          <a:endParaRPr lang="en-US" dirty="0"/>
        </a:p>
      </dgm:t>
    </dgm:pt>
    <dgm:pt modelId="{BAA5497B-150F-AE44-876C-8DB3BA34E4D9}" type="parTrans" cxnId="{E647CAE8-B716-BE42-9366-0709332144ED}">
      <dgm:prSet/>
      <dgm:spPr/>
      <dgm:t>
        <a:bodyPr/>
        <a:lstStyle/>
        <a:p>
          <a:endParaRPr lang="en-US"/>
        </a:p>
      </dgm:t>
    </dgm:pt>
    <dgm:pt modelId="{4AD618F7-A81B-544D-B639-85D36E287274}" type="sibTrans" cxnId="{E647CAE8-B716-BE42-9366-0709332144ED}">
      <dgm:prSet/>
      <dgm:spPr>
        <a:solidFill>
          <a:schemeClr val="bg1"/>
        </a:solidFill>
        <a:ln>
          <a:solidFill>
            <a:schemeClr val="accent1">
              <a:alpha val="90000"/>
            </a:schemeClr>
          </a:solidFill>
        </a:ln>
      </dgm:spPr>
      <dgm:t>
        <a:bodyPr/>
        <a:lstStyle/>
        <a:p>
          <a:endParaRPr lang="en-US" dirty="0"/>
        </a:p>
      </dgm:t>
    </dgm:pt>
    <dgm:pt modelId="{4515DE4F-954E-A74C-A52D-B54823E7E787}">
      <dgm:prSet/>
      <dgm:spPr/>
      <dgm:t>
        <a:bodyPr/>
        <a:lstStyle/>
        <a:p>
          <a:pPr rtl="0"/>
          <a:r>
            <a:rPr lang="es-ES" dirty="0" smtClean="0"/>
            <a:t>Variedad:</a:t>
          </a:r>
          <a:r>
            <a:rPr lang="es-ES" dirty="0" smtClean="0"/>
            <a:t/>
          </a:r>
          <a:br>
            <a:rPr lang="es-ES" dirty="0" smtClean="0"/>
          </a:br>
          <a:r>
            <a:rPr lang="es-ES" dirty="0" smtClean="0"/>
            <a:t>Los vendedores pueden ofrecer una gama de productos con diferentes características de precio y rendimiento</a:t>
          </a:r>
          <a:endParaRPr lang="en-US" dirty="0"/>
        </a:p>
      </dgm:t>
    </dgm:pt>
    <dgm:pt modelId="{4B6A4A52-6A98-074D-9B49-B800B611AA28}" type="parTrans" cxnId="{A6CF6198-FAFA-F046-B859-6B019B6A01CC}">
      <dgm:prSet/>
      <dgm:spPr/>
      <dgm:t>
        <a:bodyPr/>
        <a:lstStyle/>
        <a:p>
          <a:endParaRPr lang="en-US"/>
        </a:p>
      </dgm:t>
    </dgm:pt>
    <dgm:pt modelId="{11E4FB1E-4D57-1145-9324-23F65AC54052}" type="sibTrans" cxnId="{A6CF6198-FAFA-F046-B859-6B019B6A01CC}">
      <dgm:prSet/>
      <dgm:spPr/>
      <dgm:t>
        <a:bodyPr/>
        <a:lstStyle/>
        <a:p>
          <a:endParaRPr lang="en-US"/>
        </a:p>
      </dgm:t>
    </dgm:pt>
    <dgm:pt modelId="{33DB8B0C-8469-E043-9272-1BC16C98E1CF}" type="pres">
      <dgm:prSet presAssocID="{0F5B62A0-CE3B-5F4A-A1BA-04553DDB54DB}" presName="Name0" presStyleCnt="0">
        <dgm:presLayoutVars>
          <dgm:dir/>
          <dgm:resizeHandles/>
        </dgm:presLayoutVars>
      </dgm:prSet>
      <dgm:spPr/>
      <dgm:t>
        <a:bodyPr/>
        <a:lstStyle/>
        <a:p>
          <a:endParaRPr lang="en-US"/>
        </a:p>
      </dgm:t>
    </dgm:pt>
    <dgm:pt modelId="{4032870D-BB36-4446-A83B-A123B1257ADE}" type="pres">
      <dgm:prSet presAssocID="{E7C1FB02-03C4-434A-8A56-BF7B60B0B679}" presName="compNode" presStyleCnt="0"/>
      <dgm:spPr/>
    </dgm:pt>
    <dgm:pt modelId="{43573063-CA93-5444-9C05-D2E0C777AE8F}" type="pres">
      <dgm:prSet presAssocID="{E7C1FB02-03C4-434A-8A56-BF7B60B0B679}" presName="dummyConnPt" presStyleCnt="0"/>
      <dgm:spPr/>
    </dgm:pt>
    <dgm:pt modelId="{4F0A6739-89F1-9D49-9BCE-093F07891350}" type="pres">
      <dgm:prSet presAssocID="{E7C1FB02-03C4-434A-8A56-BF7B60B0B679}" presName="node" presStyleLbl="node1" presStyleIdx="0" presStyleCnt="4">
        <dgm:presLayoutVars>
          <dgm:bulletEnabled val="1"/>
        </dgm:presLayoutVars>
      </dgm:prSet>
      <dgm:spPr/>
      <dgm:t>
        <a:bodyPr/>
        <a:lstStyle/>
        <a:p>
          <a:endParaRPr lang="en-US"/>
        </a:p>
      </dgm:t>
    </dgm:pt>
    <dgm:pt modelId="{57156A5F-5C81-8041-AF06-2D774109E205}" type="pres">
      <dgm:prSet presAssocID="{EDCF6AC3-3D70-7C4B-9F81-801EE614353A}" presName="sibTrans" presStyleLbl="bgSibTrans2D1" presStyleIdx="0" presStyleCnt="3"/>
      <dgm:spPr/>
      <dgm:t>
        <a:bodyPr/>
        <a:lstStyle/>
        <a:p>
          <a:endParaRPr lang="en-US"/>
        </a:p>
      </dgm:t>
    </dgm:pt>
    <dgm:pt modelId="{9E9FEA06-477D-9247-A3C1-7585500A6BE8}" type="pres">
      <dgm:prSet presAssocID="{3FF9C8E6-CA62-A24F-BA0D-84451CDF4A22}" presName="compNode" presStyleCnt="0"/>
      <dgm:spPr/>
    </dgm:pt>
    <dgm:pt modelId="{348E7B86-0BB8-1C4A-97DB-B65C4A872086}" type="pres">
      <dgm:prSet presAssocID="{3FF9C8E6-CA62-A24F-BA0D-84451CDF4A22}" presName="dummyConnPt" presStyleCnt="0"/>
      <dgm:spPr/>
    </dgm:pt>
    <dgm:pt modelId="{E085D1BB-EE4A-EF41-8C95-AA24FBC9B667}" type="pres">
      <dgm:prSet presAssocID="{3FF9C8E6-CA62-A24F-BA0D-84451CDF4A22}" presName="node" presStyleLbl="node1" presStyleIdx="1" presStyleCnt="4">
        <dgm:presLayoutVars>
          <dgm:bulletEnabled val="1"/>
        </dgm:presLayoutVars>
      </dgm:prSet>
      <dgm:spPr/>
      <dgm:t>
        <a:bodyPr/>
        <a:lstStyle/>
        <a:p>
          <a:endParaRPr lang="en-US"/>
        </a:p>
      </dgm:t>
    </dgm:pt>
    <dgm:pt modelId="{2BE430A8-E5F4-514B-9379-D42B6BB62557}" type="pres">
      <dgm:prSet presAssocID="{7541F988-1FFC-F24D-BA9C-19D301A8E7DD}" presName="sibTrans" presStyleLbl="bgSibTrans2D1" presStyleIdx="1" presStyleCnt="3"/>
      <dgm:spPr/>
      <dgm:t>
        <a:bodyPr/>
        <a:lstStyle/>
        <a:p>
          <a:endParaRPr lang="en-US"/>
        </a:p>
      </dgm:t>
    </dgm:pt>
    <dgm:pt modelId="{E772A6A1-EFAA-4D4D-8681-A263D8747F77}" type="pres">
      <dgm:prSet presAssocID="{45B86229-4C7C-8149-B0CA-E1DC43B6BD32}" presName="compNode" presStyleCnt="0"/>
      <dgm:spPr/>
    </dgm:pt>
    <dgm:pt modelId="{147839DE-6B86-EF49-A851-39A624510500}" type="pres">
      <dgm:prSet presAssocID="{45B86229-4C7C-8149-B0CA-E1DC43B6BD32}" presName="dummyConnPt" presStyleCnt="0"/>
      <dgm:spPr/>
    </dgm:pt>
    <dgm:pt modelId="{9EEA4761-437E-2447-AEF1-80F6AEAAE1CD}" type="pres">
      <dgm:prSet presAssocID="{45B86229-4C7C-8149-B0CA-E1DC43B6BD32}" presName="node" presStyleLbl="node1" presStyleIdx="2" presStyleCnt="4">
        <dgm:presLayoutVars>
          <dgm:bulletEnabled val="1"/>
        </dgm:presLayoutVars>
      </dgm:prSet>
      <dgm:spPr/>
      <dgm:t>
        <a:bodyPr/>
        <a:lstStyle/>
        <a:p>
          <a:endParaRPr lang="en-US"/>
        </a:p>
      </dgm:t>
    </dgm:pt>
    <dgm:pt modelId="{E21EC75D-96AD-7C4A-8699-BE859CB688BE}" type="pres">
      <dgm:prSet presAssocID="{4AD618F7-A81B-544D-B639-85D36E287274}" presName="sibTrans" presStyleLbl="bgSibTrans2D1" presStyleIdx="2" presStyleCnt="3"/>
      <dgm:spPr/>
      <dgm:t>
        <a:bodyPr/>
        <a:lstStyle/>
        <a:p>
          <a:endParaRPr lang="en-US"/>
        </a:p>
      </dgm:t>
    </dgm:pt>
    <dgm:pt modelId="{BD6DFBA6-2BC7-3F48-9184-23CD2E4EACBF}" type="pres">
      <dgm:prSet presAssocID="{4515DE4F-954E-A74C-A52D-B54823E7E787}" presName="compNode" presStyleCnt="0"/>
      <dgm:spPr/>
    </dgm:pt>
    <dgm:pt modelId="{17B8C7FE-160A-6A4F-8528-D6C8900FF282}" type="pres">
      <dgm:prSet presAssocID="{4515DE4F-954E-A74C-A52D-B54823E7E787}" presName="dummyConnPt" presStyleCnt="0"/>
      <dgm:spPr/>
    </dgm:pt>
    <dgm:pt modelId="{90AC56CC-20EA-BC4D-9739-42C5F93BB9B9}" type="pres">
      <dgm:prSet presAssocID="{4515DE4F-954E-A74C-A52D-B54823E7E787}" presName="node" presStyleLbl="node1" presStyleIdx="3" presStyleCnt="4">
        <dgm:presLayoutVars>
          <dgm:bulletEnabled val="1"/>
        </dgm:presLayoutVars>
      </dgm:prSet>
      <dgm:spPr/>
      <dgm:t>
        <a:bodyPr/>
        <a:lstStyle/>
        <a:p>
          <a:endParaRPr lang="en-US"/>
        </a:p>
      </dgm:t>
    </dgm:pt>
  </dgm:ptLst>
  <dgm:cxnLst>
    <dgm:cxn modelId="{A6A6DB47-6631-4A3F-8ECF-CAF5B30C5F73}" type="presOf" srcId="{45B86229-4C7C-8149-B0CA-E1DC43B6BD32}" destId="{9EEA4761-437E-2447-AEF1-80F6AEAAE1CD}" srcOrd="0" destOrd="0" presId="urn:microsoft.com/office/officeart/2005/8/layout/bProcess4"/>
    <dgm:cxn modelId="{389F72DA-B242-4061-A28F-B6DA9A649A44}" type="presOf" srcId="{7541F988-1FFC-F24D-BA9C-19D301A8E7DD}" destId="{2BE430A8-E5F4-514B-9379-D42B6BB62557}" srcOrd="0" destOrd="0" presId="urn:microsoft.com/office/officeart/2005/8/layout/bProcess4"/>
    <dgm:cxn modelId="{A8724253-940A-4B40-B83A-000C93AC7921}" srcId="{0F5B62A0-CE3B-5F4A-A1BA-04553DDB54DB}" destId="{E7C1FB02-03C4-434A-8A56-BF7B60B0B679}" srcOrd="0" destOrd="0" parTransId="{B03A4C55-B70F-D34B-AE39-4229994311F7}" sibTransId="{EDCF6AC3-3D70-7C4B-9F81-801EE614353A}"/>
    <dgm:cxn modelId="{1822E912-D3B2-4777-8585-3A943E040965}" type="presOf" srcId="{3FF9C8E6-CA62-A24F-BA0D-84451CDF4A22}" destId="{E085D1BB-EE4A-EF41-8C95-AA24FBC9B667}" srcOrd="0" destOrd="0" presId="urn:microsoft.com/office/officeart/2005/8/layout/bProcess4"/>
    <dgm:cxn modelId="{A6CF6198-FAFA-F046-B859-6B019B6A01CC}" srcId="{0F5B62A0-CE3B-5F4A-A1BA-04553DDB54DB}" destId="{4515DE4F-954E-A74C-A52D-B54823E7E787}" srcOrd="3" destOrd="0" parTransId="{4B6A4A52-6A98-074D-9B49-B800B611AA28}" sibTransId="{11E4FB1E-4D57-1145-9324-23F65AC54052}"/>
    <dgm:cxn modelId="{FA569DBE-6A0B-45D4-B0C9-6CF1B503875C}" type="presOf" srcId="{4AD618F7-A81B-544D-B639-85D36E287274}" destId="{E21EC75D-96AD-7C4A-8699-BE859CB688BE}" srcOrd="0" destOrd="0" presId="urn:microsoft.com/office/officeart/2005/8/layout/bProcess4"/>
    <dgm:cxn modelId="{519EA473-B49E-4FC3-B83A-C0A7E7C546C9}" type="presOf" srcId="{4515DE4F-954E-A74C-A52D-B54823E7E787}" destId="{90AC56CC-20EA-BC4D-9739-42C5F93BB9B9}" srcOrd="0" destOrd="0" presId="urn:microsoft.com/office/officeart/2005/8/layout/bProcess4"/>
    <dgm:cxn modelId="{D4EB4038-7449-4A92-BC2D-C3DA2F66B476}" type="presOf" srcId="{0F5B62A0-CE3B-5F4A-A1BA-04553DDB54DB}" destId="{33DB8B0C-8469-E043-9272-1BC16C98E1CF}" srcOrd="0" destOrd="0" presId="urn:microsoft.com/office/officeart/2005/8/layout/bProcess4"/>
    <dgm:cxn modelId="{4DF704BA-AD03-401A-A239-9627757B0E50}" type="presOf" srcId="{EDCF6AC3-3D70-7C4B-9F81-801EE614353A}" destId="{57156A5F-5C81-8041-AF06-2D774109E205}" srcOrd="0" destOrd="0" presId="urn:microsoft.com/office/officeart/2005/8/layout/bProcess4"/>
    <dgm:cxn modelId="{E647CAE8-B716-BE42-9366-0709332144ED}" srcId="{0F5B62A0-CE3B-5F4A-A1BA-04553DDB54DB}" destId="{45B86229-4C7C-8149-B0CA-E1DC43B6BD32}" srcOrd="2" destOrd="0" parTransId="{BAA5497B-150F-AE44-876C-8DB3BA34E4D9}" sibTransId="{4AD618F7-A81B-544D-B639-85D36E287274}"/>
    <dgm:cxn modelId="{3015462F-5E99-4EA3-926F-5EF301C97D47}" type="presOf" srcId="{E7C1FB02-03C4-434A-8A56-BF7B60B0B679}" destId="{4F0A6739-89F1-9D49-9BCE-093F07891350}" srcOrd="0" destOrd="0" presId="urn:microsoft.com/office/officeart/2005/8/layout/bProcess4"/>
    <dgm:cxn modelId="{35AA5C8E-D378-4846-82A3-4B16CDA92A7D}" srcId="{0F5B62A0-CE3B-5F4A-A1BA-04553DDB54DB}" destId="{3FF9C8E6-CA62-A24F-BA0D-84451CDF4A22}" srcOrd="1" destOrd="0" parTransId="{4DC4CAFC-2FEB-774F-B598-57A6768EAC4B}" sibTransId="{7541F988-1FFC-F24D-BA9C-19D301A8E7DD}"/>
    <dgm:cxn modelId="{761434BB-940F-4FD7-9AF5-6E630A03052E}" type="presParOf" srcId="{33DB8B0C-8469-E043-9272-1BC16C98E1CF}" destId="{4032870D-BB36-4446-A83B-A123B1257ADE}" srcOrd="0" destOrd="0" presId="urn:microsoft.com/office/officeart/2005/8/layout/bProcess4"/>
    <dgm:cxn modelId="{3987DF3E-265A-4940-B0BF-E5851160426F}" type="presParOf" srcId="{4032870D-BB36-4446-A83B-A123B1257ADE}" destId="{43573063-CA93-5444-9C05-D2E0C777AE8F}" srcOrd="0" destOrd="0" presId="urn:microsoft.com/office/officeart/2005/8/layout/bProcess4"/>
    <dgm:cxn modelId="{6A37EFBF-A38C-4211-8E07-793D75127EA5}" type="presParOf" srcId="{4032870D-BB36-4446-A83B-A123B1257ADE}" destId="{4F0A6739-89F1-9D49-9BCE-093F07891350}" srcOrd="1" destOrd="0" presId="urn:microsoft.com/office/officeart/2005/8/layout/bProcess4"/>
    <dgm:cxn modelId="{E0DED293-03AA-4B50-ABC8-A1F0AADA5BA9}" type="presParOf" srcId="{33DB8B0C-8469-E043-9272-1BC16C98E1CF}" destId="{57156A5F-5C81-8041-AF06-2D774109E205}" srcOrd="1" destOrd="0" presId="urn:microsoft.com/office/officeart/2005/8/layout/bProcess4"/>
    <dgm:cxn modelId="{A987A4E7-B7C3-4E7B-A82A-897BF555E2C8}" type="presParOf" srcId="{33DB8B0C-8469-E043-9272-1BC16C98E1CF}" destId="{9E9FEA06-477D-9247-A3C1-7585500A6BE8}" srcOrd="2" destOrd="0" presId="urn:microsoft.com/office/officeart/2005/8/layout/bProcess4"/>
    <dgm:cxn modelId="{CEE1AFA9-40A5-410F-BA18-1DAE12163D22}" type="presParOf" srcId="{9E9FEA06-477D-9247-A3C1-7585500A6BE8}" destId="{348E7B86-0BB8-1C4A-97DB-B65C4A872086}" srcOrd="0" destOrd="0" presId="urn:microsoft.com/office/officeart/2005/8/layout/bProcess4"/>
    <dgm:cxn modelId="{85392547-417E-4B4B-9C92-39CE6807109F}" type="presParOf" srcId="{9E9FEA06-477D-9247-A3C1-7585500A6BE8}" destId="{E085D1BB-EE4A-EF41-8C95-AA24FBC9B667}" srcOrd="1" destOrd="0" presId="urn:microsoft.com/office/officeart/2005/8/layout/bProcess4"/>
    <dgm:cxn modelId="{6C079161-ACB3-4CAD-A29A-876814D2A8E6}" type="presParOf" srcId="{33DB8B0C-8469-E043-9272-1BC16C98E1CF}" destId="{2BE430A8-E5F4-514B-9379-D42B6BB62557}" srcOrd="3" destOrd="0" presId="urn:microsoft.com/office/officeart/2005/8/layout/bProcess4"/>
    <dgm:cxn modelId="{9C2107F5-AE43-48CE-9F96-1041BB51DAAF}" type="presParOf" srcId="{33DB8B0C-8469-E043-9272-1BC16C98E1CF}" destId="{E772A6A1-EFAA-4D4D-8681-A263D8747F77}" srcOrd="4" destOrd="0" presId="urn:microsoft.com/office/officeart/2005/8/layout/bProcess4"/>
    <dgm:cxn modelId="{D044E852-0AFB-41C5-9262-6BB5C00FFF8D}" type="presParOf" srcId="{E772A6A1-EFAA-4D4D-8681-A263D8747F77}" destId="{147839DE-6B86-EF49-A851-39A624510500}" srcOrd="0" destOrd="0" presId="urn:microsoft.com/office/officeart/2005/8/layout/bProcess4"/>
    <dgm:cxn modelId="{79A71682-63E0-461F-878D-33B6DAB13974}" type="presParOf" srcId="{E772A6A1-EFAA-4D4D-8681-A263D8747F77}" destId="{9EEA4761-437E-2447-AEF1-80F6AEAAE1CD}" srcOrd="1" destOrd="0" presId="urn:microsoft.com/office/officeart/2005/8/layout/bProcess4"/>
    <dgm:cxn modelId="{D15C7C63-4B18-4D68-BB21-6214453168E2}" type="presParOf" srcId="{33DB8B0C-8469-E043-9272-1BC16C98E1CF}" destId="{E21EC75D-96AD-7C4A-8699-BE859CB688BE}" srcOrd="5" destOrd="0" presId="urn:microsoft.com/office/officeart/2005/8/layout/bProcess4"/>
    <dgm:cxn modelId="{202141D5-13FC-43E0-8AD9-CEA3E8C3C8F3}" type="presParOf" srcId="{33DB8B0C-8469-E043-9272-1BC16C98E1CF}" destId="{BD6DFBA6-2BC7-3F48-9184-23CD2E4EACBF}" srcOrd="6" destOrd="0" presId="urn:microsoft.com/office/officeart/2005/8/layout/bProcess4"/>
    <dgm:cxn modelId="{F10F67B1-4CBE-4F4F-9F1B-8C14B50F1ED8}" type="presParOf" srcId="{BD6DFBA6-2BC7-3F48-9184-23CD2E4EACBF}" destId="{17B8C7FE-160A-6A4F-8528-D6C8900FF282}" srcOrd="0" destOrd="0" presId="urn:microsoft.com/office/officeart/2005/8/layout/bProcess4"/>
    <dgm:cxn modelId="{8B5E0B4B-5E43-410D-9BED-A7F50900813E}" type="presParOf" srcId="{BD6DFBA6-2BC7-3F48-9184-23CD2E4EACBF}" destId="{90AC56CC-20EA-BC4D-9739-42C5F93BB9B9}"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B873E-21A1-144A-9AD7-E6EBFB71C30C}">
      <dsp:nvSpPr>
        <dsp:cNvPr id="0" name=""/>
        <dsp:cNvSpPr/>
      </dsp:nvSpPr>
      <dsp:spPr>
        <a:xfrm>
          <a:off x="0" y="0"/>
          <a:ext cx="3488787" cy="2088232"/>
        </a:xfrm>
        <a:prstGeom prst="rightArrow">
          <a:avLst/>
        </a:prstGeom>
        <a:solidFill>
          <a:schemeClr val="bg1"/>
        </a:solidFill>
        <a:ln>
          <a:solidFill>
            <a:schemeClr val="accent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59AD022-6B47-494A-989A-66B40C1EA3D9}">
      <dsp:nvSpPr>
        <dsp:cNvPr id="0" name=""/>
        <dsp:cNvSpPr/>
      </dsp:nvSpPr>
      <dsp:spPr>
        <a:xfrm>
          <a:off x="52558" y="626469"/>
          <a:ext cx="1949616" cy="83529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S" sz="1200" kern="1200" dirty="0"/>
            <a:t>El procesador lee (recupera) las instrucciones de la memoria</a:t>
          </a:r>
          <a:endParaRPr lang="en-US" sz="1200" kern="1200" dirty="0"/>
        </a:p>
      </dsp:txBody>
      <dsp:txXfrm>
        <a:off x="93334" y="667245"/>
        <a:ext cx="1868064" cy="753740"/>
      </dsp:txXfrm>
    </dsp:sp>
    <dsp:sp modelId="{AA5A79E6-F2A8-FE46-95C5-F961763B77BB}">
      <dsp:nvSpPr>
        <dsp:cNvPr id="0" name=""/>
        <dsp:cNvSpPr/>
      </dsp:nvSpPr>
      <dsp:spPr>
        <a:xfrm>
          <a:off x="2102281" y="626469"/>
          <a:ext cx="1949616" cy="83529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S" sz="1200" kern="1200" dirty="0"/>
            <a:t>El Procesador ejecuta cada instrucción</a:t>
          </a:r>
          <a:endParaRPr lang="en-US" sz="1200" kern="1200" dirty="0"/>
        </a:p>
      </dsp:txBody>
      <dsp:txXfrm>
        <a:off x="2143057" y="667245"/>
        <a:ext cx="1868064" cy="753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009AE-7F49-DA49-A8EB-164A761D3040}">
      <dsp:nvSpPr>
        <dsp:cNvPr id="0" name=""/>
        <dsp:cNvSpPr/>
      </dsp:nvSpPr>
      <dsp:spPr>
        <a:xfrm>
          <a:off x="1891" y="694294"/>
          <a:ext cx="1048600" cy="8648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6AE483D-B00D-D84D-9EEC-E6AB4B40590C}">
      <dsp:nvSpPr>
        <dsp:cNvPr id="0" name=""/>
        <dsp:cNvSpPr/>
      </dsp:nvSpPr>
      <dsp:spPr>
        <a:xfrm>
          <a:off x="867057" y="607014"/>
          <a:ext cx="1410446" cy="1410446"/>
        </a:xfrm>
        <a:prstGeom prst="leftCircularArrow">
          <a:avLst>
            <a:gd name="adj1" fmla="val 2080"/>
            <a:gd name="adj2" fmla="val 249690"/>
            <a:gd name="adj3" fmla="val 3167957"/>
            <a:gd name="adj4" fmla="val 10167246"/>
            <a:gd name="adj5" fmla="val 242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68D22A7-3D23-E343-9B18-CEB3F7AC4D5C}">
      <dsp:nvSpPr>
        <dsp:cNvPr id="0" name=""/>
        <dsp:cNvSpPr/>
      </dsp:nvSpPr>
      <dsp:spPr>
        <a:xfrm>
          <a:off x="37627" y="683963"/>
          <a:ext cx="918238" cy="93361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2700" rIns="19050" bIns="12700" numCol="1" spcCol="1270" anchor="ctr" anchorCtr="0">
          <a:noAutofit/>
        </a:bodyPr>
        <a:lstStyle/>
        <a:p>
          <a:pPr lvl="0" algn="ctr" defTabSz="444500" rtl="0">
            <a:lnSpc>
              <a:spcPct val="90000"/>
            </a:lnSpc>
            <a:spcBef>
              <a:spcPct val="0"/>
            </a:spcBef>
            <a:spcAft>
              <a:spcPct val="35000"/>
            </a:spcAft>
          </a:pPr>
          <a:r>
            <a:rPr lang="es-ES" sz="1000" kern="1200" dirty="0" smtClean="0"/>
            <a:t>Tiempo de acceso más rápido = mayor coste por bit</a:t>
          </a:r>
          <a:endParaRPr lang="en-US" sz="1000" kern="1200" dirty="0"/>
        </a:p>
      </dsp:txBody>
      <dsp:txXfrm>
        <a:off x="64521" y="710857"/>
        <a:ext cx="864450" cy="879829"/>
      </dsp:txXfrm>
    </dsp:sp>
    <dsp:sp modelId="{B1C4A6A7-0C4A-7F48-A212-F6E515565B43}">
      <dsp:nvSpPr>
        <dsp:cNvPr id="0" name=""/>
        <dsp:cNvSpPr/>
      </dsp:nvSpPr>
      <dsp:spPr>
        <a:xfrm>
          <a:off x="1306723" y="949565"/>
          <a:ext cx="1048600" cy="8648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ED39BC-97BF-9649-BAD0-0858DA0CB2F8}">
      <dsp:nvSpPr>
        <dsp:cNvPr id="0" name=""/>
        <dsp:cNvSpPr/>
      </dsp:nvSpPr>
      <dsp:spPr>
        <a:xfrm>
          <a:off x="2146462" y="539052"/>
          <a:ext cx="1762863" cy="1762863"/>
        </a:xfrm>
        <a:prstGeom prst="circularArrow">
          <a:avLst>
            <a:gd name="adj1" fmla="val 1664"/>
            <a:gd name="adj2" fmla="val 197891"/>
            <a:gd name="adj3" fmla="val 18730588"/>
            <a:gd name="adj4" fmla="val 11679500"/>
            <a:gd name="adj5" fmla="val 194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B6DD367-37DE-6F46-A02B-7B831D8AB759}">
      <dsp:nvSpPr>
        <dsp:cNvPr id="0" name=""/>
        <dsp:cNvSpPr/>
      </dsp:nvSpPr>
      <dsp:spPr>
        <a:xfrm>
          <a:off x="1131388" y="939250"/>
          <a:ext cx="1244469" cy="82879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s-ES" sz="900" kern="1200" dirty="0" smtClean="0"/>
            <a:t>Mayor capacidad = menor coste por bit</a:t>
          </a:r>
          <a:endParaRPr lang="en-US" sz="900" kern="1200" dirty="0"/>
        </a:p>
      </dsp:txBody>
      <dsp:txXfrm>
        <a:off x="1155662" y="963524"/>
        <a:ext cx="1195921" cy="780242"/>
      </dsp:txXfrm>
    </dsp:sp>
    <dsp:sp modelId="{CDC9055E-B16C-434B-8EFE-433257F244D1}">
      <dsp:nvSpPr>
        <dsp:cNvPr id="0" name=""/>
        <dsp:cNvSpPr/>
      </dsp:nvSpPr>
      <dsp:spPr>
        <a:xfrm>
          <a:off x="2767745" y="743795"/>
          <a:ext cx="1048600" cy="8648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5CAA5E9-0C84-0F4A-B7F9-9A2FB183C957}">
      <dsp:nvSpPr>
        <dsp:cNvPr id="0" name=""/>
        <dsp:cNvSpPr/>
      </dsp:nvSpPr>
      <dsp:spPr>
        <a:xfrm>
          <a:off x="2735719" y="793372"/>
          <a:ext cx="1089183" cy="7356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s-ES" sz="900" kern="1200" dirty="0" smtClean="0"/>
            <a:t>Mayor capacidad = velocidad de acceso más lenta</a:t>
          </a:r>
          <a:endParaRPr lang="en-US" sz="900" kern="1200" dirty="0"/>
        </a:p>
      </dsp:txBody>
      <dsp:txXfrm>
        <a:off x="2757264" y="814917"/>
        <a:ext cx="1046093" cy="6925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56A5F-5C81-8041-AF06-2D774109E205}">
      <dsp:nvSpPr>
        <dsp:cNvPr id="0" name=""/>
        <dsp:cNvSpPr/>
      </dsp:nvSpPr>
      <dsp:spPr>
        <a:xfrm rot="5400000">
          <a:off x="598596" y="1100474"/>
          <a:ext cx="1715996" cy="207273"/>
        </a:xfrm>
        <a:prstGeom prst="rect">
          <a:avLst/>
        </a:prstGeom>
        <a:solidFill>
          <a:schemeClr val="bg1"/>
        </a:solidFill>
        <a:ln>
          <a:solidFill>
            <a:schemeClr val="accent1">
              <a:alpha val="9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0A6739-89F1-9D49-9BCE-093F07891350}">
      <dsp:nvSpPr>
        <dsp:cNvPr id="0" name=""/>
        <dsp:cNvSpPr/>
      </dsp:nvSpPr>
      <dsp:spPr>
        <a:xfrm>
          <a:off x="990343" y="886"/>
          <a:ext cx="2303042" cy="13818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s-ES" sz="1400" kern="1200" dirty="0" smtClean="0"/>
            <a:t>Rendimiento:</a:t>
          </a:r>
          <a:br>
            <a:rPr lang="es-ES" sz="1400" kern="1200" dirty="0" smtClean="0"/>
          </a:br>
          <a:r>
            <a:rPr lang="es-ES" sz="1400" kern="1200" dirty="0" smtClean="0"/>
            <a:t>Un sistema con múltiples procesadores dará mayor rendimiento si el trabajo se puede hacer en paralelo</a:t>
          </a:r>
          <a:endParaRPr lang="en-US" sz="1400" kern="1200" dirty="0"/>
        </a:p>
      </dsp:txBody>
      <dsp:txXfrm>
        <a:off x="1030815" y="41358"/>
        <a:ext cx="2222098" cy="1300881"/>
      </dsp:txXfrm>
    </dsp:sp>
    <dsp:sp modelId="{2BE430A8-E5F4-514B-9379-D42B6BB62557}">
      <dsp:nvSpPr>
        <dsp:cNvPr id="0" name=""/>
        <dsp:cNvSpPr/>
      </dsp:nvSpPr>
      <dsp:spPr>
        <a:xfrm>
          <a:off x="1462237" y="1964114"/>
          <a:ext cx="3051760" cy="207273"/>
        </a:xfrm>
        <a:prstGeom prst="rect">
          <a:avLst/>
        </a:prstGeom>
        <a:solidFill>
          <a:schemeClr val="bg1"/>
        </a:solidFill>
        <a:ln>
          <a:solidFill>
            <a:schemeClr val="accent1">
              <a:alpha val="9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085D1BB-EE4A-EF41-8C95-AA24FBC9B667}">
      <dsp:nvSpPr>
        <dsp:cNvPr id="0" name=""/>
        <dsp:cNvSpPr/>
      </dsp:nvSpPr>
      <dsp:spPr>
        <a:xfrm>
          <a:off x="990343" y="1728168"/>
          <a:ext cx="2303042" cy="13818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s-ES" sz="1400" kern="1200" dirty="0" smtClean="0"/>
            <a:t>Disponibilidad:</a:t>
          </a:r>
          <a:br>
            <a:rPr lang="es-ES" sz="1400" kern="1200" dirty="0" smtClean="0"/>
          </a:br>
          <a:r>
            <a:rPr lang="es-ES" sz="1400" kern="1200" dirty="0" smtClean="0"/>
            <a:t>El fallo de un solo procesador no detiene la máquina</a:t>
          </a:r>
          <a:endParaRPr lang="en-US" sz="1400" kern="1200" dirty="0"/>
        </a:p>
      </dsp:txBody>
      <dsp:txXfrm>
        <a:off x="1030815" y="1768640"/>
        <a:ext cx="2222098" cy="1300881"/>
      </dsp:txXfrm>
    </dsp:sp>
    <dsp:sp modelId="{E21EC75D-96AD-7C4A-8699-BE859CB688BE}">
      <dsp:nvSpPr>
        <dsp:cNvPr id="0" name=""/>
        <dsp:cNvSpPr/>
      </dsp:nvSpPr>
      <dsp:spPr>
        <a:xfrm rot="16200000">
          <a:off x="3661642" y="1100474"/>
          <a:ext cx="1715996" cy="207273"/>
        </a:xfrm>
        <a:prstGeom prst="rect">
          <a:avLst/>
        </a:prstGeom>
        <a:solidFill>
          <a:schemeClr val="bg1"/>
        </a:solidFill>
        <a:ln>
          <a:solidFill>
            <a:schemeClr val="accent1">
              <a:alpha val="9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EEA4761-437E-2447-AEF1-80F6AEAAE1CD}">
      <dsp:nvSpPr>
        <dsp:cNvPr id="0" name=""/>
        <dsp:cNvSpPr/>
      </dsp:nvSpPr>
      <dsp:spPr>
        <a:xfrm>
          <a:off x="4053389" y="1728168"/>
          <a:ext cx="2303042" cy="13818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s-ES" sz="1400" kern="1200" dirty="0" smtClean="0"/>
            <a:t>Crecimiento </a:t>
          </a:r>
          <a:r>
            <a:rPr lang="es-ES" sz="1400" kern="1200" dirty="0" smtClean="0"/>
            <a:t>gradual:</a:t>
          </a:r>
          <a:r>
            <a:rPr lang="es-ES" sz="1400" kern="1200" dirty="0" smtClean="0"/>
            <a:t/>
          </a:r>
          <a:br>
            <a:rPr lang="es-ES" sz="1400" kern="1200" dirty="0" smtClean="0"/>
          </a:br>
          <a:r>
            <a:rPr lang="es-ES" sz="1400" kern="1200" dirty="0" smtClean="0"/>
            <a:t>Se puede añadir un procesador adicional para mejorar el rendimiento</a:t>
          </a:r>
          <a:endParaRPr lang="en-US" sz="1400" kern="1200" dirty="0"/>
        </a:p>
      </dsp:txBody>
      <dsp:txXfrm>
        <a:off x="4093861" y="1768640"/>
        <a:ext cx="2222098" cy="1300881"/>
      </dsp:txXfrm>
    </dsp:sp>
    <dsp:sp modelId="{90AC56CC-20EA-BC4D-9739-42C5F93BB9B9}">
      <dsp:nvSpPr>
        <dsp:cNvPr id="0" name=""/>
        <dsp:cNvSpPr/>
      </dsp:nvSpPr>
      <dsp:spPr>
        <a:xfrm>
          <a:off x="4053389" y="886"/>
          <a:ext cx="2303042" cy="13818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s-ES" sz="1400" kern="1200" dirty="0" smtClean="0"/>
            <a:t>Variedad:</a:t>
          </a:r>
          <a:r>
            <a:rPr lang="es-ES" sz="1400" kern="1200" dirty="0" smtClean="0"/>
            <a:t/>
          </a:r>
          <a:br>
            <a:rPr lang="es-ES" sz="1400" kern="1200" dirty="0" smtClean="0"/>
          </a:br>
          <a:r>
            <a:rPr lang="es-ES" sz="1400" kern="1200" dirty="0" smtClean="0"/>
            <a:t>Los vendedores pueden ofrecer una gama de productos con diferentes características de precio y rendimiento</a:t>
          </a:r>
          <a:endParaRPr lang="en-US" sz="1400" kern="1200" dirty="0"/>
        </a:p>
      </dsp:txBody>
      <dsp:txXfrm>
        <a:off x="4093861" y="41358"/>
        <a:ext cx="2222098" cy="13008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AR"/>
          </a:p>
        </p:txBody>
      </p:sp>
      <p:sp>
        <p:nvSpPr>
          <p:cNvPr id="3" name="2 Marcador de fecha"/>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D2A9CF6-5483-4390-90C9-B4BF22BA4A66}" type="datetimeFigureOut">
              <a:rPr lang="es-AR" smtClean="0"/>
              <a:t>08/08/2019</a:t>
            </a:fld>
            <a:endParaRPr lang="es-AR"/>
          </a:p>
        </p:txBody>
      </p:sp>
      <p:sp>
        <p:nvSpPr>
          <p:cNvPr id="4" name="3 Marcador de pie de página"/>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18440B8-7E94-4C99-8B1D-2842ED7781A2}" type="slidenum">
              <a:rPr lang="es-AR" smtClean="0"/>
              <a:t>‹Nº›</a:t>
            </a:fld>
            <a:endParaRPr lang="es-AR"/>
          </a:p>
        </p:txBody>
      </p:sp>
    </p:spTree>
    <p:extLst>
      <p:ext uri="{BB962C8B-B14F-4D97-AF65-F5344CB8AC3E}">
        <p14:creationId xmlns:p14="http://schemas.microsoft.com/office/powerpoint/2010/main" val="3953414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AR"/>
          </a:p>
        </p:txBody>
      </p:sp>
      <p:sp>
        <p:nvSpPr>
          <p:cNvPr id="3" name="2 Marcador de fecha"/>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468067F-FBD3-4205-9C40-306D3FF8E679}" type="datetimeFigureOut">
              <a:rPr lang="es-AR" smtClean="0"/>
              <a:t>08/08/2019</a:t>
            </a:fld>
            <a:endParaRPr lang="es-AR"/>
          </a:p>
        </p:txBody>
      </p:sp>
      <p:sp>
        <p:nvSpPr>
          <p:cNvPr id="4" name="3 Marcador de imagen de diapositiva"/>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s-AR"/>
          </a:p>
        </p:txBody>
      </p:sp>
      <p:sp>
        <p:nvSpPr>
          <p:cNvPr id="5" name="4 Marcador de notas"/>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BD76516-8E96-4834-8286-DC99EBF3166B}" type="slidenum">
              <a:rPr lang="es-AR" smtClean="0"/>
              <a:t>‹Nº›</a:t>
            </a:fld>
            <a:endParaRPr lang="es-AR"/>
          </a:p>
        </p:txBody>
      </p:sp>
    </p:spTree>
    <p:extLst>
      <p:ext uri="{BB962C8B-B14F-4D97-AF65-F5344CB8AC3E}">
        <p14:creationId xmlns:p14="http://schemas.microsoft.com/office/powerpoint/2010/main" val="372967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smtClean="0"/>
          </a:p>
        </p:txBody>
      </p:sp>
      <p:sp>
        <p:nvSpPr>
          <p:cNvPr id="4" name="3 Marcador de número de diapositiva"/>
          <p:cNvSpPr>
            <a:spLocks noGrp="1"/>
          </p:cNvSpPr>
          <p:nvPr>
            <p:ph type="sldNum" sz="quarter" idx="5"/>
          </p:nvPr>
        </p:nvSpPr>
        <p:spPr/>
        <p:txBody>
          <a:bodyPr/>
          <a:lstStyle/>
          <a:p>
            <a:pPr>
              <a:defRPr/>
            </a:pPr>
            <a:fld id="{F83152A7-858A-4DA6-B078-140C78408DC8}" type="slidenum">
              <a:rPr lang="en-US"/>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60DCEDAC-E145-417C-8084-2DB6DD1FE0AE}" type="slidenum">
              <a:rPr lang="es-MX" smtClean="0"/>
              <a:pPr/>
              <a:t>10</a:t>
            </a:fld>
            <a:endParaRPr 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AR" smtClean="0"/>
              <a:t>Prácticamente todas las computadoras proporcionan un mecanismo por el cual otros módulos (E / S, memoria) pueden interrumpir la secuencia normal del procesador.</a:t>
            </a:r>
            <a:br>
              <a:rPr lang="es-ES" altLang="es-AR" smtClean="0"/>
            </a:br>
            <a:r>
              <a:rPr lang="es-ES" altLang="es-AR" smtClean="0"/>
              <a:t/>
            </a:r>
            <a:br>
              <a:rPr lang="es-ES" altLang="es-AR" smtClean="0"/>
            </a:br>
            <a:r>
              <a:rPr lang="es-ES" altLang="es-AR" smtClean="0"/>
              <a:t>Las interrupciones se proporcionan principalmente como una forma de mejorar la utilización del procesador. Por ejemplo, la mayoría de los dispositivos de E / S son mucho más lentos que el procesador. Suponga que el procesador está transfiriendo datos a una impresora usando el esquema de ciclo de instrucciones de la Figura 1.2. Después de cada operación de escritura, el procesador debe pausar y permanecer inactivo hasta que la impresora se acerque. La duración de esta pausa puede ser del orden de muchos miles o incluso millones de ciclos de instrucción. Claramente, esto es un uso muy derrochador del procesador.</a:t>
            </a:r>
            <a:endParaRPr lang="en-US" altLang="es-AR" smtClean="0"/>
          </a:p>
        </p:txBody>
      </p:sp>
      <p:sp>
        <p:nvSpPr>
          <p:cNvPr id="4" name="Slide Number Placeholder 3"/>
          <p:cNvSpPr>
            <a:spLocks noGrp="1"/>
          </p:cNvSpPr>
          <p:nvPr>
            <p:ph type="sldNum" sz="quarter" idx="5"/>
          </p:nvPr>
        </p:nvSpPr>
        <p:spPr/>
        <p:txBody>
          <a:bodyPr/>
          <a:lstStyle/>
          <a:p>
            <a:pPr>
              <a:defRPr/>
            </a:pPr>
            <a:fld id="{F6A5ECD0-AB76-4716-AE18-A70EFD9A7737}" type="slidenum">
              <a:rPr lang="en-US"/>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60DCEDAC-E145-417C-8084-2DB6DD1FE0AE}" type="slidenum">
              <a:rPr lang="es-MX" smtClean="0"/>
              <a:pPr/>
              <a:t>12</a:t>
            </a:fld>
            <a:endParaRPr lang="es-MX"/>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DBD76516-8E96-4834-8286-DC99EBF3166B}" type="slidenum">
              <a:rPr lang="es-AR" smtClean="0"/>
              <a:t>13</a:t>
            </a:fld>
            <a:endParaRPr lang="es-AR"/>
          </a:p>
        </p:txBody>
      </p:sp>
    </p:spTree>
    <p:extLst>
      <p:ext uri="{BB962C8B-B14F-4D97-AF65-F5344CB8AC3E}">
        <p14:creationId xmlns:p14="http://schemas.microsoft.com/office/powerpoint/2010/main" val="3154793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DBD76516-8E96-4834-8286-DC99EBF3166B}" type="slidenum">
              <a:rPr lang="es-AR" smtClean="0"/>
              <a:t>14</a:t>
            </a:fld>
            <a:endParaRPr lang="es-AR"/>
          </a:p>
        </p:txBody>
      </p:sp>
    </p:spTree>
    <p:extLst>
      <p:ext uri="{BB962C8B-B14F-4D97-AF65-F5344CB8AC3E}">
        <p14:creationId xmlns:p14="http://schemas.microsoft.com/office/powerpoint/2010/main" val="3945360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s-AR" smtClean="0"/>
          </a:p>
        </p:txBody>
      </p:sp>
      <p:sp>
        <p:nvSpPr>
          <p:cNvPr id="4" name="Slide Number Placeholder 3"/>
          <p:cNvSpPr>
            <a:spLocks noGrp="1"/>
          </p:cNvSpPr>
          <p:nvPr>
            <p:ph type="sldNum" sz="quarter" idx="5"/>
          </p:nvPr>
        </p:nvSpPr>
        <p:spPr/>
        <p:txBody>
          <a:bodyPr/>
          <a:lstStyle/>
          <a:p>
            <a:pPr>
              <a:defRPr/>
            </a:pPr>
            <a:fld id="{75DC9E0F-BF0E-48AA-89CD-5C7002A2EA3A}" type="slidenum">
              <a:rPr lang="en-US"/>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AR">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smtClean="0"/>
          </a:p>
        </p:txBody>
      </p:sp>
      <p:sp>
        <p:nvSpPr>
          <p:cNvPr id="4" name="Slide Number Placeholder 3"/>
          <p:cNvSpPr>
            <a:spLocks noGrp="1"/>
          </p:cNvSpPr>
          <p:nvPr>
            <p:ph type="sldNum" sz="quarter" idx="5"/>
          </p:nvPr>
        </p:nvSpPr>
        <p:spPr/>
        <p:txBody>
          <a:bodyPr/>
          <a:lstStyle/>
          <a:p>
            <a:pPr>
              <a:defRPr/>
            </a:pPr>
            <a:fld id="{C929654D-66F7-4113-8177-C3F2BD647555}" type="slidenum">
              <a:rPr lang="en-US"/>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DBD76516-8E96-4834-8286-DC99EBF3166B}" type="slidenum">
              <a:rPr lang="es-AR" smtClean="0"/>
              <a:t>18</a:t>
            </a:fld>
            <a:endParaRPr lang="es-AR"/>
          </a:p>
        </p:txBody>
      </p:sp>
    </p:spTree>
    <p:extLst>
      <p:ext uri="{BB962C8B-B14F-4D97-AF65-F5344CB8AC3E}">
        <p14:creationId xmlns:p14="http://schemas.microsoft.com/office/powerpoint/2010/main" val="2641903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DBD76516-8E96-4834-8286-DC99EBF3166B}" type="slidenum">
              <a:rPr lang="es-AR" smtClean="0"/>
              <a:t>2</a:t>
            </a:fld>
            <a:endParaRPr lang="es-AR"/>
          </a:p>
        </p:txBody>
      </p:sp>
    </p:spTree>
    <p:extLst>
      <p:ext uri="{BB962C8B-B14F-4D97-AF65-F5344CB8AC3E}">
        <p14:creationId xmlns:p14="http://schemas.microsoft.com/office/powerpoint/2010/main" val="1500203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AR" dirty="0"/>
          </a:p>
        </p:txBody>
      </p:sp>
      <p:sp>
        <p:nvSpPr>
          <p:cNvPr id="4" name="3 Marcador de número de diapositiva"/>
          <p:cNvSpPr>
            <a:spLocks noGrp="1"/>
          </p:cNvSpPr>
          <p:nvPr>
            <p:ph type="sldNum" sz="quarter" idx="10"/>
          </p:nvPr>
        </p:nvSpPr>
        <p:spPr/>
        <p:txBody>
          <a:bodyPr/>
          <a:lstStyle/>
          <a:p>
            <a:fld id="{7FD0F37A-0E49-4AB9-954F-CF698A9EAF4C}"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DBD76516-8E96-4834-8286-DC99EBF3166B}" type="slidenum">
              <a:rPr lang="es-AR" smtClean="0"/>
              <a:t>4</a:t>
            </a:fld>
            <a:endParaRPr lang="es-AR"/>
          </a:p>
        </p:txBody>
      </p:sp>
    </p:spTree>
    <p:extLst>
      <p:ext uri="{BB962C8B-B14F-4D97-AF65-F5344CB8AC3E}">
        <p14:creationId xmlns:p14="http://schemas.microsoft.com/office/powerpoint/2010/main" val="3915108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endParaRPr lang="es-AR" dirty="0"/>
          </a:p>
        </p:txBody>
      </p:sp>
      <p:sp>
        <p:nvSpPr>
          <p:cNvPr id="4" name="3 Marcador de número de diapositiva"/>
          <p:cNvSpPr>
            <a:spLocks noGrp="1"/>
          </p:cNvSpPr>
          <p:nvPr>
            <p:ph type="sldNum" sz="quarter" idx="10"/>
          </p:nvPr>
        </p:nvSpPr>
        <p:spPr/>
        <p:txBody>
          <a:bodyPr/>
          <a:lstStyle/>
          <a:p>
            <a:fld id="{7FD0F37A-0E49-4AB9-954F-CF698A9EAF4C}" type="slidenum">
              <a:rPr lang="es-AR" smtClean="0"/>
              <a:pPr/>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AR" altLang="es-AR" smtClean="0"/>
              <a:t>El hardware y el software utilizados para proporcionar aplicaciones a un usuario se pueden ver de una manera estratificada o jerárquica, como se muestra en la Figura 2.1. El usuario de esas Aplicaciones, el usuario final, generalmente no se ocupa de los detalles del hardware de la computadora. Por lo tanto, el usuario final ve un sistema informático en términos de un conjunto de aplicaciones.</a:t>
            </a:r>
          </a:p>
          <a:p>
            <a:r>
              <a:rPr lang="es-AR" altLang="es-AR" smtClean="0"/>
              <a:t>Una aplicación se puede expresar en un lenguaje de programación y es desarrollada por un programador de aplicaciones. Si se desarrollara un programa de aplicación como un Conjunto de instrucciones de máquina que es completamente responsable de controlar todo el Hardware, uno se enfrentaría a una empresa abrumadoramente compleja.</a:t>
            </a:r>
          </a:p>
          <a:p>
            <a:r>
              <a:rPr lang="es-AR" altLang="es-AR" smtClean="0"/>
              <a:t>Para facilitar esta tarea, se proporciona un conjunto de programas del sistema. Algunos de estos programas se denominan utilidades o programas de biblioteca. Esta implementación utiliza con frecuencia, Funciones que ayudan a la </a:t>
            </a:r>
          </a:p>
          <a:p>
            <a:r>
              <a:rPr lang="es-AR" altLang="es-AR" smtClean="0"/>
              <a:t>creación de programas, </a:t>
            </a:r>
          </a:p>
          <a:p>
            <a:r>
              <a:rPr lang="es-AR" altLang="es-AR" smtClean="0"/>
              <a:t>la gestión de archivos y </a:t>
            </a:r>
          </a:p>
          <a:p>
            <a:r>
              <a:rPr lang="es-AR" altLang="es-AR" smtClean="0"/>
              <a:t>el control de Dispositivos de E / S. </a:t>
            </a:r>
          </a:p>
          <a:p>
            <a:r>
              <a:rPr lang="es-AR" altLang="es-AR" smtClean="0"/>
              <a:t>Un programador hará uso de estos servicios en el desarrollo de una aplicación, y la aplicación, mientras está en ejecución, invocará las utilidades para realizar ciertas funciones. La colección más importante de programas de sistema es el Sistema Operativo.</a:t>
            </a:r>
          </a:p>
          <a:p>
            <a:r>
              <a:rPr lang="es-AR" altLang="es-AR" smtClean="0"/>
              <a:t>El sistema operativo oculta los detalles del hardware al programador y le proporciona una interfaz conveniente para usar el sistema. Actúa como mediador, facilitando al programador y a los programas de aplicación el acceso y el uso de estas características y servicios.</a:t>
            </a:r>
            <a:endParaRPr lang="en-US" altLang="es-AR" smtClean="0"/>
          </a:p>
        </p:txBody>
      </p:sp>
      <p:sp>
        <p:nvSpPr>
          <p:cNvPr id="389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57066" indent="-291179">
              <a:defRPr>
                <a:solidFill>
                  <a:schemeClr val="tx1"/>
                </a:solidFill>
                <a:latin typeface="Arial" pitchFamily="34" charset="0"/>
                <a:cs typeface="Arial" pitchFamily="34" charset="0"/>
              </a:defRPr>
            </a:lvl2pPr>
            <a:lvl3pPr marL="1164717" indent="-232943">
              <a:defRPr>
                <a:solidFill>
                  <a:schemeClr val="tx1"/>
                </a:solidFill>
                <a:latin typeface="Arial" pitchFamily="34" charset="0"/>
                <a:cs typeface="Arial" pitchFamily="34" charset="0"/>
              </a:defRPr>
            </a:lvl3pPr>
            <a:lvl4pPr marL="1630604" indent="-232943">
              <a:defRPr>
                <a:solidFill>
                  <a:schemeClr val="tx1"/>
                </a:solidFill>
                <a:latin typeface="Arial" pitchFamily="34" charset="0"/>
                <a:cs typeface="Arial" pitchFamily="34" charset="0"/>
              </a:defRPr>
            </a:lvl4pPr>
            <a:lvl5pPr marL="2096491" indent="-232943">
              <a:defRPr>
                <a:solidFill>
                  <a:schemeClr val="tx1"/>
                </a:solidFill>
                <a:latin typeface="Arial" pitchFamily="34" charset="0"/>
                <a:cs typeface="Arial" pitchFamily="34" charset="0"/>
              </a:defRPr>
            </a:lvl5pPr>
            <a:lvl6pPr marL="2562377" indent="-232943" eaLnBrk="0" fontAlgn="base" hangingPunct="0">
              <a:spcBef>
                <a:spcPct val="0"/>
              </a:spcBef>
              <a:spcAft>
                <a:spcPct val="0"/>
              </a:spcAft>
              <a:defRPr>
                <a:solidFill>
                  <a:schemeClr val="tx1"/>
                </a:solidFill>
                <a:latin typeface="Arial" pitchFamily="34" charset="0"/>
                <a:cs typeface="Arial" pitchFamily="34" charset="0"/>
              </a:defRPr>
            </a:lvl6pPr>
            <a:lvl7pPr marL="3028264" indent="-232943" eaLnBrk="0" fontAlgn="base" hangingPunct="0">
              <a:spcBef>
                <a:spcPct val="0"/>
              </a:spcBef>
              <a:spcAft>
                <a:spcPct val="0"/>
              </a:spcAft>
              <a:defRPr>
                <a:solidFill>
                  <a:schemeClr val="tx1"/>
                </a:solidFill>
                <a:latin typeface="Arial" pitchFamily="34" charset="0"/>
                <a:cs typeface="Arial" pitchFamily="34" charset="0"/>
              </a:defRPr>
            </a:lvl7pPr>
            <a:lvl8pPr marL="3494151" indent="-232943" eaLnBrk="0" fontAlgn="base" hangingPunct="0">
              <a:spcBef>
                <a:spcPct val="0"/>
              </a:spcBef>
              <a:spcAft>
                <a:spcPct val="0"/>
              </a:spcAft>
              <a:defRPr>
                <a:solidFill>
                  <a:schemeClr val="tx1"/>
                </a:solidFill>
                <a:latin typeface="Arial" pitchFamily="34" charset="0"/>
                <a:cs typeface="Arial" pitchFamily="34" charset="0"/>
              </a:defRPr>
            </a:lvl8pPr>
            <a:lvl9pPr marL="3960038" indent="-232943" eaLnBrk="0" fontAlgn="base" hangingPunct="0">
              <a:spcBef>
                <a:spcPct val="0"/>
              </a:spcBef>
              <a:spcAft>
                <a:spcPct val="0"/>
              </a:spcAft>
              <a:defRPr>
                <a:solidFill>
                  <a:schemeClr val="tx1"/>
                </a:solidFill>
                <a:latin typeface="Arial" pitchFamily="34" charset="0"/>
                <a:cs typeface="Arial" pitchFamily="34" charset="0"/>
              </a:defRPr>
            </a:lvl9pPr>
          </a:lstStyle>
          <a:p>
            <a:fld id="{5988E3CC-DF02-4EA4-BD5C-2E639009BD13}" type="slidenum">
              <a:rPr lang="en-US" altLang="es-AR">
                <a:latin typeface="Calibri" pitchFamily="34" charset="0"/>
              </a:rPr>
              <a:pPr/>
              <a:t>6</a:t>
            </a:fld>
            <a:endParaRPr lang="en-US" altLang="es-AR">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DBD76516-8E96-4834-8286-DC99EBF3166B}" type="slidenum">
              <a:rPr lang="es-AR" smtClean="0"/>
              <a:t>7</a:t>
            </a:fld>
            <a:endParaRPr lang="es-AR"/>
          </a:p>
        </p:txBody>
      </p:sp>
    </p:spTree>
    <p:extLst>
      <p:ext uri="{BB962C8B-B14F-4D97-AF65-F5344CB8AC3E}">
        <p14:creationId xmlns:p14="http://schemas.microsoft.com/office/powerpoint/2010/main" val="343754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s-AR" dirty="0"/>
          </a:p>
        </p:txBody>
      </p:sp>
      <p:sp>
        <p:nvSpPr>
          <p:cNvPr id="4" name="Slide Number Placeholder 3"/>
          <p:cNvSpPr>
            <a:spLocks noGrp="1"/>
          </p:cNvSpPr>
          <p:nvPr>
            <p:ph type="sldNum" sz="quarter" idx="5"/>
          </p:nvPr>
        </p:nvSpPr>
        <p:spPr/>
        <p:txBody>
          <a:bodyPr/>
          <a:lstStyle/>
          <a:p>
            <a:pPr>
              <a:defRPr/>
            </a:pPr>
            <a:fld id="{55104300-55EF-479A-B7A2-636184205FE4}" type="slidenum">
              <a:rPr lang="en-US"/>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60DCEDAC-E145-417C-8084-2DB6DD1FE0AE}" type="slidenum">
              <a:rPr lang="es-MX" smtClean="0"/>
              <a:pPr/>
              <a:t>9</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6515C5BB-77FA-448D-87EC-0B6F562D1779}" type="datetimeFigureOut">
              <a:rPr lang="es-AR" smtClean="0"/>
              <a:t>08/08/2019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362E582-E0F4-4615-96F7-EFD3A59BC50C}" type="slidenum">
              <a:rPr lang="es-AR" smtClean="0"/>
              <a:t>‹Nº›</a:t>
            </a:fld>
            <a:endParaRPr lang="es-AR"/>
          </a:p>
        </p:txBody>
      </p:sp>
    </p:spTree>
    <p:extLst>
      <p:ext uri="{BB962C8B-B14F-4D97-AF65-F5344CB8AC3E}">
        <p14:creationId xmlns:p14="http://schemas.microsoft.com/office/powerpoint/2010/main" val="3132295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6515C5BB-77FA-448D-87EC-0B6F562D1779}" type="datetimeFigureOut">
              <a:rPr lang="es-AR" smtClean="0"/>
              <a:t>08/08/2019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362E582-E0F4-4615-96F7-EFD3A59BC50C}" type="slidenum">
              <a:rPr lang="es-AR" smtClean="0"/>
              <a:t>‹Nº›</a:t>
            </a:fld>
            <a:endParaRPr lang="es-AR"/>
          </a:p>
        </p:txBody>
      </p:sp>
    </p:spTree>
    <p:extLst>
      <p:ext uri="{BB962C8B-B14F-4D97-AF65-F5344CB8AC3E}">
        <p14:creationId xmlns:p14="http://schemas.microsoft.com/office/powerpoint/2010/main" val="404699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6515C5BB-77FA-448D-87EC-0B6F562D1779}" type="datetimeFigureOut">
              <a:rPr lang="es-AR" smtClean="0"/>
              <a:t>08/08/2019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362E582-E0F4-4615-96F7-EFD3A59BC50C}" type="slidenum">
              <a:rPr lang="es-AR" smtClean="0"/>
              <a:t>‹Nº›</a:t>
            </a:fld>
            <a:endParaRPr lang="es-AR"/>
          </a:p>
        </p:txBody>
      </p:sp>
    </p:spTree>
    <p:extLst>
      <p:ext uri="{BB962C8B-B14F-4D97-AF65-F5344CB8AC3E}">
        <p14:creationId xmlns:p14="http://schemas.microsoft.com/office/powerpoint/2010/main" val="230960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6515C5BB-77FA-448D-87EC-0B6F562D1779}" type="datetimeFigureOut">
              <a:rPr lang="es-AR" smtClean="0"/>
              <a:t>08/08/2019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362E582-E0F4-4615-96F7-EFD3A59BC50C}" type="slidenum">
              <a:rPr lang="es-AR" smtClean="0"/>
              <a:t>‹Nº›</a:t>
            </a:fld>
            <a:endParaRPr lang="es-AR"/>
          </a:p>
        </p:txBody>
      </p:sp>
    </p:spTree>
    <p:extLst>
      <p:ext uri="{BB962C8B-B14F-4D97-AF65-F5344CB8AC3E}">
        <p14:creationId xmlns:p14="http://schemas.microsoft.com/office/powerpoint/2010/main" val="127447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6515C5BB-77FA-448D-87EC-0B6F562D1779}" type="datetimeFigureOut">
              <a:rPr lang="es-AR" smtClean="0"/>
              <a:t>08/08/2019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362E582-E0F4-4615-96F7-EFD3A59BC50C}" type="slidenum">
              <a:rPr lang="es-AR" smtClean="0"/>
              <a:t>‹Nº›</a:t>
            </a:fld>
            <a:endParaRPr lang="es-AR"/>
          </a:p>
        </p:txBody>
      </p:sp>
    </p:spTree>
    <p:extLst>
      <p:ext uri="{BB962C8B-B14F-4D97-AF65-F5344CB8AC3E}">
        <p14:creationId xmlns:p14="http://schemas.microsoft.com/office/powerpoint/2010/main" val="107458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6515C5BB-77FA-448D-87EC-0B6F562D1779}" type="datetimeFigureOut">
              <a:rPr lang="es-AR" smtClean="0"/>
              <a:t>08/08/2019</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362E582-E0F4-4615-96F7-EFD3A59BC50C}" type="slidenum">
              <a:rPr lang="es-AR" smtClean="0"/>
              <a:t>‹Nº›</a:t>
            </a:fld>
            <a:endParaRPr lang="es-AR"/>
          </a:p>
        </p:txBody>
      </p:sp>
    </p:spTree>
    <p:extLst>
      <p:ext uri="{BB962C8B-B14F-4D97-AF65-F5344CB8AC3E}">
        <p14:creationId xmlns:p14="http://schemas.microsoft.com/office/powerpoint/2010/main" val="2464371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6515C5BB-77FA-448D-87EC-0B6F562D1779}" type="datetimeFigureOut">
              <a:rPr lang="es-AR" smtClean="0"/>
              <a:t>08/08/2019</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F362E582-E0F4-4615-96F7-EFD3A59BC50C}" type="slidenum">
              <a:rPr lang="es-AR" smtClean="0"/>
              <a:t>‹Nº›</a:t>
            </a:fld>
            <a:endParaRPr lang="es-AR"/>
          </a:p>
        </p:txBody>
      </p:sp>
    </p:spTree>
    <p:extLst>
      <p:ext uri="{BB962C8B-B14F-4D97-AF65-F5344CB8AC3E}">
        <p14:creationId xmlns:p14="http://schemas.microsoft.com/office/powerpoint/2010/main" val="361045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6515C5BB-77FA-448D-87EC-0B6F562D1779}" type="datetimeFigureOut">
              <a:rPr lang="es-AR" smtClean="0"/>
              <a:t>08/08/2019</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F362E582-E0F4-4615-96F7-EFD3A59BC50C}" type="slidenum">
              <a:rPr lang="es-AR" smtClean="0"/>
              <a:t>‹Nº›</a:t>
            </a:fld>
            <a:endParaRPr lang="es-AR"/>
          </a:p>
        </p:txBody>
      </p:sp>
    </p:spTree>
    <p:extLst>
      <p:ext uri="{BB962C8B-B14F-4D97-AF65-F5344CB8AC3E}">
        <p14:creationId xmlns:p14="http://schemas.microsoft.com/office/powerpoint/2010/main" val="425134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515C5BB-77FA-448D-87EC-0B6F562D1779}" type="datetimeFigureOut">
              <a:rPr lang="es-AR" smtClean="0"/>
              <a:t>08/08/2019</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F362E582-E0F4-4615-96F7-EFD3A59BC50C}" type="slidenum">
              <a:rPr lang="es-AR" smtClean="0"/>
              <a:t>‹Nº›</a:t>
            </a:fld>
            <a:endParaRPr lang="es-AR"/>
          </a:p>
        </p:txBody>
      </p:sp>
    </p:spTree>
    <p:extLst>
      <p:ext uri="{BB962C8B-B14F-4D97-AF65-F5344CB8AC3E}">
        <p14:creationId xmlns:p14="http://schemas.microsoft.com/office/powerpoint/2010/main" val="3857037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6515C5BB-77FA-448D-87EC-0B6F562D1779}" type="datetimeFigureOut">
              <a:rPr lang="es-AR" smtClean="0"/>
              <a:t>08/08/2019</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362E582-E0F4-4615-96F7-EFD3A59BC50C}" type="slidenum">
              <a:rPr lang="es-AR" smtClean="0"/>
              <a:t>‹Nº›</a:t>
            </a:fld>
            <a:endParaRPr lang="es-AR"/>
          </a:p>
        </p:txBody>
      </p:sp>
    </p:spTree>
    <p:extLst>
      <p:ext uri="{BB962C8B-B14F-4D97-AF65-F5344CB8AC3E}">
        <p14:creationId xmlns:p14="http://schemas.microsoft.com/office/powerpoint/2010/main" val="9753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6515C5BB-77FA-448D-87EC-0B6F562D1779}" type="datetimeFigureOut">
              <a:rPr lang="es-AR" smtClean="0"/>
              <a:t>08/08/2019</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362E582-E0F4-4615-96F7-EFD3A59BC50C}" type="slidenum">
              <a:rPr lang="es-AR" smtClean="0"/>
              <a:t>‹Nº›</a:t>
            </a:fld>
            <a:endParaRPr lang="es-AR"/>
          </a:p>
        </p:txBody>
      </p:sp>
    </p:spTree>
    <p:extLst>
      <p:ext uri="{BB962C8B-B14F-4D97-AF65-F5344CB8AC3E}">
        <p14:creationId xmlns:p14="http://schemas.microsoft.com/office/powerpoint/2010/main" val="109525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5C5BB-77FA-448D-87EC-0B6F562D1779}" type="datetimeFigureOut">
              <a:rPr lang="es-AR" smtClean="0"/>
              <a:t>08/08/2019</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2E582-E0F4-4615-96F7-EFD3A59BC50C}" type="slidenum">
              <a:rPr lang="es-AR" smtClean="0"/>
              <a:t>‹Nº›</a:t>
            </a:fld>
            <a:endParaRPr lang="es-AR"/>
          </a:p>
        </p:txBody>
      </p:sp>
    </p:spTree>
    <p:extLst>
      <p:ext uri="{BB962C8B-B14F-4D97-AF65-F5344CB8AC3E}">
        <p14:creationId xmlns:p14="http://schemas.microsoft.com/office/powerpoint/2010/main" val="2297395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19.png"/><Relationship Id="rId3" Type="http://schemas.openxmlformats.org/officeDocument/2006/relationships/notesSlide" Target="../notesSlides/notesSlide13.xml"/><Relationship Id="rId7" Type="http://schemas.openxmlformats.org/officeDocument/2006/relationships/oleObject" Target="../embeddings/oleObject3.bin"/><Relationship Id="rId12"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6.wmf"/><Relationship Id="rId4" Type="http://schemas.openxmlformats.org/officeDocument/2006/relationships/image" Target="../media/image18.png"/><Relationship Id="rId9" Type="http://schemas.openxmlformats.org/officeDocument/2006/relationships/oleObject" Target="../embeddings/oleObject4.bin"/><Relationship Id="rId1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3.png"/><Relationship Id="rId7" Type="http://schemas.openxmlformats.org/officeDocument/2006/relationships/diagramColors" Target="../diagrams/colors2.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324054" y="0"/>
            <a:ext cx="8578362" cy="620688"/>
          </a:xfrm>
          <a:prstGeom prst="rect">
            <a:avLst/>
          </a:prstGeom>
        </p:spPr>
        <p:txBody>
          <a:bodyPr/>
          <a:lstStyle>
            <a:lvl1pPr algn="r" rtl="0" eaLnBrk="0" fontAlgn="base" hangingPunct="0">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eaLnBrk="0" fontAlgn="base" hangingPunct="0">
              <a:lnSpc>
                <a:spcPts val="5400"/>
              </a:lnSpc>
              <a:spcBef>
                <a:spcPct val="0"/>
              </a:spcBef>
              <a:spcAft>
                <a:spcPct val="0"/>
              </a:spcAft>
              <a:defRPr sz="5200">
                <a:solidFill>
                  <a:schemeClr val="bg1"/>
                </a:solidFill>
                <a:latin typeface="Calisto MT" pitchFamily="18" charset="0"/>
              </a:defRPr>
            </a:lvl2pPr>
            <a:lvl3pPr algn="r" rtl="0" eaLnBrk="0" fontAlgn="base" hangingPunct="0">
              <a:lnSpc>
                <a:spcPts val="5400"/>
              </a:lnSpc>
              <a:spcBef>
                <a:spcPct val="0"/>
              </a:spcBef>
              <a:spcAft>
                <a:spcPct val="0"/>
              </a:spcAft>
              <a:defRPr sz="5200">
                <a:solidFill>
                  <a:schemeClr val="bg1"/>
                </a:solidFill>
                <a:latin typeface="Calisto MT" pitchFamily="18" charset="0"/>
              </a:defRPr>
            </a:lvl3pPr>
            <a:lvl4pPr algn="r" rtl="0" eaLnBrk="0" fontAlgn="base" hangingPunct="0">
              <a:lnSpc>
                <a:spcPts val="5400"/>
              </a:lnSpc>
              <a:spcBef>
                <a:spcPct val="0"/>
              </a:spcBef>
              <a:spcAft>
                <a:spcPct val="0"/>
              </a:spcAft>
              <a:defRPr sz="5200">
                <a:solidFill>
                  <a:schemeClr val="bg1"/>
                </a:solidFill>
                <a:latin typeface="Calisto MT" pitchFamily="18" charset="0"/>
              </a:defRPr>
            </a:lvl4pPr>
            <a:lvl5pPr algn="r" rtl="0" eaLnBrk="0" fontAlgn="base" hangingPunct="0">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ctr" fontAlgn="auto">
              <a:spcAft>
                <a:spcPts val="0"/>
              </a:spcAft>
              <a:defRPr/>
            </a:pPr>
            <a:r>
              <a:rPr lang="es-AR" sz="3600" dirty="0">
                <a:solidFill>
                  <a:schemeClr val="tx1"/>
                </a:solidFill>
              </a:rPr>
              <a:t>SISTEMAS OPERATIVOS </a:t>
            </a:r>
            <a:r>
              <a:rPr lang="es-AR" sz="3600" dirty="0" smtClean="0">
                <a:solidFill>
                  <a:schemeClr val="tx1"/>
                </a:solidFill>
              </a:rPr>
              <a:t>2019:</a:t>
            </a:r>
            <a:endParaRPr lang="es-AR" sz="3600" dirty="0">
              <a:solidFill>
                <a:schemeClr val="tx1"/>
              </a:solidFill>
            </a:endParaRPr>
          </a:p>
        </p:txBody>
      </p:sp>
      <p:grpSp>
        <p:nvGrpSpPr>
          <p:cNvPr id="5" name="4 Grupo"/>
          <p:cNvGrpSpPr/>
          <p:nvPr/>
        </p:nvGrpSpPr>
        <p:grpSpPr>
          <a:xfrm>
            <a:off x="1170917" y="2544539"/>
            <a:ext cx="7001483" cy="3555416"/>
            <a:chOff x="1429456" y="844550"/>
            <a:chExt cx="7272927" cy="5299075"/>
          </a:xfrm>
        </p:grpSpPr>
        <p:sp>
          <p:nvSpPr>
            <p:cNvPr id="12291" name="3 CuadroTexto"/>
            <p:cNvSpPr txBox="1">
              <a:spLocks noChangeArrowheads="1"/>
            </p:cNvSpPr>
            <p:nvPr/>
          </p:nvSpPr>
          <p:spPr bwMode="auto">
            <a:xfrm rot="-5400000">
              <a:off x="542559" y="3172897"/>
              <a:ext cx="214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dirty="0">
                  <a:latin typeface="Calibri" pitchFamily="34" charset="0"/>
                </a:rPr>
                <a:t>Sistema Informático</a:t>
              </a:r>
            </a:p>
          </p:txBody>
        </p:sp>
        <p:sp>
          <p:nvSpPr>
            <p:cNvPr id="4" name="3 Abrir llave"/>
            <p:cNvSpPr/>
            <p:nvPr/>
          </p:nvSpPr>
          <p:spPr>
            <a:xfrm>
              <a:off x="2067645" y="1071562"/>
              <a:ext cx="501162" cy="5072063"/>
            </a:xfrm>
            <a:prstGeom prst="leftBrace">
              <a:avLst>
                <a:gd name="adj1" fmla="val 8333"/>
                <a:gd name="adj2" fmla="val 48856"/>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s-AR"/>
            </a:p>
          </p:txBody>
        </p:sp>
        <p:sp>
          <p:nvSpPr>
            <p:cNvPr id="12293" name="5 CuadroTexto"/>
            <p:cNvSpPr txBox="1">
              <a:spLocks noChangeArrowheads="1"/>
            </p:cNvSpPr>
            <p:nvPr/>
          </p:nvSpPr>
          <p:spPr bwMode="auto">
            <a:xfrm rot="-5400000">
              <a:off x="1328371" y="2529960"/>
              <a:ext cx="257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Font typeface="Arial" pitchFamily="34" charset="0"/>
                <a:buChar char="•"/>
              </a:pPr>
              <a:r>
                <a:rPr lang="es-AR" dirty="0">
                  <a:latin typeface="Calibri" pitchFamily="34" charset="0"/>
                </a:rPr>
                <a:t>Sistema de Computación</a:t>
              </a:r>
            </a:p>
          </p:txBody>
        </p:sp>
        <p:sp>
          <p:nvSpPr>
            <p:cNvPr id="12294" name="6 CuadroTexto"/>
            <p:cNvSpPr txBox="1">
              <a:spLocks noChangeArrowheads="1"/>
            </p:cNvSpPr>
            <p:nvPr/>
          </p:nvSpPr>
          <p:spPr bwMode="auto">
            <a:xfrm>
              <a:off x="2571751" y="5429250"/>
              <a:ext cx="121480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s-AR">
                  <a:latin typeface="Calibri" pitchFamily="34" charset="0"/>
                </a:rPr>
                <a:t>Usuarios</a:t>
              </a:r>
            </a:p>
          </p:txBody>
        </p:sp>
        <p:sp>
          <p:nvSpPr>
            <p:cNvPr id="7" name="6 Abrir llave"/>
            <p:cNvSpPr/>
            <p:nvPr/>
          </p:nvSpPr>
          <p:spPr>
            <a:xfrm>
              <a:off x="2972699" y="1000126"/>
              <a:ext cx="643304" cy="3571876"/>
            </a:xfrm>
            <a:prstGeom prst="leftBrace">
              <a:avLst>
                <a:gd name="adj1" fmla="val 8333"/>
                <a:gd name="adj2" fmla="val 50496"/>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s-AR"/>
            </a:p>
          </p:txBody>
        </p:sp>
        <p:sp>
          <p:nvSpPr>
            <p:cNvPr id="12296" name="8 CuadroTexto"/>
            <p:cNvSpPr txBox="1">
              <a:spLocks noChangeArrowheads="1"/>
            </p:cNvSpPr>
            <p:nvPr/>
          </p:nvSpPr>
          <p:spPr bwMode="auto">
            <a:xfrm>
              <a:off x="3429000" y="1357314"/>
              <a:ext cx="11842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s-AR" dirty="0">
                  <a:latin typeface="Calibri" pitchFamily="34" charset="0"/>
                </a:rPr>
                <a:t>Hardware</a:t>
              </a:r>
            </a:p>
          </p:txBody>
        </p:sp>
        <p:sp>
          <p:nvSpPr>
            <p:cNvPr id="12297" name="9 CuadroTexto"/>
            <p:cNvSpPr txBox="1">
              <a:spLocks noChangeArrowheads="1"/>
            </p:cNvSpPr>
            <p:nvPr/>
          </p:nvSpPr>
          <p:spPr bwMode="auto">
            <a:xfrm>
              <a:off x="3429000" y="3214689"/>
              <a:ext cx="11056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s-AR">
                  <a:latin typeface="Calibri" pitchFamily="34" charset="0"/>
                </a:rPr>
                <a:t>Software</a:t>
              </a:r>
            </a:p>
          </p:txBody>
        </p:sp>
        <p:sp>
          <p:nvSpPr>
            <p:cNvPr id="12298" name="10 CuadroTexto"/>
            <p:cNvSpPr txBox="1">
              <a:spLocks noChangeArrowheads="1"/>
            </p:cNvSpPr>
            <p:nvPr/>
          </p:nvSpPr>
          <p:spPr bwMode="auto">
            <a:xfrm>
              <a:off x="3429000" y="3844925"/>
              <a:ext cx="802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s-AR">
                  <a:latin typeface="Calibri" pitchFamily="34" charset="0"/>
                </a:rPr>
                <a:t>Datos</a:t>
              </a:r>
            </a:p>
          </p:txBody>
        </p:sp>
        <p:sp>
          <p:nvSpPr>
            <p:cNvPr id="11" name="10 Abrir llave"/>
            <p:cNvSpPr/>
            <p:nvPr/>
          </p:nvSpPr>
          <p:spPr>
            <a:xfrm>
              <a:off x="4715608" y="1071564"/>
              <a:ext cx="285750" cy="10001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s-AR"/>
            </a:p>
          </p:txBody>
        </p:sp>
        <p:sp>
          <p:nvSpPr>
            <p:cNvPr id="12" name="11 Abrir llave"/>
            <p:cNvSpPr/>
            <p:nvPr/>
          </p:nvSpPr>
          <p:spPr>
            <a:xfrm>
              <a:off x="4610835" y="2357438"/>
              <a:ext cx="501162" cy="2214562"/>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s-AR"/>
            </a:p>
          </p:txBody>
        </p:sp>
        <p:sp>
          <p:nvSpPr>
            <p:cNvPr id="12301" name="13 CuadroTexto"/>
            <p:cNvSpPr txBox="1">
              <a:spLocks noChangeArrowheads="1"/>
            </p:cNvSpPr>
            <p:nvPr/>
          </p:nvSpPr>
          <p:spPr bwMode="auto">
            <a:xfrm>
              <a:off x="6358305" y="844550"/>
              <a:ext cx="6543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s-AR">
                  <a:latin typeface="Calibri" pitchFamily="34" charset="0"/>
                </a:rPr>
                <a:t>CPU</a:t>
              </a:r>
            </a:p>
          </p:txBody>
        </p:sp>
        <p:sp>
          <p:nvSpPr>
            <p:cNvPr id="12302" name="14 CuadroTexto"/>
            <p:cNvSpPr txBox="1">
              <a:spLocks noChangeArrowheads="1"/>
            </p:cNvSpPr>
            <p:nvPr/>
          </p:nvSpPr>
          <p:spPr bwMode="auto">
            <a:xfrm>
              <a:off x="6358305" y="1130300"/>
              <a:ext cx="64330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s-AR">
                  <a:latin typeface="Calibri" pitchFamily="34" charset="0"/>
                </a:rPr>
                <a:t>Mp</a:t>
              </a:r>
            </a:p>
          </p:txBody>
        </p:sp>
        <p:sp>
          <p:nvSpPr>
            <p:cNvPr id="12303" name="17 CuadroTexto"/>
            <p:cNvSpPr txBox="1">
              <a:spLocks noChangeArrowheads="1"/>
            </p:cNvSpPr>
            <p:nvPr/>
          </p:nvSpPr>
          <p:spPr bwMode="auto">
            <a:xfrm>
              <a:off x="4931531" y="1059418"/>
              <a:ext cx="1366464" cy="36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dirty="0">
                  <a:latin typeface="Calibri" pitchFamily="34" charset="0"/>
                </a:rPr>
                <a:t>Computador</a:t>
              </a:r>
            </a:p>
          </p:txBody>
        </p:sp>
        <p:sp>
          <p:nvSpPr>
            <p:cNvPr id="12304" name="18 CuadroTexto"/>
            <p:cNvSpPr txBox="1">
              <a:spLocks noChangeArrowheads="1"/>
            </p:cNvSpPr>
            <p:nvPr/>
          </p:nvSpPr>
          <p:spPr bwMode="auto">
            <a:xfrm>
              <a:off x="5001359" y="1773237"/>
              <a:ext cx="3459546" cy="55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atin typeface="Calibri" pitchFamily="34" charset="0"/>
                </a:rPr>
                <a:t>Periféricos o Dispositivos de E/S</a:t>
              </a:r>
            </a:p>
          </p:txBody>
        </p:sp>
        <p:sp>
          <p:nvSpPr>
            <p:cNvPr id="12305" name="19 CuadroTexto"/>
            <p:cNvSpPr txBox="1">
              <a:spLocks noChangeArrowheads="1"/>
            </p:cNvSpPr>
            <p:nvPr/>
          </p:nvSpPr>
          <p:spPr bwMode="auto">
            <a:xfrm>
              <a:off x="6358305" y="1428750"/>
              <a:ext cx="22387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s-AR">
                  <a:latin typeface="Calibri" pitchFamily="34" charset="0"/>
                </a:rPr>
                <a:t>Controladoras de E/S</a:t>
              </a:r>
            </a:p>
          </p:txBody>
        </p:sp>
        <p:sp>
          <p:nvSpPr>
            <p:cNvPr id="18" name="17 Abrir llave"/>
            <p:cNvSpPr/>
            <p:nvPr/>
          </p:nvSpPr>
          <p:spPr>
            <a:xfrm>
              <a:off x="6351225" y="1019107"/>
              <a:ext cx="143608" cy="7143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s-AR"/>
            </a:p>
          </p:txBody>
        </p:sp>
        <p:sp>
          <p:nvSpPr>
            <p:cNvPr id="12307" name="21 CuadroTexto"/>
            <p:cNvSpPr txBox="1">
              <a:spLocks noChangeArrowheads="1"/>
            </p:cNvSpPr>
            <p:nvPr/>
          </p:nvSpPr>
          <p:spPr bwMode="auto">
            <a:xfrm>
              <a:off x="5001358" y="3000375"/>
              <a:ext cx="7056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s-AR">
                  <a:latin typeface="Calibri" pitchFamily="34" charset="0"/>
                </a:rPr>
                <a:t>Base</a:t>
              </a:r>
            </a:p>
          </p:txBody>
        </p:sp>
        <p:sp>
          <p:nvSpPr>
            <p:cNvPr id="12308" name="22 CuadroTexto"/>
            <p:cNvSpPr txBox="1">
              <a:spLocks noChangeArrowheads="1"/>
            </p:cNvSpPr>
            <p:nvPr/>
          </p:nvSpPr>
          <p:spPr bwMode="auto">
            <a:xfrm>
              <a:off x="5071697" y="4059238"/>
              <a:ext cx="12262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s-AR">
                  <a:latin typeface="Calibri" pitchFamily="34" charset="0"/>
                </a:rPr>
                <a:t>Aplicación</a:t>
              </a:r>
            </a:p>
          </p:txBody>
        </p:sp>
        <p:sp>
          <p:nvSpPr>
            <p:cNvPr id="12309" name="23 CuadroTexto"/>
            <p:cNvSpPr txBox="1">
              <a:spLocks noChangeArrowheads="1"/>
            </p:cNvSpPr>
            <p:nvPr/>
          </p:nvSpPr>
          <p:spPr bwMode="auto">
            <a:xfrm>
              <a:off x="5858608" y="2714625"/>
              <a:ext cx="11773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s-AR">
                  <a:latin typeface="Calibri" pitchFamily="34" charset="0"/>
                </a:rPr>
                <a:t>Utilitarios</a:t>
              </a:r>
            </a:p>
          </p:txBody>
        </p:sp>
        <p:sp>
          <p:nvSpPr>
            <p:cNvPr id="12310" name="24 CuadroTexto"/>
            <p:cNvSpPr txBox="1">
              <a:spLocks noChangeArrowheads="1"/>
            </p:cNvSpPr>
            <p:nvPr/>
          </p:nvSpPr>
          <p:spPr bwMode="auto">
            <a:xfrm>
              <a:off x="5858608" y="3630613"/>
              <a:ext cx="2178145" cy="55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s-AR" b="1" dirty="0">
                  <a:latin typeface="Calibri" pitchFamily="34" charset="0"/>
                </a:rPr>
                <a:t>Sistema Operativo</a:t>
              </a:r>
            </a:p>
          </p:txBody>
        </p:sp>
        <p:sp>
          <p:nvSpPr>
            <p:cNvPr id="23" name="22 Abrir llave"/>
            <p:cNvSpPr/>
            <p:nvPr/>
          </p:nvSpPr>
          <p:spPr>
            <a:xfrm>
              <a:off x="5715001" y="2808700"/>
              <a:ext cx="213946" cy="12858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s-AR"/>
            </a:p>
          </p:txBody>
        </p:sp>
        <p:sp>
          <p:nvSpPr>
            <p:cNvPr id="12312" name="26 CuadroTexto"/>
            <p:cNvSpPr txBox="1">
              <a:spLocks noChangeArrowheads="1"/>
            </p:cNvSpPr>
            <p:nvPr/>
          </p:nvSpPr>
          <p:spPr bwMode="auto">
            <a:xfrm>
              <a:off x="7143751" y="2214564"/>
              <a:ext cx="15586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s-AR">
                  <a:latin typeface="Calibri" pitchFamily="34" charset="0"/>
                </a:rPr>
                <a:t>Compiladores</a:t>
              </a:r>
            </a:p>
          </p:txBody>
        </p:sp>
        <p:sp>
          <p:nvSpPr>
            <p:cNvPr id="12313" name="27 CuadroTexto"/>
            <p:cNvSpPr txBox="1">
              <a:spLocks noChangeArrowheads="1"/>
            </p:cNvSpPr>
            <p:nvPr/>
          </p:nvSpPr>
          <p:spPr bwMode="auto">
            <a:xfrm>
              <a:off x="7143751" y="2571750"/>
              <a:ext cx="13171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s-AR">
                  <a:latin typeface="Calibri" pitchFamily="34" charset="0"/>
                </a:rPr>
                <a:t>Cargadores</a:t>
              </a:r>
            </a:p>
          </p:txBody>
        </p:sp>
        <p:sp>
          <p:nvSpPr>
            <p:cNvPr id="12314" name="28 CuadroTexto"/>
            <p:cNvSpPr txBox="1">
              <a:spLocks noChangeArrowheads="1"/>
            </p:cNvSpPr>
            <p:nvPr/>
          </p:nvSpPr>
          <p:spPr bwMode="auto">
            <a:xfrm>
              <a:off x="7143751" y="2928938"/>
              <a:ext cx="14441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s-AR">
                  <a:latin typeface="Calibri" pitchFamily="34" charset="0"/>
                </a:rPr>
                <a:t>Enlazadores,</a:t>
              </a:r>
            </a:p>
            <a:p>
              <a:pPr eaLnBrk="1" hangingPunct="1">
                <a:buFont typeface="Arial" pitchFamily="34" charset="0"/>
                <a:buChar char="•"/>
              </a:pPr>
              <a:r>
                <a:rPr lang="es-AR">
                  <a:latin typeface="Calibri" pitchFamily="34" charset="0"/>
                </a:rPr>
                <a:t>Etc</a:t>
              </a:r>
            </a:p>
          </p:txBody>
        </p:sp>
        <p:sp>
          <p:nvSpPr>
            <p:cNvPr id="27" name="26 Abrir llave"/>
            <p:cNvSpPr/>
            <p:nvPr/>
          </p:nvSpPr>
          <p:spPr>
            <a:xfrm>
              <a:off x="7065285" y="2486400"/>
              <a:ext cx="142143" cy="1071562"/>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s-AR"/>
            </a:p>
          </p:txBody>
        </p:sp>
      </p:grpSp>
      <p:sp>
        <p:nvSpPr>
          <p:cNvPr id="6" name="5 Rectángulo"/>
          <p:cNvSpPr/>
          <p:nvPr/>
        </p:nvSpPr>
        <p:spPr>
          <a:xfrm>
            <a:off x="1864357" y="842052"/>
            <a:ext cx="5561587" cy="461665"/>
          </a:xfrm>
          <a:prstGeom prst="rect">
            <a:avLst/>
          </a:prstGeom>
        </p:spPr>
        <p:txBody>
          <a:bodyPr wrap="none">
            <a:spAutoFit/>
          </a:bodyPr>
          <a:lstStyle/>
          <a:p>
            <a:pPr algn="ctr" fontAlgn="auto">
              <a:spcAft>
                <a:spcPts val="0"/>
              </a:spcAft>
              <a:defRPr/>
            </a:pPr>
            <a:r>
              <a:rPr lang="es-AR" sz="2400" dirty="0"/>
              <a:t>Generalidades de los sistemas informáticos</a:t>
            </a:r>
            <a:endParaRPr lang="es-AR" sz="2400" dirty="0"/>
          </a:p>
        </p:txBody>
      </p:sp>
      <p:sp>
        <p:nvSpPr>
          <p:cNvPr id="8" name="7 Rectángulo"/>
          <p:cNvSpPr/>
          <p:nvPr/>
        </p:nvSpPr>
        <p:spPr>
          <a:xfrm>
            <a:off x="2066737" y="1453922"/>
            <a:ext cx="5111528" cy="461665"/>
          </a:xfrm>
          <a:prstGeom prst="rect">
            <a:avLst/>
          </a:prstGeom>
        </p:spPr>
        <p:txBody>
          <a:bodyPr wrap="none">
            <a:spAutoFit/>
          </a:bodyPr>
          <a:lstStyle/>
          <a:p>
            <a:pPr algn="ctr">
              <a:defRPr/>
            </a:pPr>
            <a:r>
              <a:rPr lang="es-AR" sz="2400" b="1" dirty="0"/>
              <a:t>Introducción a los Sistemas Operativos</a:t>
            </a:r>
            <a:endParaRPr lang="es-AR" sz="2400" dirty="0"/>
          </a:p>
        </p:txBody>
      </p:sp>
      <p:sp>
        <p:nvSpPr>
          <p:cNvPr id="32" name="31 Rectángulo"/>
          <p:cNvSpPr/>
          <p:nvPr/>
        </p:nvSpPr>
        <p:spPr>
          <a:xfrm>
            <a:off x="1767668" y="6126656"/>
            <a:ext cx="6864700" cy="584775"/>
          </a:xfrm>
          <a:prstGeom prst="rect">
            <a:avLst/>
          </a:prstGeom>
        </p:spPr>
        <p:txBody>
          <a:bodyPr wrap="none">
            <a:spAutoFit/>
          </a:bodyPr>
          <a:lstStyle/>
          <a:p>
            <a:pPr algn="ctr" fontAlgn="auto">
              <a:spcAft>
                <a:spcPts val="0"/>
              </a:spcAft>
              <a:defRPr/>
            </a:pPr>
            <a:r>
              <a:rPr lang="es-AR" sz="1600" b="1" dirty="0" smtClean="0"/>
              <a:t>Bibliografía: </a:t>
            </a:r>
            <a:r>
              <a:rPr lang="es-AR" sz="1600" b="1" dirty="0" err="1" smtClean="0"/>
              <a:t>Cap</a:t>
            </a:r>
            <a:r>
              <a:rPr lang="es-AR" sz="1600" b="1" dirty="0" smtClean="0"/>
              <a:t> 1: Introducción a los Sistemas Informáticos. SO. W. </a:t>
            </a:r>
            <a:r>
              <a:rPr lang="es-AR" sz="1600" b="1" dirty="0" err="1" smtClean="0"/>
              <a:t>Stallings</a:t>
            </a:r>
            <a:r>
              <a:rPr lang="es-AR" sz="1600" b="1" dirty="0" smtClean="0"/>
              <a:t> y  </a:t>
            </a:r>
          </a:p>
          <a:p>
            <a:pPr algn="ctr" fontAlgn="auto">
              <a:spcAft>
                <a:spcPts val="0"/>
              </a:spcAft>
              <a:defRPr/>
            </a:pPr>
            <a:r>
              <a:rPr lang="es-AR" sz="1600" b="1" dirty="0" err="1" smtClean="0"/>
              <a:t>Cap</a:t>
            </a:r>
            <a:r>
              <a:rPr lang="es-AR" sz="1600" b="1" dirty="0" smtClean="0"/>
              <a:t> 1: Introducción. SO. A. </a:t>
            </a:r>
            <a:r>
              <a:rPr lang="es-AR" sz="1600" b="1" dirty="0" err="1" smtClean="0"/>
              <a:t>Silberschatz</a:t>
            </a:r>
            <a:endParaRPr lang="es-AR" sz="1600" b="1" dirty="0"/>
          </a:p>
        </p:txBody>
      </p:sp>
    </p:spTree>
    <p:extLst>
      <p:ext uri="{BB962C8B-B14F-4D97-AF65-F5344CB8AC3E}">
        <p14:creationId xmlns:p14="http://schemas.microsoft.com/office/powerpoint/2010/main" val="891382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a:bodyPr>
          <a:lstStyle/>
          <a:p>
            <a:r>
              <a:rPr lang="es-MX" sz="2800" b="1" dirty="0">
                <a:effectLst>
                  <a:outerShdw blurRad="38100" dist="38100" dir="2700000" algn="tl">
                    <a:srgbClr val="000000">
                      <a:alpha val="43137"/>
                    </a:srgbClr>
                  </a:outerShdw>
                </a:effectLst>
              </a:rPr>
              <a:t>Componentes y actividades en un computador</a:t>
            </a:r>
          </a:p>
        </p:txBody>
      </p:sp>
      <p:pic>
        <p:nvPicPr>
          <p:cNvPr id="3" name="Picture 5" descr="1"/>
          <p:cNvPicPr>
            <a:picLocks noChangeAspect="1" noChangeArrowheads="1"/>
          </p:cNvPicPr>
          <p:nvPr/>
        </p:nvPicPr>
        <p:blipFill>
          <a:blip r:embed="rId3" cstate="print"/>
          <a:srcRect/>
          <a:stretch>
            <a:fillRect/>
          </a:stretch>
        </p:blipFill>
        <p:spPr bwMode="auto">
          <a:xfrm>
            <a:off x="1606550" y="1711345"/>
            <a:ext cx="5746750" cy="4575175"/>
          </a:xfrm>
          <a:prstGeom prst="rect">
            <a:avLst/>
          </a:prstGeom>
          <a:noFill/>
        </p:spPr>
      </p:pic>
      <p:sp>
        <p:nvSpPr>
          <p:cNvPr id="4" name="3 CuadroTexto"/>
          <p:cNvSpPr txBox="1"/>
          <p:nvPr/>
        </p:nvSpPr>
        <p:spPr>
          <a:xfrm>
            <a:off x="3995936" y="5229199"/>
            <a:ext cx="4479560" cy="1200329"/>
          </a:xfrm>
          <a:prstGeom prst="rect">
            <a:avLst/>
          </a:prstGeom>
          <a:noFill/>
        </p:spPr>
        <p:txBody>
          <a:bodyPr wrap="none" rtlCol="0">
            <a:spAutoFit/>
          </a:bodyPr>
          <a:lstStyle/>
          <a:p>
            <a:r>
              <a:rPr lang="es-AR" sz="2400" b="1" dirty="0">
                <a:solidFill>
                  <a:srgbClr val="FF0000"/>
                </a:solidFill>
                <a:effectLst>
                  <a:outerShdw blurRad="38100" dist="38100" dir="2700000" algn="tl">
                    <a:srgbClr val="000000">
                      <a:alpha val="43137"/>
                    </a:srgbClr>
                  </a:outerShdw>
                </a:effectLst>
              </a:rPr>
              <a:t>Explique el ciclo de la Instrucción </a:t>
            </a:r>
          </a:p>
          <a:p>
            <a:r>
              <a:rPr lang="es-AR" sz="2400" b="1" dirty="0">
                <a:solidFill>
                  <a:srgbClr val="FF0000"/>
                </a:solidFill>
                <a:effectLst>
                  <a:outerShdw blurRad="38100" dist="38100" dir="2700000" algn="tl">
                    <a:srgbClr val="000000">
                      <a:alpha val="43137"/>
                    </a:srgbClr>
                  </a:outerShdw>
                </a:effectLst>
              </a:rPr>
              <a:t>y las operaciones en este modelo </a:t>
            </a:r>
          </a:p>
          <a:p>
            <a:r>
              <a:rPr lang="es-AR" sz="2400" b="1" dirty="0">
                <a:solidFill>
                  <a:srgbClr val="FF0000"/>
                </a:solidFill>
                <a:effectLst>
                  <a:outerShdw blurRad="38100" dist="38100" dir="2700000" algn="tl">
                    <a:srgbClr val="000000">
                      <a:alpha val="43137"/>
                    </a:srgbClr>
                  </a:outerShdw>
                </a:effectLst>
              </a:rPr>
              <a:t>simplificado</a:t>
            </a:r>
          </a:p>
        </p:txBody>
      </p:sp>
    </p:spTree>
    <p:extLst>
      <p:ext uri="{BB962C8B-B14F-4D97-AF65-F5344CB8AC3E}">
        <p14:creationId xmlns:p14="http://schemas.microsoft.com/office/powerpoint/2010/main" val="157744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5266928" cy="274042"/>
          </a:xfrm>
        </p:spPr>
        <p:txBody>
          <a:bodyPr>
            <a:normAutofit fontScale="90000"/>
          </a:bodyPr>
          <a:lstStyle/>
          <a:p>
            <a:pPr eaLnBrk="1" fontAlgn="auto" hangingPunct="1">
              <a:spcAft>
                <a:spcPts val="0"/>
              </a:spcAft>
              <a:defRPr/>
            </a:pPr>
            <a:r>
              <a:rPr lang="en-US" dirty="0" err="1" smtClean="0">
                <a:solidFill>
                  <a:schemeClr val="accent1">
                    <a:lumMod val="75000"/>
                  </a:schemeClr>
                </a:solidFill>
              </a:rPr>
              <a:t>Interrupciones</a:t>
            </a:r>
            <a:endParaRPr lang="en-US" dirty="0" smtClean="0">
              <a:solidFill>
                <a:schemeClr val="accent1">
                  <a:lumMod val="75000"/>
                </a:schemeClr>
              </a:solidFill>
            </a:endParaRPr>
          </a:p>
        </p:txBody>
      </p:sp>
      <p:sp>
        <p:nvSpPr>
          <p:cNvPr id="26627" name="Content Placeholder 2"/>
          <p:cNvSpPr>
            <a:spLocks noGrp="1"/>
          </p:cNvSpPr>
          <p:nvPr>
            <p:ph sz="half" idx="4294967295"/>
          </p:nvPr>
        </p:nvSpPr>
        <p:spPr>
          <a:xfrm>
            <a:off x="0" y="1085659"/>
            <a:ext cx="5076056" cy="1584176"/>
          </a:xfrm>
        </p:spPr>
        <p:txBody>
          <a:bodyPr>
            <a:normAutofit/>
          </a:bodyPr>
          <a:lstStyle/>
          <a:p>
            <a:pPr eaLnBrk="1" hangingPunct="1"/>
            <a:r>
              <a:rPr lang="es-ES" altLang="es-AR" sz="1400" dirty="0" smtClean="0"/>
              <a:t>Interrumpe la secuencia normal del procesador</a:t>
            </a:r>
          </a:p>
          <a:p>
            <a:pPr eaLnBrk="1" hangingPunct="1"/>
            <a:r>
              <a:rPr lang="es-ES" altLang="es-AR" sz="1400" dirty="0" smtClean="0"/>
              <a:t>Proporciona una mejora en la utilización del procesador</a:t>
            </a:r>
          </a:p>
          <a:p>
            <a:pPr marL="447675" lvl="2" indent="-241300" eaLnBrk="1" hangingPunct="1"/>
            <a:r>
              <a:rPr lang="es-ES" altLang="es-AR" sz="1400" dirty="0" smtClean="0"/>
              <a:t>La mayoría de los dispositivos de E / S son más lentos que el procesador</a:t>
            </a:r>
          </a:p>
          <a:p>
            <a:pPr marL="447675" lvl="2" indent="-241300" eaLnBrk="1" hangingPunct="1"/>
            <a:r>
              <a:rPr lang="es-ES" altLang="es-AR" sz="1400" dirty="0" smtClean="0"/>
              <a:t>El procesador debe pausar para atender al dispositivo</a:t>
            </a:r>
          </a:p>
          <a:p>
            <a:pPr marL="447675" lvl="2" indent="-241300" eaLnBrk="1" hangingPunct="1"/>
            <a:r>
              <a:rPr lang="es-ES" altLang="es-AR" sz="1400" dirty="0" smtClean="0"/>
              <a:t>Uso excesivo del procesador</a:t>
            </a:r>
            <a:endParaRPr lang="en-US" altLang="es-AR" sz="1400" dirty="0" smtClean="0"/>
          </a:p>
        </p:txBody>
      </p:sp>
      <p:sp>
        <p:nvSpPr>
          <p:cNvPr id="2" name="1 Marcador de número de diapositiva"/>
          <p:cNvSpPr>
            <a:spLocks noGrp="1"/>
          </p:cNvSpPr>
          <p:nvPr>
            <p:ph type="sldNum" sz="quarter" idx="12"/>
          </p:nvPr>
        </p:nvSpPr>
        <p:spPr/>
        <p:txBody>
          <a:bodyPr/>
          <a:lstStyle/>
          <a:p>
            <a:pPr>
              <a:defRPr/>
            </a:pPr>
            <a:fld id="{BB4EC256-50E8-45E8-925E-6B498693F5F5}" type="slidenum">
              <a:rPr lang="en-US" smtClean="0"/>
              <a:pPr>
                <a:defRPr/>
              </a:pPr>
              <a:t>11</a:t>
            </a:fld>
            <a:endParaRPr lang="en-US" dirty="0"/>
          </a:p>
        </p:txBody>
      </p:sp>
      <p:sp>
        <p:nvSpPr>
          <p:cNvPr id="6" name="Rectangle 9"/>
          <p:cNvSpPr/>
          <p:nvPr/>
        </p:nvSpPr>
        <p:spPr>
          <a:xfrm>
            <a:off x="153645" y="2636912"/>
            <a:ext cx="8712968" cy="3539430"/>
          </a:xfrm>
          <a:prstGeom prst="rect">
            <a:avLst/>
          </a:prstGeom>
        </p:spPr>
        <p:txBody>
          <a:bodyPr wrap="square">
            <a:spAutoFit/>
          </a:bodyPr>
          <a:lstStyle/>
          <a:p>
            <a:pPr>
              <a:defRPr/>
            </a:pPr>
            <a:r>
              <a:rPr lang="en-US" sz="1600" b="1" dirty="0" smtClean="0">
                <a:solidFill>
                  <a:schemeClr val="accent1">
                    <a:lumMod val="75000"/>
                  </a:schemeClr>
                </a:solidFill>
              </a:rPr>
              <a:t> </a:t>
            </a:r>
            <a:r>
              <a:rPr lang="en-US" sz="1600" b="1" dirty="0" err="1" smtClean="0">
                <a:solidFill>
                  <a:schemeClr val="accent1">
                    <a:lumMod val="75000"/>
                  </a:schemeClr>
                </a:solidFill>
              </a:rPr>
              <a:t>Clases</a:t>
            </a:r>
            <a:r>
              <a:rPr lang="en-US" sz="1600" b="1" dirty="0" smtClean="0">
                <a:solidFill>
                  <a:schemeClr val="accent1">
                    <a:lumMod val="75000"/>
                  </a:schemeClr>
                </a:solidFill>
              </a:rPr>
              <a:t> de </a:t>
            </a:r>
            <a:r>
              <a:rPr lang="en-US" sz="1600" b="1" dirty="0" err="1" smtClean="0">
                <a:solidFill>
                  <a:schemeClr val="accent1">
                    <a:lumMod val="75000"/>
                  </a:schemeClr>
                </a:solidFill>
              </a:rPr>
              <a:t>Interrupciones</a:t>
            </a:r>
            <a:endParaRPr lang="en-US" sz="1600" b="1" dirty="0">
              <a:solidFill>
                <a:schemeClr val="accent1">
                  <a:lumMod val="75000"/>
                </a:schemeClr>
              </a:solidFill>
            </a:endParaRPr>
          </a:p>
          <a:p>
            <a:pPr>
              <a:defRPr/>
            </a:pPr>
            <a:r>
              <a:rPr lang="en-US" sz="1600" b="1" dirty="0"/>
              <a:t> </a:t>
            </a:r>
            <a:endParaRPr lang="en-US" sz="1600" dirty="0"/>
          </a:p>
          <a:p>
            <a:pPr>
              <a:defRPr/>
            </a:pPr>
            <a:r>
              <a:rPr lang="en-US" sz="1600" b="1" dirty="0" err="1" smtClean="0"/>
              <a:t>Programa</a:t>
            </a:r>
            <a:r>
              <a:rPr lang="en-US" sz="1600" dirty="0"/>
              <a:t>	</a:t>
            </a:r>
            <a:r>
              <a:rPr lang="es-ES" sz="1600" dirty="0"/>
              <a:t>Generado por alguna condición que se produce como resultado de una ejecución de instrucción, tal como un desbordamiento aritmético, división por cero, intento de ejecutar una instrucción de máquina ilegal o una referencia fuera del espacio de memoria permitido del usuario.</a:t>
            </a:r>
          </a:p>
          <a:p>
            <a:pPr>
              <a:defRPr/>
            </a:pPr>
            <a:r>
              <a:rPr lang="en-US" sz="1600" dirty="0"/>
              <a:t> </a:t>
            </a:r>
          </a:p>
          <a:p>
            <a:pPr>
              <a:defRPr/>
            </a:pPr>
            <a:r>
              <a:rPr lang="en-US" sz="1600" b="1" dirty="0"/>
              <a:t>Timer (</a:t>
            </a:r>
            <a:r>
              <a:rPr lang="en-US" sz="1600" b="1" dirty="0" err="1"/>
              <a:t>reloj</a:t>
            </a:r>
            <a:r>
              <a:rPr lang="en-US" sz="1600" b="1" dirty="0" smtClean="0"/>
              <a:t>)</a:t>
            </a:r>
            <a:r>
              <a:rPr lang="en-US" sz="1600" dirty="0"/>
              <a:t> </a:t>
            </a:r>
            <a:r>
              <a:rPr lang="es-ES" sz="1600" dirty="0" smtClean="0"/>
              <a:t> </a:t>
            </a:r>
            <a:r>
              <a:rPr lang="es-ES" sz="1600" dirty="0"/>
              <a:t>Generado por un temporizador dentro del procesador. Esto permite que el sistema operativo realice ciertas funciones de forma regular.</a:t>
            </a:r>
            <a:endParaRPr lang="en-US" sz="1600" dirty="0"/>
          </a:p>
          <a:p>
            <a:pPr>
              <a:defRPr/>
            </a:pPr>
            <a:r>
              <a:rPr lang="en-US" sz="1600" dirty="0"/>
              <a:t> </a:t>
            </a:r>
          </a:p>
          <a:p>
            <a:pPr>
              <a:defRPr/>
            </a:pPr>
            <a:r>
              <a:rPr lang="en-US" sz="1600" b="1" dirty="0" smtClean="0"/>
              <a:t>I/O</a:t>
            </a:r>
            <a:r>
              <a:rPr lang="en-US" sz="1600" dirty="0"/>
              <a:t> </a:t>
            </a:r>
            <a:r>
              <a:rPr lang="es-ES" sz="1600" dirty="0" smtClean="0"/>
              <a:t>Generado </a:t>
            </a:r>
            <a:r>
              <a:rPr lang="es-ES" sz="1600" dirty="0"/>
              <a:t>por una controladora de E / S, para indicar la finalización normal de una operación o para señalar una variedad de condiciones de error.</a:t>
            </a:r>
            <a:endParaRPr lang="en-US" sz="1600" dirty="0"/>
          </a:p>
          <a:p>
            <a:pPr>
              <a:defRPr/>
            </a:pPr>
            <a:r>
              <a:rPr lang="en-US" sz="1600" dirty="0"/>
              <a:t> </a:t>
            </a:r>
          </a:p>
          <a:p>
            <a:pPr>
              <a:defRPr/>
            </a:pPr>
            <a:r>
              <a:rPr lang="en-US" sz="1600" b="1" dirty="0" err="1" smtClean="0"/>
              <a:t>Fallos</a:t>
            </a:r>
            <a:r>
              <a:rPr lang="en-US" sz="1600" b="1" dirty="0" smtClean="0"/>
              <a:t> de Hardware </a:t>
            </a:r>
            <a:r>
              <a:rPr lang="es-ES" sz="1600" dirty="0" smtClean="0"/>
              <a:t>Generado </a:t>
            </a:r>
            <a:r>
              <a:rPr lang="es-ES" sz="1600" dirty="0"/>
              <a:t>por un fallo, como fallo de alimentación o error de paridad de memoria.</a:t>
            </a:r>
            <a:endParaRPr lang="en-US" sz="1600" b="1" dirty="0"/>
          </a:p>
          <a:p>
            <a:pPr>
              <a:defRPr/>
            </a:pPr>
            <a:endParaRPr lang="en-US" sz="1600" dirty="0"/>
          </a:p>
        </p:txBody>
      </p:sp>
      <p:pic>
        <p:nvPicPr>
          <p:cNvPr id="7" name="Picture 6" descr="f6.pdf"/>
          <p:cNvPicPr>
            <a:picLocks noChangeAspect="1"/>
          </p:cNvPicPr>
          <p:nvPr/>
        </p:nvPicPr>
        <p:blipFill>
          <a:blip r:embed="rId3">
            <a:extLst>
              <a:ext uri="{28A0092B-C50C-407E-A947-70E740481C1C}">
                <a14:useLocalDpi xmlns:a14="http://schemas.microsoft.com/office/drawing/2010/main" val="0"/>
              </a:ext>
            </a:extLst>
          </a:blip>
          <a:srcRect l="12727" t="10588" r="24545" b="24706"/>
          <a:stretch>
            <a:fillRect/>
          </a:stretch>
        </p:blipFill>
        <p:spPr bwMode="auto">
          <a:xfrm>
            <a:off x="5076056" y="10876"/>
            <a:ext cx="3790557" cy="302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p:nvPr/>
        </p:nvSpPr>
        <p:spPr>
          <a:xfrm>
            <a:off x="253173" y="6007065"/>
            <a:ext cx="8513912" cy="584775"/>
          </a:xfrm>
          <a:prstGeom prst="rect">
            <a:avLst/>
          </a:prstGeom>
          <a:noFill/>
        </p:spPr>
        <p:txBody>
          <a:bodyPr wrap="square" rtlCol="0">
            <a:spAutoFit/>
          </a:bodyPr>
          <a:lstStyle/>
          <a:p>
            <a:pPr algn="ctr"/>
            <a:r>
              <a:rPr lang="es-AR" sz="1600" b="1" dirty="0" smtClean="0">
                <a:solidFill>
                  <a:srgbClr val="FF0000"/>
                </a:solidFill>
                <a:effectLst>
                  <a:outerShdw blurRad="38100" dist="38100" dir="2700000" algn="tl">
                    <a:srgbClr val="000000">
                      <a:alpha val="43137"/>
                    </a:srgbClr>
                  </a:outerShdw>
                </a:effectLst>
              </a:rPr>
              <a:t>A cuáles se les llama Interrupciones por software? Qué diferencias hay con las de hardware? Cuáles tienen vector de interrupciones?</a:t>
            </a:r>
            <a:endParaRPr lang="es-AR" sz="16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95123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142876"/>
            <a:ext cx="8229600" cy="642918"/>
          </a:xfrm>
        </p:spPr>
        <p:txBody>
          <a:bodyPr>
            <a:normAutofit fontScale="90000"/>
          </a:bodyPr>
          <a:lstStyle/>
          <a:p>
            <a:r>
              <a:rPr lang="es-AR" sz="3200" dirty="0" smtClean="0"/>
              <a:t>Ejemplo de Interrupciones </a:t>
            </a:r>
            <a:r>
              <a:rPr lang="es-AR" sz="3200" dirty="0"/>
              <a:t>de Hardware: Dispositivos</a:t>
            </a:r>
          </a:p>
        </p:txBody>
      </p:sp>
      <p:pic>
        <p:nvPicPr>
          <p:cNvPr id="1026" name="Picture 2" descr="http://exa.unne.edu.ar/depar/areas/informatica/SistemasOperativos/MonogSO/INTSI02_archivos/HARD-SOFT.gif"/>
          <p:cNvPicPr>
            <a:picLocks noChangeAspect="1" noChangeArrowheads="1"/>
          </p:cNvPicPr>
          <p:nvPr/>
        </p:nvPicPr>
        <p:blipFill>
          <a:blip r:embed="rId3" cstate="print"/>
          <a:srcRect/>
          <a:stretch>
            <a:fillRect/>
          </a:stretch>
        </p:blipFill>
        <p:spPr bwMode="auto">
          <a:xfrm>
            <a:off x="785786" y="1000108"/>
            <a:ext cx="7215238" cy="5143536"/>
          </a:xfrm>
          <a:prstGeom prst="rect">
            <a:avLst/>
          </a:prstGeom>
          <a:noFill/>
        </p:spPr>
      </p:pic>
      <p:sp>
        <p:nvSpPr>
          <p:cNvPr id="3" name="2 CuadroTexto"/>
          <p:cNvSpPr txBox="1"/>
          <p:nvPr/>
        </p:nvSpPr>
        <p:spPr>
          <a:xfrm>
            <a:off x="4427846" y="5079753"/>
            <a:ext cx="4747710" cy="1200329"/>
          </a:xfrm>
          <a:prstGeom prst="rect">
            <a:avLst/>
          </a:prstGeom>
          <a:noFill/>
        </p:spPr>
        <p:txBody>
          <a:bodyPr wrap="none" rtlCol="0">
            <a:spAutoFit/>
          </a:bodyPr>
          <a:lstStyle/>
          <a:p>
            <a:pPr marL="342900" indent="-342900">
              <a:buFont typeface="Arial" pitchFamily="34" charset="0"/>
              <a:buChar char="•"/>
            </a:pPr>
            <a:r>
              <a:rPr lang="es-AR" b="1" dirty="0">
                <a:solidFill>
                  <a:srgbClr val="FF0000"/>
                </a:solidFill>
                <a:effectLst>
                  <a:outerShdw blurRad="38100" dist="38100" dir="2700000" algn="tl">
                    <a:srgbClr val="000000">
                      <a:alpha val="43137"/>
                    </a:srgbClr>
                  </a:outerShdw>
                </a:effectLst>
              </a:rPr>
              <a:t>Por qué es conveniente que algunos pasos </a:t>
            </a:r>
          </a:p>
          <a:p>
            <a:r>
              <a:rPr lang="es-AR" b="1" dirty="0">
                <a:solidFill>
                  <a:srgbClr val="FF0000"/>
                </a:solidFill>
                <a:effectLst>
                  <a:outerShdw blurRad="38100" dist="38100" dir="2700000" algn="tl">
                    <a:srgbClr val="000000">
                      <a:alpha val="43137"/>
                    </a:srgbClr>
                  </a:outerShdw>
                </a:effectLst>
              </a:rPr>
              <a:t>se hagan en software y otros en hardware?</a:t>
            </a:r>
          </a:p>
          <a:p>
            <a:pPr marL="342900" indent="-342900">
              <a:buFont typeface="Arial" pitchFamily="34" charset="0"/>
              <a:buChar char="•"/>
            </a:pPr>
            <a:r>
              <a:rPr lang="es-AR" b="1" dirty="0">
                <a:solidFill>
                  <a:srgbClr val="FF0000"/>
                </a:solidFill>
                <a:effectLst>
                  <a:outerShdw blurRad="38100" dist="38100" dir="2700000" algn="tl">
                    <a:srgbClr val="000000">
                      <a:alpha val="43137"/>
                    </a:srgbClr>
                  </a:outerShdw>
                </a:effectLst>
              </a:rPr>
              <a:t>Le parece buena idea tener que interrumpir </a:t>
            </a:r>
          </a:p>
          <a:p>
            <a:r>
              <a:rPr lang="es-AR" b="1" dirty="0">
                <a:solidFill>
                  <a:srgbClr val="FF0000"/>
                </a:solidFill>
                <a:effectLst>
                  <a:outerShdw blurRad="38100" dist="38100" dir="2700000" algn="tl">
                    <a:srgbClr val="000000">
                      <a:alpha val="43137"/>
                    </a:srgbClr>
                  </a:outerShdw>
                </a:effectLst>
              </a:rPr>
              <a:t>las tareas del procesador?</a:t>
            </a:r>
          </a:p>
        </p:txBody>
      </p:sp>
    </p:spTree>
    <p:extLst>
      <p:ext uri="{BB962C8B-B14F-4D97-AF65-F5344CB8AC3E}">
        <p14:creationId xmlns:p14="http://schemas.microsoft.com/office/powerpoint/2010/main" val="415071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792" y="207216"/>
            <a:ext cx="4036592" cy="6620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3 Objeto"/>
          <p:cNvGraphicFramePr>
            <a:graphicFrameLocks noChangeAspect="1"/>
          </p:cNvGraphicFramePr>
          <p:nvPr>
            <p:extLst>
              <p:ext uri="{D42A27DB-BD31-4B8C-83A1-F6EECF244321}">
                <p14:modId xmlns:p14="http://schemas.microsoft.com/office/powerpoint/2010/main" val="3423013983"/>
              </p:ext>
            </p:extLst>
          </p:nvPr>
        </p:nvGraphicFramePr>
        <p:xfrm>
          <a:off x="6804248" y="207216"/>
          <a:ext cx="1971387" cy="1442270"/>
        </p:xfrm>
        <a:graphic>
          <a:graphicData uri="http://schemas.openxmlformats.org/presentationml/2006/ole">
            <mc:AlternateContent xmlns:mc="http://schemas.openxmlformats.org/markup-compatibility/2006">
              <mc:Choice xmlns:v="urn:schemas-microsoft-com:vml" Requires="v">
                <p:oleObj spid="_x0000_s2482" r:id="rId5" imgW="3971925" imgH="2905125" progId="">
                  <p:embed/>
                </p:oleObj>
              </mc:Choice>
              <mc:Fallback>
                <p:oleObj r:id="rId5" imgW="3971925" imgH="2905125"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8" y="207216"/>
                        <a:ext cx="1971387" cy="1442270"/>
                      </a:xfrm>
                      <a:prstGeom prst="rect">
                        <a:avLst/>
                      </a:prstGeom>
                      <a:noFill/>
                      <a:ln>
                        <a:noFill/>
                      </a:ln>
                    </p:spPr>
                  </p:pic>
                </p:oleObj>
              </mc:Fallback>
            </mc:AlternateContent>
          </a:graphicData>
        </a:graphic>
      </p:graphicFrame>
      <p:cxnSp>
        <p:nvCxnSpPr>
          <p:cNvPr id="6" name="5 Conector recto de flecha"/>
          <p:cNvCxnSpPr/>
          <p:nvPr/>
        </p:nvCxnSpPr>
        <p:spPr>
          <a:xfrm flipV="1">
            <a:off x="2403088" y="836712"/>
            <a:ext cx="4473168" cy="16561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 name="1 Objeto"/>
          <p:cNvGraphicFramePr>
            <a:graphicFrameLocks noChangeAspect="1"/>
          </p:cNvGraphicFramePr>
          <p:nvPr>
            <p:extLst>
              <p:ext uri="{D42A27DB-BD31-4B8C-83A1-F6EECF244321}">
                <p14:modId xmlns:p14="http://schemas.microsoft.com/office/powerpoint/2010/main" val="1070224303"/>
              </p:ext>
            </p:extLst>
          </p:nvPr>
        </p:nvGraphicFramePr>
        <p:xfrm>
          <a:off x="6084168" y="1924611"/>
          <a:ext cx="2880320" cy="1437356"/>
        </p:xfrm>
        <a:graphic>
          <a:graphicData uri="http://schemas.openxmlformats.org/presentationml/2006/ole">
            <mc:AlternateContent xmlns:mc="http://schemas.openxmlformats.org/markup-compatibility/2006">
              <mc:Choice xmlns:v="urn:schemas-microsoft-com:vml" Requires="v">
                <p:oleObj spid="_x0000_s2483" r:id="rId7" imgW="4638675" imgH="2314575" progId="">
                  <p:embed/>
                </p:oleObj>
              </mc:Choice>
              <mc:Fallback>
                <p:oleObj r:id="rId7" imgW="4638675" imgH="2314575"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168" y="1924611"/>
                        <a:ext cx="2880320" cy="1437356"/>
                      </a:xfrm>
                      <a:prstGeom prst="rect">
                        <a:avLst/>
                      </a:prstGeom>
                      <a:noFill/>
                      <a:ln>
                        <a:noFill/>
                      </a:ln>
                    </p:spPr>
                  </p:pic>
                </p:oleObj>
              </mc:Fallback>
            </mc:AlternateContent>
          </a:graphicData>
        </a:graphic>
      </p:graphicFrame>
      <p:cxnSp>
        <p:nvCxnSpPr>
          <p:cNvPr id="7" name="6 Conector recto de flecha"/>
          <p:cNvCxnSpPr>
            <a:endCxn id="10" idx="1"/>
          </p:cNvCxnSpPr>
          <p:nvPr/>
        </p:nvCxnSpPr>
        <p:spPr>
          <a:xfrm flipV="1">
            <a:off x="2473111" y="2856984"/>
            <a:ext cx="3539049" cy="58011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6012160" y="2276872"/>
            <a:ext cx="2448272" cy="11602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3" name="12 Conector recto de flecha"/>
          <p:cNvCxnSpPr/>
          <p:nvPr/>
        </p:nvCxnSpPr>
        <p:spPr>
          <a:xfrm flipH="1">
            <a:off x="6444208" y="1416322"/>
            <a:ext cx="504056" cy="8605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 name="2 Objeto"/>
          <p:cNvGraphicFramePr>
            <a:graphicFrameLocks noChangeAspect="1"/>
          </p:cNvGraphicFramePr>
          <p:nvPr>
            <p:extLst>
              <p:ext uri="{D42A27DB-BD31-4B8C-83A1-F6EECF244321}">
                <p14:modId xmlns:p14="http://schemas.microsoft.com/office/powerpoint/2010/main" val="3976845382"/>
              </p:ext>
            </p:extLst>
          </p:nvPr>
        </p:nvGraphicFramePr>
        <p:xfrm>
          <a:off x="6444208" y="3645024"/>
          <a:ext cx="2378249" cy="1656758"/>
        </p:xfrm>
        <a:graphic>
          <a:graphicData uri="http://schemas.openxmlformats.org/presentationml/2006/ole">
            <mc:AlternateContent xmlns:mc="http://schemas.openxmlformats.org/markup-compatibility/2006">
              <mc:Choice xmlns:v="urn:schemas-microsoft-com:vml" Requires="v">
                <p:oleObj spid="_x0000_s2484" r:id="rId9" imgW="5248275" imgH="3714750" progId="MSDraw.Drawing.8.2">
                  <p:embed/>
                </p:oleObj>
              </mc:Choice>
              <mc:Fallback>
                <p:oleObj r:id="rId9" imgW="5248275" imgH="3714750" progId="MSDraw.Drawing.8.2">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4208" y="3645024"/>
                        <a:ext cx="2378249" cy="1656758"/>
                      </a:xfrm>
                      <a:prstGeom prst="rect">
                        <a:avLst/>
                      </a:prstGeom>
                      <a:noFill/>
                      <a:ln>
                        <a:noFill/>
                      </a:ln>
                    </p:spPr>
                  </p:pic>
                </p:oleObj>
              </mc:Fallback>
            </mc:AlternateContent>
          </a:graphicData>
        </a:graphic>
      </p:graphicFrame>
      <p:cxnSp>
        <p:nvCxnSpPr>
          <p:cNvPr id="17" name="16 Conector recto de flecha"/>
          <p:cNvCxnSpPr/>
          <p:nvPr/>
        </p:nvCxnSpPr>
        <p:spPr>
          <a:xfrm flipV="1">
            <a:off x="2473111" y="4149080"/>
            <a:ext cx="3971097" cy="2119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3" name="22 Objeto"/>
          <p:cNvGraphicFramePr>
            <a:graphicFrameLocks noChangeAspect="1"/>
          </p:cNvGraphicFramePr>
          <p:nvPr>
            <p:extLst>
              <p:ext uri="{D42A27DB-BD31-4B8C-83A1-F6EECF244321}">
                <p14:modId xmlns:p14="http://schemas.microsoft.com/office/powerpoint/2010/main" val="2189167678"/>
              </p:ext>
            </p:extLst>
          </p:nvPr>
        </p:nvGraphicFramePr>
        <p:xfrm>
          <a:off x="6444208" y="5589240"/>
          <a:ext cx="1622395" cy="945654"/>
        </p:xfrm>
        <a:graphic>
          <a:graphicData uri="http://schemas.openxmlformats.org/presentationml/2006/ole">
            <mc:AlternateContent xmlns:mc="http://schemas.openxmlformats.org/markup-compatibility/2006">
              <mc:Choice xmlns:v="urn:schemas-microsoft-com:vml" Requires="v">
                <p:oleObj spid="_x0000_s2485" r:id="rId11" imgW="4429125" imgH="2581275" progId="MSDraw.Drawing.8.2">
                  <p:embed/>
                </p:oleObj>
              </mc:Choice>
              <mc:Fallback>
                <p:oleObj r:id="rId11" imgW="4429125" imgH="2581275" progId="MSDraw.Drawing.8.2">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44208" y="5589240"/>
                        <a:ext cx="1622395" cy="945654"/>
                      </a:xfrm>
                      <a:prstGeom prst="rect">
                        <a:avLst/>
                      </a:prstGeom>
                      <a:noFill/>
                      <a:ln>
                        <a:noFill/>
                      </a:ln>
                    </p:spPr>
                  </p:pic>
                </p:oleObj>
              </mc:Fallback>
            </mc:AlternateContent>
          </a:graphicData>
        </a:graphic>
      </p:graphicFrame>
      <p:cxnSp>
        <p:nvCxnSpPr>
          <p:cNvPr id="2051" name="2050 Conector recto de flecha"/>
          <p:cNvCxnSpPr/>
          <p:nvPr/>
        </p:nvCxnSpPr>
        <p:spPr>
          <a:xfrm>
            <a:off x="6660232" y="4653136"/>
            <a:ext cx="36004" cy="90212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6" name="35 Imagen" descr="http://upload.wikimedia.org/wikipedia/commons/thumb/8/87/TTL_flip-flop.svg/300px-TTL_flip-flop.svg.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0191" y="5159216"/>
            <a:ext cx="1158728" cy="792088"/>
          </a:xfrm>
          <a:prstGeom prst="rect">
            <a:avLst/>
          </a:prstGeom>
          <a:noFill/>
          <a:ln>
            <a:noFill/>
          </a:ln>
        </p:spPr>
      </p:pic>
      <p:cxnSp>
        <p:nvCxnSpPr>
          <p:cNvPr id="37" name="36 Conector recto de flecha"/>
          <p:cNvCxnSpPr>
            <a:endCxn id="36" idx="1"/>
          </p:cNvCxnSpPr>
          <p:nvPr/>
        </p:nvCxnSpPr>
        <p:spPr>
          <a:xfrm>
            <a:off x="2475096" y="5301208"/>
            <a:ext cx="2095095" cy="2540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5" name="44 Imagen" descr="File:Transistorer (croped).jpg"/>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102296" y="5951304"/>
            <a:ext cx="638175" cy="856297"/>
          </a:xfrm>
          <a:prstGeom prst="rect">
            <a:avLst/>
          </a:prstGeom>
          <a:noFill/>
          <a:ln>
            <a:noFill/>
          </a:ln>
        </p:spPr>
      </p:pic>
      <p:cxnSp>
        <p:nvCxnSpPr>
          <p:cNvPr id="46" name="45 Conector recto de flecha"/>
          <p:cNvCxnSpPr/>
          <p:nvPr/>
        </p:nvCxnSpPr>
        <p:spPr>
          <a:xfrm flipV="1">
            <a:off x="2475096" y="6093296"/>
            <a:ext cx="1599711" cy="14401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4 CuadroTexto"/>
          <p:cNvSpPr txBox="1"/>
          <p:nvPr/>
        </p:nvSpPr>
        <p:spPr>
          <a:xfrm>
            <a:off x="5133852" y="604394"/>
            <a:ext cx="1526380" cy="246221"/>
          </a:xfrm>
          <a:prstGeom prst="rect">
            <a:avLst/>
          </a:prstGeom>
          <a:noFill/>
        </p:spPr>
        <p:txBody>
          <a:bodyPr wrap="none" rtlCol="0">
            <a:spAutoFit/>
          </a:bodyPr>
          <a:lstStyle/>
          <a:p>
            <a:r>
              <a:rPr lang="es-AR" sz="1000" dirty="0"/>
              <a:t>Modelo de Von Neumann</a:t>
            </a:r>
          </a:p>
        </p:txBody>
      </p:sp>
      <p:sp>
        <p:nvSpPr>
          <p:cNvPr id="8" name="7 CuadroTexto"/>
          <p:cNvSpPr txBox="1"/>
          <p:nvPr/>
        </p:nvSpPr>
        <p:spPr>
          <a:xfrm>
            <a:off x="4740471" y="6518478"/>
            <a:ext cx="4584140" cy="369332"/>
          </a:xfrm>
          <a:prstGeom prst="rect">
            <a:avLst/>
          </a:prstGeom>
          <a:noFill/>
        </p:spPr>
        <p:txBody>
          <a:bodyPr wrap="none" rtlCol="0">
            <a:spAutoFit/>
          </a:bodyPr>
          <a:lstStyle/>
          <a:p>
            <a:r>
              <a:rPr lang="es-AR" b="1" dirty="0">
                <a:solidFill>
                  <a:srgbClr val="FF0000"/>
                </a:solidFill>
                <a:effectLst>
                  <a:outerShdw blurRad="38100" dist="38100" dir="2700000" algn="tl">
                    <a:srgbClr val="000000">
                      <a:alpha val="43137"/>
                    </a:srgbClr>
                  </a:outerShdw>
                </a:effectLst>
              </a:rPr>
              <a:t>Por qué es bueno modelar en niveles o capas?</a:t>
            </a:r>
          </a:p>
        </p:txBody>
      </p:sp>
      <p:sp>
        <p:nvSpPr>
          <p:cNvPr id="19" name="18 CuadroTexto"/>
          <p:cNvSpPr txBox="1"/>
          <p:nvPr/>
        </p:nvSpPr>
        <p:spPr>
          <a:xfrm>
            <a:off x="3389496" y="22550"/>
            <a:ext cx="2339423" cy="369332"/>
          </a:xfrm>
          <a:prstGeom prst="rect">
            <a:avLst/>
          </a:prstGeom>
          <a:noFill/>
        </p:spPr>
        <p:txBody>
          <a:bodyPr wrap="none" rtlCol="0">
            <a:spAutoFit/>
          </a:bodyPr>
          <a:lstStyle/>
          <a:p>
            <a:r>
              <a:rPr lang="es-AR" dirty="0" smtClean="0"/>
              <a:t>Niveles de Abstracción</a:t>
            </a:r>
            <a:endParaRPr lang="es-AR" dirty="0"/>
          </a:p>
        </p:txBody>
      </p:sp>
    </p:spTree>
    <p:extLst>
      <p:ext uri="{BB962C8B-B14F-4D97-AF65-F5344CB8AC3E}">
        <p14:creationId xmlns:p14="http://schemas.microsoft.com/office/powerpoint/2010/main" val="1804154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20315" y="116632"/>
            <a:ext cx="8229600" cy="504056"/>
          </a:xfrm>
        </p:spPr>
        <p:txBody>
          <a:bodyPr>
            <a:normAutofit fontScale="90000"/>
          </a:bodyPr>
          <a:lstStyle/>
          <a:p>
            <a:r>
              <a:rPr lang="es-AR" sz="3200" dirty="0"/>
              <a:t>Un sistema operativo de propósitos generales</a:t>
            </a:r>
          </a:p>
        </p:txBody>
      </p:sp>
      <p:sp>
        <p:nvSpPr>
          <p:cNvPr id="3" name="2 Marcador de contenido"/>
          <p:cNvSpPr>
            <a:spLocks noGrp="1"/>
          </p:cNvSpPr>
          <p:nvPr>
            <p:ph sz="half" idx="1"/>
          </p:nvPr>
        </p:nvSpPr>
        <p:spPr>
          <a:xfrm>
            <a:off x="539552" y="764704"/>
            <a:ext cx="3826768" cy="4525963"/>
          </a:xfrm>
        </p:spPr>
        <p:txBody>
          <a:bodyPr>
            <a:normAutofit fontScale="77500" lnSpcReduction="20000"/>
          </a:bodyPr>
          <a:lstStyle/>
          <a:p>
            <a:r>
              <a:rPr lang="es-AR" dirty="0"/>
              <a:t>Un sistema operativo es el software que toma las capacidades crudas del hardware y construye una plataforma más práctica para la ejecución de programas. </a:t>
            </a:r>
          </a:p>
          <a:p>
            <a:r>
              <a:rPr lang="es-AR" dirty="0"/>
              <a:t>El sistema operativo: </a:t>
            </a:r>
          </a:p>
          <a:p>
            <a:pPr lvl="1"/>
            <a:r>
              <a:rPr lang="es-AR" dirty="0"/>
              <a:t>administra los recursos de hardware, </a:t>
            </a:r>
          </a:p>
          <a:p>
            <a:pPr lvl="1"/>
            <a:r>
              <a:rPr lang="es-AR" dirty="0"/>
              <a:t>brinda servicios para acceder a esos recursos y </a:t>
            </a:r>
          </a:p>
          <a:p>
            <a:pPr lvl="1"/>
            <a:r>
              <a:rPr lang="es-AR" dirty="0"/>
              <a:t>crea abstracciones de mayor nivel como </a:t>
            </a:r>
          </a:p>
          <a:p>
            <a:pPr lvl="2"/>
            <a:r>
              <a:rPr lang="es-AR" dirty="0"/>
              <a:t>A</a:t>
            </a:r>
            <a:r>
              <a:rPr lang="es-AR" dirty="0" smtClean="0"/>
              <a:t>rchivos</a:t>
            </a:r>
            <a:r>
              <a:rPr lang="es-AR" dirty="0"/>
              <a:t>, </a:t>
            </a:r>
          </a:p>
          <a:p>
            <a:pPr lvl="2"/>
            <a:r>
              <a:rPr lang="es-AR" dirty="0" smtClean="0"/>
              <a:t>Memoria virtual </a:t>
            </a:r>
            <a:endParaRPr lang="es-AR" dirty="0"/>
          </a:p>
          <a:p>
            <a:pPr lvl="2"/>
            <a:r>
              <a:rPr lang="es-AR" dirty="0"/>
              <a:t>P</a:t>
            </a:r>
            <a:r>
              <a:rPr lang="es-AR" dirty="0" smtClean="0"/>
              <a:t>rocesos</a:t>
            </a:r>
            <a:r>
              <a:rPr lang="es-AR" dirty="0"/>
              <a:t>. </a:t>
            </a:r>
          </a:p>
          <a:p>
            <a:endParaRPr lang="es-AR" dirty="0"/>
          </a:p>
        </p:txBody>
      </p:sp>
      <p:pic>
        <p:nvPicPr>
          <p:cNvPr id="5" name="Picture 1029" descr="0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654" y="2393347"/>
            <a:ext cx="4220629" cy="2520280"/>
          </a:xfrm>
          <a:prstGeom prst="rect">
            <a:avLst/>
          </a:prstGeom>
          <a:noFill/>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539552" y="5589240"/>
            <a:ext cx="8304379" cy="707886"/>
          </a:xfrm>
          <a:prstGeom prst="rect">
            <a:avLst/>
          </a:prstGeom>
          <a:noFill/>
        </p:spPr>
        <p:txBody>
          <a:bodyPr wrap="square" rtlCol="0">
            <a:spAutoFit/>
          </a:bodyPr>
          <a:lstStyle/>
          <a:p>
            <a:pPr>
              <a:buFont typeface="Arial" pitchFamily="34" charset="0"/>
              <a:buChar char="•"/>
            </a:pPr>
            <a:r>
              <a:rPr lang="es-AR" sz="2000" b="1" dirty="0">
                <a:solidFill>
                  <a:srgbClr val="FF0000"/>
                </a:solidFill>
                <a:effectLst>
                  <a:outerShdw blurRad="38100" dist="38100" dir="2700000" algn="tl">
                    <a:srgbClr val="000000">
                      <a:alpha val="43137"/>
                    </a:srgbClr>
                  </a:outerShdw>
                </a:effectLst>
              </a:rPr>
              <a:t>Por qué el Sistema Operativo tiene dos interfaces totalmente diferentes?</a:t>
            </a:r>
          </a:p>
          <a:p>
            <a:pPr>
              <a:buFont typeface="Arial" pitchFamily="34" charset="0"/>
              <a:buChar char="•"/>
            </a:pPr>
            <a:r>
              <a:rPr lang="es-AR" sz="2000" b="1" dirty="0">
                <a:solidFill>
                  <a:srgbClr val="FF0000"/>
                </a:solidFill>
                <a:effectLst>
                  <a:outerShdw blurRad="38100" dist="38100" dir="2700000" algn="tl">
                    <a:srgbClr val="000000">
                      <a:alpha val="43137"/>
                    </a:srgbClr>
                  </a:outerShdw>
                </a:effectLst>
              </a:rPr>
              <a:t>Cómo puede cumplir con las dos, al mismo tiempo?</a:t>
            </a:r>
          </a:p>
        </p:txBody>
      </p:sp>
      <p:pic>
        <p:nvPicPr>
          <p:cNvPr id="7" name="Picture 2"/>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534595" y="764704"/>
            <a:ext cx="2468747"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089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83568" y="188640"/>
            <a:ext cx="7824787" cy="381099"/>
          </a:xfrm>
        </p:spPr>
        <p:txBody>
          <a:bodyPr>
            <a:normAutofit fontScale="90000"/>
          </a:bodyPr>
          <a:lstStyle/>
          <a:p>
            <a:pPr algn="ctr" eaLnBrk="1" fontAlgn="auto" hangingPunct="1">
              <a:spcAft>
                <a:spcPts val="0"/>
              </a:spcAft>
              <a:defRPr/>
            </a:pPr>
            <a:r>
              <a:rPr lang="en-US" sz="2400" dirty="0" err="1" smtClean="0">
                <a:solidFill>
                  <a:schemeClr val="accent1">
                    <a:lumMod val="75000"/>
                  </a:schemeClr>
                </a:solidFill>
              </a:rPr>
              <a:t>Jerarquía</a:t>
            </a:r>
            <a:r>
              <a:rPr lang="en-US" sz="2400" dirty="0" smtClean="0">
                <a:solidFill>
                  <a:schemeClr val="accent1">
                    <a:lumMod val="75000"/>
                  </a:schemeClr>
                </a:solidFill>
              </a:rPr>
              <a:t> de </a:t>
            </a:r>
            <a:r>
              <a:rPr lang="en-US" sz="2400" dirty="0" err="1" smtClean="0">
                <a:solidFill>
                  <a:schemeClr val="accent1">
                    <a:lumMod val="75000"/>
                  </a:schemeClr>
                </a:solidFill>
              </a:rPr>
              <a:t>memoria</a:t>
            </a:r>
            <a:endParaRPr lang="en-US" sz="2400" dirty="0" smtClean="0">
              <a:solidFill>
                <a:schemeClr val="accent1">
                  <a:lumMod val="75000"/>
                </a:schemeClr>
              </a:solidFill>
            </a:endParaRPr>
          </a:p>
        </p:txBody>
      </p:sp>
      <p:sp>
        <p:nvSpPr>
          <p:cNvPr id="49155" name="Content Placeholder 2"/>
          <p:cNvSpPr>
            <a:spLocks noGrp="1"/>
          </p:cNvSpPr>
          <p:nvPr>
            <p:ph sz="half" idx="4294967295"/>
          </p:nvPr>
        </p:nvSpPr>
        <p:spPr>
          <a:xfrm>
            <a:off x="467544" y="548680"/>
            <a:ext cx="8534400" cy="1863080"/>
          </a:xfrm>
        </p:spPr>
        <p:txBody>
          <a:bodyPr>
            <a:normAutofit/>
          </a:bodyPr>
          <a:lstStyle/>
          <a:p>
            <a:pPr eaLnBrk="1" hangingPunct="1"/>
            <a:r>
              <a:rPr lang="es-ES" altLang="es-AR" sz="1600" dirty="0" smtClean="0"/>
              <a:t>Principales restricciones en la memoria</a:t>
            </a:r>
            <a:endParaRPr lang="en-US" altLang="es-AR" sz="1600" dirty="0" smtClean="0"/>
          </a:p>
          <a:p>
            <a:pPr lvl="2" eaLnBrk="1" hangingPunct="1">
              <a:buSzPct val="140000"/>
              <a:buFont typeface="Wingdings" pitchFamily="2" charset="2"/>
              <a:buChar char="§"/>
            </a:pPr>
            <a:r>
              <a:rPr lang="es-ES" altLang="es-AR" sz="1600" dirty="0" smtClean="0"/>
              <a:t>Tamaño</a:t>
            </a:r>
            <a:endParaRPr lang="en-US" altLang="es-AR" sz="1600" dirty="0" smtClean="0"/>
          </a:p>
          <a:p>
            <a:pPr lvl="2" eaLnBrk="1" hangingPunct="1">
              <a:buSzPct val="140000"/>
              <a:buFont typeface="Wingdings" pitchFamily="2" charset="2"/>
              <a:buChar char="§"/>
            </a:pPr>
            <a:r>
              <a:rPr lang="es-ES" altLang="es-AR" sz="1600" dirty="0" smtClean="0"/>
              <a:t>Velocidad</a:t>
            </a:r>
            <a:endParaRPr lang="en-US" altLang="es-AR" sz="1600" dirty="0" smtClean="0"/>
          </a:p>
          <a:p>
            <a:pPr lvl="2" eaLnBrk="1" hangingPunct="1">
              <a:buSzPct val="140000"/>
              <a:buFont typeface="Wingdings" pitchFamily="2" charset="2"/>
              <a:buChar char="§"/>
            </a:pPr>
            <a:r>
              <a:rPr lang="en-US" altLang="es-AR" sz="1600" dirty="0" err="1" smtClean="0"/>
              <a:t>Precio</a:t>
            </a:r>
            <a:endParaRPr lang="en-US" altLang="es-AR" sz="1600" dirty="0" smtClean="0"/>
          </a:p>
          <a:p>
            <a:pPr eaLnBrk="1" hangingPunct="1"/>
            <a:r>
              <a:rPr lang="es-ES" altLang="es-AR" sz="1600" dirty="0" smtClean="0"/>
              <a:t>La memoria debe ser capaz de seguir el ritmo del procesador</a:t>
            </a:r>
            <a:endParaRPr lang="en-US" altLang="es-AR" sz="1600" dirty="0" smtClean="0"/>
          </a:p>
          <a:p>
            <a:pPr eaLnBrk="1" hangingPunct="1"/>
            <a:r>
              <a:rPr lang="es-ES" altLang="es-AR" sz="1600" dirty="0" smtClean="0"/>
              <a:t>El </a:t>
            </a:r>
            <a:r>
              <a:rPr lang="es-ES" altLang="es-AR" sz="1600" dirty="0" smtClean="0"/>
              <a:t>costo </a:t>
            </a:r>
            <a:r>
              <a:rPr lang="es-ES" altLang="es-AR" sz="1600" dirty="0" smtClean="0"/>
              <a:t>de memoria debe ser razonable en relación con los otros componentes</a:t>
            </a:r>
            <a:endParaRPr lang="en-US" altLang="es-AR" sz="1600" dirty="0" smtClean="0"/>
          </a:p>
        </p:txBody>
      </p:sp>
      <p:sp>
        <p:nvSpPr>
          <p:cNvPr id="2" name="1 Marcador de número de diapositiva"/>
          <p:cNvSpPr>
            <a:spLocks noGrp="1"/>
          </p:cNvSpPr>
          <p:nvPr>
            <p:ph type="sldNum" sz="quarter" idx="12"/>
          </p:nvPr>
        </p:nvSpPr>
        <p:spPr/>
        <p:txBody>
          <a:bodyPr/>
          <a:lstStyle/>
          <a:p>
            <a:pPr>
              <a:defRPr/>
            </a:pPr>
            <a:fld id="{6E7E2374-F2D4-413E-B8B7-AB3F24DB8E30}" type="slidenum">
              <a:rPr lang="en-US" smtClean="0"/>
              <a:pPr>
                <a:defRPr/>
              </a:pPr>
              <a:t>15</a:t>
            </a:fld>
            <a:endParaRPr lang="en-US" dirty="0"/>
          </a:p>
        </p:txBody>
      </p:sp>
      <p:pic>
        <p:nvPicPr>
          <p:cNvPr id="6" name="Picture 4"/>
          <p:cNvPicPr>
            <a:picLocks noChangeAspect="1" noChangeArrowheads="1"/>
          </p:cNvPicPr>
          <p:nvPr/>
        </p:nvPicPr>
        <p:blipFill>
          <a:blip r:embed="rId3" cstate="print"/>
          <a:srcRect/>
          <a:stretch>
            <a:fillRect/>
          </a:stretch>
        </p:blipFill>
        <p:spPr bwMode="auto">
          <a:xfrm>
            <a:off x="1901812" y="2708920"/>
            <a:ext cx="3468167" cy="2907353"/>
          </a:xfrm>
          <a:prstGeom prst="rect">
            <a:avLst/>
          </a:prstGeom>
          <a:noFill/>
        </p:spPr>
      </p:pic>
      <p:grpSp>
        <p:nvGrpSpPr>
          <p:cNvPr id="7" name="6 Grupo"/>
          <p:cNvGrpSpPr/>
          <p:nvPr/>
        </p:nvGrpSpPr>
        <p:grpSpPr>
          <a:xfrm>
            <a:off x="931500" y="2399712"/>
            <a:ext cx="4845580" cy="3995593"/>
            <a:chOff x="1000100" y="1428736"/>
            <a:chExt cx="7429552" cy="5143536"/>
          </a:xfrm>
        </p:grpSpPr>
        <p:cxnSp>
          <p:nvCxnSpPr>
            <p:cNvPr id="8" name="7 Conector recto"/>
            <p:cNvCxnSpPr/>
            <p:nvPr/>
          </p:nvCxnSpPr>
          <p:spPr>
            <a:xfrm>
              <a:off x="1000100" y="2928934"/>
              <a:ext cx="7429552"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6357950" y="2285992"/>
              <a:ext cx="772391" cy="369332"/>
            </a:xfrm>
            <a:prstGeom prst="rect">
              <a:avLst/>
            </a:prstGeom>
            <a:noFill/>
          </p:spPr>
          <p:txBody>
            <a:bodyPr wrap="none" rtlCol="0">
              <a:spAutoFit/>
            </a:bodyPr>
            <a:lstStyle/>
            <a:p>
              <a:r>
                <a:rPr lang="es-MX" dirty="0"/>
                <a:t>Volátil</a:t>
              </a:r>
            </a:p>
          </p:txBody>
        </p:sp>
        <p:sp>
          <p:nvSpPr>
            <p:cNvPr id="10" name="9 CuadroTexto"/>
            <p:cNvSpPr txBox="1"/>
            <p:nvPr/>
          </p:nvSpPr>
          <p:spPr>
            <a:xfrm>
              <a:off x="6510350" y="3273982"/>
              <a:ext cx="1096198" cy="369332"/>
            </a:xfrm>
            <a:prstGeom prst="rect">
              <a:avLst/>
            </a:prstGeom>
            <a:noFill/>
          </p:spPr>
          <p:txBody>
            <a:bodyPr wrap="none" rtlCol="0">
              <a:spAutoFit/>
            </a:bodyPr>
            <a:lstStyle/>
            <a:p>
              <a:r>
                <a:rPr lang="es-MX" dirty="0"/>
                <a:t>No Volátil</a:t>
              </a:r>
            </a:p>
          </p:txBody>
        </p:sp>
        <p:cxnSp>
          <p:nvCxnSpPr>
            <p:cNvPr id="11" name="10 Conector recto de flecha"/>
            <p:cNvCxnSpPr/>
            <p:nvPr/>
          </p:nvCxnSpPr>
          <p:spPr>
            <a:xfrm rot="5400000" flipH="1" flipV="1">
              <a:off x="-821569" y="3750471"/>
              <a:ext cx="3929090" cy="1588"/>
            </a:xfrm>
            <a:prstGeom prst="straightConnector1">
              <a:avLst/>
            </a:prstGeom>
            <a:ln w="38100">
              <a:headEnd w="med" len="lg"/>
              <a:tailEnd type="arrow"/>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1285852" y="1928802"/>
              <a:ext cx="713657" cy="369332"/>
            </a:xfrm>
            <a:prstGeom prst="rect">
              <a:avLst/>
            </a:prstGeom>
            <a:noFill/>
          </p:spPr>
          <p:txBody>
            <a:bodyPr wrap="none" rtlCol="0">
              <a:spAutoFit/>
            </a:bodyPr>
            <a:lstStyle/>
            <a:p>
              <a:r>
                <a:rPr lang="es-MX" dirty="0"/>
                <a:t>Costo</a:t>
              </a:r>
            </a:p>
          </p:txBody>
        </p:sp>
        <p:cxnSp>
          <p:nvCxnSpPr>
            <p:cNvPr id="13" name="12 Conector recto de flecha"/>
            <p:cNvCxnSpPr/>
            <p:nvPr/>
          </p:nvCxnSpPr>
          <p:spPr>
            <a:xfrm>
              <a:off x="1142976" y="6143644"/>
              <a:ext cx="6643734" cy="1588"/>
            </a:xfrm>
            <a:prstGeom prst="straightConnector1">
              <a:avLst/>
            </a:prstGeom>
            <a:ln w="38100">
              <a:headEnd w="med" len="lg"/>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7014319" y="6202940"/>
              <a:ext cx="928075" cy="369332"/>
            </a:xfrm>
            <a:prstGeom prst="rect">
              <a:avLst/>
            </a:prstGeom>
            <a:noFill/>
          </p:spPr>
          <p:txBody>
            <a:bodyPr wrap="none" rtlCol="0">
              <a:spAutoFit/>
            </a:bodyPr>
            <a:lstStyle/>
            <a:p>
              <a:r>
                <a:rPr lang="es-MX" dirty="0"/>
                <a:t>Tamaño</a:t>
              </a:r>
            </a:p>
          </p:txBody>
        </p:sp>
        <p:sp>
          <p:nvSpPr>
            <p:cNvPr id="15" name="14 CuadroTexto"/>
            <p:cNvSpPr txBox="1"/>
            <p:nvPr/>
          </p:nvSpPr>
          <p:spPr>
            <a:xfrm>
              <a:off x="1214414" y="1428736"/>
              <a:ext cx="2098395" cy="369332"/>
            </a:xfrm>
            <a:prstGeom prst="rect">
              <a:avLst/>
            </a:prstGeom>
            <a:noFill/>
          </p:spPr>
          <p:txBody>
            <a:bodyPr wrap="none" rtlCol="0">
              <a:spAutoFit/>
            </a:bodyPr>
            <a:lstStyle/>
            <a:p>
              <a:r>
                <a:rPr lang="es-MX" dirty="0"/>
                <a:t>Velocidad de Acceso</a:t>
              </a:r>
            </a:p>
          </p:txBody>
        </p:sp>
      </p:grpSp>
      <p:graphicFrame>
        <p:nvGraphicFramePr>
          <p:cNvPr id="16" name="Content Placeholder 3"/>
          <p:cNvGraphicFramePr>
            <a:graphicFrameLocks/>
          </p:cNvGraphicFramePr>
          <p:nvPr>
            <p:extLst>
              <p:ext uri="{D42A27DB-BD31-4B8C-83A1-F6EECF244321}">
                <p14:modId xmlns:p14="http://schemas.microsoft.com/office/powerpoint/2010/main" val="2176711515"/>
              </p:ext>
            </p:extLst>
          </p:nvPr>
        </p:nvGraphicFramePr>
        <p:xfrm>
          <a:off x="5244660" y="1677438"/>
          <a:ext cx="4013296" cy="25349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16 CuadroTexto"/>
          <p:cNvSpPr txBox="1"/>
          <p:nvPr/>
        </p:nvSpPr>
        <p:spPr>
          <a:xfrm>
            <a:off x="353580" y="6395305"/>
            <a:ext cx="8790420" cy="369332"/>
          </a:xfrm>
          <a:prstGeom prst="rect">
            <a:avLst/>
          </a:prstGeom>
          <a:noFill/>
        </p:spPr>
        <p:txBody>
          <a:bodyPr wrap="none" rtlCol="0">
            <a:spAutoFit/>
          </a:bodyPr>
          <a:lstStyle/>
          <a:p>
            <a:r>
              <a:rPr lang="es-AR" b="1" dirty="0">
                <a:solidFill>
                  <a:srgbClr val="FF0000"/>
                </a:solidFill>
                <a:effectLst>
                  <a:outerShdw blurRad="38100" dist="38100" dir="2700000" algn="tl">
                    <a:srgbClr val="000000">
                      <a:alpha val="43137"/>
                    </a:srgbClr>
                  </a:outerShdw>
                </a:effectLst>
              </a:rPr>
              <a:t>Explique por qué se piensa que este modelo es el que mejor se adapta para las memorias?</a:t>
            </a:r>
          </a:p>
        </p:txBody>
      </p:sp>
    </p:spTree>
    <p:extLst>
      <p:ext uri="{BB962C8B-B14F-4D97-AF65-F5344CB8AC3E}">
        <p14:creationId xmlns:p14="http://schemas.microsoft.com/office/powerpoint/2010/main" val="37665836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22288" y="260648"/>
            <a:ext cx="8229600" cy="620688"/>
          </a:xfrm>
        </p:spPr>
        <p:txBody>
          <a:bodyPr>
            <a:normAutofit fontScale="90000"/>
          </a:bodyPr>
          <a:lstStyle/>
          <a:p>
            <a:pPr eaLnBrk="1" hangingPunct="1"/>
            <a:r>
              <a:rPr lang="en-US" sz="2800" dirty="0" err="1"/>
              <a:t>Una</a:t>
            </a:r>
            <a:r>
              <a:rPr lang="en-US" sz="2800" dirty="0"/>
              <a:t> forma de </a:t>
            </a:r>
            <a:r>
              <a:rPr lang="en-US" sz="2800" dirty="0" err="1"/>
              <a:t>representar</a:t>
            </a:r>
            <a:r>
              <a:rPr lang="en-US" sz="2800" dirty="0"/>
              <a:t> la </a:t>
            </a:r>
            <a:r>
              <a:rPr lang="en-US" sz="2800" dirty="0" err="1"/>
              <a:t>pirámide</a:t>
            </a:r>
            <a:r>
              <a:rPr lang="en-US" sz="2800" dirty="0"/>
              <a:t> de </a:t>
            </a:r>
            <a:r>
              <a:rPr lang="en-US" sz="2800" dirty="0" err="1"/>
              <a:t>memorias</a:t>
            </a:r>
            <a:r>
              <a:rPr lang="en-US" sz="2800" dirty="0"/>
              <a:t>:</a:t>
            </a:r>
            <a:br>
              <a:rPr lang="en-US" sz="2800" dirty="0"/>
            </a:br>
            <a:r>
              <a:rPr lang="en-US" sz="2800" dirty="0" err="1"/>
              <a:t>Rendimiento</a:t>
            </a:r>
            <a:r>
              <a:rPr lang="en-US" sz="2800" dirty="0"/>
              <a:t> de </a:t>
            </a:r>
            <a:r>
              <a:rPr lang="en-US" sz="2800" dirty="0" err="1"/>
              <a:t>Varios</a:t>
            </a:r>
            <a:r>
              <a:rPr lang="en-US" sz="2800" dirty="0"/>
              <a:t> </a:t>
            </a:r>
            <a:r>
              <a:rPr lang="en-US" sz="2800" dirty="0" err="1"/>
              <a:t>niveles</a:t>
            </a:r>
            <a:r>
              <a:rPr lang="en-US" sz="2800" dirty="0"/>
              <a:t> de </a:t>
            </a:r>
            <a:r>
              <a:rPr lang="en-US" sz="2800" dirty="0" err="1"/>
              <a:t>almacenamiento</a:t>
            </a:r>
            <a:endParaRPr lang="en-US" sz="2800" dirty="0"/>
          </a:p>
        </p:txBody>
      </p:sp>
      <p:sp>
        <p:nvSpPr>
          <p:cNvPr id="50179" name="Rectangle 3"/>
          <p:cNvSpPr>
            <a:spLocks noGrp="1" noChangeArrowheads="1"/>
          </p:cNvSpPr>
          <p:nvPr>
            <p:ph type="body" idx="1"/>
          </p:nvPr>
        </p:nvSpPr>
        <p:spPr>
          <a:xfrm>
            <a:off x="683568" y="6425952"/>
            <a:ext cx="7245436" cy="432048"/>
          </a:xfrm>
        </p:spPr>
        <p:txBody>
          <a:bodyPr>
            <a:normAutofit/>
          </a:bodyPr>
          <a:lstStyle/>
          <a:p>
            <a:pPr marL="0" indent="0">
              <a:buNone/>
            </a:pPr>
            <a:r>
              <a:rPr lang="en-US" sz="2000" b="1" dirty="0" err="1" smtClean="0">
                <a:solidFill>
                  <a:srgbClr val="FF0000"/>
                </a:solidFill>
                <a:effectLst>
                  <a:outerShdw blurRad="38100" dist="38100" dir="2700000" algn="tl">
                    <a:srgbClr val="000000">
                      <a:alpha val="43137"/>
                    </a:srgbClr>
                  </a:outerShdw>
                </a:effectLst>
              </a:rPr>
              <a:t>Analice</a:t>
            </a:r>
            <a:r>
              <a:rPr lang="en-US" sz="2000" b="1" dirty="0" smtClean="0">
                <a:solidFill>
                  <a:srgbClr val="FF0000"/>
                </a:solidFill>
                <a:effectLst>
                  <a:outerShdw blurRad="38100" dist="38100" dir="2700000" algn="tl">
                    <a:srgbClr val="000000">
                      <a:alpha val="43137"/>
                    </a:srgbClr>
                  </a:outerShdw>
                </a:effectLst>
              </a:rPr>
              <a:t> </a:t>
            </a:r>
            <a:r>
              <a:rPr lang="en-US" sz="2000" b="1" dirty="0">
                <a:solidFill>
                  <a:srgbClr val="FF0000"/>
                </a:solidFill>
                <a:effectLst>
                  <a:outerShdw blurRad="38100" dist="38100" dir="2700000" algn="tl">
                    <a:srgbClr val="000000">
                      <a:alpha val="43137"/>
                    </a:srgbClr>
                  </a:outerShdw>
                </a:effectLst>
              </a:rPr>
              <a:t>la </a:t>
            </a:r>
            <a:r>
              <a:rPr lang="en-US" sz="2000" b="1" dirty="0" err="1">
                <a:solidFill>
                  <a:srgbClr val="FF0000"/>
                </a:solidFill>
                <a:effectLst>
                  <a:outerShdw blurRad="38100" dist="38100" dir="2700000" algn="tl">
                    <a:srgbClr val="000000">
                      <a:alpha val="43137"/>
                    </a:srgbClr>
                  </a:outerShdw>
                </a:effectLst>
              </a:rPr>
              <a:t>información</a:t>
            </a:r>
            <a:r>
              <a:rPr lang="en-US" sz="2000" b="1" dirty="0">
                <a:solidFill>
                  <a:srgbClr val="FF0000"/>
                </a:solidFill>
                <a:effectLst>
                  <a:outerShdw blurRad="38100" dist="38100" dir="2700000" algn="tl">
                    <a:srgbClr val="000000">
                      <a:alpha val="43137"/>
                    </a:srgbClr>
                  </a:outerShdw>
                </a:effectLst>
              </a:rPr>
              <a:t> de </a:t>
            </a:r>
            <a:r>
              <a:rPr lang="en-US" sz="2000" b="1" dirty="0" err="1">
                <a:solidFill>
                  <a:srgbClr val="FF0000"/>
                </a:solidFill>
                <a:effectLst>
                  <a:outerShdw blurRad="38100" dist="38100" dir="2700000" algn="tl">
                    <a:srgbClr val="000000">
                      <a:alpha val="43137"/>
                    </a:srgbClr>
                  </a:outerShdw>
                </a:effectLst>
              </a:rPr>
              <a:t>cada</a:t>
            </a:r>
            <a:r>
              <a:rPr lang="en-US" sz="2000" b="1" dirty="0">
                <a:solidFill>
                  <a:srgbClr val="FF0000"/>
                </a:solidFill>
                <a:effectLst>
                  <a:outerShdw blurRad="38100" dist="38100" dir="2700000" algn="tl">
                    <a:srgbClr val="000000">
                      <a:alpha val="43137"/>
                    </a:srgbClr>
                  </a:outerShdw>
                </a:effectLst>
              </a:rPr>
              <a:t> </a:t>
            </a:r>
            <a:r>
              <a:rPr lang="en-US" sz="2000" b="1" dirty="0" err="1">
                <a:solidFill>
                  <a:srgbClr val="FF0000"/>
                </a:solidFill>
                <a:effectLst>
                  <a:outerShdw blurRad="38100" dist="38100" dir="2700000" algn="tl">
                    <a:srgbClr val="000000">
                      <a:alpha val="43137"/>
                    </a:srgbClr>
                  </a:outerShdw>
                </a:effectLst>
              </a:rPr>
              <a:t>fila</a:t>
            </a:r>
            <a:r>
              <a:rPr lang="en-US" sz="2000" b="1" dirty="0">
                <a:solidFill>
                  <a:srgbClr val="FF0000"/>
                </a:solidFill>
                <a:effectLst>
                  <a:outerShdw blurRad="38100" dist="38100" dir="2700000" algn="tl">
                    <a:srgbClr val="000000">
                      <a:alpha val="43137"/>
                    </a:srgbClr>
                  </a:outerShdw>
                </a:effectLst>
              </a:rPr>
              <a:t> y </a:t>
            </a:r>
            <a:r>
              <a:rPr lang="en-US" sz="2000" b="1" dirty="0" err="1">
                <a:solidFill>
                  <a:srgbClr val="FF0000"/>
                </a:solidFill>
                <a:effectLst>
                  <a:outerShdw blurRad="38100" dist="38100" dir="2700000" algn="tl">
                    <a:srgbClr val="000000">
                      <a:alpha val="43137"/>
                    </a:srgbClr>
                  </a:outerShdw>
                </a:effectLst>
              </a:rPr>
              <a:t>justifique</a:t>
            </a:r>
            <a:r>
              <a:rPr lang="en-US" sz="2000" b="1" dirty="0">
                <a:solidFill>
                  <a:srgbClr val="FF0000"/>
                </a:solidFill>
                <a:effectLst>
                  <a:outerShdw blurRad="38100" dist="38100" dir="2700000" algn="tl">
                    <a:srgbClr val="000000">
                      <a:alpha val="43137"/>
                    </a:srgbClr>
                  </a:outerShdw>
                </a:effectLst>
              </a:rPr>
              <a:t> </a:t>
            </a:r>
            <a:r>
              <a:rPr lang="en-US" sz="2000" b="1" dirty="0" err="1">
                <a:solidFill>
                  <a:srgbClr val="FF0000"/>
                </a:solidFill>
                <a:effectLst>
                  <a:outerShdw blurRad="38100" dist="38100" dir="2700000" algn="tl">
                    <a:srgbClr val="000000">
                      <a:alpha val="43137"/>
                    </a:srgbClr>
                  </a:outerShdw>
                </a:effectLst>
              </a:rPr>
              <a:t>su</a:t>
            </a:r>
            <a:r>
              <a:rPr lang="en-US" sz="2000" b="1" dirty="0">
                <a:solidFill>
                  <a:srgbClr val="FF0000"/>
                </a:solidFill>
                <a:effectLst>
                  <a:outerShdw blurRad="38100" dist="38100" dir="2700000" algn="tl">
                    <a:srgbClr val="000000">
                      <a:alpha val="43137"/>
                    </a:srgbClr>
                  </a:outerShdw>
                </a:effectLst>
              </a:rPr>
              <a:t> </a:t>
            </a:r>
            <a:r>
              <a:rPr lang="en-US" sz="2000" b="1" dirty="0" err="1">
                <a:solidFill>
                  <a:srgbClr val="FF0000"/>
                </a:solidFill>
                <a:effectLst>
                  <a:outerShdw blurRad="38100" dist="38100" dir="2700000" algn="tl">
                    <a:srgbClr val="000000">
                      <a:alpha val="43137"/>
                    </a:srgbClr>
                  </a:outerShdw>
                </a:effectLst>
              </a:rPr>
              <a:t>clasificación</a:t>
            </a:r>
            <a:endParaRPr lang="en-US" sz="2000" b="1" dirty="0">
              <a:solidFill>
                <a:srgbClr val="FF0000"/>
              </a:solidFill>
              <a:effectLst>
                <a:outerShdw blurRad="38100" dist="38100" dir="2700000" algn="tl">
                  <a:srgbClr val="000000">
                    <a:alpha val="43137"/>
                  </a:srgbClr>
                </a:outerShdw>
              </a:effectLst>
            </a:endParaRPr>
          </a:p>
        </p:txBody>
      </p:sp>
      <p:pic>
        <p:nvPicPr>
          <p:cNvPr id="50181" name="Picture 5"/>
          <p:cNvPicPr>
            <a:picLocks noChangeAspect="1" noChangeArrowheads="1"/>
          </p:cNvPicPr>
          <p:nvPr/>
        </p:nvPicPr>
        <p:blipFill>
          <a:blip r:embed="rId3" cstate="print"/>
          <a:srcRect/>
          <a:stretch>
            <a:fillRect/>
          </a:stretch>
        </p:blipFill>
        <p:spPr bwMode="auto">
          <a:xfrm>
            <a:off x="683568" y="1052736"/>
            <a:ext cx="7632700" cy="3198812"/>
          </a:xfrm>
          <a:prstGeom prst="rect">
            <a:avLst/>
          </a:prstGeom>
          <a:noFill/>
        </p:spPr>
      </p:pic>
      <p:sp>
        <p:nvSpPr>
          <p:cNvPr id="6" name="Content Placeholder 2"/>
          <p:cNvSpPr txBox="1">
            <a:spLocks/>
          </p:cNvSpPr>
          <p:nvPr/>
        </p:nvSpPr>
        <p:spPr>
          <a:xfrm>
            <a:off x="251520" y="4725144"/>
            <a:ext cx="8856027" cy="17281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smtClean="0"/>
              <a:t>Las referencias de memoria por el procesador tienden a agruparse</a:t>
            </a:r>
          </a:p>
          <a:p>
            <a:r>
              <a:rPr lang="es-ES" sz="2000" dirty="0" smtClean="0"/>
              <a:t>Los datos están organizados de manera que el porcentaje de accesos a cada nivel sucesivamente inferior es sustancialmente menor que el del nivel anterior</a:t>
            </a:r>
          </a:p>
          <a:p>
            <a:r>
              <a:rPr lang="es-ES" sz="2000" dirty="0" smtClean="0"/>
              <a:t>Se puede aplicar a más de dos niveles de memoria</a:t>
            </a:r>
            <a:endParaRPr lang="en-NZ" altLang="es-AR" sz="2000" dirty="0" smtClean="0"/>
          </a:p>
        </p:txBody>
      </p:sp>
      <p:sp>
        <p:nvSpPr>
          <p:cNvPr id="7" name="Title 1"/>
          <p:cNvSpPr txBox="1">
            <a:spLocks/>
          </p:cNvSpPr>
          <p:nvPr/>
        </p:nvSpPr>
        <p:spPr>
          <a:xfrm>
            <a:off x="518258" y="4364068"/>
            <a:ext cx="7824788" cy="4515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NZ" sz="2000" smtClean="0">
                <a:ln w="15875">
                  <a:solidFill>
                    <a:schemeClr val="accent1">
                      <a:lumMod val="50000"/>
                      <a:alpha val="75000"/>
                    </a:schemeClr>
                  </a:solidFill>
                </a:ln>
                <a:solidFill>
                  <a:schemeClr val="accent1">
                    <a:lumMod val="75000"/>
                  </a:schemeClr>
                </a:solidFill>
              </a:rPr>
              <a:t>Principio de localidad</a:t>
            </a:r>
            <a:endParaRPr lang="en-NZ" sz="2000" dirty="0">
              <a:ln w="15875">
                <a:solidFill>
                  <a:schemeClr val="accent1">
                    <a:lumMod val="50000"/>
                    <a:alpha val="75000"/>
                  </a:schemeClr>
                </a:solidFill>
              </a:ln>
              <a:solidFill>
                <a:schemeClr val="accent1">
                  <a:lumMod val="75000"/>
                </a:schemeClr>
              </a:solidFill>
            </a:endParaRPr>
          </a:p>
        </p:txBody>
      </p:sp>
    </p:spTree>
    <p:extLst>
      <p:ext uri="{BB962C8B-B14F-4D97-AF65-F5344CB8AC3E}">
        <p14:creationId xmlns:p14="http://schemas.microsoft.com/office/powerpoint/2010/main" val="1773269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576064"/>
          </a:xfrm>
        </p:spPr>
        <p:txBody>
          <a:bodyPr>
            <a:normAutofit fontScale="90000"/>
          </a:bodyPr>
          <a:lstStyle/>
          <a:p>
            <a:pPr algn="ctr" eaLnBrk="1" fontAlgn="auto" hangingPunct="1">
              <a:spcAft>
                <a:spcPts val="0"/>
              </a:spcAft>
              <a:defRPr/>
            </a:pPr>
            <a:r>
              <a:rPr lang="en-NZ" sz="4400" dirty="0" err="1" smtClean="0">
                <a:solidFill>
                  <a:schemeClr val="accent1">
                    <a:lumMod val="75000"/>
                  </a:schemeClr>
                </a:solidFill>
              </a:rPr>
              <a:t>MultiProcesamiento</a:t>
            </a:r>
            <a:r>
              <a:rPr lang="en-NZ" sz="4400" dirty="0" smtClean="0">
                <a:solidFill>
                  <a:schemeClr val="accent1">
                    <a:lumMod val="75000"/>
                  </a:schemeClr>
                </a:solidFill>
              </a:rPr>
              <a:t> </a:t>
            </a:r>
            <a:r>
              <a:rPr lang="en-NZ" sz="4400" dirty="0" err="1" smtClean="0">
                <a:solidFill>
                  <a:schemeClr val="accent1">
                    <a:lumMod val="75000"/>
                  </a:schemeClr>
                </a:solidFill>
              </a:rPr>
              <a:t>Simétrico</a:t>
            </a:r>
            <a:r>
              <a:rPr lang="en-NZ" sz="4400" dirty="0" smtClean="0">
                <a:solidFill>
                  <a:schemeClr val="accent1">
                    <a:lumMod val="75000"/>
                  </a:schemeClr>
                </a:solidFill>
              </a:rPr>
              <a:t> (</a:t>
            </a:r>
            <a:r>
              <a:rPr lang="en-NZ" sz="4400" dirty="0" smtClean="0">
                <a:solidFill>
                  <a:schemeClr val="accent1">
                    <a:lumMod val="75000"/>
                  </a:schemeClr>
                </a:solidFill>
              </a:rPr>
              <a:t>SMP)</a:t>
            </a:r>
            <a:endParaRPr lang="en-NZ" sz="4400" dirty="0">
              <a:solidFill>
                <a:schemeClr val="accent1">
                  <a:lumMod val="75000"/>
                </a:schemeClr>
              </a:solidFill>
            </a:endParaRPr>
          </a:p>
        </p:txBody>
      </p:sp>
      <p:sp>
        <p:nvSpPr>
          <p:cNvPr id="4" name="Content Placeholder 3"/>
          <p:cNvSpPr>
            <a:spLocks noGrp="1"/>
          </p:cNvSpPr>
          <p:nvPr>
            <p:ph sz="half" idx="4294967295"/>
          </p:nvPr>
        </p:nvSpPr>
        <p:spPr>
          <a:xfrm>
            <a:off x="467544" y="692696"/>
            <a:ext cx="8534400" cy="2664296"/>
          </a:xfrm>
        </p:spPr>
        <p:txBody>
          <a:bodyPr rtlCol="0">
            <a:normAutofit/>
          </a:bodyPr>
          <a:lstStyle/>
          <a:p>
            <a:pPr eaLnBrk="1" fontAlgn="auto" hangingPunct="1">
              <a:spcAft>
                <a:spcPts val="0"/>
              </a:spcAft>
              <a:defRPr/>
            </a:pPr>
            <a:r>
              <a:rPr lang="es-ES" sz="1600" dirty="0" smtClean="0"/>
              <a:t>Un </a:t>
            </a:r>
            <a:r>
              <a:rPr lang="es-ES" sz="1600" dirty="0"/>
              <a:t>sistema informático autónomo con las siguientes características</a:t>
            </a:r>
            <a:r>
              <a:rPr lang="es-ES" sz="1600" dirty="0" smtClean="0"/>
              <a:t>:</a:t>
            </a:r>
          </a:p>
          <a:p>
            <a:pPr lvl="1" eaLnBrk="1" fontAlgn="auto" hangingPunct="1">
              <a:spcAft>
                <a:spcPts val="0"/>
              </a:spcAft>
              <a:defRPr/>
            </a:pPr>
            <a:r>
              <a:rPr lang="es-ES" sz="1600" dirty="0" smtClean="0"/>
              <a:t>Dos </a:t>
            </a:r>
            <a:r>
              <a:rPr lang="es-ES" sz="1600" dirty="0"/>
              <a:t>o más procesadores similares de capacidad </a:t>
            </a:r>
            <a:r>
              <a:rPr lang="es-ES" sz="1600" dirty="0" smtClean="0"/>
              <a:t>comparable</a:t>
            </a:r>
          </a:p>
          <a:p>
            <a:pPr lvl="1" eaLnBrk="1" fontAlgn="auto" hangingPunct="1">
              <a:spcAft>
                <a:spcPts val="0"/>
              </a:spcAft>
              <a:defRPr/>
            </a:pPr>
            <a:r>
              <a:rPr lang="es-ES" sz="1600" dirty="0" smtClean="0"/>
              <a:t>Los </a:t>
            </a:r>
            <a:r>
              <a:rPr lang="es-ES" sz="1600" dirty="0"/>
              <a:t>procesadores comparten la misma memoria principal y están interconectados por un bus u otro esquema de conexión </a:t>
            </a:r>
            <a:r>
              <a:rPr lang="es-ES" sz="1600" dirty="0" smtClean="0"/>
              <a:t>interna</a:t>
            </a:r>
          </a:p>
          <a:p>
            <a:pPr lvl="1" eaLnBrk="1" fontAlgn="auto" hangingPunct="1">
              <a:spcAft>
                <a:spcPts val="0"/>
              </a:spcAft>
              <a:defRPr/>
            </a:pPr>
            <a:r>
              <a:rPr lang="es-ES" sz="1600" dirty="0" smtClean="0"/>
              <a:t>Los </a:t>
            </a:r>
            <a:r>
              <a:rPr lang="es-ES" sz="1600" dirty="0"/>
              <a:t>procesadores comparten el acceso a dispositivos de </a:t>
            </a:r>
            <a:r>
              <a:rPr lang="es-ES" sz="1600" dirty="0" smtClean="0"/>
              <a:t>E/S</a:t>
            </a:r>
          </a:p>
          <a:p>
            <a:pPr lvl="1" eaLnBrk="1" fontAlgn="auto" hangingPunct="1">
              <a:spcAft>
                <a:spcPts val="0"/>
              </a:spcAft>
              <a:defRPr/>
            </a:pPr>
            <a:r>
              <a:rPr lang="es-ES" sz="1600" dirty="0" smtClean="0"/>
              <a:t>Todos </a:t>
            </a:r>
            <a:r>
              <a:rPr lang="es-ES" sz="1600" dirty="0"/>
              <a:t>los procesadores pueden realizar las mismas </a:t>
            </a:r>
            <a:r>
              <a:rPr lang="es-ES" sz="1600" dirty="0" smtClean="0"/>
              <a:t>funciones</a:t>
            </a:r>
          </a:p>
          <a:p>
            <a:pPr lvl="1" eaLnBrk="1" fontAlgn="auto" hangingPunct="1">
              <a:spcAft>
                <a:spcPts val="0"/>
              </a:spcAft>
              <a:defRPr/>
            </a:pPr>
            <a:r>
              <a:rPr lang="es-ES" sz="1600" dirty="0" smtClean="0"/>
              <a:t>El </a:t>
            </a:r>
            <a:r>
              <a:rPr lang="es-ES" sz="1600" dirty="0"/>
              <a:t>sistema está controlado por un sistema operativo integrado que proporciona interacción entre los procesadores y sus programas en los niveles de trabajo, tarea, archivo y datos</a:t>
            </a:r>
            <a:endParaRPr lang="en-US" sz="1600" dirty="0">
              <a:solidFill>
                <a:schemeClr val="tx1">
                  <a:lumMod val="85000"/>
                  <a:lumOff val="15000"/>
                </a:schemeClr>
              </a:solidFill>
            </a:endParaRPr>
          </a:p>
        </p:txBody>
      </p:sp>
      <p:sp>
        <p:nvSpPr>
          <p:cNvPr id="3" name="2 Marcador de número de diapositiva"/>
          <p:cNvSpPr>
            <a:spLocks noGrp="1"/>
          </p:cNvSpPr>
          <p:nvPr>
            <p:ph type="sldNum" sz="quarter" idx="12"/>
          </p:nvPr>
        </p:nvSpPr>
        <p:spPr/>
        <p:txBody>
          <a:bodyPr/>
          <a:lstStyle/>
          <a:p>
            <a:pPr>
              <a:defRPr/>
            </a:pPr>
            <a:fld id="{811DF33B-A307-4842-9190-4B8E5292B086}" type="slidenum">
              <a:rPr lang="en-US" smtClean="0"/>
              <a:pPr>
                <a:defRPr/>
              </a:pPr>
              <a:t>17</a:t>
            </a:fld>
            <a:endParaRPr lang="en-US" dirty="0"/>
          </a:p>
        </p:txBody>
      </p:sp>
      <p:graphicFrame>
        <p:nvGraphicFramePr>
          <p:cNvPr id="6" name="Content Placeholder 7"/>
          <p:cNvGraphicFramePr>
            <a:graphicFrameLocks/>
          </p:cNvGraphicFramePr>
          <p:nvPr>
            <p:extLst>
              <p:ext uri="{D42A27DB-BD31-4B8C-83A1-F6EECF244321}">
                <p14:modId xmlns:p14="http://schemas.microsoft.com/office/powerpoint/2010/main" val="2430316277"/>
              </p:ext>
            </p:extLst>
          </p:nvPr>
        </p:nvGraphicFramePr>
        <p:xfrm>
          <a:off x="1115616" y="3284984"/>
          <a:ext cx="7346776" cy="3110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64758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f20.pdf"/>
          <p:cNvPicPr>
            <a:picLocks noChangeAspect="1"/>
          </p:cNvPicPr>
          <p:nvPr/>
        </p:nvPicPr>
        <p:blipFill>
          <a:blip r:embed="rId3">
            <a:extLst>
              <a:ext uri="{28A0092B-C50C-407E-A947-70E740481C1C}">
                <a14:useLocalDpi xmlns:a14="http://schemas.microsoft.com/office/drawing/2010/main" val="0"/>
              </a:ext>
            </a:extLst>
          </a:blip>
          <a:srcRect t="19090" b="22726"/>
          <a:stretch>
            <a:fillRect/>
          </a:stretch>
        </p:blipFill>
        <p:spPr bwMode="auto">
          <a:xfrm>
            <a:off x="4644008" y="755089"/>
            <a:ext cx="3744416" cy="281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descr="1"/>
          <p:cNvPicPr>
            <a:picLocks noChangeAspect="1" noChangeArrowheads="1"/>
          </p:cNvPicPr>
          <p:nvPr/>
        </p:nvPicPr>
        <p:blipFill>
          <a:blip r:embed="rId4"/>
          <a:srcRect/>
          <a:stretch>
            <a:fillRect/>
          </a:stretch>
        </p:blipFill>
        <p:spPr bwMode="auto">
          <a:xfrm>
            <a:off x="323528" y="980728"/>
            <a:ext cx="3750182" cy="1800200"/>
          </a:xfrm>
          <a:prstGeom prst="rect">
            <a:avLst/>
          </a:prstGeom>
          <a:noFill/>
        </p:spPr>
      </p:pic>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8619" y="3861048"/>
            <a:ext cx="5796237" cy="240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1165886" y="186731"/>
            <a:ext cx="7242688" cy="584775"/>
          </a:xfrm>
          <a:prstGeom prst="rect">
            <a:avLst/>
          </a:prstGeom>
          <a:noFill/>
        </p:spPr>
        <p:txBody>
          <a:bodyPr wrap="none" rtlCol="0">
            <a:spAutoFit/>
          </a:bodyPr>
          <a:lstStyle/>
          <a:p>
            <a:r>
              <a:rPr lang="es-AR" sz="3200" dirty="0"/>
              <a:t>Sistemas Multiprocesadores y Distribuidos</a:t>
            </a:r>
          </a:p>
        </p:txBody>
      </p:sp>
      <p:sp>
        <p:nvSpPr>
          <p:cNvPr id="6" name="5 CuadroTexto"/>
          <p:cNvSpPr txBox="1"/>
          <p:nvPr/>
        </p:nvSpPr>
        <p:spPr>
          <a:xfrm>
            <a:off x="1895491" y="2996952"/>
            <a:ext cx="606256" cy="369332"/>
          </a:xfrm>
          <a:prstGeom prst="rect">
            <a:avLst/>
          </a:prstGeom>
          <a:noFill/>
        </p:spPr>
        <p:txBody>
          <a:bodyPr wrap="none" rtlCol="0">
            <a:spAutoFit/>
          </a:bodyPr>
          <a:lstStyle/>
          <a:p>
            <a:r>
              <a:rPr lang="es-AR" dirty="0"/>
              <a:t>SMP</a:t>
            </a:r>
          </a:p>
        </p:txBody>
      </p:sp>
      <p:sp>
        <p:nvSpPr>
          <p:cNvPr id="7" name="6 CuadroTexto"/>
          <p:cNvSpPr txBox="1"/>
          <p:nvPr/>
        </p:nvSpPr>
        <p:spPr>
          <a:xfrm>
            <a:off x="5760132" y="2996951"/>
            <a:ext cx="1512168" cy="369332"/>
          </a:xfrm>
          <a:prstGeom prst="rect">
            <a:avLst/>
          </a:prstGeom>
          <a:noFill/>
        </p:spPr>
        <p:txBody>
          <a:bodyPr wrap="square" rtlCol="0">
            <a:spAutoFit/>
          </a:bodyPr>
          <a:lstStyle/>
          <a:p>
            <a:r>
              <a:rPr lang="es-AR" dirty="0"/>
              <a:t>MULTICORE</a:t>
            </a:r>
          </a:p>
        </p:txBody>
      </p:sp>
      <p:sp>
        <p:nvSpPr>
          <p:cNvPr id="8" name="7 CuadroTexto"/>
          <p:cNvSpPr txBox="1"/>
          <p:nvPr/>
        </p:nvSpPr>
        <p:spPr>
          <a:xfrm>
            <a:off x="165729" y="3676382"/>
            <a:ext cx="2064348" cy="369332"/>
          </a:xfrm>
          <a:prstGeom prst="rect">
            <a:avLst/>
          </a:prstGeom>
          <a:noFill/>
          <a:ln>
            <a:solidFill>
              <a:schemeClr val="tx1"/>
            </a:solidFill>
          </a:ln>
        </p:spPr>
        <p:txBody>
          <a:bodyPr wrap="none" rtlCol="0">
            <a:spAutoFit/>
          </a:bodyPr>
          <a:lstStyle/>
          <a:p>
            <a:r>
              <a:rPr lang="es-AR" dirty="0"/>
              <a:t>MULTIPROCESADOR</a:t>
            </a:r>
          </a:p>
        </p:txBody>
      </p:sp>
      <p:sp>
        <p:nvSpPr>
          <p:cNvPr id="9" name="8 CuadroTexto"/>
          <p:cNvSpPr txBox="1"/>
          <p:nvPr/>
        </p:nvSpPr>
        <p:spPr>
          <a:xfrm>
            <a:off x="3923928" y="6130170"/>
            <a:ext cx="2217145" cy="646331"/>
          </a:xfrm>
          <a:prstGeom prst="rect">
            <a:avLst/>
          </a:prstGeom>
          <a:noFill/>
        </p:spPr>
        <p:txBody>
          <a:bodyPr wrap="none" rtlCol="0">
            <a:spAutoFit/>
          </a:bodyPr>
          <a:lstStyle/>
          <a:p>
            <a:pPr algn="ctr"/>
            <a:r>
              <a:rPr lang="es-AR" dirty="0"/>
              <a:t>MULTICOMPUTADOR </a:t>
            </a:r>
          </a:p>
          <a:p>
            <a:pPr algn="ctr"/>
            <a:r>
              <a:rPr lang="es-AR" dirty="0"/>
              <a:t>o CLUSTER</a:t>
            </a:r>
          </a:p>
        </p:txBody>
      </p:sp>
      <p:sp>
        <p:nvSpPr>
          <p:cNvPr id="10" name="9 CuadroTexto"/>
          <p:cNvSpPr txBox="1"/>
          <p:nvPr/>
        </p:nvSpPr>
        <p:spPr>
          <a:xfrm>
            <a:off x="6458893" y="6084003"/>
            <a:ext cx="2284600" cy="369332"/>
          </a:xfrm>
          <a:prstGeom prst="rect">
            <a:avLst/>
          </a:prstGeom>
          <a:noFill/>
        </p:spPr>
        <p:txBody>
          <a:bodyPr wrap="none" rtlCol="0">
            <a:spAutoFit/>
          </a:bodyPr>
          <a:lstStyle/>
          <a:p>
            <a:r>
              <a:rPr lang="es-AR" dirty="0"/>
              <a:t>SISTEMA DISTRIBUIDO</a:t>
            </a:r>
          </a:p>
        </p:txBody>
      </p:sp>
      <p:cxnSp>
        <p:nvCxnSpPr>
          <p:cNvPr id="12" name="11 Conector recto de flecha"/>
          <p:cNvCxnSpPr/>
          <p:nvPr/>
        </p:nvCxnSpPr>
        <p:spPr>
          <a:xfrm flipV="1">
            <a:off x="1475656" y="3366283"/>
            <a:ext cx="419835" cy="3100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flipV="1">
            <a:off x="1685573" y="3181618"/>
            <a:ext cx="3678515" cy="49476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endCxn id="4" idx="1"/>
          </p:cNvCxnSpPr>
          <p:nvPr/>
        </p:nvCxnSpPr>
        <p:spPr>
          <a:xfrm>
            <a:off x="1685573" y="4045714"/>
            <a:ext cx="513046" cy="10195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165729" y="5780582"/>
            <a:ext cx="2677143" cy="1015663"/>
          </a:xfrm>
          <a:prstGeom prst="rect">
            <a:avLst/>
          </a:prstGeom>
          <a:noFill/>
        </p:spPr>
        <p:txBody>
          <a:bodyPr wrap="none" rtlCol="0">
            <a:spAutoFit/>
          </a:bodyPr>
          <a:lstStyle/>
          <a:p>
            <a:r>
              <a:rPr lang="es-AR" sz="2000" b="1" dirty="0">
                <a:solidFill>
                  <a:srgbClr val="FF0000"/>
                </a:solidFill>
                <a:effectLst>
                  <a:outerShdw blurRad="38100" dist="38100" dir="2700000" algn="tl">
                    <a:srgbClr val="000000">
                      <a:alpha val="43137"/>
                    </a:srgbClr>
                  </a:outerShdw>
                </a:effectLst>
              </a:rPr>
              <a:t>Distinga las diferencias,</a:t>
            </a:r>
          </a:p>
          <a:p>
            <a:r>
              <a:rPr lang="es-AR" sz="2000" b="1" dirty="0">
                <a:solidFill>
                  <a:srgbClr val="FF0000"/>
                </a:solidFill>
                <a:effectLst>
                  <a:outerShdw blurRad="38100" dist="38100" dir="2700000" algn="tl">
                    <a:srgbClr val="000000">
                      <a:alpha val="43137"/>
                    </a:srgbClr>
                  </a:outerShdw>
                </a:effectLst>
              </a:rPr>
              <a:t>Ventajas y desventajas </a:t>
            </a:r>
          </a:p>
          <a:p>
            <a:r>
              <a:rPr lang="es-AR" sz="2000" b="1" dirty="0">
                <a:solidFill>
                  <a:srgbClr val="FF0000"/>
                </a:solidFill>
                <a:effectLst>
                  <a:outerShdw blurRad="38100" dist="38100" dir="2700000" algn="tl">
                    <a:srgbClr val="000000">
                      <a:alpha val="43137"/>
                    </a:srgbClr>
                  </a:outerShdw>
                </a:effectLst>
              </a:rPr>
              <a:t>de cada modelo</a:t>
            </a:r>
          </a:p>
        </p:txBody>
      </p:sp>
    </p:spTree>
    <p:extLst>
      <p:ext uri="{BB962C8B-B14F-4D97-AF65-F5344CB8AC3E}">
        <p14:creationId xmlns:p14="http://schemas.microsoft.com/office/powerpoint/2010/main" val="144618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4845" y="188640"/>
            <a:ext cx="8229600" cy="864096"/>
          </a:xfrm>
        </p:spPr>
        <p:txBody>
          <a:bodyPr>
            <a:normAutofit/>
          </a:bodyPr>
          <a:lstStyle/>
          <a:p>
            <a:r>
              <a:rPr lang="es-AR" sz="4000" dirty="0"/>
              <a:t>Las variantes de computador</a:t>
            </a:r>
            <a:endParaRPr lang="es-AR" sz="2200" dirty="0"/>
          </a:p>
        </p:txBody>
      </p:sp>
      <p:graphicFrame>
        <p:nvGraphicFramePr>
          <p:cNvPr id="4" name="3 Marcador de contenido"/>
          <p:cNvGraphicFramePr>
            <a:graphicFrameLocks noGrp="1" noChangeAspect="1"/>
          </p:cNvGraphicFramePr>
          <p:nvPr>
            <p:ph idx="1"/>
            <p:extLst>
              <p:ext uri="{D42A27DB-BD31-4B8C-83A1-F6EECF244321}">
                <p14:modId xmlns:p14="http://schemas.microsoft.com/office/powerpoint/2010/main" val="2016852993"/>
              </p:ext>
            </p:extLst>
          </p:nvPr>
        </p:nvGraphicFramePr>
        <p:xfrm>
          <a:off x="755576" y="1196752"/>
          <a:ext cx="7640696" cy="3888704"/>
        </p:xfrm>
        <a:graphic>
          <a:graphicData uri="http://schemas.openxmlformats.org/presentationml/2006/ole">
            <mc:AlternateContent xmlns:mc="http://schemas.openxmlformats.org/markup-compatibility/2006">
              <mc:Choice xmlns:v="urn:schemas-microsoft-com:vml" Requires="v">
                <p:oleObj spid="_x0000_s1133" r:id="rId4" imgW="4791075" imgH="2438400" progId="">
                  <p:embed/>
                </p:oleObj>
              </mc:Choice>
              <mc:Fallback>
                <p:oleObj r:id="rId4" imgW="4791075" imgH="24384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1196752"/>
                        <a:ext cx="7640696" cy="3888704"/>
                      </a:xfrm>
                      <a:prstGeom prst="rect">
                        <a:avLst/>
                      </a:prstGeom>
                      <a:noFill/>
                      <a:ln>
                        <a:noFill/>
                      </a:ln>
                    </p:spPr>
                  </p:pic>
                </p:oleObj>
              </mc:Fallback>
            </mc:AlternateContent>
          </a:graphicData>
        </a:graphic>
      </p:graphicFrame>
      <p:sp>
        <p:nvSpPr>
          <p:cNvPr id="3" name="2 CuadroTexto"/>
          <p:cNvSpPr txBox="1"/>
          <p:nvPr/>
        </p:nvSpPr>
        <p:spPr>
          <a:xfrm>
            <a:off x="708005" y="5291916"/>
            <a:ext cx="7872155" cy="369332"/>
          </a:xfrm>
          <a:prstGeom prst="rect">
            <a:avLst/>
          </a:prstGeom>
          <a:noFill/>
        </p:spPr>
        <p:txBody>
          <a:bodyPr wrap="none" rtlCol="0">
            <a:spAutoFit/>
          </a:bodyPr>
          <a:lstStyle/>
          <a:p>
            <a:r>
              <a:rPr lang="es-AR" b="1" dirty="0"/>
              <a:t>Computador digital de programa almacenado, electrónica y de propósito general</a:t>
            </a:r>
          </a:p>
        </p:txBody>
      </p:sp>
      <p:sp>
        <p:nvSpPr>
          <p:cNvPr id="5" name="4 CuadroTexto"/>
          <p:cNvSpPr txBox="1"/>
          <p:nvPr/>
        </p:nvSpPr>
        <p:spPr>
          <a:xfrm>
            <a:off x="1043608" y="6058739"/>
            <a:ext cx="6762685" cy="584775"/>
          </a:xfrm>
          <a:prstGeom prst="rect">
            <a:avLst/>
          </a:prstGeom>
          <a:noFill/>
        </p:spPr>
        <p:txBody>
          <a:bodyPr wrap="none" rtlCol="0">
            <a:spAutoFit/>
          </a:bodyPr>
          <a:lstStyle/>
          <a:p>
            <a:r>
              <a:rPr lang="es-AR" sz="3200" b="1" dirty="0">
                <a:solidFill>
                  <a:srgbClr val="FF0000"/>
                </a:solidFill>
                <a:effectLst>
                  <a:outerShdw blurRad="38100" dist="38100" dir="2700000" algn="tl">
                    <a:srgbClr val="000000">
                      <a:alpha val="43137"/>
                    </a:srgbClr>
                  </a:outerShdw>
                </a:effectLst>
              </a:rPr>
              <a:t>Explique las diferencias de estas ramas</a:t>
            </a:r>
          </a:p>
        </p:txBody>
      </p:sp>
    </p:spTree>
    <p:extLst>
      <p:ext uri="{BB962C8B-B14F-4D97-AF65-F5344CB8AC3E}">
        <p14:creationId xmlns:p14="http://schemas.microsoft.com/office/powerpoint/2010/main" val="407845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2600" dirty="0"/>
              <a:t>Diferencias entre la programación Hardware y Software - Modelo de Von Neumann</a:t>
            </a:r>
            <a:endParaRPr lang="es-AR" sz="1600" dirty="0"/>
          </a:p>
        </p:txBody>
      </p:sp>
      <p:pic>
        <p:nvPicPr>
          <p:cNvPr id="4" name="3 Marcador de contenido" descr="http://sites.google.com/site/lw2dbp/_/rsrc/1232744950662/principios-de-la-programacion/23-1-2009%2019.1.10%201.jpg"/>
          <p:cNvPicPr>
            <a:picLocks noGrp="1"/>
          </p:cNvPicPr>
          <p:nvPr>
            <p:ph idx="1"/>
          </p:nvPr>
        </p:nvPicPr>
        <p:blipFill>
          <a:blip r:embed="rId3" cstate="print"/>
          <a:srcRect/>
          <a:stretch>
            <a:fillRect/>
          </a:stretch>
        </p:blipFill>
        <p:spPr bwMode="auto">
          <a:xfrm>
            <a:off x="539552" y="1916832"/>
            <a:ext cx="3519488" cy="1362075"/>
          </a:xfrm>
          <a:prstGeom prst="rect">
            <a:avLst/>
          </a:prstGeom>
          <a:noFill/>
          <a:ln w="9525">
            <a:noFill/>
            <a:miter lim="800000"/>
            <a:headEnd/>
            <a:tailEnd/>
          </a:ln>
        </p:spPr>
      </p:pic>
      <p:pic>
        <p:nvPicPr>
          <p:cNvPr id="5" name="4 Imagen" descr="http://sites.google.com/site/lw2dbp/_/rsrc/1232744971563/principios-de-la-programacion/23-1-2009%2019.1.38%202.jpg"/>
          <p:cNvPicPr/>
          <p:nvPr/>
        </p:nvPicPr>
        <p:blipFill>
          <a:blip r:embed="rId4" cstate="print"/>
          <a:srcRect/>
          <a:stretch>
            <a:fillRect/>
          </a:stretch>
        </p:blipFill>
        <p:spPr bwMode="auto">
          <a:xfrm>
            <a:off x="4932040" y="1693195"/>
            <a:ext cx="3630740" cy="2239861"/>
          </a:xfrm>
          <a:prstGeom prst="rect">
            <a:avLst/>
          </a:prstGeom>
          <a:noFill/>
          <a:ln w="9525">
            <a:noFill/>
            <a:miter lim="800000"/>
            <a:headEnd/>
            <a:tailEnd/>
          </a:ln>
        </p:spPr>
      </p:pic>
      <p:sp>
        <p:nvSpPr>
          <p:cNvPr id="6" name="5 Rectángulo"/>
          <p:cNvSpPr/>
          <p:nvPr/>
        </p:nvSpPr>
        <p:spPr>
          <a:xfrm>
            <a:off x="521296" y="5013176"/>
            <a:ext cx="7848872" cy="1169551"/>
          </a:xfrm>
          <a:prstGeom prst="rect">
            <a:avLst/>
          </a:prstGeom>
        </p:spPr>
        <p:txBody>
          <a:bodyPr wrap="square">
            <a:spAutoFit/>
          </a:bodyPr>
          <a:lstStyle/>
          <a:p>
            <a:r>
              <a:rPr lang="es-AR" sz="1400" b="1" dirty="0">
                <a:effectLst>
                  <a:outerShdw blurRad="38100" dist="38100" dir="2700000" algn="tl">
                    <a:srgbClr val="000000">
                      <a:alpha val="43137"/>
                    </a:srgbClr>
                  </a:outerShdw>
                </a:effectLst>
              </a:rPr>
              <a:t>La idea era la siguiente, en vez de tener un procesador que realice una sola tarea, y la programación sea cableada, encontrar la forma de cambiar esas conexiones por medio de instrucciones almacenadas en memoria junto a los datos. A la idea se la llamó "La máquina de Von </a:t>
            </a:r>
            <a:r>
              <a:rPr lang="es-AR" sz="1400" b="1" dirty="0" err="1">
                <a:effectLst>
                  <a:outerShdw blurRad="38100" dist="38100" dir="2700000" algn="tl">
                    <a:srgbClr val="000000">
                      <a:alpha val="43137"/>
                    </a:srgbClr>
                  </a:outerShdw>
                </a:effectLst>
              </a:rPr>
              <a:t>Neumann</a:t>
            </a:r>
            <a:r>
              <a:rPr lang="es-AR" sz="1400" b="1" dirty="0">
                <a:effectLst>
                  <a:outerShdw blurRad="38100" dist="38100" dir="2700000" algn="tl">
                    <a:srgbClr val="000000">
                      <a:alpha val="43137"/>
                    </a:srgbClr>
                  </a:outerShdw>
                </a:effectLst>
              </a:rPr>
              <a:t>", y es la base general de los computadores de hoy en día. Para cambiar la tarea que realizará la computadora, bastará solo con leer otro conjunto de instrucciones almacenadas en memoria, de esta manera nace el SOFTWARE. </a:t>
            </a:r>
          </a:p>
        </p:txBody>
      </p:sp>
      <p:sp>
        <p:nvSpPr>
          <p:cNvPr id="7" name="6 Rectángulo"/>
          <p:cNvSpPr/>
          <p:nvPr/>
        </p:nvSpPr>
        <p:spPr>
          <a:xfrm>
            <a:off x="11211" y="3510671"/>
            <a:ext cx="4680520" cy="646331"/>
          </a:xfrm>
          <a:prstGeom prst="rect">
            <a:avLst/>
          </a:prstGeom>
        </p:spPr>
        <p:txBody>
          <a:bodyPr wrap="square">
            <a:spAutoFit/>
          </a:bodyPr>
          <a:lstStyle/>
          <a:p>
            <a:r>
              <a:rPr lang="es-AR" b="1" dirty="0">
                <a:effectLst>
                  <a:outerShdw blurRad="38100" dist="38100" dir="2700000" algn="tl">
                    <a:srgbClr val="000000">
                      <a:alpha val="43137"/>
                    </a:srgbClr>
                  </a:outerShdw>
                </a:effectLst>
              </a:rPr>
              <a:t>Esta figura muestra un computador ejecutando una única tarea con los datos que ingresan</a:t>
            </a:r>
            <a:r>
              <a:rPr lang="es-AR" sz="1000" dirty="0"/>
              <a:t> </a:t>
            </a:r>
          </a:p>
        </p:txBody>
      </p:sp>
      <p:sp>
        <p:nvSpPr>
          <p:cNvPr id="8" name="7 Rectángulo"/>
          <p:cNvSpPr/>
          <p:nvPr/>
        </p:nvSpPr>
        <p:spPr>
          <a:xfrm>
            <a:off x="4691731" y="3933056"/>
            <a:ext cx="3678437" cy="954107"/>
          </a:xfrm>
          <a:prstGeom prst="rect">
            <a:avLst/>
          </a:prstGeom>
        </p:spPr>
        <p:txBody>
          <a:bodyPr wrap="square">
            <a:spAutoFit/>
          </a:bodyPr>
          <a:lstStyle/>
          <a:p>
            <a:r>
              <a:rPr lang="es-AR" sz="1400" b="1" dirty="0">
                <a:effectLst>
                  <a:outerShdw blurRad="38100" dist="38100" dir="2700000" algn="tl">
                    <a:srgbClr val="000000">
                      <a:alpha val="43137"/>
                    </a:srgbClr>
                  </a:outerShdw>
                </a:effectLst>
              </a:rPr>
              <a:t>Esta figura muestra que por medio de instrucciones dadas al procesador, se logra que el computador sea de uso general y realice otras tareas  diferentes, según se necesite</a:t>
            </a:r>
          </a:p>
        </p:txBody>
      </p:sp>
      <p:sp>
        <p:nvSpPr>
          <p:cNvPr id="3" name="2 CuadroTexto"/>
          <p:cNvSpPr txBox="1"/>
          <p:nvPr/>
        </p:nvSpPr>
        <p:spPr>
          <a:xfrm>
            <a:off x="521296" y="6381328"/>
            <a:ext cx="8352799" cy="461665"/>
          </a:xfrm>
          <a:prstGeom prst="rect">
            <a:avLst/>
          </a:prstGeom>
          <a:noFill/>
        </p:spPr>
        <p:txBody>
          <a:bodyPr wrap="none" rtlCol="0">
            <a:spAutoFit/>
          </a:bodyPr>
          <a:lstStyle/>
          <a:p>
            <a:r>
              <a:rPr lang="es-AR" sz="2400" b="1" dirty="0">
                <a:solidFill>
                  <a:srgbClr val="FF0000"/>
                </a:solidFill>
                <a:effectLst>
                  <a:outerShdw blurRad="38100" dist="38100" dir="2700000" algn="tl">
                    <a:srgbClr val="000000">
                      <a:alpha val="43137"/>
                    </a:srgbClr>
                  </a:outerShdw>
                </a:effectLst>
              </a:rPr>
              <a:t>Qué es mejor? Programar en Hardware o en Software? Por qué?</a:t>
            </a:r>
          </a:p>
        </p:txBody>
      </p:sp>
    </p:spTree>
    <p:extLst>
      <p:ext uri="{BB962C8B-B14F-4D97-AF65-F5344CB8AC3E}">
        <p14:creationId xmlns:p14="http://schemas.microsoft.com/office/powerpoint/2010/main" val="3014258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5" y="476672"/>
            <a:ext cx="9027951" cy="5840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251520" y="6086473"/>
            <a:ext cx="8290859" cy="461665"/>
          </a:xfrm>
          <a:prstGeom prst="rect">
            <a:avLst/>
          </a:prstGeom>
          <a:noFill/>
        </p:spPr>
        <p:txBody>
          <a:bodyPr wrap="none" rtlCol="0">
            <a:spAutoFit/>
          </a:bodyPr>
          <a:lstStyle/>
          <a:p>
            <a:r>
              <a:rPr lang="es-AR" sz="2400" b="1" dirty="0">
                <a:solidFill>
                  <a:srgbClr val="FF0000"/>
                </a:solidFill>
                <a:effectLst>
                  <a:outerShdw blurRad="38100" dist="38100" dir="2700000" algn="tl">
                    <a:srgbClr val="000000">
                      <a:alpha val="43137"/>
                    </a:srgbClr>
                  </a:outerShdw>
                </a:effectLst>
              </a:rPr>
              <a:t>Qué es mejor? Programar en </a:t>
            </a:r>
            <a:r>
              <a:rPr lang="es-AR" sz="2400" b="1" dirty="0" smtClean="0">
                <a:solidFill>
                  <a:srgbClr val="FF0000"/>
                </a:solidFill>
                <a:effectLst>
                  <a:outerShdw blurRad="38100" dist="38100" dir="2700000" algn="tl">
                    <a:srgbClr val="000000">
                      <a:alpha val="43137"/>
                    </a:srgbClr>
                  </a:outerShdw>
                </a:effectLst>
              </a:rPr>
              <a:t>alto nivel o </a:t>
            </a:r>
            <a:r>
              <a:rPr lang="es-AR" sz="2400" b="1" dirty="0">
                <a:solidFill>
                  <a:srgbClr val="FF0000"/>
                </a:solidFill>
                <a:effectLst>
                  <a:outerShdw blurRad="38100" dist="38100" dir="2700000" algn="tl">
                    <a:srgbClr val="000000">
                      <a:alpha val="43137"/>
                    </a:srgbClr>
                  </a:outerShdw>
                </a:effectLst>
              </a:rPr>
              <a:t>en </a:t>
            </a:r>
            <a:r>
              <a:rPr lang="es-AR" sz="2400" b="1" dirty="0" smtClean="0">
                <a:solidFill>
                  <a:srgbClr val="FF0000"/>
                </a:solidFill>
                <a:effectLst>
                  <a:outerShdw blurRad="38100" dist="38100" dir="2700000" algn="tl">
                    <a:srgbClr val="000000">
                      <a:alpha val="43137"/>
                    </a:srgbClr>
                  </a:outerShdw>
                </a:effectLst>
              </a:rPr>
              <a:t>bajo nivel? </a:t>
            </a:r>
            <a:r>
              <a:rPr lang="es-AR" sz="2400" b="1" dirty="0">
                <a:solidFill>
                  <a:srgbClr val="FF0000"/>
                </a:solidFill>
                <a:effectLst>
                  <a:outerShdw blurRad="38100" dist="38100" dir="2700000" algn="tl">
                    <a:srgbClr val="000000">
                      <a:alpha val="43137"/>
                    </a:srgbClr>
                  </a:outerShdw>
                </a:effectLst>
              </a:rPr>
              <a:t>Por qué?</a:t>
            </a:r>
          </a:p>
        </p:txBody>
      </p:sp>
    </p:spTree>
    <p:extLst>
      <p:ext uri="{BB962C8B-B14F-4D97-AF65-F5344CB8AC3E}">
        <p14:creationId xmlns:p14="http://schemas.microsoft.com/office/powerpoint/2010/main" val="3616054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22527"/>
            <a:ext cx="7772400" cy="454145"/>
          </a:xfrm>
        </p:spPr>
        <p:txBody>
          <a:bodyPr>
            <a:normAutofit/>
          </a:bodyPr>
          <a:lstStyle/>
          <a:p>
            <a:r>
              <a:rPr lang="es-AR" sz="2000" b="1" u="sng" dirty="0"/>
              <a:t>Computador:  Funciones</a:t>
            </a:r>
          </a:p>
        </p:txBody>
      </p:sp>
      <p:pic>
        <p:nvPicPr>
          <p:cNvPr id="4" name="3 Imagen" descr="http://sites.google.com/site/lw2dbp/_/rsrc/1232733262066/organizacion-y-arquitectura-de-computadoras/23-1-2009%2015.1.20%202.jpg"/>
          <p:cNvPicPr/>
          <p:nvPr/>
        </p:nvPicPr>
        <p:blipFill>
          <a:blip r:embed="rId3" cstate="print"/>
          <a:srcRect/>
          <a:stretch>
            <a:fillRect/>
          </a:stretch>
        </p:blipFill>
        <p:spPr bwMode="auto">
          <a:xfrm>
            <a:off x="323528" y="1052736"/>
            <a:ext cx="3888432" cy="3312368"/>
          </a:xfrm>
          <a:prstGeom prst="rect">
            <a:avLst/>
          </a:prstGeom>
          <a:noFill/>
          <a:ln w="9525">
            <a:noFill/>
            <a:miter lim="800000"/>
            <a:headEnd/>
            <a:tailEnd/>
          </a:ln>
        </p:spPr>
      </p:pic>
      <p:sp>
        <p:nvSpPr>
          <p:cNvPr id="5" name="4 CuadroTexto"/>
          <p:cNvSpPr txBox="1"/>
          <p:nvPr/>
        </p:nvSpPr>
        <p:spPr>
          <a:xfrm>
            <a:off x="179512" y="4549676"/>
            <a:ext cx="5400600" cy="2308324"/>
          </a:xfrm>
          <a:prstGeom prst="rect">
            <a:avLst/>
          </a:prstGeom>
          <a:noFill/>
        </p:spPr>
        <p:txBody>
          <a:bodyPr wrap="square" rtlCol="0">
            <a:spAutoFit/>
          </a:bodyPr>
          <a:lstStyle/>
          <a:p>
            <a:pPr marL="342900" indent="-342900">
              <a:buAutoNum type="alphaLcParenR"/>
            </a:pPr>
            <a:r>
              <a:rPr lang="es-AR" dirty="0"/>
              <a:t>Transferencia de datos: i) E/S:entrada/salida, con periféricos (directamente conectados)</a:t>
            </a:r>
          </a:p>
          <a:p>
            <a:pPr marL="342900" indent="-342900"/>
            <a:r>
              <a:rPr lang="es-AR" dirty="0"/>
              <a:t>			             </a:t>
            </a:r>
            <a:r>
              <a:rPr lang="es-AR" dirty="0" err="1"/>
              <a:t>ii</a:t>
            </a:r>
            <a:r>
              <a:rPr lang="es-AR" dirty="0"/>
              <a:t>) 	comunicación de datos, con dispositivos remotos</a:t>
            </a:r>
            <a:br>
              <a:rPr lang="es-AR" dirty="0"/>
            </a:br>
            <a:r>
              <a:rPr lang="es-AR" dirty="0"/>
              <a:t>b) Almacenamiento. </a:t>
            </a:r>
            <a:br>
              <a:rPr lang="es-AR" dirty="0"/>
            </a:br>
            <a:r>
              <a:rPr lang="es-AR" dirty="0"/>
              <a:t>c) Procesamiento de datos almacenados. </a:t>
            </a:r>
            <a:br>
              <a:rPr lang="es-AR" dirty="0"/>
            </a:br>
            <a:r>
              <a:rPr lang="es-AR" dirty="0"/>
              <a:t>d) Entrada o salida de datos con un procesamiento previo</a:t>
            </a:r>
          </a:p>
        </p:txBody>
      </p:sp>
      <p:pic>
        <p:nvPicPr>
          <p:cNvPr id="6" name="3 Marcador de contenido" descr="http://sites.google.com/site/lw2dbp/_/rsrc/1232733424100/estructura-del-computador/23-1-2009%2015.1.43%203.jpg?height=386&amp;width=420"/>
          <p:cNvPicPr>
            <a:picLocks/>
          </p:cNvPicPr>
          <p:nvPr/>
        </p:nvPicPr>
        <p:blipFill>
          <a:blip r:embed="rId4" cstate="print"/>
          <a:srcRect/>
          <a:stretch>
            <a:fillRect/>
          </a:stretch>
        </p:blipFill>
        <p:spPr bwMode="auto">
          <a:xfrm>
            <a:off x="1691680" y="2564904"/>
            <a:ext cx="936104" cy="834678"/>
          </a:xfrm>
          <a:prstGeom prst="rect">
            <a:avLst/>
          </a:prstGeom>
          <a:noFill/>
          <a:ln w="9525">
            <a:noFill/>
            <a:miter lim="800000"/>
            <a:headEnd/>
            <a:tailEnd/>
          </a:ln>
        </p:spPr>
      </p:pic>
      <p:sp>
        <p:nvSpPr>
          <p:cNvPr id="3" name="2 Rectángulo"/>
          <p:cNvSpPr/>
          <p:nvPr/>
        </p:nvSpPr>
        <p:spPr>
          <a:xfrm>
            <a:off x="467544" y="561454"/>
            <a:ext cx="2304256" cy="338554"/>
          </a:xfrm>
          <a:prstGeom prst="rect">
            <a:avLst/>
          </a:prstGeom>
        </p:spPr>
        <p:txBody>
          <a:bodyPr wrap="square">
            <a:spAutoFit/>
          </a:bodyPr>
          <a:lstStyle/>
          <a:p>
            <a:r>
              <a:rPr lang="es-AR" sz="1600" dirty="0"/>
              <a:t>Qué Funciones ofrece:</a:t>
            </a:r>
          </a:p>
        </p:txBody>
      </p:sp>
      <p:pic>
        <p:nvPicPr>
          <p:cNvPr id="7" name="Picture 13" descr="f01-04-P374493"/>
          <p:cNvPicPr>
            <a:picLocks noChangeAspect="1" noChangeArrowheads="1"/>
          </p:cNvPicPr>
          <p:nvPr/>
        </p:nvPicPr>
        <p:blipFill>
          <a:blip r:embed="rId5"/>
          <a:srcRect/>
          <a:stretch>
            <a:fillRect/>
          </a:stretch>
        </p:blipFill>
        <p:spPr bwMode="auto">
          <a:xfrm>
            <a:off x="4211960" y="539844"/>
            <a:ext cx="4320480" cy="3700802"/>
          </a:xfrm>
          <a:prstGeom prst="rect">
            <a:avLst/>
          </a:prstGeom>
          <a:noFill/>
          <a:ln w="9525">
            <a:noFill/>
            <a:miter lim="800000"/>
            <a:headEnd/>
            <a:tailEnd/>
          </a:ln>
        </p:spPr>
      </p:pic>
      <p:sp>
        <p:nvSpPr>
          <p:cNvPr id="8" name="7 CuadroTexto"/>
          <p:cNvSpPr txBox="1"/>
          <p:nvPr/>
        </p:nvSpPr>
        <p:spPr>
          <a:xfrm>
            <a:off x="5580112" y="4365104"/>
            <a:ext cx="3456384" cy="1908215"/>
          </a:xfrm>
          <a:prstGeom prst="rect">
            <a:avLst/>
          </a:prstGeom>
          <a:noFill/>
        </p:spPr>
        <p:txBody>
          <a:bodyPr wrap="square" rtlCol="0">
            <a:spAutoFit/>
          </a:bodyPr>
          <a:lstStyle/>
          <a:p>
            <a:r>
              <a:rPr lang="es-AR" sz="2000" b="1" dirty="0"/>
              <a:t>Algunas de esas capacidades se implementan en hardware y en software:</a:t>
            </a:r>
          </a:p>
          <a:p>
            <a:r>
              <a:rPr lang="es-AR" sz="2000" b="1" dirty="0">
                <a:solidFill>
                  <a:srgbClr val="FF0000"/>
                </a:solidFill>
              </a:rPr>
              <a:t>Qué tiene de diferente un computador de otra máquina?</a:t>
            </a:r>
          </a:p>
          <a:p>
            <a:endParaRPr lang="es-AR" dirty="0"/>
          </a:p>
        </p:txBody>
      </p:sp>
    </p:spTree>
    <p:extLst>
      <p:ext uri="{BB962C8B-B14F-4D97-AF65-F5344CB8AC3E}">
        <p14:creationId xmlns:p14="http://schemas.microsoft.com/office/powerpoint/2010/main" val="77961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descr="f1.pdf"/>
          <p:cNvPicPr>
            <a:picLocks noChangeAspect="1"/>
          </p:cNvPicPr>
          <p:nvPr/>
        </p:nvPicPr>
        <p:blipFill>
          <a:blip r:embed="rId3">
            <a:extLst>
              <a:ext uri="{28A0092B-C50C-407E-A947-70E740481C1C}">
                <a14:useLocalDpi xmlns:a14="http://schemas.microsoft.com/office/drawing/2010/main" val="0"/>
              </a:ext>
            </a:extLst>
          </a:blip>
          <a:srcRect t="20000" b="25455"/>
          <a:stretch>
            <a:fillRect/>
          </a:stretch>
        </p:blipFill>
        <p:spPr bwMode="auto">
          <a:xfrm>
            <a:off x="304800" y="685800"/>
            <a:ext cx="8420100" cy="497544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1 Título"/>
          <p:cNvSpPr txBox="1">
            <a:spLocks/>
          </p:cNvSpPr>
          <p:nvPr/>
        </p:nvSpPr>
        <p:spPr>
          <a:xfrm>
            <a:off x="827584" y="22527"/>
            <a:ext cx="7772400" cy="45414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sz="2000" b="1" dirty="0" smtClean="0"/>
              <a:t>Estructura hardware y software de un Computador</a:t>
            </a:r>
            <a:endParaRPr lang="es-AR" sz="2000" b="1" dirty="0"/>
          </a:p>
        </p:txBody>
      </p:sp>
      <p:sp>
        <p:nvSpPr>
          <p:cNvPr id="4" name="3 CuadroTexto"/>
          <p:cNvSpPr txBox="1"/>
          <p:nvPr/>
        </p:nvSpPr>
        <p:spPr>
          <a:xfrm>
            <a:off x="229197" y="5899626"/>
            <a:ext cx="8571321" cy="646331"/>
          </a:xfrm>
          <a:prstGeom prst="rect">
            <a:avLst/>
          </a:prstGeom>
          <a:noFill/>
        </p:spPr>
        <p:txBody>
          <a:bodyPr wrap="none" rtlCol="0">
            <a:spAutoFit/>
          </a:bodyPr>
          <a:lstStyle/>
          <a:p>
            <a:pPr algn="ctr"/>
            <a:r>
              <a:rPr lang="es-AR" b="1" dirty="0" smtClean="0">
                <a:solidFill>
                  <a:srgbClr val="FF0000"/>
                </a:solidFill>
                <a:effectLst>
                  <a:outerShdw blurRad="38100" dist="38100" dir="2700000" algn="tl">
                    <a:srgbClr val="000000">
                      <a:alpha val="43137"/>
                    </a:srgbClr>
                  </a:outerShdw>
                </a:effectLst>
              </a:rPr>
              <a:t>Por qué hay 2 diferentes interfaces en el Software?</a:t>
            </a:r>
          </a:p>
          <a:p>
            <a:pPr algn="ctr"/>
            <a:r>
              <a:rPr lang="es-AR" b="1" dirty="0" smtClean="0">
                <a:solidFill>
                  <a:srgbClr val="FF0000"/>
                </a:solidFill>
                <a:effectLst>
                  <a:outerShdw blurRad="38100" dist="38100" dir="2700000" algn="tl">
                    <a:srgbClr val="000000">
                      <a:alpha val="43137"/>
                    </a:srgbClr>
                  </a:outerShdw>
                </a:effectLst>
              </a:rPr>
              <a:t>Por qué los programas de Aplicación no pueden ejecutar todas las instrucciones del ISA?</a:t>
            </a:r>
            <a:endParaRPr lang="es-AR"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9867929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179512" y="692696"/>
            <a:ext cx="4802410" cy="5832648"/>
          </a:xfrm>
        </p:spPr>
        <p:txBody>
          <a:bodyPr>
            <a:noAutofit/>
          </a:bodyPr>
          <a:lstStyle/>
          <a:p>
            <a:r>
              <a:rPr lang="es-AR" sz="2000" dirty="0"/>
              <a:t>La CPU es el corazón y el cerebro de un sistema informático. </a:t>
            </a:r>
          </a:p>
          <a:p>
            <a:r>
              <a:rPr lang="es-AR" sz="2000" dirty="0"/>
              <a:t>Contiene un número de registros de propósito especial, una unidad lógica aritmética (ALU) y la lógica de control necesaria para decodificar y ejecutar instrucciones. </a:t>
            </a:r>
          </a:p>
          <a:p>
            <a:r>
              <a:rPr lang="es-AR" sz="2000" dirty="0"/>
              <a:t>Conectado a la CPU por un camino de bus de comunicación están la memoria y los dispositivos de I/O. </a:t>
            </a:r>
          </a:p>
          <a:p>
            <a:r>
              <a:rPr lang="es-AR" sz="2000" dirty="0"/>
              <a:t>El funcionamiento de la CPU se controla mediante las instrucciones que la CPU obtiene de la memoria. </a:t>
            </a:r>
          </a:p>
          <a:p>
            <a:r>
              <a:rPr lang="es-AR" sz="2000" dirty="0"/>
              <a:t>Los dispositivos  de I/O, a su vez, están gobernados por la CPU.</a:t>
            </a:r>
          </a:p>
          <a:p>
            <a:r>
              <a:rPr lang="es-AR" sz="2000" dirty="0"/>
              <a:t>La operación de una CPU puede ser descripta en términos de ciclos. Donde se ejecuta una instrucción por vez </a:t>
            </a:r>
          </a:p>
        </p:txBody>
      </p:sp>
      <p:sp>
        <p:nvSpPr>
          <p:cNvPr id="6" name="1 Título"/>
          <p:cNvSpPr>
            <a:spLocks noGrp="1"/>
          </p:cNvSpPr>
          <p:nvPr>
            <p:ph type="title"/>
          </p:nvPr>
        </p:nvSpPr>
        <p:spPr>
          <a:xfrm>
            <a:off x="467544" y="32048"/>
            <a:ext cx="4688582" cy="588640"/>
          </a:xfrm>
        </p:spPr>
        <p:txBody>
          <a:bodyPr>
            <a:normAutofit/>
          </a:bodyPr>
          <a:lstStyle/>
          <a:p>
            <a:r>
              <a:rPr lang="es-AR" sz="3200" dirty="0"/>
              <a:t>La máquina Hardware</a:t>
            </a:r>
          </a:p>
        </p:txBody>
      </p:sp>
      <p:sp>
        <p:nvSpPr>
          <p:cNvPr id="8" name="7 CuadroTexto"/>
          <p:cNvSpPr txBox="1"/>
          <p:nvPr/>
        </p:nvSpPr>
        <p:spPr>
          <a:xfrm>
            <a:off x="4952185" y="3933056"/>
            <a:ext cx="3907532" cy="2246769"/>
          </a:xfrm>
          <a:prstGeom prst="rect">
            <a:avLst/>
          </a:prstGeom>
          <a:noFill/>
        </p:spPr>
        <p:txBody>
          <a:bodyPr wrap="square" rtlCol="0">
            <a:spAutoFit/>
          </a:bodyPr>
          <a:lstStyle/>
          <a:p>
            <a:pPr marL="285750" indent="-285750">
              <a:buFont typeface="Arial" pitchFamily="34" charset="0"/>
              <a:buChar char="•"/>
            </a:pPr>
            <a:r>
              <a:rPr lang="es-AR" sz="2000" b="1" dirty="0">
                <a:solidFill>
                  <a:srgbClr val="FF0000"/>
                </a:solidFill>
                <a:effectLst>
                  <a:outerShdw blurRad="38100" dist="38100" dir="2700000" algn="tl">
                    <a:srgbClr val="000000">
                      <a:alpha val="43137"/>
                    </a:srgbClr>
                  </a:outerShdw>
                </a:effectLst>
              </a:rPr>
              <a:t>Por qué se habla de una máquina hardware? Hay más máquinas?</a:t>
            </a:r>
          </a:p>
          <a:p>
            <a:pPr marL="285750" indent="-285750">
              <a:buFont typeface="Arial" pitchFamily="34" charset="0"/>
              <a:buChar char="•"/>
            </a:pPr>
            <a:r>
              <a:rPr lang="es-AR" sz="2000" b="1" dirty="0">
                <a:solidFill>
                  <a:srgbClr val="FF0000"/>
                </a:solidFill>
                <a:effectLst>
                  <a:outerShdw blurRad="38100" dist="38100" dir="2700000" algn="tl">
                    <a:srgbClr val="000000">
                      <a:alpha val="43137"/>
                    </a:srgbClr>
                  </a:outerShdw>
                </a:effectLst>
              </a:rPr>
              <a:t>Por qué se dice que la CPU es el </a:t>
            </a:r>
            <a:r>
              <a:rPr lang="es-AR" sz="2000" b="1" dirty="0" smtClean="0">
                <a:solidFill>
                  <a:srgbClr val="FF0000"/>
                </a:solidFill>
                <a:effectLst>
                  <a:outerShdw blurRad="38100" dist="38100" dir="2700000" algn="tl">
                    <a:srgbClr val="000000">
                      <a:alpha val="43137"/>
                    </a:srgbClr>
                  </a:outerShdw>
                </a:effectLst>
              </a:rPr>
              <a:t>cerebro? Y el corazón, quién es?</a:t>
            </a:r>
            <a:endParaRPr lang="es-AR" sz="2000" b="1" dirty="0">
              <a:solidFill>
                <a:srgbClr val="FF0000"/>
              </a:solidFill>
              <a:effectLst>
                <a:outerShdw blurRad="38100" dist="38100" dir="2700000" algn="tl">
                  <a:srgbClr val="000000">
                    <a:alpha val="43137"/>
                  </a:srgbClr>
                </a:outerShdw>
              </a:effectLst>
            </a:endParaRPr>
          </a:p>
          <a:p>
            <a:pPr marL="285750" indent="-285750">
              <a:buFont typeface="Arial" pitchFamily="34" charset="0"/>
              <a:buChar char="•"/>
            </a:pPr>
            <a:r>
              <a:rPr lang="es-AR" sz="2000" b="1" dirty="0" smtClean="0">
                <a:solidFill>
                  <a:srgbClr val="FF0000"/>
                </a:solidFill>
                <a:effectLst>
                  <a:outerShdw blurRad="38100" dist="38100" dir="2700000" algn="tl">
                    <a:srgbClr val="000000">
                      <a:alpha val="43137"/>
                    </a:srgbClr>
                  </a:outerShdw>
                </a:effectLst>
              </a:rPr>
              <a:t>Cómo </a:t>
            </a:r>
            <a:r>
              <a:rPr lang="es-AR" sz="2000" b="1" dirty="0">
                <a:solidFill>
                  <a:srgbClr val="FF0000"/>
                </a:solidFill>
                <a:effectLst>
                  <a:outerShdw blurRad="38100" dist="38100" dir="2700000" algn="tl">
                    <a:srgbClr val="000000">
                      <a:alpha val="43137"/>
                    </a:srgbClr>
                  </a:outerShdw>
                </a:effectLst>
              </a:rPr>
              <a:t>se implementa el software?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6768" y="2770"/>
            <a:ext cx="3565175" cy="303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1284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39552" y="0"/>
            <a:ext cx="7824787" cy="992187"/>
          </a:xfrm>
        </p:spPr>
        <p:txBody>
          <a:bodyPr>
            <a:normAutofit fontScale="90000"/>
          </a:bodyPr>
          <a:lstStyle/>
          <a:p>
            <a:pPr algn="l" eaLnBrk="1" fontAlgn="auto" hangingPunct="1">
              <a:spcAft>
                <a:spcPts val="0"/>
              </a:spcAft>
              <a:defRPr/>
            </a:pPr>
            <a:r>
              <a:rPr lang="en-US" sz="3600" b="1" dirty="0" err="1">
                <a:effectLst>
                  <a:outerShdw blurRad="38100" dist="38100" dir="2700000" algn="tl">
                    <a:srgbClr val="000000">
                      <a:alpha val="43137"/>
                    </a:srgbClr>
                  </a:outerShdw>
                </a:effectLst>
              </a:rPr>
              <a:t>Ciclo</a:t>
            </a:r>
            <a:r>
              <a:rPr lang="en-US" sz="3600" b="1" dirty="0">
                <a:effectLst>
                  <a:outerShdw blurRad="38100" dist="38100" dir="2700000" algn="tl">
                    <a:srgbClr val="000000">
                      <a:alpha val="43137"/>
                    </a:srgbClr>
                  </a:outerShdw>
                </a:effectLst>
              </a:rPr>
              <a:t> </a:t>
            </a:r>
            <a:r>
              <a:rPr lang="en-US" sz="3600" b="1" dirty="0" err="1">
                <a:effectLst>
                  <a:outerShdw blurRad="38100" dist="38100" dir="2700000" algn="tl">
                    <a:srgbClr val="000000">
                      <a:alpha val="43137"/>
                    </a:srgbClr>
                  </a:outerShdw>
                </a:effectLst>
              </a:rPr>
              <a:t>básico</a:t>
            </a:r>
            <a:r>
              <a:rPr lang="en-US" sz="3600" b="1" dirty="0">
                <a:effectLst>
                  <a:outerShdw blurRad="38100" dist="38100" dir="2700000" algn="tl">
                    <a:srgbClr val="000000">
                      <a:alpha val="43137"/>
                    </a:srgbClr>
                  </a:outerShdw>
                </a:effectLst>
              </a:rPr>
              <a:t> de </a:t>
            </a:r>
            <a:r>
              <a:rPr lang="en-US" sz="3600" b="1" dirty="0" err="1">
                <a:effectLst>
                  <a:outerShdw blurRad="38100" dist="38100" dir="2700000" algn="tl">
                    <a:srgbClr val="000000">
                      <a:alpha val="43137"/>
                    </a:srgbClr>
                  </a:outerShdw>
                </a:effectLst>
              </a:rPr>
              <a:t>Ejecución</a:t>
            </a:r>
            <a:r>
              <a:rPr lang="en-US" sz="3600" b="1" dirty="0">
                <a:effectLst>
                  <a:outerShdw blurRad="38100" dist="38100" dir="2700000" algn="tl">
                    <a:srgbClr val="000000">
                      <a:alpha val="43137"/>
                    </a:srgbClr>
                  </a:outerShdw>
                </a:effectLst>
              </a:rPr>
              <a:t> de </a:t>
            </a:r>
            <a:r>
              <a:rPr lang="en-US" sz="3600" b="1" dirty="0" err="1">
                <a:effectLst>
                  <a:outerShdw blurRad="38100" dist="38100" dir="2700000" algn="tl">
                    <a:srgbClr val="000000">
                      <a:alpha val="43137"/>
                    </a:srgbClr>
                  </a:outerShdw>
                </a:effectLst>
              </a:rPr>
              <a:t>Instrucciones</a:t>
            </a:r>
            <a:r>
              <a:rPr lang="en-US" sz="3600" b="1" dirty="0">
                <a:effectLst>
                  <a:outerShdw blurRad="38100" dist="38100" dir="2700000" algn="tl">
                    <a:srgbClr val="000000">
                      <a:alpha val="43137"/>
                    </a:srgbClr>
                  </a:outerShdw>
                </a:effectLst>
              </a:rPr>
              <a:t> en 2 </a:t>
            </a:r>
            <a:r>
              <a:rPr lang="en-US" sz="3600" b="1" dirty="0" err="1">
                <a:effectLst>
                  <a:outerShdw blurRad="38100" dist="38100" dir="2700000" algn="tl">
                    <a:srgbClr val="000000">
                      <a:alpha val="43137"/>
                    </a:srgbClr>
                  </a:outerShdw>
                </a:effectLst>
              </a:rPr>
              <a:t>pasos</a:t>
            </a:r>
            <a:endParaRPr lang="en-US" sz="3600" b="1" dirty="0">
              <a:effectLst>
                <a:outerShdw blurRad="38100" dist="38100" dir="2700000" algn="tl">
                  <a:srgbClr val="000000">
                    <a:alpha val="43137"/>
                  </a:srgbClr>
                </a:outerShdw>
              </a:effectLst>
            </a:endParaRPr>
          </a:p>
        </p:txBody>
      </p:sp>
      <p:sp>
        <p:nvSpPr>
          <p:cNvPr id="23555" name="Content Placeholder 2"/>
          <p:cNvSpPr>
            <a:spLocks noGrp="1"/>
          </p:cNvSpPr>
          <p:nvPr>
            <p:ph sz="half" idx="4294967295"/>
          </p:nvPr>
        </p:nvSpPr>
        <p:spPr>
          <a:xfrm>
            <a:off x="5940152" y="799938"/>
            <a:ext cx="2844315" cy="2233788"/>
          </a:xfrm>
        </p:spPr>
        <p:txBody>
          <a:bodyPr>
            <a:normAutofit fontScale="92500" lnSpcReduction="10000"/>
          </a:bodyPr>
          <a:lstStyle/>
          <a:p>
            <a:pPr eaLnBrk="1" hangingPunct="1"/>
            <a:r>
              <a:rPr lang="es-ES" altLang="es-AR" sz="2800" dirty="0"/>
              <a:t>Un programa consiste en un conjunto de instrucciones almacenadas en la memoria</a:t>
            </a:r>
            <a:endParaRPr lang="en-US" altLang="es-AR" sz="2800" dirty="0"/>
          </a:p>
        </p:txBody>
      </p:sp>
      <p:graphicFrame>
        <p:nvGraphicFramePr>
          <p:cNvPr id="4" name="Diagram 3"/>
          <p:cNvGraphicFramePr/>
          <p:nvPr>
            <p:extLst>
              <p:ext uri="{D42A27DB-BD31-4B8C-83A1-F6EECF244321}">
                <p14:modId xmlns:p14="http://schemas.microsoft.com/office/powerpoint/2010/main" val="2047624757"/>
              </p:ext>
            </p:extLst>
          </p:nvPr>
        </p:nvGraphicFramePr>
        <p:xfrm>
          <a:off x="1763688" y="692696"/>
          <a:ext cx="4104456" cy="2088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1 Marcador de número de diapositiva"/>
          <p:cNvSpPr>
            <a:spLocks noGrp="1"/>
          </p:cNvSpPr>
          <p:nvPr>
            <p:ph type="sldNum" sz="quarter" idx="12"/>
          </p:nvPr>
        </p:nvSpPr>
        <p:spPr/>
        <p:txBody>
          <a:bodyPr/>
          <a:lstStyle/>
          <a:p>
            <a:pPr>
              <a:defRPr/>
            </a:pPr>
            <a:fld id="{B591C56B-67DB-444E-9668-647E4A8FF7AB}" type="slidenum">
              <a:rPr lang="en-US" smtClean="0"/>
              <a:pPr>
                <a:defRPr/>
              </a:pPr>
              <a:t>8</a:t>
            </a:fld>
            <a:endParaRPr lang="en-US" dirty="0"/>
          </a:p>
        </p:txBody>
      </p:sp>
      <p:pic>
        <p:nvPicPr>
          <p:cNvPr id="7" name="Picture 1" descr="f2.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4552" y="1916831"/>
            <a:ext cx="5921624" cy="457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CuadroTexto"/>
          <p:cNvSpPr txBox="1"/>
          <p:nvPr/>
        </p:nvSpPr>
        <p:spPr>
          <a:xfrm>
            <a:off x="234552" y="5586455"/>
            <a:ext cx="8513912" cy="954107"/>
          </a:xfrm>
          <a:prstGeom prst="rect">
            <a:avLst/>
          </a:prstGeom>
          <a:noFill/>
        </p:spPr>
        <p:txBody>
          <a:bodyPr wrap="square" rtlCol="0">
            <a:spAutoFit/>
          </a:bodyPr>
          <a:lstStyle/>
          <a:p>
            <a:pPr algn="ctr"/>
            <a:r>
              <a:rPr lang="es-AR" sz="2800" b="1" dirty="0" smtClean="0">
                <a:solidFill>
                  <a:srgbClr val="FF0000"/>
                </a:solidFill>
                <a:effectLst>
                  <a:outerShdw blurRad="38100" dist="38100" dir="2700000" algn="tl">
                    <a:srgbClr val="000000">
                      <a:alpha val="43137"/>
                    </a:srgbClr>
                  </a:outerShdw>
                </a:effectLst>
              </a:rPr>
              <a:t>Por qué se dice «lo que se puede hacer por hardware se puede hacer por software y viceversa»</a:t>
            </a:r>
            <a:endParaRPr lang="es-AR" sz="2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65554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274638"/>
            <a:ext cx="8572560" cy="868346"/>
          </a:xfrm>
        </p:spPr>
        <p:txBody>
          <a:bodyPr>
            <a:normAutofit fontScale="90000"/>
          </a:bodyPr>
          <a:lstStyle/>
          <a:p>
            <a:r>
              <a:rPr lang="es-AR" sz="3200" b="1" dirty="0">
                <a:effectLst>
                  <a:outerShdw blurRad="38100" dist="38100" dir="2700000" algn="tl">
                    <a:srgbClr val="000000">
                      <a:alpha val="43137"/>
                    </a:srgbClr>
                  </a:outerShdw>
                </a:effectLst>
              </a:rPr>
              <a:t>Ciclo de la Instrucción en 6 pasos</a:t>
            </a:r>
            <a:br>
              <a:rPr lang="es-AR" sz="3200" b="1" dirty="0">
                <a:effectLst>
                  <a:outerShdw blurRad="38100" dist="38100" dir="2700000" algn="tl">
                    <a:srgbClr val="000000">
                      <a:alpha val="43137"/>
                    </a:srgbClr>
                  </a:outerShdw>
                </a:effectLst>
              </a:rPr>
            </a:br>
            <a:r>
              <a:rPr lang="es-AR" sz="3200" b="1" dirty="0">
                <a:effectLst>
                  <a:outerShdw blurRad="38100" dist="38100" dir="2700000" algn="tl">
                    <a:srgbClr val="000000">
                      <a:alpha val="43137"/>
                    </a:srgbClr>
                  </a:outerShdw>
                </a:effectLst>
              </a:rPr>
              <a:t> Ciclo de la Interrupción</a:t>
            </a:r>
          </a:p>
        </p:txBody>
      </p:sp>
      <p:sp>
        <p:nvSpPr>
          <p:cNvPr id="3" name="2 Elipse"/>
          <p:cNvSpPr/>
          <p:nvPr/>
        </p:nvSpPr>
        <p:spPr>
          <a:xfrm>
            <a:off x="4643438" y="2071678"/>
            <a:ext cx="35719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3 Elipse"/>
          <p:cNvSpPr/>
          <p:nvPr/>
        </p:nvSpPr>
        <p:spPr>
          <a:xfrm>
            <a:off x="5786446" y="2071678"/>
            <a:ext cx="35719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4 Elipse"/>
          <p:cNvSpPr/>
          <p:nvPr/>
        </p:nvSpPr>
        <p:spPr>
          <a:xfrm>
            <a:off x="7000892" y="2071678"/>
            <a:ext cx="35719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Elipse"/>
          <p:cNvSpPr/>
          <p:nvPr/>
        </p:nvSpPr>
        <p:spPr>
          <a:xfrm>
            <a:off x="4643438" y="3143248"/>
            <a:ext cx="35719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6 Elipse"/>
          <p:cNvSpPr/>
          <p:nvPr/>
        </p:nvSpPr>
        <p:spPr>
          <a:xfrm>
            <a:off x="5786446" y="3143248"/>
            <a:ext cx="35719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Elipse"/>
          <p:cNvSpPr/>
          <p:nvPr/>
        </p:nvSpPr>
        <p:spPr>
          <a:xfrm>
            <a:off x="7000892" y="3143248"/>
            <a:ext cx="35719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 name="12 Conector curvado"/>
          <p:cNvCxnSpPr>
            <a:stCxn id="4" idx="0"/>
            <a:endCxn id="5" idx="1"/>
          </p:cNvCxnSpPr>
          <p:nvPr/>
        </p:nvCxnSpPr>
        <p:spPr>
          <a:xfrm rot="16200000" flipH="1">
            <a:off x="6482966" y="1553752"/>
            <a:ext cx="52309" cy="1088160"/>
          </a:xfrm>
          <a:prstGeom prst="curvedConnector3">
            <a:avLst>
              <a:gd name="adj1" fmla="val -124169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14 Conector curvado"/>
          <p:cNvCxnSpPr/>
          <p:nvPr/>
        </p:nvCxnSpPr>
        <p:spPr>
          <a:xfrm rot="16200000" flipH="1">
            <a:off x="5304240" y="1553753"/>
            <a:ext cx="52309" cy="1088160"/>
          </a:xfrm>
          <a:prstGeom prst="curvedConnector3">
            <a:avLst>
              <a:gd name="adj1" fmla="val -124169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16 Forma"/>
          <p:cNvCxnSpPr>
            <a:stCxn id="5" idx="6"/>
            <a:endCxn id="8" idx="6"/>
          </p:cNvCxnSpPr>
          <p:nvPr/>
        </p:nvCxnSpPr>
        <p:spPr>
          <a:xfrm>
            <a:off x="7358082" y="2250273"/>
            <a:ext cx="1588" cy="1071570"/>
          </a:xfrm>
          <a:prstGeom prst="curvedConnector3">
            <a:avLst>
              <a:gd name="adj1" fmla="val 3267545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26 Conector curvado"/>
          <p:cNvCxnSpPr>
            <a:stCxn id="8" idx="4"/>
            <a:endCxn id="7" idx="4"/>
          </p:cNvCxnSpPr>
          <p:nvPr/>
        </p:nvCxnSpPr>
        <p:spPr>
          <a:xfrm rot="5400000">
            <a:off x="6572264" y="2893215"/>
            <a:ext cx="1588" cy="1214446"/>
          </a:xfrm>
          <a:prstGeom prst="curvedConnector3">
            <a:avLst>
              <a:gd name="adj1" fmla="val 38159458"/>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28 Conector curvado"/>
          <p:cNvCxnSpPr/>
          <p:nvPr/>
        </p:nvCxnSpPr>
        <p:spPr>
          <a:xfrm rot="5400000">
            <a:off x="5392743" y="2894009"/>
            <a:ext cx="1588" cy="1214446"/>
          </a:xfrm>
          <a:prstGeom prst="curvedConnector3">
            <a:avLst>
              <a:gd name="adj1" fmla="val 38159458"/>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0" name="29 CuadroTexto"/>
          <p:cNvSpPr txBox="1"/>
          <p:nvPr/>
        </p:nvSpPr>
        <p:spPr>
          <a:xfrm>
            <a:off x="4668224" y="2071678"/>
            <a:ext cx="288862" cy="338554"/>
          </a:xfrm>
          <a:prstGeom prst="rect">
            <a:avLst/>
          </a:prstGeom>
          <a:noFill/>
        </p:spPr>
        <p:txBody>
          <a:bodyPr wrap="none" rtlCol="0">
            <a:spAutoFit/>
          </a:bodyPr>
          <a:lstStyle/>
          <a:p>
            <a:r>
              <a:rPr lang="es-MX" sz="1600" dirty="0"/>
              <a:t>1</a:t>
            </a:r>
          </a:p>
        </p:txBody>
      </p:sp>
      <p:sp>
        <p:nvSpPr>
          <p:cNvPr id="31" name="30 CuadroTexto"/>
          <p:cNvSpPr txBox="1"/>
          <p:nvPr/>
        </p:nvSpPr>
        <p:spPr>
          <a:xfrm>
            <a:off x="5811232" y="2071678"/>
            <a:ext cx="288862" cy="338554"/>
          </a:xfrm>
          <a:prstGeom prst="rect">
            <a:avLst/>
          </a:prstGeom>
          <a:noFill/>
        </p:spPr>
        <p:txBody>
          <a:bodyPr wrap="none" rtlCol="0">
            <a:spAutoFit/>
          </a:bodyPr>
          <a:lstStyle/>
          <a:p>
            <a:r>
              <a:rPr lang="es-MX" sz="1600" dirty="0"/>
              <a:t>2</a:t>
            </a:r>
          </a:p>
        </p:txBody>
      </p:sp>
      <p:sp>
        <p:nvSpPr>
          <p:cNvPr id="32" name="31 CuadroTexto"/>
          <p:cNvSpPr txBox="1"/>
          <p:nvPr/>
        </p:nvSpPr>
        <p:spPr>
          <a:xfrm>
            <a:off x="7025678" y="2071678"/>
            <a:ext cx="288862" cy="338554"/>
          </a:xfrm>
          <a:prstGeom prst="rect">
            <a:avLst/>
          </a:prstGeom>
          <a:noFill/>
        </p:spPr>
        <p:txBody>
          <a:bodyPr wrap="none" rtlCol="0">
            <a:spAutoFit/>
          </a:bodyPr>
          <a:lstStyle/>
          <a:p>
            <a:r>
              <a:rPr lang="es-MX" sz="1600" dirty="0"/>
              <a:t>3</a:t>
            </a:r>
          </a:p>
        </p:txBody>
      </p:sp>
      <p:sp>
        <p:nvSpPr>
          <p:cNvPr id="33" name="32 CuadroTexto"/>
          <p:cNvSpPr txBox="1"/>
          <p:nvPr/>
        </p:nvSpPr>
        <p:spPr>
          <a:xfrm>
            <a:off x="7025678" y="3161884"/>
            <a:ext cx="288862" cy="338554"/>
          </a:xfrm>
          <a:prstGeom prst="rect">
            <a:avLst/>
          </a:prstGeom>
          <a:noFill/>
        </p:spPr>
        <p:txBody>
          <a:bodyPr wrap="none" rtlCol="0">
            <a:spAutoFit/>
          </a:bodyPr>
          <a:lstStyle/>
          <a:p>
            <a:r>
              <a:rPr lang="es-MX" sz="1600" dirty="0"/>
              <a:t>4</a:t>
            </a:r>
          </a:p>
        </p:txBody>
      </p:sp>
      <p:sp>
        <p:nvSpPr>
          <p:cNvPr id="34" name="33 CuadroTexto"/>
          <p:cNvSpPr txBox="1"/>
          <p:nvPr/>
        </p:nvSpPr>
        <p:spPr>
          <a:xfrm>
            <a:off x="5815474" y="3158488"/>
            <a:ext cx="288862" cy="338554"/>
          </a:xfrm>
          <a:prstGeom prst="rect">
            <a:avLst/>
          </a:prstGeom>
          <a:noFill/>
        </p:spPr>
        <p:txBody>
          <a:bodyPr wrap="none" rtlCol="0">
            <a:spAutoFit/>
          </a:bodyPr>
          <a:lstStyle/>
          <a:p>
            <a:r>
              <a:rPr lang="es-MX" sz="1600" dirty="0"/>
              <a:t>5</a:t>
            </a:r>
          </a:p>
        </p:txBody>
      </p:sp>
      <p:sp>
        <p:nvSpPr>
          <p:cNvPr id="35" name="34 CuadroTexto"/>
          <p:cNvSpPr txBox="1"/>
          <p:nvPr/>
        </p:nvSpPr>
        <p:spPr>
          <a:xfrm>
            <a:off x="4667092" y="3143248"/>
            <a:ext cx="288862" cy="338554"/>
          </a:xfrm>
          <a:prstGeom prst="rect">
            <a:avLst/>
          </a:prstGeom>
          <a:noFill/>
        </p:spPr>
        <p:txBody>
          <a:bodyPr wrap="none" rtlCol="0">
            <a:spAutoFit/>
          </a:bodyPr>
          <a:lstStyle/>
          <a:p>
            <a:r>
              <a:rPr lang="es-MX" sz="1600" dirty="0"/>
              <a:t>6</a:t>
            </a:r>
          </a:p>
        </p:txBody>
      </p:sp>
      <p:sp>
        <p:nvSpPr>
          <p:cNvPr id="36" name="35 CuadroTexto"/>
          <p:cNvSpPr txBox="1"/>
          <p:nvPr/>
        </p:nvSpPr>
        <p:spPr>
          <a:xfrm>
            <a:off x="4913029" y="2571744"/>
            <a:ext cx="2230739" cy="369332"/>
          </a:xfrm>
          <a:prstGeom prst="rect">
            <a:avLst/>
          </a:prstGeom>
          <a:noFill/>
        </p:spPr>
        <p:txBody>
          <a:bodyPr wrap="none" rtlCol="0">
            <a:spAutoFit/>
          </a:bodyPr>
          <a:lstStyle/>
          <a:p>
            <a:r>
              <a:rPr lang="es-MX" dirty="0"/>
              <a:t>Ciclo de la Instrucción</a:t>
            </a:r>
          </a:p>
        </p:txBody>
      </p:sp>
      <p:sp>
        <p:nvSpPr>
          <p:cNvPr id="37" name="36 Rectángulo"/>
          <p:cNvSpPr/>
          <p:nvPr/>
        </p:nvSpPr>
        <p:spPr>
          <a:xfrm>
            <a:off x="3786182" y="2643182"/>
            <a:ext cx="428628"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37 CuadroTexto"/>
          <p:cNvSpPr txBox="1"/>
          <p:nvPr/>
        </p:nvSpPr>
        <p:spPr>
          <a:xfrm>
            <a:off x="3841128" y="2618276"/>
            <a:ext cx="471604" cy="338554"/>
          </a:xfrm>
          <a:prstGeom prst="rect">
            <a:avLst/>
          </a:prstGeom>
          <a:noFill/>
        </p:spPr>
        <p:txBody>
          <a:bodyPr wrap="none" rtlCol="0">
            <a:spAutoFit/>
          </a:bodyPr>
          <a:lstStyle/>
          <a:p>
            <a:r>
              <a:rPr lang="es-MX" sz="1600" dirty="0"/>
              <a:t>0/1</a:t>
            </a:r>
          </a:p>
        </p:txBody>
      </p:sp>
      <p:sp>
        <p:nvSpPr>
          <p:cNvPr id="39" name="38 CuadroTexto"/>
          <p:cNvSpPr txBox="1"/>
          <p:nvPr/>
        </p:nvSpPr>
        <p:spPr>
          <a:xfrm>
            <a:off x="2714612" y="1785926"/>
            <a:ext cx="1948162" cy="369332"/>
          </a:xfrm>
          <a:prstGeom prst="rect">
            <a:avLst/>
          </a:prstGeom>
          <a:noFill/>
        </p:spPr>
        <p:txBody>
          <a:bodyPr wrap="none" rtlCol="0">
            <a:spAutoFit/>
          </a:bodyPr>
          <a:lstStyle/>
          <a:p>
            <a:r>
              <a:rPr lang="es-MX" dirty="0"/>
              <a:t>Bit de Interrupción</a:t>
            </a:r>
          </a:p>
        </p:txBody>
      </p:sp>
      <p:cxnSp>
        <p:nvCxnSpPr>
          <p:cNvPr id="41" name="40 Conector recto de flecha"/>
          <p:cNvCxnSpPr>
            <a:endCxn id="38" idx="0"/>
          </p:cNvCxnSpPr>
          <p:nvPr/>
        </p:nvCxnSpPr>
        <p:spPr>
          <a:xfrm>
            <a:off x="3857619" y="2143116"/>
            <a:ext cx="219311" cy="475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42 Forma"/>
          <p:cNvCxnSpPr>
            <a:stCxn id="35" idx="2"/>
          </p:cNvCxnSpPr>
          <p:nvPr/>
        </p:nvCxnSpPr>
        <p:spPr>
          <a:xfrm rot="5400000" flipH="1">
            <a:off x="4201014" y="2871293"/>
            <a:ext cx="552868" cy="668151"/>
          </a:xfrm>
          <a:prstGeom prst="curvedConnector4">
            <a:avLst>
              <a:gd name="adj1" fmla="val -41348"/>
              <a:gd name="adj2" fmla="val 60808"/>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97" name="96 Conector curvado"/>
          <p:cNvCxnSpPr/>
          <p:nvPr/>
        </p:nvCxnSpPr>
        <p:spPr>
          <a:xfrm rot="5400000">
            <a:off x="3392479" y="2322505"/>
            <a:ext cx="1588" cy="1214446"/>
          </a:xfrm>
          <a:prstGeom prst="curvedConnector3">
            <a:avLst>
              <a:gd name="adj1" fmla="val 159721335"/>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5" name="104 Conector curvado"/>
          <p:cNvCxnSpPr>
            <a:endCxn id="3" idx="2"/>
          </p:cNvCxnSpPr>
          <p:nvPr/>
        </p:nvCxnSpPr>
        <p:spPr>
          <a:xfrm flipV="1">
            <a:off x="2786051" y="2250273"/>
            <a:ext cx="1857387" cy="626351"/>
          </a:xfrm>
          <a:prstGeom prst="curvedConnector3">
            <a:avLst>
              <a:gd name="adj1" fmla="val -88313"/>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6" name="115 CuadroTexto"/>
          <p:cNvSpPr txBox="1"/>
          <p:nvPr/>
        </p:nvSpPr>
        <p:spPr>
          <a:xfrm rot="16200000">
            <a:off x="2110234" y="3461875"/>
            <a:ext cx="2435347" cy="369332"/>
          </a:xfrm>
          <a:prstGeom prst="rect">
            <a:avLst/>
          </a:prstGeom>
          <a:noFill/>
        </p:spPr>
        <p:txBody>
          <a:bodyPr wrap="none" rtlCol="0">
            <a:spAutoFit/>
          </a:bodyPr>
          <a:lstStyle/>
          <a:p>
            <a:r>
              <a:rPr lang="es-MX" dirty="0"/>
              <a:t>Pasos de la Interrupción</a:t>
            </a:r>
          </a:p>
        </p:txBody>
      </p:sp>
      <p:sp>
        <p:nvSpPr>
          <p:cNvPr id="9" name="8 CuadroTexto"/>
          <p:cNvSpPr txBox="1"/>
          <p:nvPr/>
        </p:nvSpPr>
        <p:spPr>
          <a:xfrm>
            <a:off x="3921589" y="4365104"/>
            <a:ext cx="5077287" cy="2031325"/>
          </a:xfrm>
          <a:prstGeom prst="rect">
            <a:avLst/>
          </a:prstGeom>
          <a:noFill/>
        </p:spPr>
        <p:txBody>
          <a:bodyPr wrap="none" rtlCol="0">
            <a:spAutoFit/>
          </a:bodyPr>
          <a:lstStyle/>
          <a:p>
            <a:pPr marL="342900" indent="-342900">
              <a:buFont typeface="+mj-lt"/>
              <a:buAutoNum type="arabicPeriod"/>
            </a:pPr>
            <a:r>
              <a:rPr lang="es-AR" dirty="0"/>
              <a:t>Captura de la Instrucción</a:t>
            </a:r>
          </a:p>
          <a:p>
            <a:pPr marL="342900" indent="-342900">
              <a:buFont typeface="+mj-lt"/>
              <a:buAutoNum type="arabicPeriod"/>
            </a:pPr>
            <a:r>
              <a:rPr lang="es-AR" dirty="0"/>
              <a:t>Decodificación</a:t>
            </a:r>
          </a:p>
          <a:p>
            <a:pPr marL="342900" indent="-342900">
              <a:buFont typeface="+mj-lt"/>
              <a:buAutoNum type="arabicPeriod"/>
            </a:pPr>
            <a:r>
              <a:rPr lang="es-AR" dirty="0"/>
              <a:t>Cálculo de la dirección efectiva de los </a:t>
            </a:r>
            <a:r>
              <a:rPr lang="es-AR" dirty="0" err="1"/>
              <a:t>operandos</a:t>
            </a:r>
            <a:endParaRPr lang="es-AR" dirty="0"/>
          </a:p>
          <a:p>
            <a:pPr marL="342900" indent="-342900">
              <a:buFont typeface="+mj-lt"/>
              <a:buAutoNum type="arabicPeriod"/>
            </a:pPr>
            <a:r>
              <a:rPr lang="es-AR" dirty="0"/>
              <a:t>Captura de los </a:t>
            </a:r>
            <a:r>
              <a:rPr lang="es-AR" dirty="0" err="1"/>
              <a:t>operandos</a:t>
            </a:r>
            <a:endParaRPr lang="es-AR" dirty="0"/>
          </a:p>
          <a:p>
            <a:pPr marL="342900" indent="-342900">
              <a:buFont typeface="+mj-lt"/>
              <a:buAutoNum type="arabicPeriod"/>
            </a:pPr>
            <a:r>
              <a:rPr lang="es-AR" dirty="0"/>
              <a:t>Ejecución propiamente dicha</a:t>
            </a:r>
          </a:p>
          <a:p>
            <a:pPr marL="342900" indent="-342900">
              <a:buFont typeface="+mj-lt"/>
              <a:buAutoNum type="arabicPeriod"/>
            </a:pPr>
            <a:r>
              <a:rPr lang="es-AR" dirty="0"/>
              <a:t>Cálculo de la dirección de la próxima instrucción</a:t>
            </a:r>
          </a:p>
          <a:p>
            <a:pPr marL="342900" indent="-342900">
              <a:buFont typeface="+mj-lt"/>
              <a:buAutoNum type="arabicPeriod"/>
            </a:pPr>
            <a:endParaRPr lang="es-AR" dirty="0"/>
          </a:p>
        </p:txBody>
      </p:sp>
      <p:sp>
        <p:nvSpPr>
          <p:cNvPr id="10" name="9 CuadroTexto"/>
          <p:cNvSpPr txBox="1"/>
          <p:nvPr/>
        </p:nvSpPr>
        <p:spPr>
          <a:xfrm>
            <a:off x="395536" y="3502026"/>
            <a:ext cx="2319076" cy="2862322"/>
          </a:xfrm>
          <a:prstGeom prst="rect">
            <a:avLst/>
          </a:prstGeom>
          <a:noFill/>
        </p:spPr>
        <p:txBody>
          <a:bodyPr wrap="square" rtlCol="0">
            <a:spAutoFit/>
          </a:bodyPr>
          <a:lstStyle/>
          <a:p>
            <a:pPr marL="342900" indent="-342900">
              <a:buFont typeface="Arial" pitchFamily="34" charset="0"/>
              <a:buChar char="•"/>
            </a:pPr>
            <a:r>
              <a:rPr lang="es-AR" sz="2000" b="1" dirty="0">
                <a:solidFill>
                  <a:srgbClr val="FF0000"/>
                </a:solidFill>
                <a:effectLst>
                  <a:outerShdw blurRad="38100" dist="38100" dir="2700000" algn="tl">
                    <a:srgbClr val="000000">
                      <a:alpha val="43137"/>
                    </a:srgbClr>
                  </a:outerShdw>
                </a:effectLst>
              </a:rPr>
              <a:t>Se pueden solapar los pasos de distintas instrucciones?</a:t>
            </a:r>
          </a:p>
          <a:p>
            <a:pPr marL="342900" indent="-342900">
              <a:buFont typeface="Arial" pitchFamily="34" charset="0"/>
              <a:buChar char="•"/>
            </a:pPr>
            <a:r>
              <a:rPr lang="es-AR" sz="2000" b="1" dirty="0">
                <a:solidFill>
                  <a:srgbClr val="FF0000"/>
                </a:solidFill>
                <a:effectLst>
                  <a:outerShdw blurRad="38100" dist="38100" dir="2700000" algn="tl">
                    <a:srgbClr val="000000">
                      <a:alpha val="43137"/>
                    </a:srgbClr>
                  </a:outerShdw>
                </a:effectLst>
              </a:rPr>
              <a:t>De distintos programas o del mismo programa?</a:t>
            </a:r>
          </a:p>
        </p:txBody>
      </p:sp>
    </p:spTree>
    <p:extLst>
      <p:ext uri="{BB962C8B-B14F-4D97-AF65-F5344CB8AC3E}">
        <p14:creationId xmlns:p14="http://schemas.microsoft.com/office/powerpoint/2010/main" val="771972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1509</TotalTime>
  <Words>1350</Words>
  <Application>Microsoft Office PowerPoint</Application>
  <PresentationFormat>Presentación en pantalla (4:3)</PresentationFormat>
  <Paragraphs>188</Paragraphs>
  <Slides>18</Slides>
  <Notes>18</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18</vt:i4>
      </vt:variant>
    </vt:vector>
  </HeadingPairs>
  <TitlesOfParts>
    <vt:vector size="20" baseType="lpstr">
      <vt:lpstr>Tema de Office</vt:lpstr>
      <vt:lpstr>MSDraw.Drawing.8.2</vt:lpstr>
      <vt:lpstr>Presentación de PowerPoint</vt:lpstr>
      <vt:lpstr>Las variantes de computador</vt:lpstr>
      <vt:lpstr>Diferencias entre la programación Hardware y Software - Modelo de Von Neumann</vt:lpstr>
      <vt:lpstr>Presentación de PowerPoint</vt:lpstr>
      <vt:lpstr>Computador:  Funciones</vt:lpstr>
      <vt:lpstr>Presentación de PowerPoint</vt:lpstr>
      <vt:lpstr>La máquina Hardware</vt:lpstr>
      <vt:lpstr>Ciclo básico de Ejecución de Instrucciones en 2 pasos</vt:lpstr>
      <vt:lpstr>Ciclo de la Instrucción en 6 pasos  Ciclo de la Interrupción</vt:lpstr>
      <vt:lpstr>Componentes y actividades en un computador</vt:lpstr>
      <vt:lpstr>Interrupciones</vt:lpstr>
      <vt:lpstr>Ejemplo de Interrupciones de Hardware: Dispositivos</vt:lpstr>
      <vt:lpstr>Presentación de PowerPoint</vt:lpstr>
      <vt:lpstr>Un sistema operativo de propósitos generales</vt:lpstr>
      <vt:lpstr>Jerarquía de memoria</vt:lpstr>
      <vt:lpstr>Una forma de representar la pirámide de memorias: Rendimiento de Varios niveles de almacenamiento</vt:lpstr>
      <vt:lpstr>MultiProcesamiento Simétrico (SMP)</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dc:creator>
  <cp:lastModifiedBy>Luis</cp:lastModifiedBy>
  <cp:revision>162</cp:revision>
  <cp:lastPrinted>2018-04-09T00:55:20Z</cp:lastPrinted>
  <dcterms:created xsi:type="dcterms:W3CDTF">2018-03-31T11:05:37Z</dcterms:created>
  <dcterms:modified xsi:type="dcterms:W3CDTF">2019-08-08T20:51:23Z</dcterms:modified>
</cp:coreProperties>
</file>