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3" r:id="rId8"/>
    <p:sldId id="264" r:id="rId9"/>
    <p:sldId id="265" r:id="rId10"/>
    <p:sldId id="268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E486"/>
    <a:srgbClr val="BD15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8" autoAdjust="0"/>
    <p:restoredTop sz="94660"/>
  </p:normalViewPr>
  <p:slideViewPr>
    <p:cSldViewPr snapToGrid="0">
      <p:cViewPr>
        <p:scale>
          <a:sx n="64" d="100"/>
          <a:sy n="6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ACT%20HP\Desktop\group%2010\New%20Microsoft%20Excel%20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OACT%20HP\Desktop\group%2010\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Living</a:t>
            </a:r>
            <a:r>
              <a:rPr lang="en-US" baseline="0" dirty="0"/>
              <a:t> Organisms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rgbClr val="FFFF00"/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Pt>
            <c:idx val="0"/>
            <c:invertIfNegative val="0"/>
            <c:bubble3D val="0"/>
            <c:spPr>
              <a:solidFill>
                <a:srgbClr val="38E486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E3F3-41BA-8C2F-1289072D8A27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3F3-41BA-8C2F-1289072D8A27}"/>
              </c:ext>
            </c:extLst>
          </c:dPt>
          <c:dPt>
            <c:idx val="2"/>
            <c:invertIfNegative val="0"/>
            <c:bubble3D val="0"/>
            <c:spPr>
              <a:solidFill>
                <a:srgbClr val="38E486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E3F3-41BA-8C2F-1289072D8A27}"/>
              </c:ext>
            </c:extLst>
          </c:dPt>
          <c:dPt>
            <c:idx val="3"/>
            <c:invertIfNegative val="0"/>
            <c:bubble3D val="0"/>
            <c:spPr>
              <a:solidFill>
                <a:schemeClr val="tx1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3F3-41BA-8C2F-1289072D8A27}"/>
              </c:ext>
            </c:extLst>
          </c:dPt>
          <c:dPt>
            <c:idx val="4"/>
            <c:invertIfNegative val="0"/>
            <c:bubble3D val="0"/>
            <c:spPr>
              <a:solidFill>
                <a:srgbClr val="38E486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3F3-41BA-8C2F-1289072D8A27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3F3-41BA-8C2F-1289072D8A27}"/>
              </c:ext>
            </c:extLst>
          </c:dPt>
          <c:dPt>
            <c:idx val="6"/>
            <c:invertIfNegative val="0"/>
            <c:bubble3D val="0"/>
            <c:spPr>
              <a:solidFill>
                <a:srgbClr val="38E486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E3F3-41BA-8C2F-1289072D8A27}"/>
              </c:ext>
            </c:extLst>
          </c:dPt>
          <c:dPt>
            <c:idx val="7"/>
            <c:invertIfNegative val="0"/>
            <c:bubble3D val="0"/>
            <c:spPr>
              <a:solidFill>
                <a:schemeClr val="tx1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3F3-41BA-8C2F-1289072D8A27}"/>
              </c:ext>
            </c:extLst>
          </c:dPt>
          <c:dPt>
            <c:idx val="8"/>
            <c:invertIfNegative val="0"/>
            <c:bubble3D val="0"/>
            <c:spPr>
              <a:solidFill>
                <a:srgbClr val="38E486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E3F3-41BA-8C2F-1289072D8A27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/>
              </a:solidFill>
              <a:ln w="9525" cap="flat" cmpd="sng" algn="ctr">
                <a:solidFill>
                  <a:schemeClr val="accent1">
                    <a:lumMod val="75000"/>
                  </a:schemeClr>
                </a:solidFill>
                <a:round/>
              </a:ln>
              <a:effectLst/>
              <a:sp3d contourW="9525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3F3-41BA-8C2F-1289072D8A27}"/>
              </c:ext>
            </c:extLst>
          </c:dPt>
          <c:dPt>
            <c:idx val="10"/>
            <c:invertIfNegative val="0"/>
            <c:bubble3D val="0"/>
            <c:spPr>
              <a:solidFill>
                <a:srgbClr val="38E486"/>
              </a:solidFill>
              <a:ln w="9525" cap="flat" cmpd="sng" algn="ctr">
                <a:solidFill>
                  <a:srgbClr val="38E486"/>
                </a:solidFill>
                <a:round/>
              </a:ln>
              <a:effectLst/>
              <a:sp3d contourW="9525">
                <a:contourClr>
                  <a:srgbClr val="38E486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A-E3F3-41BA-8C2F-1289072D8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Mushrooms</c:v>
                </c:pt>
                <c:pt idx="1">
                  <c:v>Butterflies</c:v>
                </c:pt>
                <c:pt idx="2">
                  <c:v>Houseflies</c:v>
                </c:pt>
                <c:pt idx="3">
                  <c:v>Nut grass</c:v>
                </c:pt>
                <c:pt idx="4">
                  <c:v>Wood lice</c:v>
                </c:pt>
                <c:pt idx="5">
                  <c:v>Spider</c:v>
                </c:pt>
                <c:pt idx="6">
                  <c:v>Garden snail</c:v>
                </c:pt>
                <c:pt idx="7">
                  <c:v>Golden beetles</c:v>
                </c:pt>
                <c:pt idx="8">
                  <c:v>Black ants</c:v>
                </c:pt>
                <c:pt idx="9">
                  <c:v>Millipedes</c:v>
                </c:pt>
                <c:pt idx="10">
                  <c:v>Short horned grass hopper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10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5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4B-49CB-A56D-2445025F74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592472640"/>
        <c:axId val="508139376"/>
        <c:axId val="0"/>
      </c:bar3DChart>
      <c:catAx>
        <c:axId val="59247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39376"/>
        <c:crosses val="autoZero"/>
        <c:auto val="1"/>
        <c:lblAlgn val="ctr"/>
        <c:lblOffset val="100"/>
        <c:noMultiLvlLbl val="0"/>
      </c:catAx>
      <c:valAx>
        <c:axId val="50813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47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dirty="0"/>
              <a:t>Non-Living things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1"/>
            <c:invertIfNegative val="0"/>
            <c:bubble3D val="0"/>
            <c:spPr>
              <a:solidFill>
                <a:srgbClr val="38E48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881E-424C-83A2-FE4A9E50D29A}"/>
              </c:ext>
            </c:extLst>
          </c:dPt>
          <c:cat>
            <c:strRef>
              <c:f>Sheet2!$A$2:$A$5</c:f>
              <c:strCache>
                <c:ptCount val="4"/>
                <c:pt idx="0">
                  <c:v>Plastic bottles</c:v>
                </c:pt>
                <c:pt idx="1">
                  <c:v>Toothbrush</c:v>
                </c:pt>
                <c:pt idx="2">
                  <c:v>Stones</c:v>
                </c:pt>
                <c:pt idx="3">
                  <c:v>Soil</c:v>
                </c:pt>
              </c:strCache>
            </c:strRef>
          </c:cat>
          <c:val>
            <c:numRef>
              <c:f>Sheet2!$B$2:$B$5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04-4FAF-B456-2CD93B70B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32360656"/>
        <c:axId val="632367376"/>
        <c:axId val="0"/>
      </c:bar3DChart>
      <c:catAx>
        <c:axId val="63236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367376"/>
        <c:crosses val="autoZero"/>
        <c:auto val="1"/>
        <c:lblAlgn val="ctr"/>
        <c:lblOffset val="100"/>
        <c:noMultiLvlLbl val="0"/>
      </c:catAx>
      <c:valAx>
        <c:axId val="632367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36065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62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94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87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80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71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7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5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2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3591FA7-C4CC-4198-B858-19B84C1A044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C0FA798-7C63-459E-82A0-A74BFB6C0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2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38E486"/>
          </a:fgClr>
          <a:bgClr>
            <a:schemeClr val="bg1">
              <a:lumMod val="85000"/>
              <a:lumOff val="1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2EC2-DDA3-D81F-9966-D84BE29D3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ECO-</a:t>
            </a:r>
            <a:r>
              <a:rPr lang="en-GB" dirty="0">
                <a:solidFill>
                  <a:srgbClr val="38E486"/>
                </a:solidFill>
              </a:rPr>
              <a:t>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4B029-2757-D55C-4B98-C9BBAFA6D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GROUP 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B90D6B-13DC-76EE-45B8-0FD9AC22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751" y="1832538"/>
            <a:ext cx="2487564" cy="2487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8AD8D2-1F2B-C2FA-B152-CB88947F4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3" y="109073"/>
            <a:ext cx="2197510" cy="1649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A2884-1290-82FD-0C94-8350F6AB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686" y="1832538"/>
            <a:ext cx="2487564" cy="24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44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3">
                <a:lumMod val="50000"/>
              </a:schemeClr>
            </a:gs>
            <a:gs pos="26000">
              <a:schemeClr val="bg1"/>
            </a:gs>
            <a:gs pos="100000">
              <a:srgbClr val="BD15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BE36-31DC-7453-C9C7-4DDBC1AD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rgbClr val="38E486"/>
                </a:solidFill>
              </a:rPr>
              <a:t>FOOD </a:t>
            </a:r>
            <a:r>
              <a:rPr lang="en-GB" b="1" u="sng" dirty="0"/>
              <a:t>WEB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6805C0B-C192-DE73-41C7-CC2FA8F6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</a:t>
            </a:r>
            <a:r>
              <a:rPr lang="en-GB" b="1" dirty="0"/>
              <a:t>Plants  </a:t>
            </a:r>
            <a:r>
              <a:rPr lang="en-GB" dirty="0"/>
              <a:t>                          </a:t>
            </a:r>
            <a:r>
              <a:rPr lang="en-GB" b="1" dirty="0"/>
              <a:t>Mushrooms</a:t>
            </a:r>
          </a:p>
          <a:p>
            <a:pPr marL="0" indent="0">
              <a:buNone/>
            </a:pPr>
            <a:r>
              <a:rPr lang="en-GB" dirty="0"/>
              <a:t> 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Butterfly  </a:t>
            </a:r>
            <a:r>
              <a:rPr lang="en-GB" dirty="0"/>
              <a:t>   </a:t>
            </a:r>
            <a:r>
              <a:rPr lang="en-GB" b="1" dirty="0"/>
              <a:t>Wood louse    Garden Snail   Beetle </a:t>
            </a:r>
            <a:r>
              <a:rPr lang="en-GB" dirty="0"/>
              <a:t>  </a:t>
            </a:r>
            <a:r>
              <a:rPr lang="en-GB" b="1" dirty="0"/>
              <a:t>Millipede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            </a:t>
            </a:r>
          </a:p>
          <a:p>
            <a:pPr marL="0" indent="0" algn="ctr">
              <a:buNone/>
            </a:pPr>
            <a:r>
              <a:rPr lang="en-GB" dirty="0"/>
              <a:t>   </a:t>
            </a:r>
            <a:r>
              <a:rPr lang="en-GB" b="1" dirty="0"/>
              <a:t>Spider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7CDF8-AC57-0A80-CA07-FBC15BDEA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418" y="208269"/>
            <a:ext cx="1325563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6E29D3-F4E5-5853-FD1A-9097530A9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8" y="4860208"/>
            <a:ext cx="1997792" cy="1997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09B927-C912-57B6-D9C4-7CDF79133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3319" y="5029133"/>
            <a:ext cx="2211978" cy="1659941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00252B0-BBEC-1963-9978-F2C16C7DC0CF}"/>
              </a:ext>
            </a:extLst>
          </p:cNvPr>
          <p:cNvCxnSpPr/>
          <p:nvPr/>
        </p:nvCxnSpPr>
        <p:spPr>
          <a:xfrm rot="10800000" flipV="1">
            <a:off x="1563329" y="2300747"/>
            <a:ext cx="1769806" cy="855407"/>
          </a:xfrm>
          <a:prstGeom prst="curvedConnector3">
            <a:avLst>
              <a:gd name="adj1" fmla="val 55833"/>
            </a:avLst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C308E97-2DF2-8017-4C07-6D18B3711E5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84849" y="2300747"/>
            <a:ext cx="1452311" cy="990344"/>
          </a:xfrm>
          <a:prstGeom prst="curvedConnector3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6ADFE69-AC4B-76B8-CC75-EFD10D68A840}"/>
              </a:ext>
            </a:extLst>
          </p:cNvPr>
          <p:cNvCxnSpPr/>
          <p:nvPr/>
        </p:nvCxnSpPr>
        <p:spPr>
          <a:xfrm>
            <a:off x="4333023" y="2241694"/>
            <a:ext cx="1578077" cy="1091619"/>
          </a:xfrm>
          <a:prstGeom prst="curvedConnector3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F76B2CA-BD32-C6BE-A058-E9D2FB8EA112}"/>
              </a:ext>
            </a:extLst>
          </p:cNvPr>
          <p:cNvCxnSpPr>
            <a:cxnSpLocks/>
          </p:cNvCxnSpPr>
          <p:nvPr/>
        </p:nvCxnSpPr>
        <p:spPr>
          <a:xfrm>
            <a:off x="5042719" y="2182642"/>
            <a:ext cx="2733227" cy="1209724"/>
          </a:xfrm>
          <a:prstGeom prst="curvedConnector3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31FCEB7-6D6A-D43F-EAB7-2FB01F60DB8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86643" y="2273086"/>
            <a:ext cx="1165479" cy="1073081"/>
          </a:xfrm>
          <a:prstGeom prst="curvedConnector3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1702DCB-D120-374B-2FE0-6578FA025A8C}"/>
              </a:ext>
            </a:extLst>
          </p:cNvPr>
          <p:cNvCxnSpPr>
            <a:cxnSpLocks/>
          </p:cNvCxnSpPr>
          <p:nvPr/>
        </p:nvCxnSpPr>
        <p:spPr>
          <a:xfrm>
            <a:off x="1563328" y="3867488"/>
            <a:ext cx="4040445" cy="1350904"/>
          </a:xfrm>
          <a:prstGeom prst="curvedConnector3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D60A294E-14A7-88DE-A117-4CE18DCCD514}"/>
              </a:ext>
            </a:extLst>
          </p:cNvPr>
          <p:cNvCxnSpPr>
            <a:cxnSpLocks/>
          </p:cNvCxnSpPr>
          <p:nvPr/>
        </p:nvCxnSpPr>
        <p:spPr>
          <a:xfrm>
            <a:off x="3676105" y="3793626"/>
            <a:ext cx="2733227" cy="1209724"/>
          </a:xfrm>
          <a:prstGeom prst="curvedConnector3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5681E63-9924-E5DA-C80F-19151753B8F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03101" y="3867488"/>
            <a:ext cx="2544137" cy="1350904"/>
          </a:xfrm>
          <a:prstGeom prst="curvedConnector3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3A31DAE1-D59A-7DB3-43DB-189F90743B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88539" y="3823679"/>
            <a:ext cx="1487407" cy="1164621"/>
          </a:xfrm>
          <a:prstGeom prst="curvedConnector3">
            <a:avLst/>
          </a:prstGeom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115E01A-4695-6ABB-BCCA-05BB49AD9932}"/>
              </a:ext>
            </a:extLst>
          </p:cNvPr>
          <p:cNvSpPr/>
          <p:nvPr/>
        </p:nvSpPr>
        <p:spPr>
          <a:xfrm>
            <a:off x="6096000" y="3793626"/>
            <a:ext cx="45720" cy="1066582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2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chemeClr val="accent3">
                <a:lumMod val="50000"/>
              </a:schemeClr>
            </a:gs>
            <a:gs pos="12000">
              <a:schemeClr val="bg1"/>
            </a:gs>
            <a:gs pos="100000">
              <a:srgbClr val="BD15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7E22-A425-4817-44B4-20F03DC6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rgbClr val="38E486"/>
                </a:solidFill>
              </a:rPr>
              <a:t>RESULT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F77B3-C4CA-180D-FC3D-0172D49B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i="1" dirty="0"/>
              <a:t>The </a:t>
            </a:r>
            <a:r>
              <a:rPr lang="en-GB" sz="3200" b="1" i="1" dirty="0">
                <a:solidFill>
                  <a:srgbClr val="38E486"/>
                </a:solidFill>
              </a:rPr>
              <a:t>nut grass </a:t>
            </a:r>
            <a:r>
              <a:rPr lang="en-GB" sz="3200" i="1" dirty="0"/>
              <a:t>are the most dominant organisms because of;</a:t>
            </a:r>
          </a:p>
          <a:p>
            <a:pPr algn="ctr"/>
            <a:r>
              <a:rPr lang="en-GB" sz="3200" dirty="0"/>
              <a:t>Presence of enough sunlight for photosynthesis</a:t>
            </a:r>
          </a:p>
          <a:p>
            <a:pPr algn="ctr"/>
            <a:r>
              <a:rPr lang="en-GB" sz="3200" dirty="0"/>
              <a:t>Fertile Soils containing dead plants and animals</a:t>
            </a:r>
          </a:p>
          <a:p>
            <a:pPr marL="0" indent="0">
              <a:buNone/>
            </a:pPr>
            <a:r>
              <a:rPr lang="en-GB" sz="3200" i="1" dirty="0"/>
              <a:t>The </a:t>
            </a:r>
            <a:r>
              <a:rPr lang="en-GB" sz="3200" b="1" i="1" dirty="0">
                <a:solidFill>
                  <a:srgbClr val="38E486"/>
                </a:solidFill>
              </a:rPr>
              <a:t>insects</a:t>
            </a:r>
            <a:r>
              <a:rPr lang="en-GB" sz="3200" i="1" dirty="0"/>
              <a:t> are the least dominant because of;</a:t>
            </a:r>
          </a:p>
          <a:p>
            <a:pPr algn="ctr"/>
            <a:r>
              <a:rPr lang="en-GB" sz="3200" dirty="0"/>
              <a:t>Presence of predators such as the spiders </a:t>
            </a:r>
            <a:br>
              <a:rPr lang="en-GB" sz="3200" dirty="0"/>
            </a:br>
            <a:r>
              <a:rPr lang="en-GB" sz="3200" dirty="0"/>
              <a:t>   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69121-5B4B-EB60-0D2F-E94046B74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653" y="230188"/>
            <a:ext cx="1325563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87670-3933-FF72-2EC3-B154DE01F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3" y="109073"/>
            <a:ext cx="2197510" cy="1649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A2DB5-6D50-9D3B-2139-C54F8C0C1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8" y="4860208"/>
            <a:ext cx="1997792" cy="19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33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30000">
              <a:srgbClr val="0B2E10"/>
            </a:gs>
            <a:gs pos="64000">
              <a:schemeClr val="bg1"/>
            </a:gs>
            <a:gs pos="100000">
              <a:schemeClr val="bg1"/>
            </a:gs>
            <a:gs pos="13000">
              <a:schemeClr val="bg1"/>
            </a:gs>
            <a:gs pos="0">
              <a:srgbClr val="BD15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C520-F491-86EA-B00D-9340A53B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rgbClr val="38E486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C4E4-AEDE-8E27-5EAF-9784EF66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We observed that the grass is the dominant organism in the </a:t>
            </a:r>
            <a:r>
              <a:rPr lang="en-GB" sz="3200" b="1" dirty="0"/>
              <a:t>eco-</a:t>
            </a:r>
            <a:r>
              <a:rPr lang="en-GB" sz="3200" b="1" dirty="0">
                <a:solidFill>
                  <a:srgbClr val="38E486"/>
                </a:solidFill>
              </a:rPr>
              <a:t>system</a:t>
            </a:r>
            <a:r>
              <a:rPr lang="en-GB" sz="3200" dirty="0"/>
              <a:t> observed. It is also the main producer to other organisms such as insects which are primary and secondary consumers on which, organisms such as spiders feed on.</a:t>
            </a:r>
          </a:p>
          <a:p>
            <a:r>
              <a:rPr lang="en-GB" sz="3200" dirty="0"/>
              <a:t>Therefore, this shows how different organisms interact with each other for harmonious living in this eco-system</a:t>
            </a:r>
            <a:r>
              <a:rPr lang="en-GB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971E4-A5C7-33E6-FC9D-F8C78D3EE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8" y="0"/>
            <a:ext cx="1997792" cy="1997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2D457-A7F8-6C37-5062-63BE48A7F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3" y="109073"/>
            <a:ext cx="2197510" cy="1649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2AC584-A90E-56DF-4250-FBAE279074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168" y="5324168"/>
            <a:ext cx="1533832" cy="15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29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8E486"/>
            </a:gs>
            <a:gs pos="41000">
              <a:schemeClr val="bg1"/>
            </a:gs>
            <a:gs pos="88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F8F9-36FB-55B4-9F1A-B6349C12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rgbClr val="38E486"/>
                </a:solidFill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1EDE2-4093-E111-8275-93929B273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sz="3200" dirty="0"/>
              <a:t>To determine the different </a:t>
            </a:r>
            <a:r>
              <a:rPr lang="en-GB" sz="3200" b="1" dirty="0"/>
              <a:t>organisms</a:t>
            </a:r>
            <a:r>
              <a:rPr lang="en-GB" sz="3200" dirty="0"/>
              <a:t> within the grasslands selected using quadrant method.</a:t>
            </a:r>
          </a:p>
          <a:p>
            <a:r>
              <a:rPr lang="en-GB" sz="3200" dirty="0"/>
              <a:t>The Quadrant method involves creating a square frame of 1m x 1m within the habitat.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58BA1-48AC-EC78-DC0F-A018B89FB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0"/>
            <a:ext cx="2381250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20FB7F-8247-3AFD-F731-DEC412AEA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4535" y="4370285"/>
            <a:ext cx="3315039" cy="2487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96180-0C40-7F30-E01B-A8C74C583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20" y="219434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5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8E486"/>
            </a:gs>
            <a:gs pos="41000">
              <a:schemeClr val="bg1"/>
            </a:gs>
            <a:gs pos="88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76E-50CB-7D7E-7FF1-53B2E965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rgbClr val="38E486"/>
                </a:solidFill>
              </a:rPr>
              <a:t>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B6169-923D-7796-1A3F-DE2C476A0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640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area was located, this is a grassland behind the boys dormitory.</a:t>
            </a:r>
          </a:p>
          <a:p>
            <a:r>
              <a:rPr lang="en-GB" dirty="0"/>
              <a:t>The area was then demarcated using a square frame of 1m x 1m.</a:t>
            </a:r>
          </a:p>
          <a:p>
            <a:r>
              <a:rPr lang="en-GB" dirty="0"/>
              <a:t>The surface of the area was observed and the various flora and fauna were noted</a:t>
            </a:r>
          </a:p>
          <a:p>
            <a:r>
              <a:rPr lang="en-GB" dirty="0"/>
              <a:t> After the demarcated area was then dug using a hoe and observed for the specimen.</a:t>
            </a:r>
          </a:p>
          <a:p>
            <a:r>
              <a:rPr lang="en-GB" dirty="0"/>
              <a:t>The specimens of the area were recorded and categorised as living, non-living, dominant organisms and recessive organisms.</a:t>
            </a:r>
          </a:p>
          <a:p>
            <a:r>
              <a:rPr lang="en-GB" dirty="0"/>
              <a:t>The organisms found, were then categorised into different levels such as; Producers, Primary Consumers and Tertiary Consumers.</a:t>
            </a:r>
          </a:p>
          <a:p>
            <a:r>
              <a:rPr lang="en-GB" dirty="0"/>
              <a:t>The data was interpreted and recorded on the table of results and calculations were made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91CEE-A4BE-C7ED-614C-E80B5853D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0"/>
            <a:ext cx="2381250" cy="2381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0FEE1-3CE9-5A2D-7801-D2415A82D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302" y="-215951"/>
            <a:ext cx="3173168" cy="238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B81AC-D710-5AB9-4B97-8C8A0E6E2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586" y="116195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3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4000">
              <a:srgbClr val="38E486"/>
            </a:gs>
            <a:gs pos="60000">
              <a:schemeClr val="bg1"/>
            </a:gs>
            <a:gs pos="16000">
              <a:srgbClr val="00B050"/>
            </a:gs>
            <a:gs pos="44000">
              <a:srgbClr val="38E48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68F5-A80E-D8CD-23EF-C687F08E0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The organisms found, were then categorised into different levels such as; Producers, Primary Consumers and Tertiary Consumers.</a:t>
            </a:r>
          </a:p>
          <a:p>
            <a:r>
              <a:rPr lang="en-GB" sz="3200" dirty="0"/>
              <a:t>The data was interpreted and recorded on the table of results and graphs  were made and compiled to answer the aim.</a:t>
            </a:r>
          </a:p>
          <a:p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3360A-D331-58E1-0094-E41AA1420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555" y="0"/>
            <a:ext cx="2197510" cy="1649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E695E7-3057-27F0-EB77-1D52E4E4E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537" y="4414044"/>
            <a:ext cx="2381250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9E27E7-EA52-032B-DD00-07C01A6FE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" y="4941887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29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lumMod val="95000"/>
                <a:lumOff val="5000"/>
              </a:schemeClr>
            </a:gs>
            <a:gs pos="41000">
              <a:schemeClr val="bg1"/>
            </a:gs>
            <a:gs pos="88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B6EF-8AD8-AEC3-3234-59557DBE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rgbClr val="38E486"/>
                </a:solidFill>
              </a:rPr>
              <a:t>Living </a:t>
            </a:r>
            <a:r>
              <a:rPr lang="en-GB" b="1" u="sng" dirty="0"/>
              <a:t>Organisms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D9005A-AFC3-6CDB-A805-E76BD9A28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938579"/>
              </p:ext>
            </p:extLst>
          </p:nvPr>
        </p:nvGraphicFramePr>
        <p:xfrm>
          <a:off x="2008683" y="1690688"/>
          <a:ext cx="7577770" cy="490359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4193888">
                  <a:extLst>
                    <a:ext uri="{9D8B030D-6E8A-4147-A177-3AD203B41FA5}">
                      <a16:colId xmlns:a16="http://schemas.microsoft.com/office/drawing/2014/main" val="2018532531"/>
                    </a:ext>
                  </a:extLst>
                </a:gridCol>
                <a:gridCol w="3383882">
                  <a:extLst>
                    <a:ext uri="{9D8B030D-6E8A-4147-A177-3AD203B41FA5}">
                      <a16:colId xmlns:a16="http://schemas.microsoft.com/office/drawing/2014/main" val="3026876010"/>
                    </a:ext>
                  </a:extLst>
                </a:gridCol>
              </a:tblGrid>
              <a:tr h="396456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Organisms</a:t>
                      </a:r>
                      <a:endParaRPr lang="en-GB" sz="2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Number</a:t>
                      </a:r>
                      <a:endParaRPr lang="en-GB" sz="28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179150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Mushrooms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7909391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Butterflies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057066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Houseflies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2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770990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Nut grass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10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6012907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Wood lice</a:t>
                      </a:r>
                      <a:endParaRPr lang="en-GB" sz="24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8929000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Spider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2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9506539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Garden snail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2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001630"/>
                  </a:ext>
                </a:extLst>
              </a:tr>
              <a:tr h="273770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Short horned grass hopper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3853506"/>
                  </a:ext>
                </a:extLst>
              </a:tr>
              <a:tr h="303219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 dirty="0">
                          <a:effectLst/>
                        </a:rPr>
                        <a:t>Golden beetles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2411135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Black ants</a:t>
                      </a:r>
                      <a:endParaRPr lang="en-GB" sz="24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5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7077653"/>
                  </a:ext>
                </a:extLst>
              </a:tr>
              <a:tr h="412975">
                <a:tc>
                  <a:txBody>
                    <a:bodyPr/>
                    <a:lstStyle/>
                    <a:p>
                      <a:pPr algn="l" fontAlgn="b"/>
                      <a:r>
                        <a:rPr lang="en-GB" sz="2400" u="none" strike="noStrike">
                          <a:effectLst/>
                        </a:rPr>
                        <a:t>Millipedes</a:t>
                      </a:r>
                      <a:endParaRPr lang="en-GB" sz="2400" b="1" i="0" u="none" strike="noStrike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400" u="none" strike="noStrike" dirty="0">
                          <a:effectLst/>
                        </a:rPr>
                        <a:t>1</a:t>
                      </a:r>
                      <a:endParaRPr lang="en-GB" sz="24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47301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7F00DF-C38E-7E18-3BAD-4D9914DC1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0"/>
            <a:ext cx="2381250" cy="2381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69BCDF-8334-206A-F71D-D0FAEB1B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2922" y="-117988"/>
            <a:ext cx="3015942" cy="2263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F581E0-88CF-755D-BF73-DDC387918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82" y="256510"/>
            <a:ext cx="1325563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12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38E486"/>
            </a:gs>
            <a:gs pos="41000">
              <a:schemeClr val="bg1"/>
            </a:gs>
            <a:gs pos="8800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5A67-8477-4E73-A2C8-10BAF66E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rgbClr val="38E486"/>
                </a:solidFill>
              </a:rPr>
              <a:t>Graph Showing the </a:t>
            </a:r>
            <a:r>
              <a:rPr lang="en-GB" b="1" u="sng" dirty="0"/>
              <a:t>living organisms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ADA6F-C76D-F7B1-2152-C584810BC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714360"/>
              </p:ext>
            </p:extLst>
          </p:nvPr>
        </p:nvGraphicFramePr>
        <p:xfrm>
          <a:off x="838200" y="1825625"/>
          <a:ext cx="10515600" cy="4855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68A32E0-D36B-F6D7-2E64-506140893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20" y="0"/>
            <a:ext cx="1952625" cy="195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084238-AF2E-6EEE-F204-46F57659A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703" y="109073"/>
            <a:ext cx="2197510" cy="16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9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50000"/>
              </a:schemeClr>
            </a:gs>
            <a:gs pos="75000">
              <a:schemeClr val="bg1"/>
            </a:gs>
            <a:gs pos="0">
              <a:srgbClr val="00B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2086-3C24-8CC7-AAF3-73946861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rgbClr val="38E486"/>
                </a:solidFill>
              </a:rPr>
              <a:t>TABLE SHOWING </a:t>
            </a:r>
            <a:r>
              <a:rPr lang="en-GB" b="1" u="sng" dirty="0"/>
              <a:t>NON-LIVING THINGS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B72E9C-0C02-02A8-08C8-A0C734121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138271"/>
              </p:ext>
            </p:extLst>
          </p:nvPr>
        </p:nvGraphicFramePr>
        <p:xfrm>
          <a:off x="1002891" y="2168012"/>
          <a:ext cx="9601200" cy="4324859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6308035">
                  <a:extLst>
                    <a:ext uri="{9D8B030D-6E8A-4147-A177-3AD203B41FA5}">
                      <a16:colId xmlns:a16="http://schemas.microsoft.com/office/drawing/2014/main" val="1450283343"/>
                    </a:ext>
                  </a:extLst>
                </a:gridCol>
                <a:gridCol w="3293165">
                  <a:extLst>
                    <a:ext uri="{9D8B030D-6E8A-4147-A177-3AD203B41FA5}">
                      <a16:colId xmlns:a16="http://schemas.microsoft.com/office/drawing/2014/main" val="842006409"/>
                    </a:ext>
                  </a:extLst>
                </a:gridCol>
              </a:tblGrid>
              <a:tr h="1291999"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Non-Living Components</a:t>
                      </a:r>
                      <a:endParaRPr lang="en-GB" sz="32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3200" b="1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</a:rPr>
                        <a:t>Number</a:t>
                      </a:r>
                      <a:endParaRPr lang="en-GB" sz="32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656230"/>
                  </a:ext>
                </a:extLst>
              </a:tr>
              <a:tr h="758215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Plastic bottles</a:t>
                      </a:r>
                      <a:endParaRPr lang="en-GB" sz="2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3</a:t>
                      </a:r>
                      <a:endParaRPr lang="en-GB" sz="2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2651466"/>
                  </a:ext>
                </a:extLst>
              </a:tr>
              <a:tr h="758215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Toothbrush</a:t>
                      </a:r>
                      <a:endParaRPr lang="en-GB" sz="2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1</a:t>
                      </a:r>
                      <a:endParaRPr lang="en-GB" sz="2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0638195"/>
                  </a:ext>
                </a:extLst>
              </a:tr>
              <a:tr h="758215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Stones</a:t>
                      </a:r>
                      <a:endParaRPr lang="en-GB" sz="2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6</a:t>
                      </a:r>
                      <a:endParaRPr lang="en-GB" sz="2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542722"/>
                  </a:ext>
                </a:extLst>
              </a:tr>
              <a:tr h="758215">
                <a:tc>
                  <a:txBody>
                    <a:bodyPr/>
                    <a:lstStyle/>
                    <a:p>
                      <a:pPr algn="l" fontAlgn="b"/>
                      <a:r>
                        <a:rPr lang="en-GB" sz="2800" u="none" strike="noStrike" dirty="0">
                          <a:effectLst/>
                        </a:rPr>
                        <a:t>Soil</a:t>
                      </a:r>
                      <a:endParaRPr lang="en-GB" sz="2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800" u="none" strike="noStrike" dirty="0">
                          <a:effectLst/>
                        </a:rPr>
                        <a:t>Unquantifiable  </a:t>
                      </a:r>
                      <a:endParaRPr lang="en-GB" sz="2800" b="1" i="0" u="none" strike="noStrike" dirty="0">
                        <a:solidFill>
                          <a:srgbClr val="44546A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51667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E559A9D-B663-40B7-9F57-DCF15C07A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904" y="170220"/>
            <a:ext cx="1997792" cy="1997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BCAA7-4F9D-3B13-B4F8-5D40A8E2E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696" y="170220"/>
            <a:ext cx="2197510" cy="1649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9E77A7-2F57-4D49-F69A-80FE5AA6B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168" y="5324168"/>
            <a:ext cx="1533832" cy="15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1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lumMod val="50000"/>
              </a:schemeClr>
            </a:gs>
            <a:gs pos="49000">
              <a:schemeClr val="bg1"/>
            </a:gs>
            <a:gs pos="99000">
              <a:srgbClr val="BD15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4DDC-BCD9-2904-AC35-22B4855F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u="sng" dirty="0">
                <a:solidFill>
                  <a:srgbClr val="38E486"/>
                </a:solidFill>
              </a:rPr>
              <a:t>GRAPH SHOWING </a:t>
            </a:r>
            <a:r>
              <a:rPr lang="en-GB" b="1" u="sng" dirty="0"/>
              <a:t>NON-LIVING THINGS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893456-B571-A887-8E97-1CFD6D97D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5996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7EFF94F-BADB-A3BA-0151-A0F6C6914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20" y="0"/>
            <a:ext cx="1997792" cy="1997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440CF9-46B1-9376-3131-AE00248EB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0555" y="41604"/>
            <a:ext cx="2197510" cy="164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16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6000">
              <a:schemeClr val="accent3">
                <a:lumMod val="50000"/>
              </a:schemeClr>
            </a:gs>
            <a:gs pos="49000">
              <a:schemeClr val="bg1"/>
            </a:gs>
            <a:gs pos="0">
              <a:srgbClr val="BD155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E7EF-B367-1D19-8B26-294D94FB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/>
              <a:t>FEEDING </a:t>
            </a:r>
            <a:r>
              <a:rPr lang="en-GB" b="1" u="sng" dirty="0">
                <a:solidFill>
                  <a:srgbClr val="38E486"/>
                </a:solidFill>
              </a:rPr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9D41-F2D2-3C20-AFB6-CEA0B8E9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Producers           Primary consumers          Secondary</a:t>
            </a:r>
          </a:p>
          <a:p>
            <a:pPr marL="0" indent="0">
              <a:buNone/>
            </a:pPr>
            <a:r>
              <a:rPr lang="en-GB" sz="3200" b="1" dirty="0"/>
              <a:t>Consumers          Tertiary Consumers</a:t>
            </a:r>
          </a:p>
          <a:p>
            <a:pPr marL="0" indent="0">
              <a:buNone/>
            </a:pPr>
            <a:r>
              <a:rPr lang="en-GB" sz="3200" b="1" dirty="0"/>
              <a:t>For example;</a:t>
            </a:r>
          </a:p>
          <a:p>
            <a:r>
              <a:rPr lang="en-GB" sz="3200" b="1" dirty="0"/>
              <a:t>Grass             Garden Snail          Black ants           Spiders</a:t>
            </a:r>
          </a:p>
          <a:p>
            <a:r>
              <a:rPr lang="en-GB" sz="3200" b="1" dirty="0"/>
              <a:t>Grass             ants             Spider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620B51-786B-C4C7-7A8E-CF0B9F45B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208" y="0"/>
            <a:ext cx="1997792" cy="199779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658DC33-6AD4-DC23-694C-75F59D884816}"/>
              </a:ext>
            </a:extLst>
          </p:cNvPr>
          <p:cNvSpPr/>
          <p:nvPr/>
        </p:nvSpPr>
        <p:spPr>
          <a:xfrm>
            <a:off x="2912806" y="1926457"/>
            <a:ext cx="604683" cy="258711"/>
          </a:xfrm>
          <a:prstGeom prst="rightArrow">
            <a:avLst/>
          </a:prstGeom>
          <a:solidFill>
            <a:srgbClr val="38E4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30A29A0-524F-50C3-F4CD-EB714F0121A9}"/>
              </a:ext>
            </a:extLst>
          </p:cNvPr>
          <p:cNvSpPr/>
          <p:nvPr/>
        </p:nvSpPr>
        <p:spPr>
          <a:xfrm>
            <a:off x="7448097" y="1941932"/>
            <a:ext cx="604683" cy="258711"/>
          </a:xfrm>
          <a:prstGeom prst="rightArrow">
            <a:avLst/>
          </a:prstGeom>
          <a:solidFill>
            <a:srgbClr val="38E4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13668D-0B65-1572-56D9-32DD301C23BC}"/>
              </a:ext>
            </a:extLst>
          </p:cNvPr>
          <p:cNvSpPr/>
          <p:nvPr/>
        </p:nvSpPr>
        <p:spPr>
          <a:xfrm>
            <a:off x="3077175" y="2552034"/>
            <a:ext cx="604683" cy="258711"/>
          </a:xfrm>
          <a:prstGeom prst="rightArrow">
            <a:avLst/>
          </a:prstGeom>
          <a:solidFill>
            <a:srgbClr val="38E4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576D569-312C-1073-9088-3D108209BCB6}"/>
              </a:ext>
            </a:extLst>
          </p:cNvPr>
          <p:cNvSpPr/>
          <p:nvPr/>
        </p:nvSpPr>
        <p:spPr>
          <a:xfrm>
            <a:off x="2408905" y="3660203"/>
            <a:ext cx="604683" cy="258711"/>
          </a:xfrm>
          <a:prstGeom prst="rightArrow">
            <a:avLst/>
          </a:prstGeom>
          <a:solidFill>
            <a:srgbClr val="38E4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038A9CC-34E6-5448-D5C0-AF4B4939F258}"/>
              </a:ext>
            </a:extLst>
          </p:cNvPr>
          <p:cNvSpPr/>
          <p:nvPr/>
        </p:nvSpPr>
        <p:spPr>
          <a:xfrm>
            <a:off x="5793658" y="3660203"/>
            <a:ext cx="604683" cy="258711"/>
          </a:xfrm>
          <a:prstGeom prst="rightArrow">
            <a:avLst/>
          </a:prstGeom>
          <a:solidFill>
            <a:srgbClr val="38E4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46086B-F698-9C5E-619A-FB8271C6C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3" y="126125"/>
            <a:ext cx="2264693" cy="1699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6AAB981-1BA3-E42A-B999-450C3EEF7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168" y="5324168"/>
            <a:ext cx="1533832" cy="153383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5466B033-10A8-851B-C2C8-92D85C020E63}"/>
              </a:ext>
            </a:extLst>
          </p:cNvPr>
          <p:cNvSpPr/>
          <p:nvPr/>
        </p:nvSpPr>
        <p:spPr>
          <a:xfrm>
            <a:off x="8510141" y="3660203"/>
            <a:ext cx="604683" cy="258711"/>
          </a:xfrm>
          <a:prstGeom prst="rightArrow">
            <a:avLst/>
          </a:prstGeom>
          <a:solidFill>
            <a:srgbClr val="38E4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7E7A17-4ABD-0312-2FDF-4F70CD27A66F}"/>
              </a:ext>
            </a:extLst>
          </p:cNvPr>
          <p:cNvSpPr/>
          <p:nvPr/>
        </p:nvSpPr>
        <p:spPr>
          <a:xfrm>
            <a:off x="2408905" y="4218390"/>
            <a:ext cx="604683" cy="258711"/>
          </a:xfrm>
          <a:prstGeom prst="rightArrow">
            <a:avLst/>
          </a:prstGeom>
          <a:solidFill>
            <a:srgbClr val="38E4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B219DEC-D856-7E2A-F628-2EE8100199ED}"/>
              </a:ext>
            </a:extLst>
          </p:cNvPr>
          <p:cNvSpPr/>
          <p:nvPr/>
        </p:nvSpPr>
        <p:spPr>
          <a:xfrm>
            <a:off x="4435076" y="4218389"/>
            <a:ext cx="604683" cy="258711"/>
          </a:xfrm>
          <a:prstGeom prst="rightArrow">
            <a:avLst/>
          </a:prstGeom>
          <a:solidFill>
            <a:srgbClr val="38E4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22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1407</TotalTime>
  <Words>399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ECO-SYSTEMS</vt:lpstr>
      <vt:lpstr>AIM</vt:lpstr>
      <vt:lpstr>Procedures</vt:lpstr>
      <vt:lpstr>PowerPoint Presentation</vt:lpstr>
      <vt:lpstr>Living Organisms</vt:lpstr>
      <vt:lpstr>Graph Showing the living organisms</vt:lpstr>
      <vt:lpstr>TABLE SHOWING NON-LIVING THINGS</vt:lpstr>
      <vt:lpstr>GRAPH SHOWING NON-LIVING THINGS</vt:lpstr>
      <vt:lpstr>FEEDING RELATIONSHIPS</vt:lpstr>
      <vt:lpstr>FOOD WEB</vt:lpstr>
      <vt:lpstr>RESULT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PROACT HP</dc:creator>
  <cp:lastModifiedBy>PROACT HP</cp:lastModifiedBy>
  <cp:revision>16</cp:revision>
  <dcterms:created xsi:type="dcterms:W3CDTF">2025-06-19T13:48:08Z</dcterms:created>
  <dcterms:modified xsi:type="dcterms:W3CDTF">2025-06-20T13:21:40Z</dcterms:modified>
</cp:coreProperties>
</file>