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  <p:sldId id="270" r:id="rId5"/>
    <p:sldId id="271" r:id="rId6"/>
    <p:sldId id="272" r:id="rId7"/>
    <p:sldId id="264" r:id="rId8"/>
    <p:sldId id="273" r:id="rId9"/>
    <p:sldId id="265" r:id="rId10"/>
    <p:sldId id="274" r:id="rId11"/>
    <p:sldId id="266" r:id="rId12"/>
    <p:sldId id="275" r:id="rId13"/>
    <p:sldId id="279" r:id="rId14"/>
    <p:sldId id="280" r:id="rId15"/>
    <p:sldId id="281" r:id="rId16"/>
    <p:sldId id="277" r:id="rId17"/>
    <p:sldId id="267" r:id="rId18"/>
    <p:sldId id="276" r:id="rId19"/>
    <p:sldId id="268" r:id="rId20"/>
    <p:sldId id="28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797F5-CD76-4057-A6E5-1CC02F292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18" y="1608139"/>
            <a:ext cx="7858991" cy="2387600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6EF81A-E959-49E0-B655-B587E49FD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18" y="5465618"/>
            <a:ext cx="9144000" cy="103909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30A0E-9D45-4D70-9DD6-672CCB61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350-27F6-4953-8586-1F794BECCB96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9BC8E-01D5-4E35-836A-3175840C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A9238-4C51-4FCC-8642-D34174D6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B3A1-78F6-4659-A303-F1217D5A4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5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1DE0B-C0B4-4220-B503-892574B9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1F1318-C96F-4A60-9F85-806DA0FA1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38BA7-32F1-418E-8C3F-A14B93F2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350-27F6-4953-8586-1F794BECCB96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4546C7-7877-4BC9-BFEC-151357B83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7B40D2-5C1F-4653-AE5E-465E6543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B3A1-78F6-4659-A303-F1217D5A4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80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7760A5-5E8A-4265-92E5-B36FE9C8C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585DB6-5949-44BC-9E48-1CEC580B4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B626B2-C716-4950-A881-0DA5C4A9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350-27F6-4953-8586-1F794BECCB96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E8D2BE-FBBC-4151-8BB7-C238C7DB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FCB2A6-BB44-4E55-A720-10A4684C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B3A1-78F6-4659-A303-F1217D5A4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12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130C65-EB50-4D7B-87CE-A6168C1F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82" y="495415"/>
            <a:ext cx="11315700" cy="1325563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5FECB-7636-4EC4-875F-043362072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81" y="2005012"/>
            <a:ext cx="11461173" cy="43513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1595B-4CCF-4402-BA02-FFB9DC5C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350-27F6-4953-8586-1F794BECCB96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93324D-DF92-4EB8-B671-8C63CE47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5747D-4173-4769-A620-C1625721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B3A1-78F6-4659-A303-F1217D5A4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9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1943A-EE33-4A66-BC2D-C6A3B757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4E8956-0E6C-4177-9DF3-7E99073E1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059DE5-4F46-48BC-B609-A4548327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350-27F6-4953-8586-1F794BECCB96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218827-C87F-4108-9B37-4050DDC3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D40834-72FF-47CE-A594-F26F29B9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B3A1-78F6-4659-A303-F1217D5A4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52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1546B7-E5F1-40D6-828E-D2D48383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63EC85-0600-432F-A8FC-82A80EC32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D7FCAB-9741-4B68-855B-6CD41C932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53F9A4-EF2C-4FCF-B818-DF76FB54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350-27F6-4953-8586-1F794BECCB96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720076-A0A8-4D67-AF19-1CE1F1DA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C85AD9-9C58-4BDB-AF0E-0C9619C6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B3A1-78F6-4659-A303-F1217D5A4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95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4AFC3-E6DA-4505-B7C2-D621D590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BF5B54-A1B4-41AC-BCE9-516F35ADE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691E00-EBE8-4E6E-9654-EB5CC7C2A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62E91D-D987-4914-8026-D1B8D1260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59617E-ECB4-4758-AE90-F24E292F1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007DBF-9880-4DE8-AC9C-55D009F3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350-27F6-4953-8586-1F794BECCB96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879FC1F-959C-4A21-820D-0BBBDEB9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443CA7-4BF2-4F0F-B640-44704E66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B3A1-78F6-4659-A303-F1217D5A4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65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D2444-0365-47DA-89B3-CF6F4F5D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0E00A9-082C-4696-9AF5-3A349AAC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350-27F6-4953-8586-1F794BECCB96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E8668A-F62F-49E9-BF2D-42E98A79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EE3117-7BE2-4332-84C9-D37B5F59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B3A1-78F6-4659-A303-F1217D5A4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1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1F53EC-AC08-471E-A672-B3D39E05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350-27F6-4953-8586-1F794BECCB96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82436D-9A66-4B15-B2EB-D0875B2C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CF51FE-E504-4AB1-8ECD-F282283D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B3A1-78F6-4659-A303-F1217D5A4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19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1B2BE-86AF-486D-94B2-0554F410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84D01-2EC4-4496-AD6D-118722E9E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69E4A8-6452-4A03-B4CA-24D94F80A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D581FB-600B-43C5-916F-A74F9849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350-27F6-4953-8586-1F794BECCB96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97BA9A-7C31-437E-8A67-7EDF1A12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8EFF69-10E0-460D-9BA3-25285917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B3A1-78F6-4659-A303-F1217D5A4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87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823DD-A6C2-4277-99FA-685650A3A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60641D-71F2-41F3-A30B-D1BADFF02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896525-F16B-443D-9EAE-E77C94A3B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0B7345-A87C-4165-9495-287F7CCD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75350-27F6-4953-8586-1F794BECCB96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BCA78C-F76F-4A39-9976-96EF68C0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C09607-4B27-4713-8EDA-2AD296E2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4B3A1-78F6-4659-A303-F1217D5A4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30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3FFD5-D0B0-4F0A-8A99-79EBCC1A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4C0B0D-0AAE-4329-B214-30857006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1A1C9-C4C4-4232-AA09-B9F51FFD9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75350-27F6-4953-8586-1F794BECCB96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46B31E-A36E-4DEA-B477-99F843AC2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05775C-D182-419A-BDC3-BA627911A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4B3A1-78F6-4659-A303-F1217D5A45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3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A27D7-3A11-47C6-B2AD-FE4C084BA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500" y="1701657"/>
            <a:ext cx="7858991" cy="2387600"/>
          </a:xfrm>
        </p:spPr>
        <p:txBody>
          <a:bodyPr/>
          <a:lstStyle/>
          <a:p>
            <a:r>
              <a:rPr lang="ru-RU" i="1" dirty="0">
                <a:latin typeface="Comic Sans MS" panose="030F0702030302020204" pitchFamily="66" charset="0"/>
              </a:rPr>
              <a:t>Гид по ДНР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2B4F28-20CA-42E5-AEC3-152FD71F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1971" y="4090608"/>
            <a:ext cx="3290048" cy="491708"/>
          </a:xfrm>
          <a:solidFill>
            <a:schemeClr val="tx1">
              <a:lumMod val="65000"/>
              <a:lumOff val="35000"/>
            </a:schemeClr>
          </a:solidFill>
          <a:effectLst>
            <a:softEdge rad="31750"/>
          </a:effectLst>
        </p:spPr>
        <p:txBody>
          <a:bodyPr>
            <a:normAutofit/>
          </a:bodyPr>
          <a:lstStyle/>
          <a:p>
            <a:r>
              <a:rPr lang="en-US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mic Sans MS" panose="030F0702030302020204" pitchFamily="66" charset="0"/>
              </a:rPr>
              <a:t>Netrunners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C694D-9EF7-4A72-3411-7E32917D9C82}"/>
              </a:ext>
            </a:extLst>
          </p:cNvPr>
          <p:cNvSpPr txBox="1"/>
          <p:nvPr/>
        </p:nvSpPr>
        <p:spPr>
          <a:xfrm>
            <a:off x="6234126" y="5331684"/>
            <a:ext cx="5756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mic Sans MS" panose="030F0702030302020204" pitchFamily="66" charset="0"/>
              </a:rPr>
              <a:t>«Как только подхватываешь лихорадку путешественника, ты уже не можешь от нее излечиться и будешь заражен ей до конца жизни.»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CC638-8BE5-86CB-F5B1-A36A31A0DA29}"/>
              </a:ext>
            </a:extLst>
          </p:cNvPr>
          <p:cNvSpPr txBox="1"/>
          <p:nvPr/>
        </p:nvSpPr>
        <p:spPr>
          <a:xfrm>
            <a:off x="6373090" y="6292191"/>
            <a:ext cx="561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1" dirty="0">
                <a:solidFill>
                  <a:srgbClr val="BFA279"/>
                </a:solidFill>
                <a:effectLst/>
                <a:latin typeface="Comic Sans MS" panose="030F0702030302020204" pitchFamily="66" charset="0"/>
              </a:rPr>
              <a:t>© Майкл </a:t>
            </a:r>
            <a:r>
              <a:rPr lang="ru-RU" i="1" dirty="0">
                <a:solidFill>
                  <a:srgbClr val="BFA279"/>
                </a:solidFill>
                <a:latin typeface="Comic Sans MS" panose="030F0702030302020204" pitchFamily="66" charset="0"/>
              </a:rPr>
              <a:t>П</a:t>
            </a:r>
            <a:r>
              <a:rPr lang="ru-RU" b="0" i="1" dirty="0">
                <a:solidFill>
                  <a:srgbClr val="BFA279"/>
                </a:solidFill>
                <a:effectLst/>
                <a:latin typeface="Comic Sans MS" panose="030F0702030302020204" pitchFamily="66" charset="0"/>
              </a:rPr>
              <a:t>ейлин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3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03455-B58D-6E6D-4179-673AACCA5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A920D-E221-87C0-2DE3-3AF813BF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595872"/>
            <a:ext cx="11315700" cy="1666256"/>
          </a:xfrm>
        </p:spPr>
        <p:txBody>
          <a:bodyPr>
            <a:noAutofit/>
          </a:bodyPr>
          <a:lstStyle/>
          <a:p>
            <a:pPr algn="ctr"/>
            <a:r>
              <a:rPr lang="ru-RU" sz="8000" b="0" i="1" dirty="0">
                <a:latin typeface="Comic Sans MS" panose="030F0702030302020204" pitchFamily="66" charset="0"/>
              </a:rPr>
              <a:t>Соответствие</a:t>
            </a:r>
            <a:br>
              <a:rPr lang="ru-RU" sz="8000" b="0" i="1" dirty="0">
                <a:latin typeface="Comic Sans MS" panose="030F0702030302020204" pitchFamily="66" charset="0"/>
              </a:rPr>
            </a:br>
            <a:r>
              <a:rPr lang="ru-RU" sz="8000" b="0" i="1" dirty="0">
                <a:latin typeface="Comic Sans MS" panose="030F0702030302020204" pitchFamily="66" charset="0"/>
              </a:rPr>
              <a:t>тех. заданию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627323D-2963-9871-7534-9CD539DB5D24}"/>
              </a:ext>
            </a:extLst>
          </p:cNvPr>
          <p:cNvSpPr/>
          <p:nvPr/>
        </p:nvSpPr>
        <p:spPr>
          <a:xfrm>
            <a:off x="0" y="0"/>
            <a:ext cx="12192000" cy="1999129"/>
          </a:xfrm>
          <a:prstGeom prst="rect">
            <a:avLst/>
          </a:prstGeom>
          <a:solidFill>
            <a:srgbClr val="030406"/>
          </a:solidFill>
          <a:ln>
            <a:solidFill>
              <a:srgbClr val="03040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7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467BB-5AB1-BDA3-855A-E200A4B62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61FDEF56-AC93-A01F-818D-EFE2A82EE8B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3538" y="2005013"/>
            <a:ext cx="11461750" cy="409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Разработанное решение демонстрирует высокое соответствие требованиям технического задания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Реализован основной функционал: карта, поиск, фильтрация, маршруты, отзывы, «Избранное».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Добавлены расширенные возможности: тематические маршруты и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гео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-уведомления.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Интерфейс адаптивен, производительный и удобный.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Ключевые функции готовы к использованию, приложение готово к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284456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8CCE8-440E-0A20-812F-DF555BC30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822D-1C7D-20FD-506C-957740D4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595872"/>
            <a:ext cx="11315700" cy="1666256"/>
          </a:xfrm>
        </p:spPr>
        <p:txBody>
          <a:bodyPr>
            <a:noAutofit/>
          </a:bodyPr>
          <a:lstStyle/>
          <a:p>
            <a:pPr algn="ctr"/>
            <a:r>
              <a:rPr lang="ru-RU" sz="8000" b="0" i="1" dirty="0">
                <a:latin typeface="Comic Sans MS" panose="030F0702030302020204" pitchFamily="66" charset="0"/>
              </a:rPr>
              <a:t>Демонстрация проекта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ED34809-7E22-46A2-2B5B-9DA5CDD7051D}"/>
              </a:ext>
            </a:extLst>
          </p:cNvPr>
          <p:cNvSpPr/>
          <p:nvPr/>
        </p:nvSpPr>
        <p:spPr>
          <a:xfrm>
            <a:off x="0" y="0"/>
            <a:ext cx="12192000" cy="1999129"/>
          </a:xfrm>
          <a:prstGeom prst="rect">
            <a:avLst/>
          </a:prstGeom>
          <a:solidFill>
            <a:srgbClr val="030406"/>
          </a:solidFill>
          <a:ln>
            <a:solidFill>
              <a:srgbClr val="03040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47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42D35-E886-B9F3-7138-762BD28B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1E5D53-BB5D-4A52-B6D9-D026CE592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72" y="1541931"/>
            <a:ext cx="2050564" cy="45568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A78BBD-35FA-4AE8-85E3-9EF26C7AF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13" y="1541930"/>
            <a:ext cx="2050564" cy="4556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654761-3F8F-49D1-9FD2-31C261FAF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995" y="1541930"/>
            <a:ext cx="2247436" cy="4556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A15FBB-185D-46B9-8CBE-8D4B8F662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854" y="1541930"/>
            <a:ext cx="2050564" cy="45568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6205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42D35-E886-B9F3-7138-762BD28B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27DCBF-1921-49B1-BECC-C93C4FD60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10" y="1332627"/>
            <a:ext cx="2268071" cy="45895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76C85D-C1F9-4CC7-A372-946786BE7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62" y="1332627"/>
            <a:ext cx="2120545" cy="47123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989650-766A-4807-ACEB-DAFAD2E89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84" y="1332627"/>
            <a:ext cx="2120545" cy="4712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172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42D35-E886-B9F3-7138-762BD28B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571694-DBA4-445F-A178-3CA220578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96" y="1600664"/>
            <a:ext cx="2103567" cy="46745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0E3EA8-2B9E-4CEB-90BE-B7D1946CA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64" y="1600666"/>
            <a:ext cx="2103570" cy="4674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768928-4743-4790-BD57-C425590FC1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032" y="1600664"/>
            <a:ext cx="2103573" cy="4674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E34B77-F041-435C-BA6D-9A8DE89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29" y="1600666"/>
            <a:ext cx="2103566" cy="46745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0589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8CCE8-440E-0A20-812F-DF555BC30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822D-1C7D-20FD-506C-957740D4B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595872"/>
            <a:ext cx="11315700" cy="1666256"/>
          </a:xfrm>
        </p:spPr>
        <p:txBody>
          <a:bodyPr>
            <a:noAutofit/>
          </a:bodyPr>
          <a:lstStyle/>
          <a:p>
            <a:pPr algn="ctr"/>
            <a:r>
              <a:rPr lang="ru-RU" sz="8000" b="0" i="1" dirty="0">
                <a:latin typeface="Comic Sans MS" panose="030F0702030302020204" pitchFamily="66" charset="0"/>
              </a:rPr>
              <a:t>Потенциал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ED34809-7E22-46A2-2B5B-9DA5CDD7051D}"/>
              </a:ext>
            </a:extLst>
          </p:cNvPr>
          <p:cNvSpPr/>
          <p:nvPr/>
        </p:nvSpPr>
        <p:spPr>
          <a:xfrm>
            <a:off x="0" y="0"/>
            <a:ext cx="12192000" cy="1999129"/>
          </a:xfrm>
          <a:prstGeom prst="rect">
            <a:avLst/>
          </a:prstGeom>
          <a:solidFill>
            <a:srgbClr val="030406"/>
          </a:solidFill>
          <a:ln>
            <a:solidFill>
              <a:srgbClr val="03040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5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42D35-E886-B9F3-7138-762BD28B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5">
            <a:extLst>
              <a:ext uri="{FF2B5EF4-FFF2-40B4-BE49-F238E27FC236}">
                <a16:creationId xmlns:a16="http://schemas.microsoft.com/office/drawing/2014/main" id="{4D73E878-649A-4C4A-856F-AF10784313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5125" y="1386448"/>
            <a:ext cx="11461750" cy="499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Потенциал для умного туристического сопровождения с персональными рекомендациями.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Возможность интеграции с AR-технологиями для виртуальных экскурсий.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Планируется совместное использование маршрутов и групповые туры.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Аналитика предпочтений туристов для развития инфраструктуры.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Перспектива стать универсальным инструментом для путешествий и бизнеса.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Баллы за посещение локации(на сколько ты знаешь город)</a:t>
            </a:r>
          </a:p>
        </p:txBody>
      </p:sp>
    </p:spTree>
    <p:extLst>
      <p:ext uri="{BB962C8B-B14F-4D97-AF65-F5344CB8AC3E}">
        <p14:creationId xmlns:p14="http://schemas.microsoft.com/office/powerpoint/2010/main" val="8308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A47A9-B857-5A8E-DCCF-ACC541CB0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85423-E9D5-FE73-7074-5B787D11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595872"/>
            <a:ext cx="11315700" cy="1666256"/>
          </a:xfrm>
        </p:spPr>
        <p:txBody>
          <a:bodyPr>
            <a:noAutofit/>
          </a:bodyPr>
          <a:lstStyle/>
          <a:p>
            <a:pPr algn="ctr"/>
            <a:r>
              <a:rPr lang="ru-RU" sz="8000" b="0" i="1" dirty="0">
                <a:latin typeface="Comic Sans MS" panose="030F0702030302020204" pitchFamily="66" charset="0"/>
              </a:rPr>
              <a:t>Состав</a:t>
            </a:r>
            <a:br>
              <a:rPr lang="ru-RU" sz="8000" b="0" i="1" dirty="0">
                <a:latin typeface="Comic Sans MS" panose="030F0702030302020204" pitchFamily="66" charset="0"/>
              </a:rPr>
            </a:br>
            <a:r>
              <a:rPr lang="ru-RU" sz="8000" b="0" i="1" dirty="0">
                <a:latin typeface="Comic Sans MS" panose="030F0702030302020204" pitchFamily="66" charset="0"/>
              </a:rPr>
              <a:t>команды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6B0D9A2-291B-EA0A-573E-5B30FE962ACB}"/>
              </a:ext>
            </a:extLst>
          </p:cNvPr>
          <p:cNvSpPr/>
          <p:nvPr/>
        </p:nvSpPr>
        <p:spPr>
          <a:xfrm>
            <a:off x="0" y="0"/>
            <a:ext cx="12192000" cy="1999129"/>
          </a:xfrm>
          <a:prstGeom prst="rect">
            <a:avLst/>
          </a:prstGeom>
          <a:solidFill>
            <a:srgbClr val="030406"/>
          </a:solidFill>
          <a:ln>
            <a:solidFill>
              <a:srgbClr val="03040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52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CE063-DAD5-F14A-2E09-98A083370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93B86B-7E81-46BC-89BD-89389FB2F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754" y="1036446"/>
            <a:ext cx="7856224" cy="527470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107301-88AD-40AC-9D9D-5AA83900CB53}"/>
              </a:ext>
            </a:extLst>
          </p:cNvPr>
          <p:cNvSpPr txBox="1"/>
          <p:nvPr/>
        </p:nvSpPr>
        <p:spPr>
          <a:xfrm>
            <a:off x="313766" y="1354945"/>
            <a:ext cx="3558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Comic Sans MS" panose="030F0702030302020204" pitchFamily="66" charset="0"/>
              </a:rPr>
              <a:t>TEAM</a:t>
            </a:r>
            <a:endParaRPr lang="ru-RU" sz="7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8E82F0-2610-4230-B5BA-959A321E8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2" y="2447698"/>
            <a:ext cx="3196987" cy="336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B75DE9-8DAE-0642-4FE0-BF4168382586}"/>
              </a:ext>
            </a:extLst>
          </p:cNvPr>
          <p:cNvSpPr/>
          <p:nvPr/>
        </p:nvSpPr>
        <p:spPr>
          <a:xfrm>
            <a:off x="0" y="0"/>
            <a:ext cx="12192000" cy="1999129"/>
          </a:xfrm>
          <a:prstGeom prst="rect">
            <a:avLst/>
          </a:prstGeom>
          <a:solidFill>
            <a:srgbClr val="030406"/>
          </a:solidFill>
          <a:ln>
            <a:solidFill>
              <a:srgbClr val="03040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155100-8E4E-4E6E-99BF-563C94CA938F}"/>
              </a:ext>
            </a:extLst>
          </p:cNvPr>
          <p:cNvSpPr/>
          <p:nvPr/>
        </p:nvSpPr>
        <p:spPr>
          <a:xfrm>
            <a:off x="421341" y="1351508"/>
            <a:ext cx="113493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endParaRPr lang="ru-RU" sz="28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endParaRPr lang="ru-RU" sz="28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Инновационное приложение для удобного и интересного путешествия по ДНР.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Объединяет всю информацию о городе в одном месте.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Делает исследование региона простым и увлекательным.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Подходит как туристам, так и жителям, открывая новые возможности для отдыха и досуга.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714C0-ABBA-441F-922D-7C6DD2B8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62" y="229190"/>
            <a:ext cx="11315700" cy="1666256"/>
          </a:xfrm>
        </p:spPr>
        <p:txBody>
          <a:bodyPr>
            <a:noAutofit/>
          </a:bodyPr>
          <a:lstStyle/>
          <a:p>
            <a:pPr algn="ctr"/>
            <a:r>
              <a:rPr lang="ru-RU" sz="8000" b="0" i="1" dirty="0">
                <a:latin typeface="Comic Sans MS" panose="030F0702030302020204" pitchFamily="66" charset="0"/>
              </a:rPr>
              <a:t>Описание</a:t>
            </a:r>
            <a:r>
              <a:rPr lang="en-US" sz="8000" b="0" i="1" dirty="0">
                <a:latin typeface="Comic Sans MS" panose="030F0702030302020204" pitchFamily="66" charset="0"/>
              </a:rPr>
              <a:t> </a:t>
            </a:r>
            <a:r>
              <a:rPr lang="ru-RU" sz="8000" b="0" i="1" dirty="0">
                <a:latin typeface="Comic Sans MS" panose="030F0702030302020204" pitchFamily="66" charset="0"/>
              </a:rPr>
              <a:t>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43292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A47A9-B857-5A8E-DCCF-ACC541CB0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6B0D9A2-291B-EA0A-573E-5B30FE962ACB}"/>
              </a:ext>
            </a:extLst>
          </p:cNvPr>
          <p:cNvSpPr/>
          <p:nvPr/>
        </p:nvSpPr>
        <p:spPr>
          <a:xfrm>
            <a:off x="0" y="0"/>
            <a:ext cx="12192000" cy="1999129"/>
          </a:xfrm>
          <a:prstGeom prst="rect">
            <a:avLst/>
          </a:prstGeom>
          <a:solidFill>
            <a:srgbClr val="030406"/>
          </a:solidFill>
          <a:ln>
            <a:solidFill>
              <a:srgbClr val="03040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797ED94-4B09-4E36-B87B-B2E02CFACDE4}"/>
              </a:ext>
            </a:extLst>
          </p:cNvPr>
          <p:cNvSpPr txBox="1">
            <a:spLocks/>
          </p:cNvSpPr>
          <p:nvPr/>
        </p:nvSpPr>
        <p:spPr>
          <a:xfrm>
            <a:off x="222997" y="1431050"/>
            <a:ext cx="11315700" cy="1666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8000" b="0" i="1" dirty="0">
              <a:latin typeface="Comic Sans MS" panose="030F0702030302020204" pitchFamily="66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38861A-DC18-4BBF-9F16-34B26A59C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693" y="1810811"/>
            <a:ext cx="8803340" cy="49518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6D6CDF-5952-43A0-BF66-602DCDF99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244" y="-488041"/>
            <a:ext cx="3082265" cy="5914991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4958AC3-B8E1-473A-87AF-A83178D5DAC2}"/>
              </a:ext>
            </a:extLst>
          </p:cNvPr>
          <p:cNvSpPr/>
          <p:nvPr/>
        </p:nvSpPr>
        <p:spPr>
          <a:xfrm>
            <a:off x="8097304" y="4550007"/>
            <a:ext cx="40946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Телеграмм канал нашего участника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,</a:t>
            </a:r>
            <a:r>
              <a:rPr lang="ru-RU" sz="3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 по разработке игры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85423-E9D5-FE73-7074-5B787D11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3657" y="260596"/>
            <a:ext cx="11315700" cy="1666256"/>
          </a:xfrm>
        </p:spPr>
        <p:txBody>
          <a:bodyPr>
            <a:noAutofit/>
          </a:bodyPr>
          <a:lstStyle/>
          <a:p>
            <a:pPr algn="ctr"/>
            <a:r>
              <a:rPr lang="ru-RU" sz="8000" b="0" i="1" dirty="0">
                <a:latin typeface="Comic Sans MS" panose="030F0702030302020204" pitchFamily="66" charset="0"/>
              </a:rPr>
              <a:t>ВСЁ!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D04F8A9-1664-4474-B0EA-F458A27096C3}"/>
              </a:ext>
            </a:extLst>
          </p:cNvPr>
          <p:cNvSpPr txBox="1">
            <a:spLocks/>
          </p:cNvSpPr>
          <p:nvPr/>
        </p:nvSpPr>
        <p:spPr>
          <a:xfrm>
            <a:off x="-603657" y="1999129"/>
            <a:ext cx="11315700" cy="1666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0" i="1" dirty="0">
                <a:latin typeface="Comic Sans MS" panose="030F0702030302020204" pitchFamily="66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4504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3933A-AB7A-869B-D699-FE5A9540E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D8BD88-2450-7700-4921-94A59F955DD9}"/>
              </a:ext>
            </a:extLst>
          </p:cNvPr>
          <p:cNvSpPr txBox="1"/>
          <p:nvPr/>
        </p:nvSpPr>
        <p:spPr>
          <a:xfrm>
            <a:off x="438150" y="1397675"/>
            <a:ext cx="1131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chemeClr val="bg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AB76A-D249-75AE-0B7B-AEF6AB09B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26" y="2995390"/>
            <a:ext cx="11315700" cy="867219"/>
          </a:xfrm>
        </p:spPr>
        <p:txBody>
          <a:bodyPr>
            <a:noAutofit/>
          </a:bodyPr>
          <a:lstStyle/>
          <a:p>
            <a:pPr algn="ctr"/>
            <a:r>
              <a:rPr lang="ru-RU" b="0" i="1" dirty="0">
                <a:latin typeface="Comic Sans MS" panose="030F0702030302020204" pitchFamily="66" charset="0"/>
              </a:rPr>
              <a:t>Проблема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CA33C4-0BEE-4E1F-8C6F-8A5883F63BA3}"/>
              </a:ext>
            </a:extLst>
          </p:cNvPr>
          <p:cNvSpPr/>
          <p:nvPr/>
        </p:nvSpPr>
        <p:spPr>
          <a:xfrm>
            <a:off x="595474" y="2274838"/>
            <a:ext cx="1115837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Отсутствие единого цифрового инструмента для туристов региона.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Разрозненность существующих источников информации.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Сложности ориентации на местности и планирования маршрутов.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Недостаточные возможности для продвижения местного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181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00299 -0.347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740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D03A-E43E-C0F2-7B1B-32A1457F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30EA1-BECF-D617-CF5D-77C84366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995390"/>
            <a:ext cx="11315700" cy="867219"/>
          </a:xfrm>
        </p:spPr>
        <p:txBody>
          <a:bodyPr/>
          <a:lstStyle/>
          <a:p>
            <a:pPr algn="ctr"/>
            <a:r>
              <a:rPr lang="ru-RU" b="0" i="1" dirty="0">
                <a:latin typeface="Comic Sans MS" panose="030F0702030302020204" pitchFamily="66" charset="0"/>
              </a:rPr>
              <a:t>Реализация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C859A-73D4-0F0E-3BF9-06E93023B12E}"/>
              </a:ext>
            </a:extLst>
          </p:cNvPr>
          <p:cNvSpPr txBox="1"/>
          <p:nvPr/>
        </p:nvSpPr>
        <p:spPr>
          <a:xfrm>
            <a:off x="438150" y="2098883"/>
            <a:ext cx="116462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Интерактивная карта с кластеризацией объектов.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Поиск и фильтрация по категориям.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Карточки локаций с описанием, адресом, фото и контактами.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Отзывы пользователей и система «Избранное».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Построение маршрутов.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Умные </a:t>
            </a:r>
            <a:r>
              <a:rPr lang="ru-RU" sz="3200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гео</a:t>
            </a:r>
            <a:r>
              <a:rPr lang="ru-RU" sz="32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-уведомления.</a:t>
            </a:r>
          </a:p>
        </p:txBody>
      </p:sp>
    </p:spTree>
    <p:extLst>
      <p:ext uri="{BB962C8B-B14F-4D97-AF65-F5344CB8AC3E}">
        <p14:creationId xmlns:p14="http://schemas.microsoft.com/office/powerpoint/2010/main" val="5991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5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A0A0A-FD84-90C8-5F41-24CC7B2FB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85FD1-A5F0-7008-7F9E-B29145BD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995390"/>
            <a:ext cx="11315700" cy="867219"/>
          </a:xfrm>
        </p:spPr>
        <p:txBody>
          <a:bodyPr/>
          <a:lstStyle/>
          <a:p>
            <a:pPr algn="ctr"/>
            <a:r>
              <a:rPr lang="ru-RU" b="0" i="1" dirty="0">
                <a:latin typeface="Comic Sans MS" panose="030F0702030302020204" pitchFamily="66" charset="0"/>
              </a:rPr>
              <a:t>Ценность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376BB48-204D-4687-93C1-DE3F0CCF1FD7}"/>
              </a:ext>
            </a:extLst>
          </p:cNvPr>
          <p:cNvSpPr/>
          <p:nvPr/>
        </p:nvSpPr>
        <p:spPr>
          <a:xfrm>
            <a:off x="510988" y="2413338"/>
            <a:ext cx="113157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Упрощает поиск и планирование маршрутов.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Позволяет сохранять избранные места и просматривать отзывы.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Дает владельцам бизнеса инструменты для продвижения и управления локациями.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Обеспечивает контроль качества и актуальности данных через модерацию и аналитику.</a:t>
            </a:r>
          </a:p>
        </p:txBody>
      </p:sp>
    </p:spTree>
    <p:extLst>
      <p:ext uri="{BB962C8B-B14F-4D97-AF65-F5344CB8AC3E}">
        <p14:creationId xmlns:p14="http://schemas.microsoft.com/office/powerpoint/2010/main" val="172882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088 L 0 -0.3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0CB7F-3682-F7BB-6767-7B4C6E818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7BDAA-A6A9-979C-37F1-59A2E658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595872"/>
            <a:ext cx="11315700" cy="1666256"/>
          </a:xfrm>
        </p:spPr>
        <p:txBody>
          <a:bodyPr>
            <a:noAutofit/>
          </a:bodyPr>
          <a:lstStyle/>
          <a:p>
            <a:pPr algn="ctr"/>
            <a:r>
              <a:rPr lang="ru-RU" sz="8000" b="0" i="1" dirty="0">
                <a:latin typeface="Comic Sans MS" panose="030F0702030302020204" pitchFamily="66" charset="0"/>
              </a:rPr>
              <a:t>Техническая ин</a:t>
            </a:r>
            <a:r>
              <a:rPr lang="ru-RU" sz="8000" b="0" i="1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8000" b="0" i="1" dirty="0">
                <a:latin typeface="Comic Sans MS" panose="030F0702030302020204" pitchFamily="66" charset="0"/>
              </a:rPr>
              <a:t>ормация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CA93144-E27C-2340-33B5-81324695DB72}"/>
              </a:ext>
            </a:extLst>
          </p:cNvPr>
          <p:cNvSpPr/>
          <p:nvPr/>
        </p:nvSpPr>
        <p:spPr>
          <a:xfrm>
            <a:off x="0" y="0"/>
            <a:ext cx="12192000" cy="1999129"/>
          </a:xfrm>
          <a:prstGeom prst="rect">
            <a:avLst/>
          </a:prstGeom>
          <a:solidFill>
            <a:srgbClr val="030406"/>
          </a:solidFill>
          <a:ln>
            <a:solidFill>
              <a:srgbClr val="03040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46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CD8CD-694E-094E-A643-64BE6A56A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E351567F-7DA4-4AE9-86BF-BE535E66D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93" y="4393269"/>
            <a:ext cx="4103593" cy="169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F232DEA0-9628-40C3-BA5C-EACFA3A29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78" y="104775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icture background">
            <a:extLst>
              <a:ext uri="{FF2B5EF4-FFF2-40B4-BE49-F238E27FC236}">
                <a16:creationId xmlns:a16="http://schemas.microsoft.com/office/drawing/2014/main" id="{ABCDF8B9-80D1-4ED2-8A93-1525BC430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331" y="1256116"/>
            <a:ext cx="4283055" cy="188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icture background">
            <a:extLst>
              <a:ext uri="{FF2B5EF4-FFF2-40B4-BE49-F238E27FC236}">
                <a16:creationId xmlns:a16="http://schemas.microsoft.com/office/drawing/2014/main" id="{BC9C94C5-E20C-45D7-A0ED-F5E8FB4E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59" y="2537037"/>
            <a:ext cx="4424812" cy="248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E2FAB370-5200-454B-8E96-8D9B1225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801" y="6835786"/>
            <a:ext cx="11461173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52" name="Picture 28" descr="Picture background">
            <a:extLst>
              <a:ext uri="{FF2B5EF4-FFF2-40B4-BE49-F238E27FC236}">
                <a16:creationId xmlns:a16="http://schemas.microsoft.com/office/drawing/2014/main" id="{71683157-9F9F-49F0-8B0E-E64D3D6B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743" y="4132267"/>
            <a:ext cx="1669519" cy="22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18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F3AF-96EC-FD21-1550-D9EC192DC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7DBFB9-F225-89F2-E1EC-5409C2AC1943}"/>
              </a:ext>
            </a:extLst>
          </p:cNvPr>
          <p:cNvSpPr/>
          <p:nvPr/>
        </p:nvSpPr>
        <p:spPr>
          <a:xfrm>
            <a:off x="0" y="0"/>
            <a:ext cx="12192000" cy="1999129"/>
          </a:xfrm>
          <a:prstGeom prst="rect">
            <a:avLst/>
          </a:prstGeom>
          <a:solidFill>
            <a:srgbClr val="030406"/>
          </a:solidFill>
          <a:ln>
            <a:solidFill>
              <a:srgbClr val="030406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2F2FD-4755-4A2D-4087-FAEB05F5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688874"/>
            <a:ext cx="11315700" cy="3480252"/>
          </a:xfrm>
        </p:spPr>
        <p:txBody>
          <a:bodyPr>
            <a:noAutofit/>
          </a:bodyPr>
          <a:lstStyle/>
          <a:p>
            <a:pPr algn="ctr"/>
            <a:r>
              <a:rPr lang="ru-RU" sz="8000" b="0" i="1" dirty="0">
                <a:latin typeface="Comic Sans MS" panose="030F0702030302020204" pitchFamily="66" charset="0"/>
              </a:rPr>
              <a:t>Функционал</a:t>
            </a:r>
            <a:br>
              <a:rPr lang="ru-RU" sz="8000" b="0" i="1" dirty="0">
                <a:latin typeface="Comic Sans MS" panose="030F0702030302020204" pitchFamily="66" charset="0"/>
              </a:rPr>
            </a:br>
            <a:r>
              <a:rPr lang="ru-RU" sz="8000" b="0" i="1" dirty="0">
                <a:latin typeface="Comic Sans MS" panose="030F0702030302020204" pitchFamily="66" charset="0"/>
              </a:rPr>
              <a:t>и</a:t>
            </a:r>
            <a:br>
              <a:rPr lang="ru-RU" sz="8000" b="0" i="1" dirty="0">
                <a:latin typeface="Comic Sans MS" panose="030F0702030302020204" pitchFamily="66" charset="0"/>
              </a:rPr>
            </a:br>
            <a:r>
              <a:rPr lang="ru-RU" sz="8000" b="0" i="1" dirty="0"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8000" b="0" i="1" dirty="0">
                <a:latin typeface="Comic Sans MS" panose="030F0702030302020204" pitchFamily="66" charset="0"/>
              </a:rPr>
              <a:t>ичи</a:t>
            </a:r>
          </a:p>
        </p:txBody>
      </p:sp>
    </p:spTree>
    <p:extLst>
      <p:ext uri="{BB962C8B-B14F-4D97-AF65-F5344CB8AC3E}">
        <p14:creationId xmlns:p14="http://schemas.microsoft.com/office/powerpoint/2010/main" val="89894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4751-483B-0426-4B08-B35BFF997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45652CAB-2A16-5ABC-CF9E-2249AAE4296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3538" y="2005013"/>
            <a:ext cx="11461750" cy="396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Лента рекомендаций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Удобный для пользователя рейтинг локаций и оценка их.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Удобное добавление локаций на карту для админа/бизнесмена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Моментальная загрузка данных на интерактивную карту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Интуитивно понятный интерфейс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Реализован механизм персонализированного сохранения объектов локаций для последующего быстрого доступа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Реализовано умное уведомление на основе </a:t>
            </a:r>
            <a:r>
              <a:rPr lang="ru-RU" dirty="0" err="1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гео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</a:rPr>
              <a:t>-триггеров</a:t>
            </a:r>
          </a:p>
        </p:txBody>
      </p:sp>
    </p:spTree>
    <p:extLst>
      <p:ext uri="{BB962C8B-B14F-4D97-AF65-F5344CB8AC3E}">
        <p14:creationId xmlns:p14="http://schemas.microsoft.com/office/powerpoint/2010/main" val="420276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356</Words>
  <Application>Microsoft Office PowerPoint</Application>
  <PresentationFormat>Широкоэкранный</PresentationFormat>
  <Paragraphs>56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Comic Sans MS</vt:lpstr>
      <vt:lpstr>Wingdings</vt:lpstr>
      <vt:lpstr>Тема Office</vt:lpstr>
      <vt:lpstr>Гид по ДНР</vt:lpstr>
      <vt:lpstr>Описание проекта</vt:lpstr>
      <vt:lpstr>Проблема</vt:lpstr>
      <vt:lpstr>Реализация</vt:lpstr>
      <vt:lpstr>Ценность</vt:lpstr>
      <vt:lpstr>Техническая информация</vt:lpstr>
      <vt:lpstr>Презентация PowerPoint</vt:lpstr>
      <vt:lpstr>Функционал и фичи</vt:lpstr>
      <vt:lpstr>Презентация PowerPoint</vt:lpstr>
      <vt:lpstr>Соответствие тех. заданию</vt:lpstr>
      <vt:lpstr>Презентация PowerPoint</vt:lpstr>
      <vt:lpstr>Демонстрация проекта</vt:lpstr>
      <vt:lpstr>Презентация PowerPoint</vt:lpstr>
      <vt:lpstr>Презентация PowerPoint</vt:lpstr>
      <vt:lpstr>Презентация PowerPoint</vt:lpstr>
      <vt:lpstr>Потенциал</vt:lpstr>
      <vt:lpstr>Презентация PowerPoint</vt:lpstr>
      <vt:lpstr>Состав команды</vt:lpstr>
      <vt:lpstr>Презентация PowerPoint</vt:lpstr>
      <vt:lpstr>ВСЁ!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Данил Нудьга</cp:lastModifiedBy>
  <cp:revision>33</cp:revision>
  <dcterms:created xsi:type="dcterms:W3CDTF">2021-08-17T12:08:22Z</dcterms:created>
  <dcterms:modified xsi:type="dcterms:W3CDTF">2025-10-23T13:49:09Z</dcterms:modified>
</cp:coreProperties>
</file>