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4" r:id="rId17"/>
    <p:sldId id="257" r:id="rId18"/>
    <p:sldId id="258" r:id="rId19"/>
    <p:sldId id="259" r:id="rId20"/>
    <p:sldId id="262" r:id="rId21"/>
    <p:sldId id="263" r:id="rId22"/>
  </p:sldIdLst>
  <p:sldSz cx="9906000" cy="6858000" type="A4"/>
  <p:notesSz cx="9296400" cy="7010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orvalan\Desktop\Capacitaci&#243;n_PH_2019\Capacitacion_PH_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orvalan\Desktop\ANNA_PH_LIQUIDACIONES\INFORMES\201907_SEPTIEMBRE\MEDIO_DE_PAGO_X_PROVINCIA_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Hoja_de_c_lculo_de_Microsoft_Excel3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Hoja_de_c_lculo_de_Microsoft_Excel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orvalan\Desktop\Capacitaci&#243;n_PH_2019\Analisis_Garrafa_Subsidio_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orvalan\Desktop\Capacitaci&#243;n_PH_2019\Analisis_Garrafa_Subsidio_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orvalan\Desktop\Capacitaci&#243;n_PH_2019\Analisis_Garrafa_Subsidio_PH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orvalan\Desktop\Capacitaci&#243;n_PH_2019\Analisis_Garrafa_Subsidio_PH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guelmacia.OLIMPUS\Desktop\ANNA_PH_LIQUIDACIONES\2019_FEBRERO\INFORME_GRAFICOS_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orvalan\Desktop\ANNA_PH_LIQUIDACIONES\INFORMES\201907_SEPTIEMBRE\INFORME_GRAFICOS_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800" b="1" u="sng" dirty="0"/>
              <a:t>Promedio</a:t>
            </a:r>
            <a:r>
              <a:rPr lang="es-AR" sz="1800" b="1" u="sng" baseline="0" dirty="0"/>
              <a:t> Anual de </a:t>
            </a:r>
            <a:r>
              <a:rPr lang="es-AR" sz="1800" b="1" u="sng" dirty="0"/>
              <a:t>Beneficiarios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Hoja1!$G$27</c:f>
              <c:strCache>
                <c:ptCount val="1"/>
                <c:pt idx="0">
                  <c:v>Beneficiarios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Hoja1!$F$28:$F$32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Hoja1!$G$28:$G$32</c:f>
              <c:numCache>
                <c:formatCode>_(* #,##0_);_(* \(#,##0\);_(* "-"_);_(@_)</c:formatCode>
                <c:ptCount val="5"/>
                <c:pt idx="0">
                  <c:v>2832364</c:v>
                </c:pt>
                <c:pt idx="1">
                  <c:v>2632906</c:v>
                </c:pt>
                <c:pt idx="2">
                  <c:v>2834644</c:v>
                </c:pt>
                <c:pt idx="3">
                  <c:v>2869928</c:v>
                </c:pt>
                <c:pt idx="4">
                  <c:v>2269635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053872"/>
        <c:axId val="293053312"/>
      </c:lineChart>
      <c:catAx>
        <c:axId val="29305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803239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93053312"/>
        <c:crosses val="autoZero"/>
        <c:auto val="1"/>
        <c:lblAlgn val="ctr"/>
        <c:lblOffset val="100"/>
        <c:noMultiLvlLbl val="0"/>
      </c:catAx>
      <c:valAx>
        <c:axId val="29305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9305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800" b="1"/>
              <a:t>Medio de Pago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730180322373839"/>
          <c:y val="0.17292946826361164"/>
          <c:w val="0.76593438421460147"/>
          <c:h val="0.6593145480144265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Hoja2!$G$32</c:f>
              <c:strCache>
                <c:ptCount val="1"/>
                <c:pt idx="0">
                  <c:v> BANCO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Hoja2!$I$32</c:f>
              <c:numCache>
                <c:formatCode>0%</c:formatCode>
                <c:ptCount val="1"/>
                <c:pt idx="0">
                  <c:v>0.93476264445316903</c:v>
                </c:pt>
              </c:numCache>
            </c:numRef>
          </c:val>
        </c:ser>
        <c:ser>
          <c:idx val="1"/>
          <c:order val="1"/>
          <c:tx>
            <c:strRef>
              <c:f>Hoja2!$G$33</c:f>
              <c:strCache>
                <c:ptCount val="1"/>
                <c:pt idx="0">
                  <c:v> CORREO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Hoja2!$I$33</c:f>
              <c:numCache>
                <c:formatCode>0%</c:formatCode>
                <c:ptCount val="1"/>
                <c:pt idx="0">
                  <c:v>4.4442927129030606E-2</c:v>
                </c:pt>
              </c:numCache>
            </c:numRef>
          </c:val>
        </c:ser>
        <c:ser>
          <c:idx val="2"/>
          <c:order val="2"/>
          <c:tx>
            <c:strRef>
              <c:f>Hoja2!$G$34</c:f>
              <c:strCache>
                <c:ptCount val="1"/>
                <c:pt idx="0">
                  <c:v> PIM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Hoja2!$I$34</c:f>
              <c:numCache>
                <c:formatCode>0%</c:formatCode>
                <c:ptCount val="1"/>
                <c:pt idx="0">
                  <c:v>2.0794428417800385E-2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075600"/>
        <c:axId val="160076160"/>
        <c:axId val="0"/>
      </c:bar3DChart>
      <c:catAx>
        <c:axId val="160075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076160"/>
        <c:crosses val="autoZero"/>
        <c:auto val="1"/>
        <c:lblAlgn val="ctr"/>
        <c:lblOffset val="100"/>
        <c:noMultiLvlLbl val="0"/>
      </c:catAx>
      <c:valAx>
        <c:axId val="1600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007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Rendiciones</a:t>
            </a:r>
            <a:r>
              <a:rPr lang="en-US" sz="1800" b="1" baseline="0"/>
              <a:t> Junio 2019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4236639294487244"/>
          <c:y val="0.12678258967629047"/>
          <c:w val="0.82857592065577834"/>
          <c:h val="0.5899483743832141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'Hoja 1'!$B$29</c:f>
              <c:strCache>
                <c:ptCount val="1"/>
                <c:pt idx="0">
                  <c:v>PAGOS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'Hoja 1'!$A$30:$A$32</c:f>
              <c:strCache>
                <c:ptCount val="3"/>
                <c:pt idx="0">
                  <c:v> BANCO</c:v>
                </c:pt>
                <c:pt idx="1">
                  <c:v> CORREO</c:v>
                </c:pt>
                <c:pt idx="2">
                  <c:v> PIM</c:v>
                </c:pt>
              </c:strCache>
            </c:strRef>
          </c:cat>
          <c:val>
            <c:numRef>
              <c:f>'Hoja 1'!$B$30:$B$32</c:f>
              <c:numCache>
                <c:formatCode>0%</c:formatCode>
                <c:ptCount val="3"/>
                <c:pt idx="0">
                  <c:v>0.95662472089345685</c:v>
                </c:pt>
                <c:pt idx="1">
                  <c:v>0.74061602625461509</c:v>
                </c:pt>
                <c:pt idx="2">
                  <c:v>0.72763661399042545</c:v>
                </c:pt>
              </c:numCache>
            </c:numRef>
          </c:val>
        </c:ser>
        <c:ser>
          <c:idx val="1"/>
          <c:order val="1"/>
          <c:tx>
            <c:strRef>
              <c:f>'Hoja 1'!$C$29</c:f>
              <c:strCache>
                <c:ptCount val="1"/>
                <c:pt idx="0">
                  <c:v>IMPAGOS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'Hoja 1'!$A$30:$A$32</c:f>
              <c:strCache>
                <c:ptCount val="3"/>
                <c:pt idx="0">
                  <c:v> BANCO</c:v>
                </c:pt>
                <c:pt idx="1">
                  <c:v> CORREO</c:v>
                </c:pt>
                <c:pt idx="2">
                  <c:v> PIM</c:v>
                </c:pt>
              </c:strCache>
            </c:strRef>
          </c:cat>
          <c:val>
            <c:numRef>
              <c:f>'Hoja 1'!$C$30:$C$32</c:f>
              <c:numCache>
                <c:formatCode>0%</c:formatCode>
                <c:ptCount val="3"/>
                <c:pt idx="0">
                  <c:v>4.3375279106543187E-2</c:v>
                </c:pt>
                <c:pt idx="1">
                  <c:v>0.25938397374538491</c:v>
                </c:pt>
                <c:pt idx="2">
                  <c:v>0.2723633860095746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078960"/>
        <c:axId val="160079520"/>
        <c:axId val="160045680"/>
      </c:bar3DChart>
      <c:catAx>
        <c:axId val="1600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0079520"/>
        <c:crosses val="autoZero"/>
        <c:auto val="1"/>
        <c:lblAlgn val="ctr"/>
        <c:lblOffset val="100"/>
        <c:noMultiLvlLbl val="0"/>
      </c:catAx>
      <c:valAx>
        <c:axId val="16007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0078960"/>
        <c:crosses val="autoZero"/>
        <c:crossBetween val="between"/>
      </c:valAx>
      <c:serAx>
        <c:axId val="1600456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60079520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427005998993199"/>
          <c:y val="0.87540634474982482"/>
          <c:w val="0.42413242499816095"/>
          <c:h val="0.1026308269048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b="1"/>
              <a:t>Motivo y Cantidad</a:t>
            </a:r>
            <a:r>
              <a:rPr lang="es-AR" sz="1600" b="1" baseline="0"/>
              <a:t> de Rechazos - Septiembre 2019</a:t>
            </a:r>
            <a:endParaRPr lang="es-AR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8869602410809758"/>
          <c:y val="0.22953849345183119"/>
          <c:w val="0.65641014873140846"/>
          <c:h val="0.73295077255760432"/>
        </c:manualLayout>
      </c:layout>
      <c:bar3D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  <a:sp3d/>
            </c:spPr>
          </c:dPt>
          <c:dPt>
            <c:idx val="1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p3d/>
            </c:spPr>
          </c:dPt>
          <c:dPt>
            <c:idx val="3"/>
            <c:invertIfNegative val="0"/>
            <c:bubble3D val="0"/>
            <c:spPr>
              <a:solidFill>
                <a:srgbClr val="00FF00"/>
              </a:solidFill>
              <a:ln>
                <a:noFill/>
              </a:ln>
              <a:effectLst/>
              <a:sp3d/>
            </c:spPr>
          </c:dPt>
          <c:dPt>
            <c:idx val="4"/>
            <c:invertIfNegative val="0"/>
            <c:bubble3D val="0"/>
            <c:spPr>
              <a:solidFill>
                <a:srgbClr val="FF3399"/>
              </a:solidFill>
              <a:ln>
                <a:noFill/>
              </a:ln>
              <a:effectLst/>
              <a:sp3d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</c:dPt>
          <c:dPt>
            <c:idx val="7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  <a:sp3d/>
            </c:spPr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  <a:sp3d/>
            </c:spPr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</c:dPt>
          <c:cat>
            <c:strRef>
              <c:f>Hoja1!$F$23:$F$32</c:f>
              <c:strCache>
                <c:ptCount val="10"/>
                <c:pt idx="0">
                  <c:v>Menor de 18 años</c:v>
                </c:pt>
                <c:pt idx="1">
                  <c:v>Zona con Gas</c:v>
                </c:pt>
                <c:pt idx="2">
                  <c:v>ANSES Domicilio Invalido</c:v>
                </c:pt>
                <c:pt idx="3">
                  <c:v>Suspendido por Impago</c:v>
                </c:pt>
                <c:pt idx="4">
                  <c:v>Excede SMVM</c:v>
                </c:pt>
                <c:pt idx="5">
                  <c:v>Autonomo/Monotributista</c:v>
                </c:pt>
                <c:pt idx="6">
                  <c:v>SEN Domicilio Invalido</c:v>
                </c:pt>
                <c:pt idx="7">
                  <c:v>Fallecido</c:v>
                </c:pt>
                <c:pt idx="8">
                  <c:v>CUIL/Documento Invalido</c:v>
                </c:pt>
                <c:pt idx="9">
                  <c:v>Cobro en el Exterior</c:v>
                </c:pt>
              </c:strCache>
            </c:strRef>
          </c:cat>
          <c:val>
            <c:numRef>
              <c:f>Hoja1!$H$23:$H$32</c:f>
              <c:numCache>
                <c:formatCode>0.0%</c:formatCode>
                <c:ptCount val="10"/>
                <c:pt idx="0">
                  <c:v>0.94172650155234039</c:v>
                </c:pt>
                <c:pt idx="1">
                  <c:v>2.0454943863917274E-2</c:v>
                </c:pt>
                <c:pt idx="2">
                  <c:v>1.8030552053013606E-2</c:v>
                </c:pt>
                <c:pt idx="3">
                  <c:v>1.1100413156585724E-2</c:v>
                </c:pt>
                <c:pt idx="4">
                  <c:v>5.7697766569643535E-3</c:v>
                </c:pt>
                <c:pt idx="5">
                  <c:v>2.7901194799370343E-3</c:v>
                </c:pt>
                <c:pt idx="6">
                  <c:v>8.0531275054792411E-5</c:v>
                </c:pt>
                <c:pt idx="7">
                  <c:v>4.0933023784756367E-5</c:v>
                </c:pt>
                <c:pt idx="8">
                  <c:v>5.7840142304547036E-6</c:v>
                </c:pt>
                <c:pt idx="9">
                  <c:v>4.4492417157343874E-7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2178192"/>
        <c:axId val="162178752"/>
        <c:axId val="0"/>
      </c:bar3DChart>
      <c:catAx>
        <c:axId val="162178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178752"/>
        <c:crosses val="autoZero"/>
        <c:auto val="1"/>
        <c:lblAlgn val="ctr"/>
        <c:lblOffset val="100"/>
        <c:noMultiLvlLbl val="0"/>
      </c:catAx>
      <c:valAx>
        <c:axId val="16217875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17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ysClr val="windowText" lastClr="000000"/>
                </a:solidFill>
              </a:rPr>
              <a:t>Aumento acumulado del Precio de la Garrafa con Subsidio</a:t>
            </a:r>
          </a:p>
        </c:rich>
      </c:tx>
      <c:layout>
        <c:manualLayout>
          <c:xMode val="edge"/>
          <c:yMode val="edge"/>
          <c:x val="0.1118995763827394"/>
          <c:y val="6.7714622600789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4040798091727898E-2"/>
          <c:y val="0.17118901494647321"/>
          <c:w val="0.84719527080391566"/>
          <c:h val="0.6508238485467380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Hoja4!$F$5</c:f>
              <c:strCache>
                <c:ptCount val="1"/>
                <c:pt idx="0">
                  <c:v>% Aumento PGS Acumulado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Hoja4!$B$6:$B$14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 formatCode="mmm\-yy">
                  <c:v>42826</c:v>
                </c:pt>
                <c:pt idx="3" formatCode="mmm\-yy">
                  <c:v>43069</c:v>
                </c:pt>
                <c:pt idx="4" formatCode="mmm\-yy">
                  <c:v>43186</c:v>
                </c:pt>
                <c:pt idx="5" formatCode="mmm\-yy">
                  <c:v>43493</c:v>
                </c:pt>
                <c:pt idx="6" formatCode="mmm\-yy">
                  <c:v>43585</c:v>
                </c:pt>
                <c:pt idx="7" formatCode="mmm\-yy">
                  <c:v>43606</c:v>
                </c:pt>
                <c:pt idx="8" formatCode="mmm\-yy">
                  <c:v>43643</c:v>
                </c:pt>
              </c:numCache>
            </c:numRef>
          </c:cat>
          <c:val>
            <c:numRef>
              <c:f>Hoja4!$F$6:$F$14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%">
                  <c:v>0.95</c:v>
                </c:pt>
                <c:pt idx="4" formatCode="0%">
                  <c:v>2.2000000000000002</c:v>
                </c:pt>
                <c:pt idx="5" formatCode="0%">
                  <c:v>6.85</c:v>
                </c:pt>
                <c:pt idx="6" formatCode="0%">
                  <c:v>7.15</c:v>
                </c:pt>
                <c:pt idx="7" formatCode="0%">
                  <c:v>7.15</c:v>
                </c:pt>
                <c:pt idx="8" formatCode="0%">
                  <c:v>7.1999999999999993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395520"/>
        <c:axId val="345394960"/>
        <c:axId val="231013232"/>
      </c:bar3DChart>
      <c:catAx>
        <c:axId val="34539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803239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345394960"/>
        <c:crosses val="autoZero"/>
        <c:auto val="1"/>
        <c:lblAlgn val="ctr"/>
        <c:lblOffset val="100"/>
        <c:noMultiLvlLbl val="0"/>
      </c:catAx>
      <c:valAx>
        <c:axId val="34539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345395520"/>
        <c:crosses val="autoZero"/>
        <c:crossBetween val="between"/>
      </c:valAx>
      <c:serAx>
        <c:axId val="231013232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39496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ysClr val="windowText" lastClr="000000"/>
                </a:solidFill>
              </a:rPr>
              <a:t>Porcentaje</a:t>
            </a:r>
            <a:r>
              <a:rPr lang="en-US" sz="1800" b="1" baseline="0">
                <a:solidFill>
                  <a:sysClr val="windowText" lastClr="000000"/>
                </a:solidFill>
              </a:rPr>
              <a:t> Subsidiado del Precio de la Garrafa</a:t>
            </a:r>
            <a:endParaRPr lang="en-US" sz="18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6258501743009679"/>
          <c:y val="8.3689954180199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62130186898843"/>
          <c:y val="0.19668370110847988"/>
          <c:w val="0.84324634647255192"/>
          <c:h val="0.6142182247209364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Hoja4!$G$5</c:f>
              <c:strCache>
                <c:ptCount val="1"/>
                <c:pt idx="0">
                  <c:v>% Subsidiado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Hoja4!$B$6:$B$14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 formatCode="mmm\-yy">
                  <c:v>42826</c:v>
                </c:pt>
                <c:pt idx="3" formatCode="mmm\-yy">
                  <c:v>43069</c:v>
                </c:pt>
                <c:pt idx="4" formatCode="mmm\-yy">
                  <c:v>43186</c:v>
                </c:pt>
                <c:pt idx="5" formatCode="mmm\-yy">
                  <c:v>43493</c:v>
                </c:pt>
                <c:pt idx="6" formatCode="mmm\-yy">
                  <c:v>43585</c:v>
                </c:pt>
                <c:pt idx="7" formatCode="mmm\-yy">
                  <c:v>43606</c:v>
                </c:pt>
                <c:pt idx="8" formatCode="mmm\-yy">
                  <c:v>43643</c:v>
                </c:pt>
              </c:numCache>
            </c:numRef>
          </c:cat>
          <c:val>
            <c:numRef>
              <c:f>Hoja4!$G$6:$G$14</c:f>
              <c:numCache>
                <c:formatCode>0%</c:formatCode>
                <c:ptCount val="9"/>
                <c:pt idx="0">
                  <c:v>0.79381443298969068</c:v>
                </c:pt>
                <c:pt idx="1">
                  <c:v>0.79381443298969068</c:v>
                </c:pt>
                <c:pt idx="2">
                  <c:v>0.85185185185185186</c:v>
                </c:pt>
                <c:pt idx="3">
                  <c:v>0.78918918918918923</c:v>
                </c:pt>
                <c:pt idx="4">
                  <c:v>0.70370370370370372</c:v>
                </c:pt>
                <c:pt idx="5">
                  <c:v>0</c:v>
                </c:pt>
                <c:pt idx="6">
                  <c:v>0.50152905198776754</c:v>
                </c:pt>
                <c:pt idx="7">
                  <c:v>0.51632047477744802</c:v>
                </c:pt>
                <c:pt idx="8">
                  <c:v>0.52737752161383289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7354528"/>
        <c:axId val="287357328"/>
        <c:axId val="57098048"/>
      </c:bar3DChart>
      <c:catAx>
        <c:axId val="28735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803239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7357328"/>
        <c:crosses val="autoZero"/>
        <c:auto val="1"/>
        <c:lblAlgn val="ctr"/>
        <c:lblOffset val="100"/>
        <c:noMultiLvlLbl val="0"/>
      </c:catAx>
      <c:valAx>
        <c:axId val="28735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7354528"/>
        <c:crosses val="autoZero"/>
        <c:crossBetween val="between"/>
      </c:valAx>
      <c:serAx>
        <c:axId val="57098048"/>
        <c:scaling>
          <c:orientation val="minMax"/>
        </c:scaling>
        <c:delete val="1"/>
        <c:axPos val="b"/>
        <c:majorTickMark val="none"/>
        <c:minorTickMark val="none"/>
        <c:tickLblPos val="nextTo"/>
        <c:crossAx val="28735732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08090930782412"/>
          <c:y val="0.1629026831524939"/>
          <c:w val="0.80339567471421447"/>
          <c:h val="0.70086799270059641"/>
        </c:manualLayout>
      </c:layout>
      <c:lineChart>
        <c:grouping val="standard"/>
        <c:varyColors val="0"/>
        <c:ser>
          <c:idx val="0"/>
          <c:order val="0"/>
          <c:tx>
            <c:strRef>
              <c:f>Hoja2!$J$7</c:f>
              <c:strCache>
                <c:ptCount val="1"/>
                <c:pt idx="0">
                  <c:v>% Precio Garrafa Subsidiado / SMVM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7184589769065156E-2"/>
                  <c:y val="-4.508015995128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7184589769065156E-2"/>
                  <c:y val="4.1612455339650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95528451997305E-2"/>
                  <c:y val="4.1612455339650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3.8955284519973016E-2"/>
                  <c:y val="4.8547864562925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1872505516341562E-2"/>
                  <c:y val="4.8547864562925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8331116014525832E-2"/>
                  <c:y val="4.1612455339650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3019031761802304E-2"/>
                  <c:y val="4.1612455339650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725979270880883E-2"/>
                  <c:y val="-4.5080159951288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1872505516341562E-2"/>
                  <c:y val="4.16124553396507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7184589769065218E-2"/>
                  <c:y val="-4.16124553396508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3.7184589769065281E-2"/>
                  <c:y val="4.16124553396506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2.8331116014525832E-2"/>
                  <c:y val="3.81447507280131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3.7184589769065156E-2"/>
                  <c:y val="-4.16124553396507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4.3066316294490051E-2"/>
                  <c:y val="3.7752002045147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3.9621010990930842E-2"/>
                  <c:y val="4.11840022310703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-1.5503873866016418E-2"/>
                  <c:y val="4.11840022310702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Hoja2!$I$8:$I$23</c:f>
              <c:numCache>
                <c:formatCode>General</c:formatCode>
                <c:ptCount val="16"/>
                <c:pt idx="0">
                  <c:v>2015</c:v>
                </c:pt>
                <c:pt idx="2">
                  <c:v>2016</c:v>
                </c:pt>
                <c:pt idx="5">
                  <c:v>2017</c:v>
                </c:pt>
                <c:pt idx="8">
                  <c:v>2018</c:v>
                </c:pt>
                <c:pt idx="12">
                  <c:v>2019</c:v>
                </c:pt>
              </c:numCache>
            </c:numRef>
          </c:cat>
          <c:val>
            <c:numRef>
              <c:f>Hoja2!$J$8:$J$23</c:f>
              <c:numCache>
                <c:formatCode>0.00%</c:formatCode>
                <c:ptCount val="16"/>
                <c:pt idx="0">
                  <c:v>4.2408821034775231E-3</c:v>
                </c:pt>
                <c:pt idx="1">
                  <c:v>3.5790980672870437E-3</c:v>
                </c:pt>
                <c:pt idx="2">
                  <c:v>3.3003300330033004E-3</c:v>
                </c:pt>
                <c:pt idx="3">
                  <c:v>2.936857562408223E-3</c:v>
                </c:pt>
                <c:pt idx="4">
                  <c:v>2.6455026455026454E-3</c:v>
                </c:pt>
                <c:pt idx="5">
                  <c:v>2.4813895781637717E-3</c:v>
                </c:pt>
                <c:pt idx="6">
                  <c:v>2.257336343115124E-3</c:v>
                </c:pt>
                <c:pt idx="7">
                  <c:v>4.401805869074492E-3</c:v>
                </c:pt>
                <c:pt idx="8">
                  <c:v>4.1052631578947368E-3</c:v>
                </c:pt>
                <c:pt idx="9">
                  <c:v>6.7368421052631583E-3</c:v>
                </c:pt>
                <c:pt idx="10">
                  <c:v>6.4000000000000003E-3</c:v>
                </c:pt>
                <c:pt idx="11">
                  <c:v>5.981308411214953E-3</c:v>
                </c:pt>
                <c:pt idx="12">
                  <c:v>1.256E-2</c:v>
                </c:pt>
                <c:pt idx="13">
                  <c:v>1.1539823008849558E-2</c:v>
                </c:pt>
                <c:pt idx="14">
                  <c:v>1.0432E-2</c:v>
                </c:pt>
                <c:pt idx="15">
                  <c:v>9.7185185185185187E-3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702160"/>
        <c:axId val="297946416"/>
      </c:lineChart>
      <c:catAx>
        <c:axId val="28970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97946416"/>
        <c:crosses val="autoZero"/>
        <c:auto val="1"/>
        <c:lblAlgn val="ctr"/>
        <c:lblOffset val="100"/>
        <c:noMultiLvlLbl val="0"/>
      </c:catAx>
      <c:valAx>
        <c:axId val="29794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970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Cantidad de garrafas</a:t>
            </a:r>
            <a:r>
              <a:rPr lang="en-US" sz="1600" b="1" baseline="0">
                <a:solidFill>
                  <a:schemeClr val="tx1"/>
                </a:solidFill>
              </a:rPr>
              <a:t> subsidiadas por Salario Mínimo Vital y Móvil</a:t>
            </a:r>
            <a:endParaRPr lang="en-US" sz="1600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1006318116052669"/>
          <c:y val="0.14625517479082487"/>
          <c:w val="0.83638187885794057"/>
          <c:h val="0.59202993724290265"/>
        </c:manualLayout>
      </c:layout>
      <c:lineChart>
        <c:grouping val="standard"/>
        <c:varyColors val="0"/>
        <c:ser>
          <c:idx val="0"/>
          <c:order val="0"/>
          <c:tx>
            <c:strRef>
              <c:f>Hoja3!$F$5</c:f>
              <c:strCache>
                <c:ptCount val="1"/>
                <c:pt idx="0">
                  <c:v>Cant. Garrafas (PGS) x SMVM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701594091521874E-2"/>
                  <c:y val="-5.957445477758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5674466281660211E-2"/>
                  <c:y val="-6.2411333576515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9728721901383537E-2"/>
                  <c:y val="-6.52482123754482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9728721901383509E-2"/>
                  <c:y val="-5.67375759786506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4188030186591035E-2"/>
                  <c:y val="-6.80850911743807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2.9728721901383565E-2"/>
                  <c:y val="-6.5248212375448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6755849711245158E-2"/>
                  <c:y val="-5.39006971797180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133774566867737E-2"/>
                  <c:y val="5.6737575978650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2296541426037632E-2"/>
                  <c:y val="-5.1063818380785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2.8242285806314334E-2"/>
                  <c:y val="5.1063818380785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3.4188030186591035E-2"/>
                  <c:y val="-6.5248212375448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635079704576093E-2"/>
                  <c:y val="-5.1063818380785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2.0810105330968564E-2"/>
                  <c:y val="5.1063818380785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2.2296541426037632E-2"/>
                  <c:y val="-4.53900607829204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1.3377924855622688E-2"/>
                  <c:y val="-5.10638183807856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5"/>
              <c:layout>
                <c:manualLayout>
                  <c:x val="-1.4864360950691755E-2"/>
                  <c:y val="-4.82269395818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Hoja3!$D$6:$E$21</c:f>
              <c:multiLvlStrCache>
                <c:ptCount val="16"/>
                <c:lvl>
                  <c:pt idx="0">
                    <c:v> 4.716 </c:v>
                  </c:pt>
                  <c:pt idx="1">
                    <c:v> 5.588 </c:v>
                  </c:pt>
                  <c:pt idx="2">
                    <c:v> 6.060 </c:v>
                  </c:pt>
                  <c:pt idx="3">
                    <c:v> 6.810 </c:v>
                  </c:pt>
                  <c:pt idx="4">
                    <c:v> 7.560 </c:v>
                  </c:pt>
                  <c:pt idx="5">
                    <c:v> 8.060 </c:v>
                  </c:pt>
                  <c:pt idx="6">
                    <c:v> 8.860 </c:v>
                  </c:pt>
                  <c:pt idx="7">
                    <c:v> 8.860 </c:v>
                  </c:pt>
                  <c:pt idx="8">
                    <c:v> 9.500 </c:v>
                  </c:pt>
                  <c:pt idx="9">
                    <c:v> 9.500 </c:v>
                  </c:pt>
                  <c:pt idx="10">
                    <c:v> 10.000 </c:v>
                  </c:pt>
                  <c:pt idx="11">
                    <c:v> 10.700 </c:v>
                  </c:pt>
                  <c:pt idx="12">
                    <c:v> 12.500 </c:v>
                  </c:pt>
                  <c:pt idx="13">
                    <c:v> 14.125 </c:v>
                  </c:pt>
                  <c:pt idx="14">
                    <c:v> 15.625 </c:v>
                  </c:pt>
                  <c:pt idx="15">
                    <c:v> 16.875 </c:v>
                  </c:pt>
                </c:lvl>
                <c:lvl>
                  <c:pt idx="0">
                    <c:v>abr-15</c:v>
                  </c:pt>
                  <c:pt idx="1">
                    <c:v>ago-15</c:v>
                  </c:pt>
                  <c:pt idx="2">
                    <c:v>ene-16</c:v>
                  </c:pt>
                  <c:pt idx="3">
                    <c:v>jun-16</c:v>
                  </c:pt>
                  <c:pt idx="4">
                    <c:v>sep-16</c:v>
                  </c:pt>
                  <c:pt idx="5">
                    <c:v>ene-17</c:v>
                  </c:pt>
                  <c:pt idx="6">
                    <c:v>jul-17</c:v>
                  </c:pt>
                  <c:pt idx="7">
                    <c:v>jul-17</c:v>
                  </c:pt>
                  <c:pt idx="8">
                    <c:v>ene-18</c:v>
                  </c:pt>
                  <c:pt idx="9">
                    <c:v>ene-18</c:v>
                  </c:pt>
                  <c:pt idx="10">
                    <c:v>jul-18</c:v>
                  </c:pt>
                  <c:pt idx="11">
                    <c:v>sep-18</c:v>
                  </c:pt>
                  <c:pt idx="12">
                    <c:v>mar-19</c:v>
                  </c:pt>
                  <c:pt idx="13">
                    <c:v>ago-19</c:v>
                  </c:pt>
                  <c:pt idx="14">
                    <c:v>sep-19</c:v>
                  </c:pt>
                  <c:pt idx="15">
                    <c:v>oct-19</c:v>
                  </c:pt>
                </c:lvl>
              </c:multiLvlStrCache>
            </c:multiLvlStrRef>
          </c:cat>
          <c:val>
            <c:numRef>
              <c:f>Hoja3!$F$6:$F$21</c:f>
              <c:numCache>
                <c:formatCode>_(* #,##0_);_(* \(#,##0\);_(* "-"_);_(@_)</c:formatCode>
                <c:ptCount val="16"/>
                <c:pt idx="0">
                  <c:v>235.8</c:v>
                </c:pt>
                <c:pt idx="1">
                  <c:v>279.39999999999998</c:v>
                </c:pt>
                <c:pt idx="2">
                  <c:v>303</c:v>
                </c:pt>
                <c:pt idx="3">
                  <c:v>340.5</c:v>
                </c:pt>
                <c:pt idx="4">
                  <c:v>378</c:v>
                </c:pt>
                <c:pt idx="5">
                  <c:v>403</c:v>
                </c:pt>
                <c:pt idx="6">
                  <c:v>443</c:v>
                </c:pt>
                <c:pt idx="7">
                  <c:v>227.17948717948718</c:v>
                </c:pt>
                <c:pt idx="8">
                  <c:v>243.58974358974359</c:v>
                </c:pt>
                <c:pt idx="9">
                  <c:v>148.4375</c:v>
                </c:pt>
                <c:pt idx="10">
                  <c:v>156.25</c:v>
                </c:pt>
                <c:pt idx="11">
                  <c:v>167.1875</c:v>
                </c:pt>
                <c:pt idx="12">
                  <c:v>79.617834394904463</c:v>
                </c:pt>
                <c:pt idx="13">
                  <c:v>86.656441717791409</c:v>
                </c:pt>
                <c:pt idx="14">
                  <c:v>95.858895705521476</c:v>
                </c:pt>
                <c:pt idx="15">
                  <c:v>102.89634146341463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217200"/>
        <c:axId val="289221120"/>
      </c:lineChart>
      <c:catAx>
        <c:axId val="28921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803239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9221120"/>
        <c:crosses val="autoZero"/>
        <c:auto val="1"/>
        <c:lblAlgn val="ctr"/>
        <c:lblOffset val="100"/>
        <c:noMultiLvlLbl val="0"/>
      </c:catAx>
      <c:valAx>
        <c:axId val="28922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921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Cantidad de garrafas a precio máximo de referencia por SMVM</a:t>
            </a:r>
            <a:endParaRPr lang="es-AR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8.3850367656633881E-2"/>
          <c:y val="0.14272184857739745"/>
          <c:w val="0.87204819904678388"/>
          <c:h val="0.59907858994534235"/>
        </c:manualLayout>
      </c:layout>
      <c:lineChart>
        <c:grouping val="standard"/>
        <c:varyColors val="0"/>
        <c:ser>
          <c:idx val="0"/>
          <c:order val="0"/>
          <c:tx>
            <c:strRef>
              <c:f>Hoja3!$F$27</c:f>
              <c:strCache>
                <c:ptCount val="1"/>
                <c:pt idx="0">
                  <c:v>Cant. Garrafas (PPMR) x SMVM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811098860712971E-2"/>
                  <c:y val="-5.1324960623335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2050716648291068E-2"/>
                  <c:y val="-4.4630400542030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4990812201396546E-2"/>
                  <c:y val="-5.35564806504371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6460859977949284E-2"/>
                  <c:y val="-4.46304005420309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7930907754502077E-2"/>
                  <c:y val="-4.68619205691325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0871003307607444E-2"/>
                  <c:y val="-4.0167360487827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Hoja3!$D$28:$E$43</c:f>
              <c:multiLvlStrCache>
                <c:ptCount val="16"/>
                <c:lvl>
                  <c:pt idx="0">
                    <c:v> 4.716 </c:v>
                  </c:pt>
                  <c:pt idx="1">
                    <c:v> 5.588 </c:v>
                  </c:pt>
                  <c:pt idx="2">
                    <c:v> 6.060 </c:v>
                  </c:pt>
                  <c:pt idx="3">
                    <c:v> 6.810 </c:v>
                  </c:pt>
                  <c:pt idx="4">
                    <c:v> 7.560 </c:v>
                  </c:pt>
                  <c:pt idx="5">
                    <c:v> 8.060 </c:v>
                  </c:pt>
                  <c:pt idx="6">
                    <c:v> 8.860 </c:v>
                  </c:pt>
                  <c:pt idx="7">
                    <c:v> 8.860 </c:v>
                  </c:pt>
                  <c:pt idx="8">
                    <c:v> 9.500 </c:v>
                  </c:pt>
                  <c:pt idx="9">
                    <c:v> 9.500 </c:v>
                  </c:pt>
                  <c:pt idx="10">
                    <c:v> 10.000 </c:v>
                  </c:pt>
                  <c:pt idx="11">
                    <c:v> 10.700 </c:v>
                  </c:pt>
                  <c:pt idx="12">
                    <c:v> 12.500 </c:v>
                  </c:pt>
                  <c:pt idx="13">
                    <c:v> 14.125 </c:v>
                  </c:pt>
                  <c:pt idx="14">
                    <c:v> 15.625 </c:v>
                  </c:pt>
                  <c:pt idx="15">
                    <c:v> 16.875 </c:v>
                  </c:pt>
                </c:lvl>
                <c:lvl>
                  <c:pt idx="0">
                    <c:v>abr-15</c:v>
                  </c:pt>
                  <c:pt idx="1">
                    <c:v>ago-15</c:v>
                  </c:pt>
                  <c:pt idx="2">
                    <c:v>ene-16</c:v>
                  </c:pt>
                  <c:pt idx="3">
                    <c:v>jun-16</c:v>
                  </c:pt>
                  <c:pt idx="4">
                    <c:v>sep-16</c:v>
                  </c:pt>
                  <c:pt idx="5">
                    <c:v>ene-17</c:v>
                  </c:pt>
                  <c:pt idx="6">
                    <c:v>jul-17</c:v>
                  </c:pt>
                  <c:pt idx="7">
                    <c:v>jul-17</c:v>
                  </c:pt>
                  <c:pt idx="8">
                    <c:v>ene-18</c:v>
                  </c:pt>
                  <c:pt idx="9">
                    <c:v>ene-18</c:v>
                  </c:pt>
                  <c:pt idx="10">
                    <c:v>jul-18</c:v>
                  </c:pt>
                  <c:pt idx="11">
                    <c:v>sep-18</c:v>
                  </c:pt>
                  <c:pt idx="12">
                    <c:v>mar-19</c:v>
                  </c:pt>
                  <c:pt idx="13">
                    <c:v>ago-19</c:v>
                  </c:pt>
                  <c:pt idx="14">
                    <c:v>sep-19</c:v>
                  </c:pt>
                  <c:pt idx="15">
                    <c:v>oct-19</c:v>
                  </c:pt>
                </c:lvl>
              </c:multiLvlStrCache>
            </c:multiLvlStrRef>
          </c:cat>
          <c:val>
            <c:numRef>
              <c:f>Hoja3!$F$28:$F$43</c:f>
              <c:numCache>
                <c:formatCode>_(* #,##0_);_(* \(#,##0\);_(* "-"_);_(@_)</c:formatCode>
                <c:ptCount val="16"/>
                <c:pt idx="0">
                  <c:v>48.618556701030926</c:v>
                </c:pt>
                <c:pt idx="1">
                  <c:v>57.608247422680414</c:v>
                </c:pt>
                <c:pt idx="2">
                  <c:v>62.47422680412371</c:v>
                </c:pt>
                <c:pt idx="3">
                  <c:v>70.206185567010309</c:v>
                </c:pt>
                <c:pt idx="4">
                  <c:v>77.9381443298969</c:v>
                </c:pt>
                <c:pt idx="5">
                  <c:v>83.092783505154642</c:v>
                </c:pt>
                <c:pt idx="6">
                  <c:v>65.629629629629633</c:v>
                </c:pt>
                <c:pt idx="7">
                  <c:v>47.891891891891895</c:v>
                </c:pt>
                <c:pt idx="8">
                  <c:v>51.351351351351354</c:v>
                </c:pt>
                <c:pt idx="9">
                  <c:v>43.981481481481481</c:v>
                </c:pt>
                <c:pt idx="10">
                  <c:v>46.296296296296298</c:v>
                </c:pt>
                <c:pt idx="11">
                  <c:v>49.537037037037038</c:v>
                </c:pt>
                <c:pt idx="12">
                  <c:v>40.453074433656958</c:v>
                </c:pt>
                <c:pt idx="13">
                  <c:v>43.195718654434252</c:v>
                </c:pt>
                <c:pt idx="14">
                  <c:v>46.36498516320475</c:v>
                </c:pt>
                <c:pt idx="15">
                  <c:v>48.631123919308358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693760"/>
        <c:axId val="289699920"/>
      </c:lineChart>
      <c:catAx>
        <c:axId val="28969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803239"/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9699920"/>
        <c:crosses val="autoZero"/>
        <c:auto val="1"/>
        <c:lblAlgn val="ctr"/>
        <c:lblOffset val="100"/>
        <c:noMultiLvlLbl val="0"/>
      </c:catAx>
      <c:valAx>
        <c:axId val="2896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28969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028706566781161E-2"/>
          <c:y val="0.19274124787800626"/>
          <c:w val="0.83390367839510071"/>
          <c:h val="0.53195009500091239"/>
        </c:manualLayout>
      </c:layout>
      <c:pieChart>
        <c:varyColors val="1"/>
        <c:ser>
          <c:idx val="0"/>
          <c:order val="0"/>
          <c:spPr>
            <a:effectLst>
              <a:glow rad="228600">
                <a:schemeClr val="accent1">
                  <a:alpha val="51000"/>
                </a:schemeClr>
              </a:glow>
              <a:outerShdw blurRad="50800" dist="50800" dir="5400000" sx="75000" sy="75000" algn="ctr" rotWithShape="0">
                <a:srgbClr val="000000">
                  <a:alpha val="43137"/>
                </a:srgbClr>
              </a:outerShdw>
              <a:softEdge rad="12700"/>
            </a:effectLst>
            <a:scene3d>
              <a:camera prst="orthographicFront"/>
              <a:lightRig rig="freezing" dir="t"/>
            </a:scene3d>
          </c:spPr>
          <c:explosion val="3"/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glow rad="228600">
                  <a:schemeClr val="accent1">
                    <a:alpha val="51000"/>
                  </a:schemeClr>
                </a:glow>
                <a:outerShdw blurRad="50800" dist="50800" dir="5400000" sx="75000" sy="75000" algn="ctr" rotWithShape="0">
                  <a:srgbClr val="000000">
                    <a:alpha val="43137"/>
                  </a:srgbClr>
                </a:outerShdw>
                <a:softEdge rad="12700"/>
              </a:effectLst>
              <a:scene3d>
                <a:camera prst="orthographicFront"/>
                <a:lightRig rig="freezing" dir="t"/>
              </a:scene3d>
            </c:spPr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>
                <a:glow rad="228600">
                  <a:schemeClr val="accent1">
                    <a:alpha val="51000"/>
                  </a:schemeClr>
                </a:glow>
                <a:outerShdw blurRad="50800" dist="50800" dir="5400000" sx="75000" sy="75000" algn="ctr" rotWithShape="0">
                  <a:srgbClr val="000000">
                    <a:alpha val="43137"/>
                  </a:srgbClr>
                </a:outerShdw>
                <a:softEdge rad="12700"/>
              </a:effectLst>
              <a:scene3d>
                <a:camera prst="orthographicFront"/>
                <a:lightRig rig="freezing" dir="t"/>
              </a:scene3d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>
                <a:glow rad="228600">
                  <a:schemeClr val="accent1">
                    <a:alpha val="51000"/>
                  </a:schemeClr>
                </a:glow>
                <a:outerShdw blurRad="50800" dist="50800" dir="5400000" sx="75000" sy="75000" algn="ctr" rotWithShape="0">
                  <a:srgbClr val="000000">
                    <a:alpha val="43137"/>
                  </a:srgbClr>
                </a:outerShdw>
                <a:softEdge rad="12700"/>
              </a:effectLst>
              <a:scene3d>
                <a:camera prst="orthographicFront"/>
                <a:lightRig rig="freezing" dir="t"/>
              </a:scene3d>
            </c:spPr>
          </c:dPt>
          <c:dLbls>
            <c:dLbl>
              <c:idx val="0"/>
              <c:layout>
                <c:manualLayout>
                  <c:x val="0.19364927685174335"/>
                  <c:y val="-0.1424630309201517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34%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8555957221115388"/>
                  <c:y val="0.15760241159701208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31%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7857690192649234"/>
                  <c:y val="-2.593126197095848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35%</a:t>
                    </a:r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1"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[2]Comparativa!$C$34:$C$36</c:f>
              <c:strCache>
                <c:ptCount val="3"/>
                <c:pt idx="0">
                  <c:v>Provincia de BsAs y CABA</c:v>
                </c:pt>
                <c:pt idx="1">
                  <c:v>Provincias sin Gas</c:v>
                </c:pt>
                <c:pt idx="2">
                  <c:v>Resto del País</c:v>
                </c:pt>
              </c:strCache>
            </c:strRef>
          </c:cat>
          <c:val>
            <c:numRef>
              <c:f>[2]Comparativa!$D$34:$D$36</c:f>
              <c:numCache>
                <c:formatCode>General</c:formatCode>
                <c:ptCount val="3"/>
                <c:pt idx="0">
                  <c:v>0.33079336065915599</c:v>
                </c:pt>
                <c:pt idx="1">
                  <c:v>0.33585245469433744</c:v>
                </c:pt>
                <c:pt idx="2">
                  <c:v>0.33335418464650657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57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A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800" b="1"/>
              <a:t>Distribución de Beneficiarios</a:t>
            </a:r>
            <a:r>
              <a:rPr lang="es-AR" sz="1800" b="1" baseline="0"/>
              <a:t>, Garrafas y Subsidio por provincia - Septiembre 2019</a:t>
            </a:r>
            <a:endParaRPr lang="es-AR" sz="1800" b="1"/>
          </a:p>
        </c:rich>
      </c:tx>
      <c:layout>
        <c:manualLayout>
          <c:xMode val="edge"/>
          <c:yMode val="edge"/>
          <c:x val="0.12601585369074977"/>
          <c:y val="4.07866439375490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392692385125599"/>
          <c:y val="0.10568591446315311"/>
          <c:w val="0.84737697131406831"/>
          <c:h val="0.5565454081400880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PROV!$C$4</c:f>
              <c:strCache>
                <c:ptCount val="1"/>
                <c:pt idx="0">
                  <c:v>Total Beneficiarios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PROV!$B$5:$B$28</c:f>
              <c:strCache>
                <c:ptCount val="24"/>
                <c:pt idx="0">
                  <c:v>BUENOS AIRES</c:v>
                </c:pt>
                <c:pt idx="1">
                  <c:v>CHACO</c:v>
                </c:pt>
                <c:pt idx="2">
                  <c:v>CORRIENTES</c:v>
                </c:pt>
                <c:pt idx="3">
                  <c:v>MISIONES</c:v>
                </c:pt>
                <c:pt idx="4">
                  <c:v>SANTA FE</c:v>
                </c:pt>
                <c:pt idx="5">
                  <c:v>CORDOBA</c:v>
                </c:pt>
                <c:pt idx="6">
                  <c:v>FORMOSA</c:v>
                </c:pt>
                <c:pt idx="7">
                  <c:v>TUCUMAN</c:v>
                </c:pt>
                <c:pt idx="8">
                  <c:v>ENTRE RIOS</c:v>
                </c:pt>
                <c:pt idx="9">
                  <c:v>MENDOZA</c:v>
                </c:pt>
                <c:pt idx="10">
                  <c:v>STGO. DEL ESTERO</c:v>
                </c:pt>
                <c:pt idx="11">
                  <c:v>SALTA</c:v>
                </c:pt>
                <c:pt idx="12">
                  <c:v>CAPITAL FEDERAL</c:v>
                </c:pt>
                <c:pt idx="13">
                  <c:v>JUJUY</c:v>
                </c:pt>
                <c:pt idx="14">
                  <c:v>SAN JUAN</c:v>
                </c:pt>
                <c:pt idx="15">
                  <c:v>LA RIOJA</c:v>
                </c:pt>
                <c:pt idx="16">
                  <c:v>CATAMARCA</c:v>
                </c:pt>
                <c:pt idx="17">
                  <c:v>SAN LUIS</c:v>
                </c:pt>
                <c:pt idx="18">
                  <c:v>RIO NEGRO</c:v>
                </c:pt>
                <c:pt idx="19">
                  <c:v>CHUBUT</c:v>
                </c:pt>
                <c:pt idx="20">
                  <c:v>NEUQUEN</c:v>
                </c:pt>
                <c:pt idx="21">
                  <c:v>SANTA CRUZ</c:v>
                </c:pt>
                <c:pt idx="22">
                  <c:v>LA PAMPA</c:v>
                </c:pt>
                <c:pt idx="23">
                  <c:v>TIERRA DEL FUEGO</c:v>
                </c:pt>
              </c:strCache>
            </c:strRef>
          </c:cat>
          <c:val>
            <c:numRef>
              <c:f>PROV!$C$5:$C$28</c:f>
              <c:numCache>
                <c:formatCode>0.0%</c:formatCode>
                <c:ptCount val="24"/>
                <c:pt idx="0">
                  <c:v>0.32025866460098912</c:v>
                </c:pt>
                <c:pt idx="1">
                  <c:v>9.3344725314224539E-2</c:v>
                </c:pt>
                <c:pt idx="2">
                  <c:v>8.7433613519680001E-2</c:v>
                </c:pt>
                <c:pt idx="3">
                  <c:v>8.3838219775530562E-2</c:v>
                </c:pt>
                <c:pt idx="4">
                  <c:v>7.1981877908463068E-2</c:v>
                </c:pt>
                <c:pt idx="5">
                  <c:v>6.0370610995888509E-2</c:v>
                </c:pt>
                <c:pt idx="6">
                  <c:v>4.7801629604285641E-2</c:v>
                </c:pt>
                <c:pt idx="7">
                  <c:v>3.5820347564339383E-2</c:v>
                </c:pt>
                <c:pt idx="8">
                  <c:v>3.154306879974781E-2</c:v>
                </c:pt>
                <c:pt idx="9">
                  <c:v>2.6975544402776361E-2</c:v>
                </c:pt>
                <c:pt idx="10">
                  <c:v>2.6760262874123739E-2</c:v>
                </c:pt>
                <c:pt idx="11">
                  <c:v>2.1373899805669977E-2</c:v>
                </c:pt>
                <c:pt idx="12">
                  <c:v>1.7932759121113161E-2</c:v>
                </c:pt>
                <c:pt idx="13">
                  <c:v>1.7548327819947755E-2</c:v>
                </c:pt>
                <c:pt idx="14">
                  <c:v>1.4241738090798829E-2</c:v>
                </c:pt>
                <c:pt idx="15">
                  <c:v>1.0532456573679141E-2</c:v>
                </c:pt>
                <c:pt idx="16">
                  <c:v>7.9976126816197635E-3</c:v>
                </c:pt>
                <c:pt idx="17">
                  <c:v>6.9188023427243497E-3</c:v>
                </c:pt>
                <c:pt idx="18">
                  <c:v>6.6468171971498262E-3</c:v>
                </c:pt>
                <c:pt idx="19">
                  <c:v>3.1782857823849735E-3</c:v>
                </c:pt>
                <c:pt idx="20">
                  <c:v>2.981264740537704E-3</c:v>
                </c:pt>
                <c:pt idx="21">
                  <c:v>2.0917868174662518E-3</c:v>
                </c:pt>
                <c:pt idx="22">
                  <c:v>1.2969751023067799E-3</c:v>
                </c:pt>
                <c:pt idx="23">
                  <c:v>1.1307085645527431E-3</c:v>
                </c:pt>
              </c:numCache>
            </c:numRef>
          </c:val>
        </c:ser>
        <c:ser>
          <c:idx val="1"/>
          <c:order val="1"/>
          <c:tx>
            <c:strRef>
              <c:f>PROV!$D$4</c:f>
              <c:strCache>
                <c:ptCount val="1"/>
                <c:pt idx="0">
                  <c:v>Total Garrafas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PROV!$B$5:$B$28</c:f>
              <c:strCache>
                <c:ptCount val="24"/>
                <c:pt idx="0">
                  <c:v>BUENOS AIRES</c:v>
                </c:pt>
                <c:pt idx="1">
                  <c:v>CHACO</c:v>
                </c:pt>
                <c:pt idx="2">
                  <c:v>CORRIENTES</c:v>
                </c:pt>
                <c:pt idx="3">
                  <c:v>MISIONES</c:v>
                </c:pt>
                <c:pt idx="4">
                  <c:v>SANTA FE</c:v>
                </c:pt>
                <c:pt idx="5">
                  <c:v>CORDOBA</c:v>
                </c:pt>
                <c:pt idx="6">
                  <c:v>FORMOSA</c:v>
                </c:pt>
                <c:pt idx="7">
                  <c:v>TUCUMAN</c:v>
                </c:pt>
                <c:pt idx="8">
                  <c:v>ENTRE RIOS</c:v>
                </c:pt>
                <c:pt idx="9">
                  <c:v>MENDOZA</c:v>
                </c:pt>
                <c:pt idx="10">
                  <c:v>STGO. DEL ESTERO</c:v>
                </c:pt>
                <c:pt idx="11">
                  <c:v>SALTA</c:v>
                </c:pt>
                <c:pt idx="12">
                  <c:v>CAPITAL FEDERAL</c:v>
                </c:pt>
                <c:pt idx="13">
                  <c:v>JUJUY</c:v>
                </c:pt>
                <c:pt idx="14">
                  <c:v>SAN JUAN</c:v>
                </c:pt>
                <c:pt idx="15">
                  <c:v>LA RIOJA</c:v>
                </c:pt>
                <c:pt idx="16">
                  <c:v>CATAMARCA</c:v>
                </c:pt>
                <c:pt idx="17">
                  <c:v>SAN LUIS</c:v>
                </c:pt>
                <c:pt idx="18">
                  <c:v>RIO NEGRO</c:v>
                </c:pt>
                <c:pt idx="19">
                  <c:v>CHUBUT</c:v>
                </c:pt>
                <c:pt idx="20">
                  <c:v>NEUQUEN</c:v>
                </c:pt>
                <c:pt idx="21">
                  <c:v>SANTA CRUZ</c:v>
                </c:pt>
                <c:pt idx="22">
                  <c:v>LA PAMPA</c:v>
                </c:pt>
                <c:pt idx="23">
                  <c:v>TIERRA DEL FUEGO</c:v>
                </c:pt>
              </c:strCache>
            </c:strRef>
          </c:cat>
          <c:val>
            <c:numRef>
              <c:f>PROV!$D$5:$D$28</c:f>
              <c:numCache>
                <c:formatCode>0.0%</c:formatCode>
                <c:ptCount val="24"/>
                <c:pt idx="0">
                  <c:v>0.30865493717667875</c:v>
                </c:pt>
                <c:pt idx="1">
                  <c:v>8.9962625565595145E-2</c:v>
                </c:pt>
                <c:pt idx="2">
                  <c:v>8.4265687305196763E-2</c:v>
                </c:pt>
                <c:pt idx="3">
                  <c:v>8.0800563163720404E-2</c:v>
                </c:pt>
                <c:pt idx="4">
                  <c:v>6.9373804550696319E-2</c:v>
                </c:pt>
                <c:pt idx="5">
                  <c:v>5.8183241248037497E-2</c:v>
                </c:pt>
                <c:pt idx="6">
                  <c:v>4.6069663722715967E-2</c:v>
                </c:pt>
                <c:pt idx="7">
                  <c:v>3.4522491814211548E-2</c:v>
                </c:pt>
                <c:pt idx="8">
                  <c:v>3.040018895624829E-2</c:v>
                </c:pt>
                <c:pt idx="9">
                  <c:v>2.5998156750323031E-2</c:v>
                </c:pt>
                <c:pt idx="10">
                  <c:v>2.5790675379649228E-2</c:v>
                </c:pt>
                <c:pt idx="11">
                  <c:v>2.0599472960268244E-2</c:v>
                </c:pt>
                <c:pt idx="12">
                  <c:v>1.7283012925904142E-2</c:v>
                </c:pt>
                <c:pt idx="13">
                  <c:v>1.6912510478272347E-2</c:v>
                </c:pt>
                <c:pt idx="14">
                  <c:v>1.3725726300579373E-2</c:v>
                </c:pt>
                <c:pt idx="15">
                  <c:v>1.0150840808992095E-2</c:v>
                </c:pt>
                <c:pt idx="16">
                  <c:v>7.7078402949199484E-3</c:v>
                </c:pt>
                <c:pt idx="17">
                  <c:v>6.6681178012532247E-3</c:v>
                </c:pt>
                <c:pt idx="18">
                  <c:v>1.302941326306137E-2</c:v>
                </c:pt>
                <c:pt idx="19">
                  <c:v>7.7418802072961191E-3</c:v>
                </c:pt>
                <c:pt idx="20">
                  <c:v>5.8275403731885903E-3</c:v>
                </c:pt>
                <c:pt idx="21">
                  <c:v>9.0990769857773376E-3</c:v>
                </c:pt>
                <c:pt idx="22">
                  <c:v>1.2710549594068257E-3</c:v>
                </c:pt>
                <c:pt idx="23">
                  <c:v>1.5961477008007485E-2</c:v>
                </c:pt>
              </c:numCache>
            </c:numRef>
          </c:val>
        </c:ser>
        <c:ser>
          <c:idx val="2"/>
          <c:order val="2"/>
          <c:tx>
            <c:strRef>
              <c:f>PROV!$E$4</c:f>
              <c:strCache>
                <c:ptCount val="1"/>
                <c:pt idx="0">
                  <c:v>Total Subsidio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PROV!$B$5:$B$28</c:f>
              <c:strCache>
                <c:ptCount val="24"/>
                <c:pt idx="0">
                  <c:v>BUENOS AIRES</c:v>
                </c:pt>
                <c:pt idx="1">
                  <c:v>CHACO</c:v>
                </c:pt>
                <c:pt idx="2">
                  <c:v>CORRIENTES</c:v>
                </c:pt>
                <c:pt idx="3">
                  <c:v>MISIONES</c:v>
                </c:pt>
                <c:pt idx="4">
                  <c:v>SANTA FE</c:v>
                </c:pt>
                <c:pt idx="5">
                  <c:v>CORDOBA</c:v>
                </c:pt>
                <c:pt idx="6">
                  <c:v>FORMOSA</c:v>
                </c:pt>
                <c:pt idx="7">
                  <c:v>TUCUMAN</c:v>
                </c:pt>
                <c:pt idx="8">
                  <c:v>ENTRE RIOS</c:v>
                </c:pt>
                <c:pt idx="9">
                  <c:v>MENDOZA</c:v>
                </c:pt>
                <c:pt idx="10">
                  <c:v>STGO. DEL ESTERO</c:v>
                </c:pt>
                <c:pt idx="11">
                  <c:v>SALTA</c:v>
                </c:pt>
                <c:pt idx="12">
                  <c:v>CAPITAL FEDERAL</c:v>
                </c:pt>
                <c:pt idx="13">
                  <c:v>JUJUY</c:v>
                </c:pt>
                <c:pt idx="14">
                  <c:v>SAN JUAN</c:v>
                </c:pt>
                <c:pt idx="15">
                  <c:v>LA RIOJA</c:v>
                </c:pt>
                <c:pt idx="16">
                  <c:v>CATAMARCA</c:v>
                </c:pt>
                <c:pt idx="17">
                  <c:v>SAN LUIS</c:v>
                </c:pt>
                <c:pt idx="18">
                  <c:v>RIO NEGRO</c:v>
                </c:pt>
                <c:pt idx="19">
                  <c:v>CHUBUT</c:v>
                </c:pt>
                <c:pt idx="20">
                  <c:v>NEUQUEN</c:v>
                </c:pt>
                <c:pt idx="21">
                  <c:v>SANTA CRUZ</c:v>
                </c:pt>
                <c:pt idx="22">
                  <c:v>LA PAMPA</c:v>
                </c:pt>
                <c:pt idx="23">
                  <c:v>TIERRA DEL FUEGO</c:v>
                </c:pt>
              </c:strCache>
            </c:strRef>
          </c:cat>
          <c:val>
            <c:numRef>
              <c:f>PROV!$E$5:$E$28</c:f>
              <c:numCache>
                <c:formatCode>0.0%</c:formatCode>
                <c:ptCount val="24"/>
                <c:pt idx="0">
                  <c:v>0.30865493717667875</c:v>
                </c:pt>
                <c:pt idx="1">
                  <c:v>8.9962625565595145E-2</c:v>
                </c:pt>
                <c:pt idx="2">
                  <c:v>8.4265687305196763E-2</c:v>
                </c:pt>
                <c:pt idx="3">
                  <c:v>8.0800563163720404E-2</c:v>
                </c:pt>
                <c:pt idx="4">
                  <c:v>6.9373804550696319E-2</c:v>
                </c:pt>
                <c:pt idx="5">
                  <c:v>5.8183241248037497E-2</c:v>
                </c:pt>
                <c:pt idx="6">
                  <c:v>4.6069663722715967E-2</c:v>
                </c:pt>
                <c:pt idx="7">
                  <c:v>3.4522491814211548E-2</c:v>
                </c:pt>
                <c:pt idx="8">
                  <c:v>3.040018895624829E-2</c:v>
                </c:pt>
                <c:pt idx="9">
                  <c:v>2.5998156750323031E-2</c:v>
                </c:pt>
                <c:pt idx="10">
                  <c:v>2.5790675379649228E-2</c:v>
                </c:pt>
                <c:pt idx="11">
                  <c:v>2.0599472960268244E-2</c:v>
                </c:pt>
                <c:pt idx="12">
                  <c:v>1.7283012925904142E-2</c:v>
                </c:pt>
                <c:pt idx="13">
                  <c:v>1.6912510478272347E-2</c:v>
                </c:pt>
                <c:pt idx="14">
                  <c:v>1.3725726300579373E-2</c:v>
                </c:pt>
                <c:pt idx="15">
                  <c:v>1.0150840808992095E-2</c:v>
                </c:pt>
                <c:pt idx="16">
                  <c:v>7.7078402949199484E-3</c:v>
                </c:pt>
                <c:pt idx="17">
                  <c:v>6.6681178012532247E-3</c:v>
                </c:pt>
                <c:pt idx="18">
                  <c:v>1.302941326306137E-2</c:v>
                </c:pt>
                <c:pt idx="19">
                  <c:v>7.7418802072961191E-3</c:v>
                </c:pt>
                <c:pt idx="20">
                  <c:v>5.8275403731885903E-3</c:v>
                </c:pt>
                <c:pt idx="21">
                  <c:v>9.0990769857773376E-3</c:v>
                </c:pt>
                <c:pt idx="22">
                  <c:v>1.2710549594068257E-3</c:v>
                </c:pt>
                <c:pt idx="23">
                  <c:v>1.5961477008007485E-2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0071680"/>
        <c:axId val="160072240"/>
        <c:axId val="158667376"/>
      </c:bar3DChart>
      <c:catAx>
        <c:axId val="16007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0072240"/>
        <c:crosses val="autoZero"/>
        <c:auto val="1"/>
        <c:lblAlgn val="ctr"/>
        <c:lblOffset val="100"/>
        <c:noMultiLvlLbl val="0"/>
      </c:catAx>
      <c:valAx>
        <c:axId val="16007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0071680"/>
        <c:crosses val="autoZero"/>
        <c:crossBetween val="between"/>
      </c:valAx>
      <c:serAx>
        <c:axId val="158667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60072240"/>
        <c:crosses val="autoZero"/>
      </c:ser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474192312542979"/>
          <c:y val="0.85837539052744682"/>
          <c:w val="0.4661718931977053"/>
          <c:h val="6.3007495197120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800" b="1"/>
              <a:t>Erogaciones HOGAR</a:t>
            </a:r>
            <a:r>
              <a:rPr lang="es-AR" sz="1800" b="1" baseline="0"/>
              <a:t> - Benef A </a:t>
            </a:r>
            <a:endParaRPr lang="es-AR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0.11982715988662876"/>
          <c:y val="0.14091498767268992"/>
          <c:w val="0.86851476798979044"/>
          <c:h val="0.520349937277080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'D:\PROGRAMA Ho-Gar\_Liquidaciones_2016_2017_2018_2019\_Periodo_2019\_10_2019\Solicitud de Fondos_102019\[Liquidaciones_Programa_Hogar_09_2019.xlsx]NAFISA-ANSES (2)'!$C$38</c:f>
              <c:strCache>
                <c:ptCount val="1"/>
                <c:pt idx="0">
                  <c:v>Beneficiarios A ($)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EROGACIONES!$B$10:$B$30</c:f>
              <c:numCache>
                <c:formatCode>mmm\-yy</c:formatCode>
                <c:ptCount val="21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</c:numCache>
            </c:numRef>
          </c:cat>
          <c:val>
            <c:numRef>
              <c:f>'[2]NAFISA-ANSES (2)'!$C$39:$C$60</c:f>
              <c:numCache>
                <c:formatCode>General</c:formatCode>
                <c:ptCount val="22"/>
                <c:pt idx="0">
                  <c:v>516274234</c:v>
                </c:pt>
                <c:pt idx="1">
                  <c:v>451409500</c:v>
                </c:pt>
                <c:pt idx="2">
                  <c:v>436113998</c:v>
                </c:pt>
                <c:pt idx="3">
                  <c:v>845992160</c:v>
                </c:pt>
                <c:pt idx="4">
                  <c:v>908026520</c:v>
                </c:pt>
                <c:pt idx="5">
                  <c:v>897483615</c:v>
                </c:pt>
                <c:pt idx="6">
                  <c:v>963286049</c:v>
                </c:pt>
                <c:pt idx="7">
                  <c:v>947040833</c:v>
                </c:pt>
                <c:pt idx="8">
                  <c:v>915998080</c:v>
                </c:pt>
                <c:pt idx="9">
                  <c:v>515831895</c:v>
                </c:pt>
                <c:pt idx="10">
                  <c:v>460327630</c:v>
                </c:pt>
                <c:pt idx="11">
                  <c:v>450442075</c:v>
                </c:pt>
                <c:pt idx="12">
                  <c:v>441503127</c:v>
                </c:pt>
                <c:pt idx="13">
                  <c:v>436470998</c:v>
                </c:pt>
                <c:pt idx="14">
                  <c:v>446701820</c:v>
                </c:pt>
                <c:pt idx="15">
                  <c:v>702923404</c:v>
                </c:pt>
                <c:pt idx="16">
                  <c:v>708059388</c:v>
                </c:pt>
                <c:pt idx="17">
                  <c:v>797338706</c:v>
                </c:pt>
                <c:pt idx="18">
                  <c:v>821875588</c:v>
                </c:pt>
                <c:pt idx="19">
                  <c:v>831722634</c:v>
                </c:pt>
                <c:pt idx="20">
                  <c:v>780723851</c:v>
                </c:pt>
                <c:pt idx="21">
                  <c:v>408578613.44</c:v>
                </c:pt>
              </c:numCache>
            </c:numRef>
          </c:val>
        </c:ser>
        <c:ser>
          <c:idx val="2"/>
          <c:order val="1"/>
          <c:tx>
            <c:strRef>
              <c:f>'D:\PROGRAMA Ho-Gar\_Liquidaciones_2016_2017_2018_2019\_Periodo_2019\_10_2019\Solicitud de Fondos_102019\[Liquidaciones_Programa_Hogar_09_2019.xlsx]NAFISA-ANSES (2)'!$F$38</c:f>
              <c:strCache>
                <c:ptCount val="1"/>
                <c:pt idx="0">
                  <c:v>Adic. Abril 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EROGACIONES!$B$10:$B$30</c:f>
              <c:numCache>
                <c:formatCode>mmm\-yy</c:formatCode>
                <c:ptCount val="21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</c:numCache>
            </c:numRef>
          </c:cat>
          <c:val>
            <c:numRef>
              <c:f>'NAFISA-ANSES (2)'!#REF!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2"/>
          <c:tx>
            <c:strRef>
              <c:f>'D:\PROGRAMA Ho-Gar\_Liquidaciones_2016_2017_2018_2019\_Periodo_2019\_10_2019\Solicitud de Fondos_102019\[Liquidaciones_Programa_Hogar_09_2019.xlsx]NAFISA-ANSES (2)'!$D$38</c:f>
              <c:strCache>
                <c:ptCount val="1"/>
                <c:pt idx="0">
                  <c:v>Comisiones ($)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EROGACIONES!$B$10:$B$30</c:f>
              <c:numCache>
                <c:formatCode>mmm\-yy</c:formatCode>
                <c:ptCount val="21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</c:numCache>
            </c:numRef>
          </c:cat>
          <c:val>
            <c:numRef>
              <c:f>'[2]NAFISA-ANSES (2)'!$D$39:$D$60</c:f>
              <c:numCache>
                <c:formatCode>General</c:formatCode>
                <c:ptCount val="22"/>
                <c:pt idx="0">
                  <c:v>8582811.0199999996</c:v>
                </c:pt>
                <c:pt idx="1">
                  <c:v>8342941.5</c:v>
                </c:pt>
                <c:pt idx="2">
                  <c:v>8752678.1999999993</c:v>
                </c:pt>
                <c:pt idx="3">
                  <c:v>8833148.3599999994</c:v>
                </c:pt>
                <c:pt idx="4">
                  <c:v>9215996.8599999994</c:v>
                </c:pt>
                <c:pt idx="5">
                  <c:v>8869918.5899999999</c:v>
                </c:pt>
                <c:pt idx="6">
                  <c:v>9641328.4000000004</c:v>
                </c:pt>
                <c:pt idx="7">
                  <c:v>9445810.1600000001</c:v>
                </c:pt>
                <c:pt idx="8">
                  <c:v>9209636.0899999999</c:v>
                </c:pt>
                <c:pt idx="9">
                  <c:v>9479423.4900000002</c:v>
                </c:pt>
                <c:pt idx="10">
                  <c:v>9107062.7100000009</c:v>
                </c:pt>
                <c:pt idx="11">
                  <c:v>8827316.4900000002</c:v>
                </c:pt>
                <c:pt idx="12">
                  <c:v>8621141.3900000006</c:v>
                </c:pt>
                <c:pt idx="13">
                  <c:v>8635986.9700000007</c:v>
                </c:pt>
                <c:pt idx="14">
                  <c:v>8316516.3300000001</c:v>
                </c:pt>
                <c:pt idx="15">
                  <c:v>7214300.3499999996</c:v>
                </c:pt>
                <c:pt idx="16">
                  <c:v>7101326.5</c:v>
                </c:pt>
                <c:pt idx="17">
                  <c:v>7012979.75</c:v>
                </c:pt>
                <c:pt idx="18">
                  <c:v>6893044.3799999999</c:v>
                </c:pt>
                <c:pt idx="19">
                  <c:v>6701892.4400000004</c:v>
                </c:pt>
                <c:pt idx="20">
                  <c:v>6439953.9400000004</c:v>
                </c:pt>
                <c:pt idx="21">
                  <c:v>9200000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100"/>
        <c:axId val="162176512"/>
        <c:axId val="162177072"/>
      </c:barChart>
      <c:dateAx>
        <c:axId val="1621765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177072"/>
        <c:crosses val="autoZero"/>
        <c:auto val="1"/>
        <c:lblOffset val="100"/>
        <c:baseTimeUnit val="months"/>
      </c:dateAx>
      <c:valAx>
        <c:axId val="16217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176512"/>
        <c:crosses val="autoZero"/>
        <c:crossBetween val="between"/>
        <c:dispUnits>
          <c:custUnit val="1000000"/>
          <c:dispUnitsLbl>
            <c:layout>
              <c:manualLayout>
                <c:xMode val="edge"/>
                <c:yMode val="edge"/>
                <c:x val="1.6216215412681253E-2"/>
                <c:y val="0.355613299113992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400" b="1"/>
                    <a:t>Millones</a:t>
                  </a:r>
                  <a:r>
                    <a:rPr lang="en-US" sz="1400" b="1" baseline="0"/>
                    <a:t> de $</a:t>
                  </a:r>
                  <a:endParaRPr lang="en-US" sz="1400" b="1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2470643915454955"/>
          <c:y val="0.89914583191917419"/>
          <c:w val="0.50587106732577025"/>
          <c:h val="9.2759600587270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0.03586</cdr:x>
      <cdr:y>0.01808</cdr:y>
    </cdr:from>
    <cdr:to>
      <cdr:x>0.9761</cdr:x>
      <cdr:y>0.11097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257175" y="66223"/>
          <a:ext cx="6743701" cy="3401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AR" sz="1600" b="1">
              <a:effectLst/>
              <a:latin typeface="+mn-lt"/>
              <a:ea typeface="+mn-ea"/>
              <a:cs typeface="+mn-cs"/>
            </a:rPr>
            <a:t>Porcentaje de lo que cuesta una garrafa en relación al Salario</a:t>
          </a:r>
          <a:r>
            <a:rPr lang="es-AR" sz="1600" b="1" baseline="0">
              <a:effectLst/>
              <a:latin typeface="+mn-lt"/>
              <a:ea typeface="+mn-ea"/>
              <a:cs typeface="+mn-cs"/>
            </a:rPr>
            <a:t> Mínimo, por año</a:t>
          </a:r>
          <a:endParaRPr lang="es-AR" sz="2000">
            <a:effectLst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0.09151</cdr:x>
      <cdr:y>0.90275</cdr:y>
    </cdr:from>
    <cdr:to>
      <cdr:x>1</cdr:x>
      <cdr:y>0.97064</cdr:y>
    </cdr:to>
    <cdr:sp macro="" textlink="">
      <cdr:nvSpPr>
        <cdr:cNvPr id="2" name="CuadroTexto 1"/>
        <cdr:cNvSpPr txBox="1"/>
      </cdr:nvSpPr>
      <cdr:spPr>
        <a:xfrm xmlns:a="http://schemas.openxmlformats.org/drawingml/2006/main">
          <a:off x="790577" y="4686301"/>
          <a:ext cx="7848599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AR" sz="1100" b="1" dirty="0"/>
            <a:t>  | $77                                                                               | $115             | $146                   | $118                              | $164| $174| $174| $183</a:t>
          </a:r>
        </a:p>
      </cdr:txBody>
    </cdr:sp>
  </cdr:relSizeAnchor>
  <cdr:relSizeAnchor xmlns:cdr="http://schemas.openxmlformats.org/drawingml/2006/chartDrawing">
    <cdr:from>
      <cdr:x>0</cdr:x>
      <cdr:y>0.85825</cdr:y>
    </cdr:from>
    <cdr:to>
      <cdr:x>0.10173</cdr:x>
      <cdr:y>1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0" y="3691065"/>
          <a:ext cx="885824" cy="60960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AR" sz="1100" b="1" dirty="0"/>
            <a:t>(Valor de</a:t>
          </a:r>
          <a:r>
            <a:rPr lang="es-AR" sz="1100" b="1" baseline="0" dirty="0"/>
            <a:t> la Garrafa subsidiada)</a:t>
          </a:r>
          <a:endParaRPr lang="es-AR" sz="11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045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38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458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21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99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4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99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86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556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25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05D3-3D4E-4F34-BCCC-B1B8C0AB6AE8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61AF-C2F1-4DC2-8EA9-38607C14C2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5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" y="16759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2285" y="2610480"/>
            <a:ext cx="4174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Programas Sociales Energéticos</a:t>
            </a:r>
            <a:endParaRPr lang="es-A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91621" y="1153296"/>
            <a:ext cx="39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</a:rPr>
              <a:t>Programa HOGAR  2015-2019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55499"/>
              </p:ext>
            </p:extLst>
          </p:nvPr>
        </p:nvGraphicFramePr>
        <p:xfrm>
          <a:off x="587356" y="2158141"/>
          <a:ext cx="5113229" cy="2932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Elipse 8"/>
          <p:cNvSpPr/>
          <p:nvPr/>
        </p:nvSpPr>
        <p:spPr>
          <a:xfrm>
            <a:off x="4839728" y="4736072"/>
            <a:ext cx="634312" cy="2972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 abajo 5"/>
          <p:cNvSpPr/>
          <p:nvPr/>
        </p:nvSpPr>
        <p:spPr>
          <a:xfrm>
            <a:off x="4953408" y="2932669"/>
            <a:ext cx="203476" cy="31303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79" y="2070819"/>
            <a:ext cx="3635457" cy="103484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141843" y="3341127"/>
            <a:ext cx="3138616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Comparando los períodos de noviembre de 2015 y de 2019, se observa una caída del 77% del presupuesto medido en dólares y una disminución de casi 1 millón de beneficiarios durante el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75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91621" y="1153296"/>
            <a:ext cx="39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</a:rPr>
              <a:t>Programa HOGAR  2015-2019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70" y="2257167"/>
            <a:ext cx="3165837" cy="2990336"/>
          </a:xfrm>
          <a:prstGeom prst="rect">
            <a:avLst/>
          </a:prstGeom>
        </p:spPr>
      </p:pic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07289"/>
              </p:ext>
            </p:extLst>
          </p:nvPr>
        </p:nvGraphicFramePr>
        <p:xfrm>
          <a:off x="3660534" y="1829314"/>
          <a:ext cx="6176139" cy="406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096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91621" y="1153296"/>
            <a:ext cx="39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</a:rPr>
              <a:t>Programa HOGAR  2015-2019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70" y="2257167"/>
            <a:ext cx="3165837" cy="2990336"/>
          </a:xfrm>
          <a:prstGeom prst="rect">
            <a:avLst/>
          </a:prstGeom>
        </p:spPr>
      </p:pic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811687"/>
              </p:ext>
            </p:extLst>
          </p:nvPr>
        </p:nvGraphicFramePr>
        <p:xfrm>
          <a:off x="3649877" y="1929632"/>
          <a:ext cx="6256123" cy="364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390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91621" y="1153296"/>
            <a:ext cx="39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</a:rPr>
              <a:t>Programa HOGAR  2015-2019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071369"/>
              </p:ext>
            </p:extLst>
          </p:nvPr>
        </p:nvGraphicFramePr>
        <p:xfrm>
          <a:off x="864973" y="1730460"/>
          <a:ext cx="8509687" cy="4266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01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91621" y="1153296"/>
            <a:ext cx="39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</a:rPr>
              <a:t>Programa HOGAR  2015-2019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351521"/>
              </p:ext>
            </p:extLst>
          </p:nvPr>
        </p:nvGraphicFramePr>
        <p:xfrm>
          <a:off x="535459" y="1762898"/>
          <a:ext cx="8707395" cy="4300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91621" y="1153296"/>
            <a:ext cx="392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75000"/>
                  </a:schemeClr>
                </a:solidFill>
              </a:rPr>
              <a:t>Programa HOGAR  2015-2019</a:t>
            </a:r>
            <a:endParaRPr lang="es-A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885136"/>
              </p:ext>
            </p:extLst>
          </p:nvPr>
        </p:nvGraphicFramePr>
        <p:xfrm>
          <a:off x="428368" y="1771135"/>
          <a:ext cx="9053383" cy="4349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2"/>
          <p:cNvSpPr txBox="1"/>
          <p:nvPr/>
        </p:nvSpPr>
        <p:spPr>
          <a:xfrm>
            <a:off x="428368" y="5570553"/>
            <a:ext cx="885824" cy="60960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b="1"/>
              <a:t>(Valor de</a:t>
            </a:r>
            <a:r>
              <a:rPr lang="es-AR" sz="1100" b="1" baseline="0"/>
              <a:t> la Garrafa subsidiada)</a:t>
            </a:r>
            <a:endParaRPr lang="es-AR" sz="1100" b="1"/>
          </a:p>
        </p:txBody>
      </p:sp>
      <p:sp>
        <p:nvSpPr>
          <p:cNvPr id="12" name="CuadroTexto 1"/>
          <p:cNvSpPr txBox="1"/>
          <p:nvPr/>
        </p:nvSpPr>
        <p:spPr>
          <a:xfrm>
            <a:off x="1235676" y="5671989"/>
            <a:ext cx="8084511" cy="29197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AR" sz="1100" b="1" dirty="0" smtClean="0"/>
              <a:t>| </a:t>
            </a:r>
            <a:r>
              <a:rPr lang="es-AR" sz="1100" b="1" dirty="0"/>
              <a:t>$77                                                                               </a:t>
            </a:r>
            <a:r>
              <a:rPr lang="es-AR" sz="1100" b="1" dirty="0" smtClean="0"/>
              <a:t>  | </a:t>
            </a:r>
            <a:r>
              <a:rPr lang="es-AR" sz="1100" b="1" dirty="0"/>
              <a:t>$115        </a:t>
            </a:r>
            <a:r>
              <a:rPr lang="es-AR" sz="1100" b="1" dirty="0" smtClean="0"/>
              <a:t>          | </a:t>
            </a:r>
            <a:r>
              <a:rPr lang="es-AR" sz="1100" b="1" dirty="0"/>
              <a:t>$146                </a:t>
            </a:r>
            <a:r>
              <a:rPr lang="es-AR" sz="1100" b="1" dirty="0" smtClean="0"/>
              <a:t> | </a:t>
            </a:r>
            <a:r>
              <a:rPr lang="es-AR" sz="1100" b="1" dirty="0"/>
              <a:t>$118                             </a:t>
            </a:r>
            <a:r>
              <a:rPr lang="es-AR" sz="1100" b="1" dirty="0" smtClean="0"/>
              <a:t>         | </a:t>
            </a:r>
            <a:r>
              <a:rPr lang="es-AR" sz="1100" b="1" dirty="0"/>
              <a:t>$164| $174| $174| $</a:t>
            </a:r>
            <a:r>
              <a:rPr lang="es-AR" sz="1100" b="1" dirty="0" smtClean="0"/>
              <a:t>183</a:t>
            </a:r>
            <a:endParaRPr lang="es-AR" sz="1100" b="1" dirty="0"/>
          </a:p>
        </p:txBody>
      </p:sp>
    </p:spTree>
    <p:extLst>
      <p:ext uri="{BB962C8B-B14F-4D97-AF65-F5344CB8AC3E}">
        <p14:creationId xmlns:p14="http://schemas.microsoft.com/office/powerpoint/2010/main" val="18907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0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87038" y="267670"/>
            <a:ext cx="4049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Liquidación </a:t>
            </a: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Noviembre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- 2019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70828"/>
              </p:ext>
            </p:extLst>
          </p:nvPr>
        </p:nvGraphicFramePr>
        <p:xfrm>
          <a:off x="162092" y="1663157"/>
          <a:ext cx="3124560" cy="2536306"/>
        </p:xfrm>
        <a:graphic>
          <a:graphicData uri="http://schemas.openxmlformats.org/drawingml/2006/table">
            <a:tbl>
              <a:tblPr/>
              <a:tblGrid>
                <a:gridCol w="1954572"/>
                <a:gridCol w="1169988"/>
              </a:tblGrid>
              <a:tr h="6488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LIQUIDACION </a:t>
                      </a:r>
                      <a:r>
                        <a:rPr lang="es-AR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1933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Beneficiarios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s-A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2.080.048 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</a:tr>
              <a:tr h="61933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Garrafas subsidiadas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es-A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2.265.461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648822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Subsidio en pesos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A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es-A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414.579.363 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98173"/>
              </p:ext>
            </p:extLst>
          </p:nvPr>
        </p:nvGraphicFramePr>
        <p:xfrm>
          <a:off x="3448335" y="1663157"/>
          <a:ext cx="3158067" cy="2535502"/>
        </p:xfrm>
        <a:graphic>
          <a:graphicData uri="http://schemas.openxmlformats.org/drawingml/2006/table">
            <a:tbl>
              <a:tblPr/>
              <a:tblGrid>
                <a:gridCol w="2017506"/>
                <a:gridCol w="1140561"/>
              </a:tblGrid>
              <a:tr h="6558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RELIQUIDADOS </a:t>
                      </a:r>
                      <a:r>
                        <a:rPr lang="es-AR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600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Beneficiarios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13.218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</a:tr>
              <a:tr h="455644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Garrafas subsidiadas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14.344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45457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Subsidio en pesos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2.249.472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52338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Hogares No </a:t>
                      </a:r>
                      <a:r>
                        <a:rPr lang="es-A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Liq</a:t>
                      </a:r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 el 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2.174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25442"/>
              </p:ext>
            </p:extLst>
          </p:nvPr>
        </p:nvGraphicFramePr>
        <p:xfrm>
          <a:off x="6739467" y="1663157"/>
          <a:ext cx="3031067" cy="2535504"/>
        </p:xfrm>
        <a:graphic>
          <a:graphicData uri="http://schemas.openxmlformats.org/drawingml/2006/table">
            <a:tbl>
              <a:tblPr/>
              <a:tblGrid>
                <a:gridCol w="1891224"/>
                <a:gridCol w="1139843"/>
              </a:tblGrid>
              <a:tr h="6486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LQ + RELIQ </a:t>
                      </a:r>
                      <a:r>
                        <a:rPr lang="es-AR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 </a:t>
                      </a:r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1913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Beneficiarios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2.083.170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61913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Garrafas subsidiadas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4.332.804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648617"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Subsidio en pesos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792.527.652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5895"/>
              </p:ext>
            </p:extLst>
          </p:nvPr>
        </p:nvGraphicFramePr>
        <p:xfrm>
          <a:off x="2611962" y="4799526"/>
          <a:ext cx="5033435" cy="754607"/>
        </p:xfrm>
        <a:graphic>
          <a:graphicData uri="http://schemas.openxmlformats.org/drawingml/2006/table">
            <a:tbl>
              <a:tblPr/>
              <a:tblGrid>
                <a:gridCol w="3289856"/>
                <a:gridCol w="1743579"/>
              </a:tblGrid>
              <a:tr h="369906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Monto del subsidio 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384701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Precio máximo de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referencia</a:t>
                      </a:r>
                      <a:r>
                        <a:rPr lang="es-A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($)*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347,00 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4320283" y="594431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i="1" dirty="0" smtClean="0"/>
              <a:t>* Antes de impuestos</a:t>
            </a:r>
            <a:endParaRPr lang="es-AR" sz="1100" i="1" dirty="0"/>
          </a:p>
        </p:txBody>
      </p:sp>
    </p:spTree>
    <p:extLst>
      <p:ext uri="{BB962C8B-B14F-4D97-AF65-F5344CB8AC3E}">
        <p14:creationId xmlns:p14="http://schemas.microsoft.com/office/powerpoint/2010/main" val="6830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" y="283"/>
            <a:ext cx="9905181" cy="685743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787038" y="267670"/>
            <a:ext cx="4049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Liquidación 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Septiembre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- 2019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0" y="1063779"/>
            <a:ext cx="2316359" cy="502533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022391" y="1165379"/>
            <a:ext cx="3861216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Distribución de Beneficiarios en el país</a:t>
            </a: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112843"/>
              </p:ext>
            </p:extLst>
          </p:nvPr>
        </p:nvGraphicFramePr>
        <p:xfrm>
          <a:off x="3106857" y="872323"/>
          <a:ext cx="3327810" cy="521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99258"/>
              </p:ext>
            </p:extLst>
          </p:nvPr>
        </p:nvGraphicFramePr>
        <p:xfrm>
          <a:off x="7227468" y="1587069"/>
          <a:ext cx="2213094" cy="4487524"/>
        </p:xfrm>
        <a:graphic>
          <a:graphicData uri="http://schemas.openxmlformats.org/drawingml/2006/table">
            <a:tbl>
              <a:tblPr/>
              <a:tblGrid>
                <a:gridCol w="1479472"/>
                <a:gridCol w="733622"/>
              </a:tblGrid>
              <a:tr h="291158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Provincia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  <a:tr h="17386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BUENOS AIRES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CHACO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CORRIENTES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MISIONES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FE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CORDOBA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FORMOSA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TUCUMAN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RIOS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MENDOZA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SANTIAGO DEL ESTERO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FEDERAL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JUJUY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JUAN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RIOJA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CATAMARCA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LUIS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NEGRO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CHUBUT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NEUQUEN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CRUZ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PAMPA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95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TIERRA DEL FUEGO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7812" marR="7812" marT="78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20547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812" marR="7812" marT="78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" y="283"/>
            <a:ext cx="9905181" cy="685743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858585" y="243357"/>
            <a:ext cx="497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Distribución Mensual del subsidio por provincia</a:t>
            </a: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367376"/>
              </p:ext>
            </p:extLst>
          </p:nvPr>
        </p:nvGraphicFramePr>
        <p:xfrm>
          <a:off x="0" y="1325133"/>
          <a:ext cx="9829801" cy="455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1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" y="17217"/>
            <a:ext cx="9905181" cy="685743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67711" y="259823"/>
            <a:ext cx="27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Erogaciones 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2018 </a:t>
            </a: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/ 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2019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04980"/>
              </p:ext>
            </p:extLst>
          </p:nvPr>
        </p:nvGraphicFramePr>
        <p:xfrm>
          <a:off x="315384" y="1490929"/>
          <a:ext cx="3325284" cy="1861873"/>
        </p:xfrm>
        <a:graphic>
          <a:graphicData uri="http://schemas.openxmlformats.org/drawingml/2006/table">
            <a:tbl>
              <a:tblPr/>
              <a:tblGrid>
                <a:gridCol w="2094741"/>
                <a:gridCol w="1230543"/>
              </a:tblGrid>
              <a:tr h="68268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EROGACIONES </a:t>
                      </a:r>
                      <a:r>
                        <a:rPr lang="es-AR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 2019</a:t>
                      </a:r>
                      <a:endParaRPr lang="es-A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8789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Subsidio a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Beneficiarios ($)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779.850.123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</a:tr>
              <a:tr h="38789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Comisiones Bancarias ($)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6.439.954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403406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($)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789.050.123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20769"/>
              </p:ext>
            </p:extLst>
          </p:nvPr>
        </p:nvGraphicFramePr>
        <p:xfrm>
          <a:off x="287867" y="3819261"/>
          <a:ext cx="3352801" cy="1828007"/>
        </p:xfrm>
        <a:graphic>
          <a:graphicData uri="http://schemas.openxmlformats.org/drawingml/2006/table">
            <a:tbl>
              <a:tblPr/>
              <a:tblGrid>
                <a:gridCol w="2053578"/>
                <a:gridCol w="1299223"/>
              </a:tblGrid>
              <a:tr h="67026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EROGACIONES PERIODO </a:t>
                      </a:r>
                      <a:r>
                        <a:rPr lang="es-AR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2018 - 2019</a:t>
                      </a:r>
                      <a:endParaRPr lang="es-AR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8083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Subsidio a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Beneficiarios ($)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14.274.672.377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</a:tr>
              <a:tr h="38083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Comisiones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Bancarias ($)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175.245.214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39606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s-A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($)</a:t>
                      </a:r>
                      <a:endParaRPr lang="es-A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14.456.244.826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812549"/>
              </p:ext>
            </p:extLst>
          </p:nvPr>
        </p:nvGraphicFramePr>
        <p:xfrm>
          <a:off x="3640668" y="2301141"/>
          <a:ext cx="6153223" cy="2525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05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0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30659" y="1763300"/>
            <a:ext cx="9432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dirty="0"/>
              <a:t>El «Programa Hogar» es un </a:t>
            </a:r>
            <a:r>
              <a:rPr lang="es-AR" sz="2400" b="1" dirty="0" smtClean="0"/>
              <a:t>subsidio en pesos </a:t>
            </a:r>
            <a:r>
              <a:rPr lang="es-AR" sz="2400" b="1" dirty="0"/>
              <a:t>que otorga la Secretaría de Energía a través de ANSES para la compra de garrafas, a hogares de bajos recursos que no estén conectados a la red de gas natural</a:t>
            </a:r>
            <a:r>
              <a:rPr lang="es-AR" sz="2400" b="1" dirty="0" smtClean="0"/>
              <a:t>.</a:t>
            </a:r>
          </a:p>
          <a:p>
            <a:pPr algn="just"/>
            <a:endParaRPr lang="es-AR" sz="2400" b="1" dirty="0"/>
          </a:p>
          <a:p>
            <a:pPr algn="just"/>
            <a:r>
              <a:rPr lang="es-AR" dirty="0"/>
              <a:t>E</a:t>
            </a:r>
            <a:r>
              <a:rPr lang="es-AR" dirty="0" smtClean="0"/>
              <a:t>l </a:t>
            </a:r>
            <a:r>
              <a:rPr lang="es-AR" dirty="0"/>
              <a:t>monto mensual del subsidio es fijado por la Secretaría de Energía. </a:t>
            </a:r>
            <a:endParaRPr lang="es-AR" dirty="0" smtClean="0"/>
          </a:p>
          <a:p>
            <a:pPr algn="just"/>
            <a:endParaRPr lang="es-AR" dirty="0"/>
          </a:p>
          <a:p>
            <a:pPr algn="just"/>
            <a:r>
              <a:rPr lang="es-AR" dirty="0" smtClean="0"/>
              <a:t>Todos </a:t>
            </a:r>
            <a:r>
              <a:rPr lang="es-AR" dirty="0"/>
              <a:t>los meses se realiza un control para definir el mantenimiento del subsidio. </a:t>
            </a:r>
            <a:r>
              <a:rPr lang="es-AR" dirty="0"/>
              <a:t>A partir de julio de 2019 el monto es de $183 por garrafa de 10kg</a:t>
            </a:r>
            <a:r>
              <a:rPr lang="es-AR" dirty="0" smtClean="0"/>
              <a:t>.</a:t>
            </a:r>
          </a:p>
          <a:p>
            <a:pPr algn="just"/>
            <a:endParaRPr lang="es-AR" dirty="0" smtClean="0"/>
          </a:p>
          <a:p>
            <a:r>
              <a:rPr lang="es-AR" dirty="0">
                <a:latin typeface="Calibri" panose="020F0502020204030204" pitchFamily="34" charset="0"/>
                <a:ea typeface="Times New Roman" panose="02020603050405020304" pitchFamily="18" charset="0"/>
              </a:rPr>
              <a:t>Al cobro básico, puede sumarse un adicional: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Durante los meses de invierno.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en la vivienda habitan más de 5 personas.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el beneficiario reside en Tierra del Fuego, Santa Cruz, Chubut, Río Negro, Neuquén, La Pampa, Carmen de Patagones, La Puna y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Malargüe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puede solicitar garrafas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adicionales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28138" y="1128584"/>
            <a:ext cx="5250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chemeClr val="accent1">
                    <a:lumMod val="75000"/>
                  </a:schemeClr>
                </a:solidFill>
              </a:rPr>
              <a:t>¿Qué es el Programa HOGAR?</a:t>
            </a:r>
            <a:endParaRPr lang="es-A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" y="-7955"/>
            <a:ext cx="9905181" cy="6857433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761470" y="236802"/>
            <a:ext cx="5052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Medio de Pago y Rendiciones -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 Septiembre 2019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3609645" y="3565220"/>
            <a:ext cx="620450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576614" y="5855901"/>
            <a:ext cx="6644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 dirty="0"/>
              <a:t>(*) Corresponde a las rendiciones del período de </a:t>
            </a:r>
            <a:r>
              <a:rPr lang="es-ES_tradnl" sz="1200" i="1" dirty="0" smtClean="0"/>
              <a:t>junio </a:t>
            </a:r>
            <a:r>
              <a:rPr lang="es-ES_tradnl" sz="1200" i="1" dirty="0"/>
              <a:t>que se reciben 60 días después del inicio del pago.</a:t>
            </a:r>
            <a:endParaRPr lang="es-AR" sz="1200" i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76622"/>
              </p:ext>
            </p:extLst>
          </p:nvPr>
        </p:nvGraphicFramePr>
        <p:xfrm>
          <a:off x="3594721" y="3829423"/>
          <a:ext cx="2890745" cy="1737860"/>
        </p:xfrm>
        <a:graphic>
          <a:graphicData uri="http://schemas.openxmlformats.org/drawingml/2006/table">
            <a:tbl>
              <a:tblPr/>
              <a:tblGrid>
                <a:gridCol w="1173471"/>
                <a:gridCol w="858637"/>
                <a:gridCol w="858637"/>
              </a:tblGrid>
              <a:tr h="45583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RENDICIONES </a:t>
                      </a:r>
                      <a:r>
                        <a:rPr lang="es-AR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 2019 </a:t>
                      </a:r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(*)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2734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MEDIO DE PAGO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IMPAGOS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  <a:tr h="28489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89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CORREO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84895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PIM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24260"/>
              </p:ext>
            </p:extLst>
          </p:nvPr>
        </p:nvGraphicFramePr>
        <p:xfrm>
          <a:off x="3563773" y="1457852"/>
          <a:ext cx="2921693" cy="1818748"/>
        </p:xfrm>
        <a:graphic>
          <a:graphicData uri="http://schemas.openxmlformats.org/drawingml/2006/table">
            <a:tbl>
              <a:tblPr/>
              <a:tblGrid>
                <a:gridCol w="1346360"/>
                <a:gridCol w="769349"/>
                <a:gridCol w="805984"/>
              </a:tblGrid>
              <a:tr h="37815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MEDIO DE PAGO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  <a:tr h="36014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1.916.642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93%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36014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CORREO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4%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36014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PIM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2%</a:t>
                      </a:r>
                      <a:endParaRPr lang="es-A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360148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GENERAL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2.050.405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100</a:t>
                      </a:r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28948"/>
              </p:ext>
            </p:extLst>
          </p:nvPr>
        </p:nvGraphicFramePr>
        <p:xfrm>
          <a:off x="202630" y="1318066"/>
          <a:ext cx="3269702" cy="4431955"/>
        </p:xfrm>
        <a:graphic>
          <a:graphicData uri="http://schemas.openxmlformats.org/drawingml/2006/table">
            <a:tbl>
              <a:tblPr/>
              <a:tblGrid>
                <a:gridCol w="1275355"/>
                <a:gridCol w="693314"/>
                <a:gridCol w="693314"/>
                <a:gridCol w="607719"/>
              </a:tblGrid>
              <a:tr h="2515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Medio de Pago por Provincia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8238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Provincia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BANCO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CORREO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PIM</a:t>
                      </a:r>
                    </a:p>
                  </a:txBody>
                  <a:tcPr marL="8336" marR="8336" marT="8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FEDERAL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BUENOS AIRES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95,4%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CATAMARCA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CORDOBA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95,3%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CORRIENTES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RIOS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JUJUY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RIOJA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MENDOZA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SALTA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JUAN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85,3%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LUIS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93,3%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FE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92,3%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SANTIAGO DEL ESTERO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93,0%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TUCUMAN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CHACO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CHUBUT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FORMOSA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91,5%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PAMPA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96,7%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MISIONES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94,1%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NEUQUEN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NEGRO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90,2%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CRUZ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93,5%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6586">
                <a:tc>
                  <a:txBody>
                    <a:bodyPr/>
                    <a:lstStyle/>
                    <a:p>
                      <a:pPr algn="l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TIERRA DEL FUEGO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95,2%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3,2%</a:t>
                      </a:r>
                    </a:p>
                  </a:txBody>
                  <a:tcPr marL="8336" marR="8336" marT="83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069522"/>
              </p:ext>
            </p:extLst>
          </p:nvPr>
        </p:nvGraphicFramePr>
        <p:xfrm>
          <a:off x="6530777" y="972835"/>
          <a:ext cx="3420534" cy="256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611280"/>
              </p:ext>
            </p:extLst>
          </p:nvPr>
        </p:nvGraphicFramePr>
        <p:xfrm>
          <a:off x="6561564" y="3610006"/>
          <a:ext cx="3466415" cy="231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72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" y="283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631459" y="236802"/>
            <a:ext cx="3182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Rechazos </a:t>
            </a: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-</a:t>
            </a:r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 Septiembre 2019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372679" y="5807359"/>
            <a:ext cx="1160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 dirty="0" smtClean="0"/>
              <a:t>*Fuente: ANSES</a:t>
            </a:r>
            <a:endParaRPr lang="es-AR" sz="1200" i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38810"/>
              </p:ext>
            </p:extLst>
          </p:nvPr>
        </p:nvGraphicFramePr>
        <p:xfrm>
          <a:off x="420130" y="2240695"/>
          <a:ext cx="3344562" cy="2767908"/>
        </p:xfrm>
        <a:graphic>
          <a:graphicData uri="http://schemas.openxmlformats.org/drawingml/2006/table">
            <a:tbl>
              <a:tblPr/>
              <a:tblGrid>
                <a:gridCol w="1865989"/>
                <a:gridCol w="938324"/>
                <a:gridCol w="540249"/>
              </a:tblGrid>
              <a:tr h="230659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Motivo de Rechazo 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Beneficiarios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Menor de 18 años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2.116.600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 con Gas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45.974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ANSES Domicilio Invalido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40.525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Suspendido por Impago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24.949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Excede SMVM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12.968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Autonomo/Monotributista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6.271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 Domicilio Invalido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181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Fallecido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CUIL/Documento Invalido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Cobro en el Exterior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</a:tr>
              <a:tr h="230659"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2.247.574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996298"/>
              </p:ext>
            </p:extLst>
          </p:nvPr>
        </p:nvGraphicFramePr>
        <p:xfrm>
          <a:off x="3954683" y="1468393"/>
          <a:ext cx="5585357" cy="3921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06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0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86234" y="1821078"/>
            <a:ext cx="9053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A los titulares de hogares que viven en zonas sin servicio de gas natural o que no se encuentren conectados a la red de distribución domiciliaria de gas. Además deben ser</a:t>
            </a:r>
            <a:r>
              <a:rPr lang="es-AR" sz="2000" b="1" dirty="0" smtClean="0"/>
              <a:t>:</a:t>
            </a:r>
          </a:p>
          <a:p>
            <a:endParaRPr lang="es-AR" sz="2000" b="1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Jubilados y pensionados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Trabajadores en relación de dependencia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Trabajadores </a:t>
            </a:r>
            <a:r>
              <a:rPr lang="es-AR" sz="2000" dirty="0" err="1"/>
              <a:t>monotributistas</a:t>
            </a:r>
            <a:endParaRPr lang="es-AR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 err="1"/>
              <a:t>Monotributistas</a:t>
            </a:r>
            <a:r>
              <a:rPr lang="es-AR" sz="2000" dirty="0"/>
              <a:t> sociales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Personas que cobran programas sociales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Empleados del servicio doméstico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Personas que cobran la Prestación por Desempleo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Personas que cobran la Pensión Honorífica para Veteranos de Guerra de Malvinas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s-AR" sz="2000" dirty="0"/>
              <a:t>Personas que cobran una Pensión no </a:t>
            </a:r>
            <a:r>
              <a:rPr lang="es-AR" sz="2000" dirty="0" smtClean="0"/>
              <a:t>Contributiva</a:t>
            </a:r>
            <a:endParaRPr lang="es-AR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375097" y="1153298"/>
            <a:ext cx="5036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dirty="0" smtClean="0">
                <a:solidFill>
                  <a:schemeClr val="accent1">
                    <a:lumMod val="75000"/>
                  </a:schemeClr>
                </a:solidFill>
              </a:rPr>
              <a:t>¿A quiénes les corresponde?</a:t>
            </a:r>
            <a:endParaRPr lang="es-A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0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72705" y="1155011"/>
            <a:ext cx="8361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Cantidades mínimas de garrafas a liquidar correspondientes a cada Provincia, según lo definido en la Resolución N° 102/2015.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 descr="Y:\PROGRAMA Ho-Gar\_Liquidaciones_2016_2017_2018\_Periodo_2018\CUADRO_CANTIDADE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19" y="1950779"/>
            <a:ext cx="7101016" cy="3988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4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0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183199" y="1069545"/>
            <a:ext cx="3857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Cómo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realizar el trámite </a:t>
            </a:r>
            <a:endParaRPr lang="es-A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62" y="2711052"/>
            <a:ext cx="6158508" cy="336053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70286" y="1585092"/>
            <a:ext cx="5748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1. Iniciar </a:t>
            </a:r>
            <a:r>
              <a:rPr lang="es-AR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 solicitud</a:t>
            </a:r>
            <a:endParaRPr lang="es-AR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20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Ingresar </a:t>
            </a:r>
            <a:r>
              <a:rPr lang="es-AR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con Clave de la Seguridad Social. </a:t>
            </a:r>
            <a:r>
              <a:rPr lang="es-AR" sz="20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En caso de no tener </a:t>
            </a:r>
            <a:r>
              <a:rPr lang="es-AR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Clave </a:t>
            </a:r>
            <a:r>
              <a:rPr lang="es-AR" sz="20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 puede crear </a:t>
            </a:r>
            <a:r>
              <a:rPr lang="es-AR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en el </a:t>
            </a:r>
            <a:r>
              <a:rPr lang="es-AR" sz="20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momento:</a:t>
            </a:r>
            <a:endParaRPr lang="es-A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0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30836" y="1072192"/>
            <a:ext cx="904514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2-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Verificación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y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carga de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600" dirty="0"/>
              <a:t>En la columna izquierda, </a:t>
            </a:r>
            <a:r>
              <a:rPr lang="es-AR" sz="1600" dirty="0" smtClean="0"/>
              <a:t>seleccionar</a:t>
            </a:r>
            <a:r>
              <a:rPr lang="es-AR" sz="1600" dirty="0"/>
              <a:t> </a:t>
            </a:r>
            <a:r>
              <a:rPr lang="es-AR" sz="1600" b="1" dirty="0"/>
              <a:t>Programas &gt; Tarifa Social.</a:t>
            </a:r>
            <a:endParaRPr lang="es-A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600" dirty="0" smtClean="0"/>
              <a:t>Verificar </a:t>
            </a:r>
            <a:r>
              <a:rPr lang="es-AR" sz="1600" dirty="0"/>
              <a:t>que </a:t>
            </a:r>
            <a:r>
              <a:rPr lang="es-AR" sz="1600" dirty="0" smtClean="0"/>
              <a:t>los </a:t>
            </a:r>
            <a:r>
              <a:rPr lang="es-AR" sz="1600" dirty="0"/>
              <a:t>datos personales y relaciones familiares </a:t>
            </a:r>
            <a:r>
              <a:rPr lang="es-AR" sz="1600" dirty="0" err="1" smtClean="0"/>
              <a:t>esten</a:t>
            </a:r>
            <a:r>
              <a:rPr lang="es-AR" sz="1600" dirty="0" smtClean="0"/>
              <a:t> </a:t>
            </a:r>
            <a:r>
              <a:rPr lang="es-AR" sz="1600" dirty="0"/>
              <a:t>actualizados. Luego de cargar </a:t>
            </a:r>
            <a:r>
              <a:rPr lang="es-AR" sz="1600" dirty="0" smtClean="0"/>
              <a:t>los </a:t>
            </a:r>
            <a:r>
              <a:rPr lang="es-AR" sz="1600" dirty="0"/>
              <a:t>datos de contacto, </a:t>
            </a:r>
            <a:r>
              <a:rPr lang="es-AR" sz="1600" dirty="0" smtClean="0"/>
              <a:t>se enviará </a:t>
            </a:r>
            <a:r>
              <a:rPr lang="es-AR" sz="1600" dirty="0"/>
              <a:t>un código de confirmación al celular y al correo electrónico que </a:t>
            </a:r>
            <a:r>
              <a:rPr lang="es-AR" sz="1600" dirty="0" smtClean="0"/>
              <a:t>se haya informado</a:t>
            </a:r>
            <a:r>
              <a:rPr lang="es-AR" sz="1600" dirty="0"/>
              <a:t>. Si no </a:t>
            </a:r>
            <a:r>
              <a:rPr lang="es-AR" sz="1600" dirty="0" smtClean="0"/>
              <a:t>llega </a:t>
            </a:r>
            <a:r>
              <a:rPr lang="es-AR" sz="1600" dirty="0"/>
              <a:t>el código </a:t>
            </a:r>
            <a:r>
              <a:rPr lang="es-AR" sz="1600" dirty="0" smtClean="0"/>
              <a:t>utilizar </a:t>
            </a:r>
            <a:r>
              <a:rPr lang="es-AR" sz="1600" dirty="0"/>
              <a:t>la opción Reenviar Códigos.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06" y="2395631"/>
            <a:ext cx="6771890" cy="3749795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1325906" y="5725296"/>
            <a:ext cx="1474573" cy="4201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 derecha 13"/>
          <p:cNvSpPr/>
          <p:nvPr/>
        </p:nvSpPr>
        <p:spPr>
          <a:xfrm>
            <a:off x="601364" y="5824147"/>
            <a:ext cx="477794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6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55550" y="1098849"/>
            <a:ext cx="58216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3-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Solicitar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la Tarifa Social para Programa Hogar</a:t>
            </a:r>
          </a:p>
          <a:p>
            <a:r>
              <a:rPr lang="es-AR" sz="1600" dirty="0"/>
              <a:t>Seguí los pasos del sistema. </a:t>
            </a:r>
            <a:r>
              <a:rPr lang="es-AR" sz="1600" dirty="0" smtClean="0"/>
              <a:t>Seleccionar </a:t>
            </a:r>
            <a:r>
              <a:rPr lang="es-AR" sz="1600" dirty="0"/>
              <a:t>la opción Programa Hogar. 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42" y="1766629"/>
            <a:ext cx="5659403" cy="4236147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2166542" y="4176584"/>
            <a:ext cx="864982" cy="3377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5193946" y="5630568"/>
            <a:ext cx="864982" cy="3377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 derecha 11"/>
          <p:cNvSpPr/>
          <p:nvPr/>
        </p:nvSpPr>
        <p:spPr>
          <a:xfrm>
            <a:off x="1565191" y="4176584"/>
            <a:ext cx="477794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 derecha 14"/>
          <p:cNvSpPr/>
          <p:nvPr/>
        </p:nvSpPr>
        <p:spPr>
          <a:xfrm>
            <a:off x="4592590" y="5647043"/>
            <a:ext cx="477794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759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55550" y="1098849"/>
            <a:ext cx="91497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4- </a:t>
            </a:r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</a:rPr>
              <a:t>Finalizar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la solicitud</a:t>
            </a:r>
          </a:p>
          <a:p>
            <a:r>
              <a:rPr lang="es-AR" sz="1600" dirty="0" smtClean="0"/>
              <a:t>Aceptar </a:t>
            </a:r>
            <a:r>
              <a:rPr lang="es-AR" sz="1600" dirty="0"/>
              <a:t>los Términos y Condiciones. </a:t>
            </a:r>
            <a:r>
              <a:rPr lang="es-AR" sz="1600" dirty="0" smtClean="0"/>
              <a:t>Se enviará </a:t>
            </a:r>
            <a:r>
              <a:rPr lang="es-AR" sz="1600" dirty="0"/>
              <a:t>un correo electrónico con </a:t>
            </a:r>
            <a:r>
              <a:rPr lang="es-AR" sz="1600" dirty="0" smtClean="0"/>
              <a:t>la </a:t>
            </a:r>
            <a:r>
              <a:rPr lang="es-AR" sz="1600" dirty="0"/>
              <a:t>constancia de solicitud del subsidio para la compra de garrafas.</a:t>
            </a:r>
          </a:p>
        </p:txBody>
      </p:sp>
      <p:sp>
        <p:nvSpPr>
          <p:cNvPr id="11" name="Elipse 10"/>
          <p:cNvSpPr/>
          <p:nvPr/>
        </p:nvSpPr>
        <p:spPr>
          <a:xfrm>
            <a:off x="5193946" y="5630568"/>
            <a:ext cx="864982" cy="3377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 derecha 14"/>
          <p:cNvSpPr/>
          <p:nvPr/>
        </p:nvSpPr>
        <p:spPr>
          <a:xfrm>
            <a:off x="4592590" y="5647043"/>
            <a:ext cx="477794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61" y="1960623"/>
            <a:ext cx="5423295" cy="4168364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4953408" y="3559806"/>
            <a:ext cx="1190366" cy="3933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 derecha 13"/>
          <p:cNvSpPr/>
          <p:nvPr/>
        </p:nvSpPr>
        <p:spPr>
          <a:xfrm>
            <a:off x="4353693" y="3604078"/>
            <a:ext cx="477794" cy="304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1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" y="-8238"/>
            <a:ext cx="9905181" cy="6857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507892" y="267670"/>
            <a:ext cx="332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anose="020B0602030504020204" pitchFamily="34" charset="0"/>
              </a:rPr>
              <a:t>Programas Sociales Energéticos</a:t>
            </a:r>
            <a:endParaRPr lang="es-A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Lucida Sans Unicode" panose="020B0602030504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6519" y="1063852"/>
            <a:ext cx="958060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Motivos por los cuales una persona puede no ser incluida en el Programa </a:t>
            </a:r>
            <a:r>
              <a:rPr lang="es-E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Hogar</a:t>
            </a:r>
            <a:r>
              <a:rPr lang="es-E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ES" sz="2000" b="1" u="sng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UcParenR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Rechazo 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Autónomo/</a:t>
            </a:r>
            <a:r>
              <a:rPr lang="es-E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Monotributista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Superar dos (2) SMVM, en caso de no superar debe presentar en ANSES la constancia de inscripción de AFIP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UcParenR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Rechazo Zona con Gas: Si el domicilio no se encuentra conectado a la red de gas, el usuario debe presentar “el Certificado de No Conexión de la red de gas”. Este certificado se solicita a la empresa prestadora de gas natural de la zona o en </a:t>
            </a:r>
            <a:r>
              <a:rPr lang="es-E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Enargas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UcParenR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Rechazo por superar SMVM: En caso de que el rechazo no coincida con la situación particular de la persona, la misma debe acercarse a ANSES y realizar una Acreditación de Datos Personales (ADP) con DNI y fotocopia de su grupo familiar.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UcParenR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Rechazo por Hogar con más de un beneficiario: En este caso puede ocurrir que un integrante del Hogar ya tenga asignada la prestación o porque más de una persona consignó el mismo domicilio en el formulario, el beneficiario debe acercarse al ANSES y presentar su DNI y fotocopia para efectuar el reclamo correspondiente. 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spcAft>
                <a:spcPts val="0"/>
              </a:spcAft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Cabe aclarar que el beneficio del Programa Hogar se cobra por vivienda.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UcParenR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Rechazo por cambio de domicilio: según la base de datos, el beneficiario realizó un cambio de domicilio o sus datos declarados al momento de completar el formulario se modificaron. Debe acercarse al ANSES con DNI y fotocopia, boleta de servicios, y solicitar la Acreditación de Datos Personales (ADP)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UcParenR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Suspendido por impago: al no retirar el subsidio en un período mayor a 3 meses el beneficiario es dado de baja. Debe completar nuevamente la inscripción</a:t>
            </a:r>
            <a:r>
              <a:rPr lang="es-E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1425</Words>
  <Application>Microsoft Office PowerPoint</Application>
  <PresentationFormat>A4 (210 x 297 mm)</PresentationFormat>
  <Paragraphs>389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Lucida Sans Unicode</vt:lpstr>
      <vt:lpstr>Symbol</vt:lpstr>
      <vt:lpstr>Tahoma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 Angel Macia</dc:creator>
  <cp:lastModifiedBy>Analia  Mabel Ramos Corvalan</cp:lastModifiedBy>
  <cp:revision>185</cp:revision>
  <cp:lastPrinted>2019-10-29T16:04:18Z</cp:lastPrinted>
  <dcterms:created xsi:type="dcterms:W3CDTF">2019-01-16T18:36:22Z</dcterms:created>
  <dcterms:modified xsi:type="dcterms:W3CDTF">2019-10-29T16:10:35Z</dcterms:modified>
</cp:coreProperties>
</file>