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5" y="1191255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6"/>
                </a:moveTo>
                <a:lnTo>
                  <a:pt x="0" y="45826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6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1" y="1191255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2" y="45826"/>
                </a:moveTo>
                <a:lnTo>
                  <a:pt x="0" y="45826"/>
                </a:lnTo>
                <a:lnTo>
                  <a:pt x="0" y="0"/>
                </a:lnTo>
                <a:lnTo>
                  <a:pt x="376012" y="0"/>
                </a:lnTo>
                <a:lnTo>
                  <a:pt x="376012" y="45826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5" y="1328137"/>
            <a:ext cx="7542349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5" y="1428401"/>
            <a:ext cx="7542649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800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9"/>
                </a:moveTo>
                <a:lnTo>
                  <a:pt x="9143999" y="4655699"/>
                </a:lnTo>
                <a:lnTo>
                  <a:pt x="9143999" y="0"/>
                </a:lnTo>
                <a:lnTo>
                  <a:pt x="0" y="0"/>
                </a:lnTo>
                <a:lnTo>
                  <a:pt x="0" y="46556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900" y="1384400"/>
            <a:ext cx="4537710" cy="2822575"/>
            <a:chOff x="4606900" y="1384400"/>
            <a:chExt cx="4537710" cy="28225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6900" y="1384400"/>
              <a:ext cx="4537098" cy="282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2600" y="1896624"/>
              <a:ext cx="3445250" cy="15589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02475" y="1375155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80" dirty="0">
                <a:solidFill>
                  <a:srgbClr val="1A1A1A"/>
                </a:solidFill>
                <a:latin typeface="Trebuchet MS"/>
                <a:cs typeface="Trebuchet MS"/>
              </a:rPr>
              <a:t>Conversion</a:t>
            </a:r>
            <a:r>
              <a:rPr sz="4000" b="1" spc="-25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000" b="1" spc="65" dirty="0">
                <a:solidFill>
                  <a:srgbClr val="1A1A1A"/>
                </a:solidFill>
                <a:latin typeface="Trebuchet MS"/>
                <a:cs typeface="Trebuchet MS"/>
              </a:rPr>
              <a:t>of  </a:t>
            </a:r>
            <a:r>
              <a:rPr sz="4000" b="1" spc="200" dirty="0">
                <a:solidFill>
                  <a:srgbClr val="1A1A1A"/>
                </a:solidFill>
                <a:latin typeface="Trebuchet MS"/>
                <a:cs typeface="Trebuchet MS"/>
              </a:rPr>
              <a:t>Sign </a:t>
            </a:r>
            <a:r>
              <a:rPr sz="4000" b="1" spc="204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000" b="1" spc="220" dirty="0">
                <a:solidFill>
                  <a:srgbClr val="1A1A1A"/>
                </a:solidFill>
                <a:latin typeface="Trebuchet MS"/>
                <a:cs typeface="Trebuchet MS"/>
              </a:rPr>
              <a:t>Language </a:t>
            </a:r>
            <a:r>
              <a:rPr sz="4000" b="1" spc="55" dirty="0">
                <a:solidFill>
                  <a:srgbClr val="1A1A1A"/>
                </a:solidFill>
                <a:latin typeface="Trebuchet MS"/>
                <a:cs typeface="Trebuchet MS"/>
              </a:rPr>
              <a:t>to </a:t>
            </a:r>
            <a:r>
              <a:rPr sz="4000" b="1" spc="6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1A1A1A"/>
                </a:solidFill>
                <a:latin typeface="Trebuchet MS"/>
                <a:cs typeface="Trebuchet MS"/>
              </a:rPr>
              <a:t>Text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5" y="4050122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Tahoma"/>
                <a:cs typeface="Tahoma"/>
              </a:rPr>
              <a:t>Dumb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Tahoma"/>
                <a:cs typeface="Tahoma"/>
              </a:rPr>
              <a:t>Deaf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48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12" y="52070"/>
                </a:moveTo>
                <a:lnTo>
                  <a:pt x="68884" y="52070"/>
                </a:lnTo>
                <a:lnTo>
                  <a:pt x="68884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84" y="120650"/>
                </a:lnTo>
                <a:lnTo>
                  <a:pt x="68884" y="68580"/>
                </a:lnTo>
                <a:lnTo>
                  <a:pt x="121412" y="68580"/>
                </a:lnTo>
                <a:lnTo>
                  <a:pt x="121412" y="52070"/>
                </a:lnTo>
                <a:close/>
              </a:path>
            </a:pathLst>
          </a:custGeom>
          <a:solidFill>
            <a:srgbClr val="307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47" y="1958840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38" y="2028415"/>
                </a:moveTo>
                <a:lnTo>
                  <a:pt x="9" y="2028415"/>
                </a:lnTo>
                <a:lnTo>
                  <a:pt x="0" y="360344"/>
                </a:lnTo>
                <a:lnTo>
                  <a:pt x="3289" y="311451"/>
                </a:lnTo>
                <a:lnTo>
                  <a:pt x="12871" y="264556"/>
                </a:lnTo>
                <a:lnTo>
                  <a:pt x="28315" y="220090"/>
                </a:lnTo>
                <a:lnTo>
                  <a:pt x="49194" y="178482"/>
                </a:lnTo>
                <a:lnTo>
                  <a:pt x="75077" y="140161"/>
                </a:lnTo>
                <a:lnTo>
                  <a:pt x="105536" y="105557"/>
                </a:lnTo>
                <a:lnTo>
                  <a:pt x="140140" y="75099"/>
                </a:lnTo>
                <a:lnTo>
                  <a:pt x="178461" y="49215"/>
                </a:lnTo>
                <a:lnTo>
                  <a:pt x="220069" y="28337"/>
                </a:lnTo>
                <a:lnTo>
                  <a:pt x="264535" y="12892"/>
                </a:lnTo>
                <a:lnTo>
                  <a:pt x="311430" y="3310"/>
                </a:lnTo>
                <a:lnTo>
                  <a:pt x="360323" y="20"/>
                </a:lnTo>
                <a:lnTo>
                  <a:pt x="2521553" y="0"/>
                </a:lnTo>
                <a:lnTo>
                  <a:pt x="2521562" y="1668090"/>
                </a:lnTo>
                <a:lnTo>
                  <a:pt x="2518438" y="1715453"/>
                </a:lnTo>
                <a:lnTo>
                  <a:pt x="2509218" y="1761603"/>
                </a:lnTo>
                <a:lnTo>
                  <a:pt x="2494134" y="1805981"/>
                </a:lnTo>
                <a:lnTo>
                  <a:pt x="2473420" y="1848026"/>
                </a:lnTo>
                <a:lnTo>
                  <a:pt x="2447307" y="1887178"/>
                </a:lnTo>
                <a:lnTo>
                  <a:pt x="2416026" y="1922878"/>
                </a:lnTo>
                <a:lnTo>
                  <a:pt x="2380326" y="1954159"/>
                </a:lnTo>
                <a:lnTo>
                  <a:pt x="2341173" y="1980272"/>
                </a:lnTo>
                <a:lnTo>
                  <a:pt x="2299128" y="2000987"/>
                </a:lnTo>
                <a:lnTo>
                  <a:pt x="2254751" y="2016070"/>
                </a:lnTo>
                <a:lnTo>
                  <a:pt x="2208601" y="2025290"/>
                </a:lnTo>
                <a:lnTo>
                  <a:pt x="2161238" y="2028415"/>
                </a:lnTo>
                <a:close/>
              </a:path>
            </a:pathLst>
          </a:custGeom>
          <a:solidFill>
            <a:srgbClr val="0D5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42" y="2164517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14" dirty="0">
                <a:solidFill>
                  <a:srgbClr val="FFFFFF"/>
                </a:solidFill>
                <a:latin typeface="Gill Sans MT"/>
                <a:cs typeface="Gill Sans MT"/>
              </a:rPr>
              <a:t>Laye</a:t>
            </a:r>
            <a:r>
              <a:rPr sz="3000" b="1" spc="-90" dirty="0">
                <a:solidFill>
                  <a:srgbClr val="FFFFFF"/>
                </a:solidFill>
                <a:latin typeface="Gill Sans MT"/>
                <a:cs typeface="Gill Sans MT"/>
              </a:rPr>
              <a:t>r </a:t>
            </a:r>
            <a:r>
              <a:rPr sz="3000" b="1" spc="65" dirty="0">
                <a:solidFill>
                  <a:srgbClr val="FFFFFF"/>
                </a:solidFill>
                <a:latin typeface="Gill Sans MT"/>
                <a:cs typeface="Gill Sans MT"/>
              </a:rPr>
              <a:t>2</a:t>
            </a:r>
            <a:endParaRPr sz="3000">
              <a:latin typeface="Gill Sans MT"/>
              <a:cs typeface="Gill Sans MT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105" dirty="0">
                <a:solidFill>
                  <a:srgbClr val="FFFFFF"/>
                </a:solidFill>
                <a:latin typeface="Gill Sans MT"/>
                <a:cs typeface="Gill Sans MT"/>
              </a:rPr>
              <a:t>Classify </a:t>
            </a:r>
            <a:r>
              <a:rPr sz="18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Gill Sans MT"/>
                <a:cs typeface="Gill Sans MT"/>
              </a:rPr>
              <a:t>betwee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8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Gill Sans MT"/>
                <a:cs typeface="Gill Sans MT"/>
              </a:rPr>
              <a:t>Similar  </a:t>
            </a:r>
            <a:r>
              <a:rPr sz="1800" spc="125" dirty="0">
                <a:solidFill>
                  <a:srgbClr val="FFFFFF"/>
                </a:solidFill>
                <a:latin typeface="Gill Sans MT"/>
                <a:cs typeface="Gill Sans MT"/>
              </a:rPr>
              <a:t>Symbols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23" y="1958761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9" y="11"/>
                </a:moveTo>
                <a:close/>
              </a:path>
              <a:path w="2515870" h="2028825">
                <a:moveTo>
                  <a:pt x="9" y="20"/>
                </a:moveTo>
                <a:close/>
              </a:path>
              <a:path w="2515870" h="2028825">
                <a:moveTo>
                  <a:pt x="2515719" y="2028592"/>
                </a:moveTo>
                <a:lnTo>
                  <a:pt x="360351" y="2028571"/>
                </a:lnTo>
                <a:lnTo>
                  <a:pt x="311454" y="2025282"/>
                </a:lnTo>
                <a:lnTo>
                  <a:pt x="264555" y="2015699"/>
                </a:lnTo>
                <a:lnTo>
                  <a:pt x="220086" y="2000253"/>
                </a:lnTo>
                <a:lnTo>
                  <a:pt x="178475" y="1979373"/>
                </a:lnTo>
                <a:lnTo>
                  <a:pt x="140151" y="1953488"/>
                </a:lnTo>
                <a:lnTo>
                  <a:pt x="105544" y="1923027"/>
                </a:lnTo>
                <a:lnTo>
                  <a:pt x="75083" y="1888420"/>
                </a:lnTo>
                <a:lnTo>
                  <a:pt x="49198" y="1850096"/>
                </a:lnTo>
                <a:lnTo>
                  <a:pt x="28318" y="1808485"/>
                </a:lnTo>
                <a:lnTo>
                  <a:pt x="12872" y="1764015"/>
                </a:lnTo>
                <a:lnTo>
                  <a:pt x="3289" y="1717117"/>
                </a:lnTo>
                <a:lnTo>
                  <a:pt x="0" y="1668220"/>
                </a:lnTo>
                <a:lnTo>
                  <a:pt x="9" y="20"/>
                </a:lnTo>
                <a:lnTo>
                  <a:pt x="2155376" y="20"/>
                </a:lnTo>
                <a:lnTo>
                  <a:pt x="2202743" y="3145"/>
                </a:lnTo>
                <a:lnTo>
                  <a:pt x="2248896" y="12366"/>
                </a:lnTo>
                <a:lnTo>
                  <a:pt x="2293277" y="27450"/>
                </a:lnTo>
                <a:lnTo>
                  <a:pt x="2335326" y="48166"/>
                </a:lnTo>
                <a:lnTo>
                  <a:pt x="2374481" y="74282"/>
                </a:lnTo>
                <a:lnTo>
                  <a:pt x="2410184" y="105565"/>
                </a:lnTo>
                <a:lnTo>
                  <a:pt x="2441467" y="141268"/>
                </a:lnTo>
                <a:lnTo>
                  <a:pt x="2467582" y="180423"/>
                </a:lnTo>
                <a:lnTo>
                  <a:pt x="2488298" y="222471"/>
                </a:lnTo>
                <a:lnTo>
                  <a:pt x="2503383" y="266852"/>
                </a:lnTo>
                <a:lnTo>
                  <a:pt x="2512603" y="313006"/>
                </a:lnTo>
                <a:lnTo>
                  <a:pt x="2515728" y="360372"/>
                </a:lnTo>
                <a:lnTo>
                  <a:pt x="2515719" y="2028592"/>
                </a:lnTo>
                <a:close/>
              </a:path>
            </a:pathLst>
          </a:custGeom>
          <a:solidFill>
            <a:srgbClr val="307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33" y="2164511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>
                <a:latin typeface="Gill Sans MT"/>
                <a:cs typeface="Gill Sans MT"/>
              </a:rPr>
              <a:t>Laye</a:t>
            </a:r>
            <a:r>
              <a:rPr sz="3000" spc="-90" dirty="0">
                <a:latin typeface="Gill Sans MT"/>
                <a:cs typeface="Gill Sans MT"/>
              </a:rPr>
              <a:t>r </a:t>
            </a:r>
            <a:r>
              <a:rPr sz="3000" spc="65" dirty="0">
                <a:latin typeface="Gill Sans MT"/>
                <a:cs typeface="Gill Sans MT"/>
              </a:rPr>
              <a:t>1</a:t>
            </a:r>
            <a:endParaRPr sz="3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41" y="2947339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Gill Sans MT"/>
                <a:cs typeface="Gill Sans MT"/>
              </a:rPr>
              <a:t>Classify </a:t>
            </a:r>
            <a:r>
              <a:rPr sz="18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Gill Sans MT"/>
                <a:cs typeface="Gill Sans MT"/>
              </a:rPr>
              <a:t>betwee</a:t>
            </a:r>
            <a:r>
              <a:rPr sz="1800" spc="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1800" spc="-6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Gill Sans MT"/>
                <a:cs typeface="Gill Sans MT"/>
              </a:rPr>
              <a:t>27  </a:t>
            </a:r>
            <a:r>
              <a:rPr sz="1800" spc="125" dirty="0">
                <a:solidFill>
                  <a:srgbClr val="FFFFFF"/>
                </a:solidFill>
                <a:latin typeface="Gill Sans MT"/>
                <a:cs typeface="Gill Sans MT"/>
              </a:rPr>
              <a:t>Symbols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5" y="2701318"/>
            <a:ext cx="731520" cy="543560"/>
            <a:chOff x="1913975" y="2701318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5" y="2701318"/>
              <a:ext cx="727710" cy="543560"/>
            </a:xfrm>
            <a:custGeom>
              <a:avLst/>
              <a:gdLst/>
              <a:ahLst/>
              <a:cxnLst/>
              <a:rect l="l" t="t" r="r" b="b"/>
              <a:pathLst>
                <a:path w="727710" h="543560">
                  <a:moveTo>
                    <a:pt x="363856" y="543564"/>
                  </a:moveTo>
                  <a:lnTo>
                    <a:pt x="310088" y="540617"/>
                  </a:lnTo>
                  <a:lnTo>
                    <a:pt x="258769" y="532057"/>
                  </a:lnTo>
                  <a:lnTo>
                    <a:pt x="210463" y="518304"/>
                  </a:lnTo>
                  <a:lnTo>
                    <a:pt x="165732" y="499778"/>
                  </a:lnTo>
                  <a:lnTo>
                    <a:pt x="125139" y="476900"/>
                  </a:lnTo>
                  <a:lnTo>
                    <a:pt x="89247" y="450091"/>
                  </a:lnTo>
                  <a:lnTo>
                    <a:pt x="58619" y="419770"/>
                  </a:lnTo>
                  <a:lnTo>
                    <a:pt x="33817" y="386358"/>
                  </a:lnTo>
                  <a:lnTo>
                    <a:pt x="15405" y="350276"/>
                  </a:lnTo>
                  <a:lnTo>
                    <a:pt x="3945" y="311943"/>
                  </a:lnTo>
                  <a:lnTo>
                    <a:pt x="0" y="271782"/>
                  </a:lnTo>
                  <a:lnTo>
                    <a:pt x="3945" y="231620"/>
                  </a:lnTo>
                  <a:lnTo>
                    <a:pt x="15405" y="193287"/>
                  </a:lnTo>
                  <a:lnTo>
                    <a:pt x="33817" y="157205"/>
                  </a:lnTo>
                  <a:lnTo>
                    <a:pt x="58619" y="123793"/>
                  </a:lnTo>
                  <a:lnTo>
                    <a:pt x="89247" y="93473"/>
                  </a:lnTo>
                  <a:lnTo>
                    <a:pt x="125139" y="66663"/>
                  </a:lnTo>
                  <a:lnTo>
                    <a:pt x="165732" y="43785"/>
                  </a:lnTo>
                  <a:lnTo>
                    <a:pt x="210463" y="25260"/>
                  </a:lnTo>
                  <a:lnTo>
                    <a:pt x="258769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2" y="11506"/>
                  </a:lnTo>
                  <a:lnTo>
                    <a:pt x="517249" y="25260"/>
                  </a:lnTo>
                  <a:lnTo>
                    <a:pt x="561980" y="43785"/>
                  </a:lnTo>
                  <a:lnTo>
                    <a:pt x="602572" y="66663"/>
                  </a:lnTo>
                  <a:lnTo>
                    <a:pt x="638465" y="93473"/>
                  </a:lnTo>
                  <a:lnTo>
                    <a:pt x="669093" y="123793"/>
                  </a:lnTo>
                  <a:lnTo>
                    <a:pt x="693895" y="157205"/>
                  </a:lnTo>
                  <a:lnTo>
                    <a:pt x="712307" y="193287"/>
                  </a:lnTo>
                  <a:lnTo>
                    <a:pt x="723767" y="231620"/>
                  </a:lnTo>
                  <a:lnTo>
                    <a:pt x="727712" y="271782"/>
                  </a:lnTo>
                  <a:lnTo>
                    <a:pt x="723767" y="311943"/>
                  </a:lnTo>
                  <a:lnTo>
                    <a:pt x="712307" y="350276"/>
                  </a:lnTo>
                  <a:lnTo>
                    <a:pt x="693895" y="386358"/>
                  </a:lnTo>
                  <a:lnTo>
                    <a:pt x="669093" y="419770"/>
                  </a:lnTo>
                  <a:lnTo>
                    <a:pt x="638465" y="450091"/>
                  </a:lnTo>
                  <a:lnTo>
                    <a:pt x="602572" y="476900"/>
                  </a:lnTo>
                  <a:lnTo>
                    <a:pt x="561980" y="499778"/>
                  </a:lnTo>
                  <a:lnTo>
                    <a:pt x="517249" y="518304"/>
                  </a:lnTo>
                  <a:lnTo>
                    <a:pt x="468942" y="532057"/>
                  </a:lnTo>
                  <a:lnTo>
                    <a:pt x="417624" y="540617"/>
                  </a:lnTo>
                  <a:lnTo>
                    <a:pt x="363856" y="5435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5" y="2887566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0" y="170834"/>
                  </a:moveTo>
                  <a:lnTo>
                    <a:pt x="437960" y="112767"/>
                  </a:lnTo>
                  <a:lnTo>
                    <a:pt x="0" y="112767"/>
                  </a:lnTo>
                  <a:lnTo>
                    <a:pt x="0" y="58066"/>
                  </a:lnTo>
                  <a:lnTo>
                    <a:pt x="437960" y="58066"/>
                  </a:lnTo>
                  <a:lnTo>
                    <a:pt x="437960" y="0"/>
                  </a:lnTo>
                  <a:lnTo>
                    <a:pt x="552368" y="85417"/>
                  </a:lnTo>
                  <a:lnTo>
                    <a:pt x="437960" y="170834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48" y="2644554"/>
            <a:ext cx="968375" cy="657225"/>
            <a:chOff x="5555248" y="264455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59" y="264455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33" y="657026"/>
                  </a:moveTo>
                  <a:lnTo>
                    <a:pt x="425730" y="654816"/>
                  </a:lnTo>
                  <a:lnTo>
                    <a:pt x="371430" y="648350"/>
                  </a:lnTo>
                  <a:lnTo>
                    <a:pt x="319397" y="637875"/>
                  </a:lnTo>
                  <a:lnTo>
                    <a:pt x="269991" y="623636"/>
                  </a:lnTo>
                  <a:lnTo>
                    <a:pt x="223574" y="605881"/>
                  </a:lnTo>
                  <a:lnTo>
                    <a:pt x="180508" y="584856"/>
                  </a:lnTo>
                  <a:lnTo>
                    <a:pt x="141155" y="560807"/>
                  </a:lnTo>
                  <a:lnTo>
                    <a:pt x="105875" y="533981"/>
                  </a:lnTo>
                  <a:lnTo>
                    <a:pt x="75031" y="504625"/>
                  </a:lnTo>
                  <a:lnTo>
                    <a:pt x="48984" y="472985"/>
                  </a:lnTo>
                  <a:lnTo>
                    <a:pt x="28096" y="439307"/>
                  </a:lnTo>
                  <a:lnTo>
                    <a:pt x="12728" y="403838"/>
                  </a:lnTo>
                  <a:lnTo>
                    <a:pt x="3242" y="366825"/>
                  </a:lnTo>
                  <a:lnTo>
                    <a:pt x="0" y="328513"/>
                  </a:lnTo>
                  <a:lnTo>
                    <a:pt x="3242" y="290201"/>
                  </a:lnTo>
                  <a:lnTo>
                    <a:pt x="12728" y="253188"/>
                  </a:lnTo>
                  <a:lnTo>
                    <a:pt x="28096" y="217719"/>
                  </a:lnTo>
                  <a:lnTo>
                    <a:pt x="48984" y="184041"/>
                  </a:lnTo>
                  <a:lnTo>
                    <a:pt x="75031" y="152401"/>
                  </a:lnTo>
                  <a:lnTo>
                    <a:pt x="105875" y="123045"/>
                  </a:lnTo>
                  <a:lnTo>
                    <a:pt x="141155" y="96219"/>
                  </a:lnTo>
                  <a:lnTo>
                    <a:pt x="180508" y="72170"/>
                  </a:lnTo>
                  <a:lnTo>
                    <a:pt x="223574" y="51145"/>
                  </a:lnTo>
                  <a:lnTo>
                    <a:pt x="269991" y="33390"/>
                  </a:lnTo>
                  <a:lnTo>
                    <a:pt x="319397" y="19151"/>
                  </a:lnTo>
                  <a:lnTo>
                    <a:pt x="371430" y="8676"/>
                  </a:lnTo>
                  <a:lnTo>
                    <a:pt x="425730" y="2210"/>
                  </a:lnTo>
                  <a:lnTo>
                    <a:pt x="481933" y="0"/>
                  </a:lnTo>
                  <a:lnTo>
                    <a:pt x="538137" y="2210"/>
                  </a:lnTo>
                  <a:lnTo>
                    <a:pt x="592437" y="8676"/>
                  </a:lnTo>
                  <a:lnTo>
                    <a:pt x="644470" y="19151"/>
                  </a:lnTo>
                  <a:lnTo>
                    <a:pt x="693876" y="33390"/>
                  </a:lnTo>
                  <a:lnTo>
                    <a:pt x="740293" y="51145"/>
                  </a:lnTo>
                  <a:lnTo>
                    <a:pt x="783359" y="72170"/>
                  </a:lnTo>
                  <a:lnTo>
                    <a:pt x="822712" y="96219"/>
                  </a:lnTo>
                  <a:lnTo>
                    <a:pt x="857992" y="123045"/>
                  </a:lnTo>
                  <a:lnTo>
                    <a:pt x="888836" y="152401"/>
                  </a:lnTo>
                  <a:lnTo>
                    <a:pt x="914883" y="184041"/>
                  </a:lnTo>
                  <a:lnTo>
                    <a:pt x="935772" y="217719"/>
                  </a:lnTo>
                  <a:lnTo>
                    <a:pt x="951140" y="253188"/>
                  </a:lnTo>
                  <a:lnTo>
                    <a:pt x="960625" y="290201"/>
                  </a:lnTo>
                  <a:lnTo>
                    <a:pt x="963868" y="328513"/>
                  </a:lnTo>
                  <a:lnTo>
                    <a:pt x="960625" y="366825"/>
                  </a:lnTo>
                  <a:lnTo>
                    <a:pt x="951140" y="403838"/>
                  </a:lnTo>
                  <a:lnTo>
                    <a:pt x="935772" y="439307"/>
                  </a:lnTo>
                  <a:lnTo>
                    <a:pt x="914883" y="472985"/>
                  </a:lnTo>
                  <a:lnTo>
                    <a:pt x="888836" y="504625"/>
                  </a:lnTo>
                  <a:lnTo>
                    <a:pt x="857992" y="533981"/>
                  </a:lnTo>
                  <a:lnTo>
                    <a:pt x="822712" y="560807"/>
                  </a:lnTo>
                  <a:lnTo>
                    <a:pt x="783359" y="584856"/>
                  </a:lnTo>
                  <a:lnTo>
                    <a:pt x="740293" y="605881"/>
                  </a:lnTo>
                  <a:lnTo>
                    <a:pt x="693876" y="623636"/>
                  </a:lnTo>
                  <a:lnTo>
                    <a:pt x="644470" y="637875"/>
                  </a:lnTo>
                  <a:lnTo>
                    <a:pt x="592437" y="648350"/>
                  </a:lnTo>
                  <a:lnTo>
                    <a:pt x="538137" y="654816"/>
                  </a:lnTo>
                  <a:lnTo>
                    <a:pt x="481933" y="657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48" y="286967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32" y="206494"/>
                  </a:moveTo>
                  <a:lnTo>
                    <a:pt x="593332" y="136306"/>
                  </a:lnTo>
                  <a:lnTo>
                    <a:pt x="0" y="136306"/>
                  </a:lnTo>
                  <a:lnTo>
                    <a:pt x="0" y="70187"/>
                  </a:lnTo>
                  <a:lnTo>
                    <a:pt x="593332" y="70187"/>
                  </a:lnTo>
                  <a:lnTo>
                    <a:pt x="593332" y="0"/>
                  </a:lnTo>
                  <a:lnTo>
                    <a:pt x="731622" y="103247"/>
                  </a:lnTo>
                  <a:lnTo>
                    <a:pt x="593332" y="206494"/>
                  </a:lnTo>
                  <a:close/>
                </a:path>
              </a:pathLst>
            </a:custGeom>
            <a:solidFill>
              <a:srgbClr val="0D5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31" y="2307850"/>
            <a:ext cx="1254708" cy="1503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900" y="1462315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Layer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5" y="1896776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5" dirty="0">
                <a:latin typeface="Times New Roman"/>
                <a:cs typeface="Times New Roman"/>
              </a:rPr>
              <a:t> the </a:t>
            </a:r>
            <a:r>
              <a:rPr sz="1800" dirty="0">
                <a:latin typeface="Times New Roman"/>
                <a:cs typeface="Times New Roman"/>
              </a:rPr>
              <a:t>processed</a:t>
            </a:r>
            <a:r>
              <a:rPr sz="1800" spc="-5" dirty="0">
                <a:latin typeface="Times New Roman"/>
                <a:cs typeface="Times New Roman"/>
              </a:rPr>
              <a:t> 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5" dirty="0">
                <a:latin typeface="Times New Roman"/>
                <a:cs typeface="Times New Roman"/>
              </a:rPr>
              <a:t> 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spc="-5">
                <a:latin typeface="Times New Roman"/>
                <a:cs typeface="Times New Roman"/>
              </a:rPr>
              <a:t>than </a:t>
            </a:r>
            <a:r>
              <a:rPr lang="en-IN" sz="1800" spc="-5" dirty="0">
                <a:latin typeface="Times New Roman"/>
                <a:cs typeface="Times New Roman"/>
              </a:rPr>
              <a:t>5</a:t>
            </a:r>
            <a:r>
              <a:rPr sz="1800" smtClean="0">
                <a:latin typeface="Times New Roman"/>
                <a:cs typeface="Times New Roman"/>
              </a:rPr>
              <a:t>0 </a:t>
            </a:r>
            <a:r>
              <a:rPr sz="1800" dirty="0">
                <a:latin typeface="Times New Roman"/>
                <a:cs typeface="Times New Roman"/>
              </a:rPr>
              <a:t>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into consideration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considered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5" y="1381515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Layer</a:t>
            </a:r>
            <a:r>
              <a:rPr sz="20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9" y="1896776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dirty="0">
                <a:latin typeface="Times New Roman"/>
                <a:cs typeface="Times New Roman"/>
              </a:rPr>
              <a:t> detect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similar</a:t>
            </a:r>
            <a:r>
              <a:rPr sz="1800" dirty="0">
                <a:latin typeface="Times New Roman"/>
                <a:cs typeface="Times New Roman"/>
              </a:rPr>
              <a:t> results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getting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classify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" dirty="0">
                <a:latin typeface="Times New Roman"/>
                <a:cs typeface="Times New Roman"/>
              </a:rPr>
              <a:t> those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5" dirty="0">
                <a:latin typeface="Times New Roman"/>
                <a:cs typeface="Times New Roman"/>
              </a:rPr>
              <a:t> classifiers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those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testing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showing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properly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5" y="3373151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25" y="3373151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58160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1A1A1A"/>
                </a:solidFill>
              </a:rPr>
              <a:t>Convolutional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85" dirty="0">
                <a:solidFill>
                  <a:srgbClr val="1A1A1A"/>
                </a:solidFill>
              </a:rPr>
              <a:t>Neural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8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9" y="1465075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10" dirty="0">
                <a:solidFill>
                  <a:srgbClr val="595959"/>
                </a:solidFill>
                <a:latin typeface="Tahoma"/>
                <a:cs typeface="Tahoma"/>
              </a:rPr>
              <a:t>CNNs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consist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multiple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layers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each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layer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containing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numerous 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“filters”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which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perform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extraction.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Initially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these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“filters”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random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by 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training,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feature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extraction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gets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Tahoma"/>
                <a:cs typeface="Tahoma"/>
              </a:rPr>
              <a:t>better  </a:t>
            </a:r>
            <a:r>
              <a:rPr sz="1800" spc="15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800" spc="-2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Tahoma"/>
                <a:cs typeface="Tahoma"/>
              </a:rPr>
              <a:t>better.</a:t>
            </a:r>
            <a:endParaRPr sz="1800">
              <a:latin typeface="Tahoma"/>
              <a:cs typeface="Tahom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It’s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Tahoma"/>
                <a:cs typeface="Tahoma"/>
              </a:rPr>
              <a:t>primarily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595959"/>
                </a:solidFill>
                <a:latin typeface="Tahoma"/>
                <a:cs typeface="Tahoma"/>
              </a:rPr>
              <a:t>for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image</a:t>
            </a:r>
            <a:r>
              <a:rPr sz="1800" spc="-2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classification.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325" y="1607475"/>
            <a:ext cx="2247214" cy="29848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100" y="1667236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Our</a:t>
            </a:r>
            <a:r>
              <a:rPr spc="-250" dirty="0"/>
              <a:t> </a:t>
            </a:r>
            <a:r>
              <a:rPr spc="315" dirty="0"/>
              <a:t>CNN</a:t>
            </a:r>
            <a:r>
              <a:rPr spc="-250" dirty="0"/>
              <a:t> </a:t>
            </a:r>
            <a:r>
              <a:rPr spc="60" dirty="0"/>
              <a:t>Classifier</a:t>
            </a:r>
            <a:r>
              <a:rPr spc="-250" dirty="0"/>
              <a:t> </a:t>
            </a:r>
            <a:r>
              <a:rPr spc="195" dirty="0"/>
              <a:t>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00" y="628650"/>
            <a:ext cx="7376849" cy="45148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45" dirty="0"/>
              <a:t>Finger</a:t>
            </a:r>
            <a:r>
              <a:rPr spc="-254" dirty="0"/>
              <a:t> </a:t>
            </a:r>
            <a:r>
              <a:rPr spc="145" dirty="0"/>
              <a:t>Spelling</a:t>
            </a:r>
            <a:r>
              <a:rPr spc="-254" dirty="0"/>
              <a:t> </a:t>
            </a:r>
            <a:r>
              <a:rPr spc="105" dirty="0"/>
              <a:t>Sentence </a:t>
            </a:r>
            <a:r>
              <a:rPr spc="-1065" dirty="0"/>
              <a:t> </a:t>
            </a:r>
            <a:r>
              <a:rPr spc="40" dirty="0"/>
              <a:t>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2" y="656335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5" y="1344551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0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5600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-5" dirty="0">
                <a:latin typeface="Times New Roman"/>
                <a:cs typeface="Times New Roman"/>
              </a:rPr>
              <a:t> symbol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avoid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probability 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wrong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specific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5" dirty="0">
                <a:latin typeface="Times New Roman"/>
                <a:cs typeface="Times New Roman"/>
              </a:rPr>
              <a:t>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current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buffer</a:t>
            </a:r>
            <a:r>
              <a:rPr sz="1800" spc="-5" dirty="0">
                <a:latin typeface="Times New Roman"/>
                <a:cs typeface="Times New Roman"/>
              </a:rPr>
              <a:t> 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empty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5600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gets</a:t>
            </a:r>
            <a:r>
              <a:rPr sz="1800" spc="-5" dirty="0">
                <a:latin typeface="Times New Roman"/>
                <a:cs typeface="Times New Roman"/>
              </a:rPr>
              <a:t> appended to the sentence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5" y="644909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solidFill>
                  <a:srgbClr val="1A1A1A"/>
                </a:solidFill>
              </a:rPr>
              <a:t>Challenges</a:t>
            </a:r>
            <a:r>
              <a:rPr sz="3000" spc="-220" dirty="0">
                <a:solidFill>
                  <a:srgbClr val="1A1A1A"/>
                </a:solidFill>
              </a:rPr>
              <a:t> </a:t>
            </a:r>
            <a:r>
              <a:rPr sz="3000" spc="100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0675" y="1428401"/>
            <a:ext cx="7542649" cy="2879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2720" indent="-457200">
              <a:lnSpc>
                <a:spcPct val="114599"/>
              </a:lnSpc>
              <a:spcBef>
                <a:spcPts val="100"/>
              </a:spcBef>
              <a:buFont typeface="MS PGothic"/>
              <a:buChar char="➢"/>
              <a:tabLst>
                <a:tab pos="469265" algn="l"/>
                <a:tab pos="469900" algn="l"/>
              </a:tabLst>
            </a:pPr>
            <a:r>
              <a:rPr lang="en-IN" spc="100" dirty="0" smtClean="0"/>
              <a:t>The dataset we found was in RGB value, so for training it was consuming large amount of time and result were also not good</a:t>
            </a:r>
            <a:r>
              <a:rPr spc="-15" smtClean="0"/>
              <a:t>.</a:t>
            </a:r>
            <a:endParaRPr spc="-15" dirty="0"/>
          </a:p>
          <a:p>
            <a:pPr marL="469900" marR="5080" indent="-457200">
              <a:lnSpc>
                <a:spcPct val="114599"/>
              </a:lnSpc>
              <a:buFont typeface="MS PGothic"/>
              <a:buChar char="➢"/>
              <a:tabLst>
                <a:tab pos="513715" algn="l"/>
                <a:tab pos="514350" algn="l"/>
              </a:tabLst>
            </a:pPr>
            <a:r>
              <a:rPr spc="-5" smtClean="0"/>
              <a:t>Second </a:t>
            </a:r>
            <a:r>
              <a:rPr spc="-5" dirty="0"/>
              <a:t>issue was </a:t>
            </a:r>
            <a:r>
              <a:rPr spc="45" dirty="0"/>
              <a:t>to </a:t>
            </a:r>
            <a:r>
              <a:rPr spc="15" dirty="0"/>
              <a:t>select </a:t>
            </a:r>
            <a:r>
              <a:rPr spc="-35" dirty="0"/>
              <a:t>a </a:t>
            </a:r>
            <a:r>
              <a:rPr spc="45" dirty="0"/>
              <a:t>filter </a:t>
            </a:r>
            <a:r>
              <a:rPr spc="40" dirty="0"/>
              <a:t>for </a:t>
            </a:r>
            <a:r>
              <a:rPr spc="15" dirty="0"/>
              <a:t>feature </a:t>
            </a:r>
            <a:r>
              <a:rPr spc="10" dirty="0"/>
              <a:t>extraction. </a:t>
            </a:r>
            <a:r>
              <a:rPr spc="100" dirty="0"/>
              <a:t>We </a:t>
            </a:r>
            <a:r>
              <a:rPr spc="40" dirty="0"/>
              <a:t>tried </a:t>
            </a:r>
            <a:r>
              <a:rPr spc="45" dirty="0"/>
              <a:t> </a:t>
            </a:r>
            <a:r>
              <a:rPr spc="15" dirty="0"/>
              <a:t>various </a:t>
            </a:r>
            <a:r>
              <a:rPr spc="45" dirty="0"/>
              <a:t>filter </a:t>
            </a:r>
            <a:r>
              <a:rPr spc="5" dirty="0"/>
              <a:t>including </a:t>
            </a:r>
            <a:r>
              <a:rPr spc="20" dirty="0"/>
              <a:t>binary </a:t>
            </a:r>
            <a:r>
              <a:rPr dirty="0"/>
              <a:t>threshold, </a:t>
            </a:r>
            <a:r>
              <a:rPr spc="-5" dirty="0"/>
              <a:t>canny </a:t>
            </a:r>
            <a:r>
              <a:rPr spc="-20" dirty="0"/>
              <a:t>edge </a:t>
            </a:r>
            <a:r>
              <a:rPr spc="5" dirty="0"/>
              <a:t>detection, </a:t>
            </a:r>
            <a:r>
              <a:rPr spc="10" dirty="0"/>
              <a:t> </a:t>
            </a:r>
            <a:r>
              <a:rPr spc="-20" dirty="0"/>
              <a:t>gaussian</a:t>
            </a:r>
            <a:r>
              <a:rPr spc="-220" dirty="0"/>
              <a:t> </a:t>
            </a:r>
            <a:r>
              <a:rPr spc="30" dirty="0"/>
              <a:t>blur</a:t>
            </a:r>
            <a:r>
              <a:rPr spc="-215" dirty="0"/>
              <a:t> </a:t>
            </a:r>
            <a:r>
              <a:rPr spc="-25" dirty="0"/>
              <a:t>etc.</a:t>
            </a:r>
            <a:r>
              <a:rPr spc="-215" dirty="0"/>
              <a:t> </a:t>
            </a:r>
            <a:r>
              <a:rPr spc="-40" dirty="0"/>
              <a:t>,of</a:t>
            </a:r>
            <a:r>
              <a:rPr spc="-215" dirty="0"/>
              <a:t> </a:t>
            </a:r>
            <a:r>
              <a:rPr spc="15" dirty="0"/>
              <a:t>which</a:t>
            </a:r>
            <a:r>
              <a:rPr spc="-215" dirty="0"/>
              <a:t> </a:t>
            </a:r>
            <a:r>
              <a:rPr spc="-20" dirty="0"/>
              <a:t>gaussian</a:t>
            </a:r>
            <a:r>
              <a:rPr spc="-215" dirty="0"/>
              <a:t> </a:t>
            </a:r>
            <a:r>
              <a:rPr spc="30" dirty="0"/>
              <a:t>blur</a:t>
            </a:r>
            <a:r>
              <a:rPr spc="-215" dirty="0"/>
              <a:t> </a:t>
            </a:r>
            <a:r>
              <a:rPr spc="45" dirty="0"/>
              <a:t>filter</a:t>
            </a:r>
            <a:r>
              <a:rPr spc="-215" dirty="0"/>
              <a:t> </a:t>
            </a:r>
            <a:r>
              <a:rPr spc="-5" dirty="0"/>
              <a:t>was</a:t>
            </a:r>
            <a:r>
              <a:rPr spc="-215" dirty="0"/>
              <a:t> </a:t>
            </a:r>
            <a:r>
              <a:rPr spc="-5" dirty="0"/>
              <a:t>giving</a:t>
            </a:r>
            <a:r>
              <a:rPr spc="-215" dirty="0"/>
              <a:t> </a:t>
            </a:r>
            <a:r>
              <a:rPr spc="35" dirty="0"/>
              <a:t>better</a:t>
            </a:r>
            <a:r>
              <a:rPr spc="-215" dirty="0"/>
              <a:t> </a:t>
            </a:r>
            <a:r>
              <a:rPr spc="-5" dirty="0"/>
              <a:t>results.</a:t>
            </a:r>
          </a:p>
          <a:p>
            <a:pPr marL="469900" marR="294640" indent="-457200" algn="just">
              <a:lnSpc>
                <a:spcPct val="114599"/>
              </a:lnSpc>
              <a:buFont typeface="MS PGothic"/>
              <a:buChar char="➢"/>
              <a:tabLst>
                <a:tab pos="469900" algn="l"/>
              </a:tabLst>
            </a:pPr>
            <a:r>
              <a:rPr spc="-35" dirty="0"/>
              <a:t>Issues</a:t>
            </a:r>
            <a:r>
              <a:rPr spc="-220" dirty="0"/>
              <a:t> </a:t>
            </a:r>
            <a:r>
              <a:rPr spc="25" dirty="0"/>
              <a:t>were</a:t>
            </a:r>
            <a:r>
              <a:rPr spc="-215" dirty="0"/>
              <a:t> </a:t>
            </a:r>
            <a:r>
              <a:rPr dirty="0"/>
              <a:t>faced</a:t>
            </a:r>
            <a:r>
              <a:rPr spc="-215" dirty="0"/>
              <a:t> </a:t>
            </a:r>
            <a:r>
              <a:rPr spc="15" dirty="0"/>
              <a:t>relating</a:t>
            </a:r>
            <a:r>
              <a:rPr spc="-215" dirty="0"/>
              <a:t> </a:t>
            </a:r>
            <a:r>
              <a:rPr spc="45" dirty="0"/>
              <a:t>to</a:t>
            </a:r>
            <a:r>
              <a:rPr spc="-215" dirty="0"/>
              <a:t> </a:t>
            </a:r>
            <a:r>
              <a:rPr spc="20" dirty="0"/>
              <a:t>the</a:t>
            </a:r>
            <a:r>
              <a:rPr spc="-215" dirty="0"/>
              <a:t> </a:t>
            </a:r>
            <a:r>
              <a:rPr spc="5" dirty="0"/>
              <a:t>accuracy</a:t>
            </a:r>
            <a:r>
              <a:rPr spc="-215" dirty="0"/>
              <a:t> </a:t>
            </a:r>
            <a:r>
              <a:rPr spc="25" dirty="0"/>
              <a:t>of</a:t>
            </a:r>
            <a:r>
              <a:rPr spc="-215" dirty="0"/>
              <a:t> </a:t>
            </a:r>
            <a:r>
              <a:rPr spc="20" dirty="0"/>
              <a:t>the</a:t>
            </a:r>
            <a:r>
              <a:rPr spc="-215" dirty="0"/>
              <a:t> </a:t>
            </a:r>
            <a:r>
              <a:rPr spc="5" dirty="0"/>
              <a:t>model</a:t>
            </a:r>
            <a:r>
              <a:rPr spc="-215" dirty="0"/>
              <a:t> </a:t>
            </a:r>
            <a:r>
              <a:rPr spc="15" dirty="0"/>
              <a:t>we</a:t>
            </a:r>
            <a:r>
              <a:rPr spc="-215" dirty="0"/>
              <a:t> </a:t>
            </a:r>
            <a:r>
              <a:rPr spc="20" dirty="0"/>
              <a:t>trained</a:t>
            </a:r>
            <a:r>
              <a:rPr spc="-215" dirty="0"/>
              <a:t> </a:t>
            </a:r>
            <a:r>
              <a:rPr spc="20" dirty="0"/>
              <a:t>in </a:t>
            </a:r>
            <a:r>
              <a:rPr spc="-550" dirty="0"/>
              <a:t> </a:t>
            </a:r>
            <a:r>
              <a:rPr spc="30" dirty="0"/>
              <a:t>earlier</a:t>
            </a:r>
            <a:r>
              <a:rPr spc="-215" dirty="0"/>
              <a:t> </a:t>
            </a:r>
            <a:r>
              <a:rPr spc="-15" dirty="0"/>
              <a:t>phases</a:t>
            </a:r>
            <a:r>
              <a:rPr spc="-215" dirty="0"/>
              <a:t> </a:t>
            </a:r>
            <a:r>
              <a:rPr spc="15" dirty="0"/>
              <a:t>which</a:t>
            </a:r>
            <a:r>
              <a:rPr spc="-215" dirty="0"/>
              <a:t> </a:t>
            </a:r>
            <a:r>
              <a:rPr spc="15" dirty="0"/>
              <a:t>we</a:t>
            </a:r>
            <a:r>
              <a:rPr spc="-215" dirty="0"/>
              <a:t> </a:t>
            </a:r>
            <a:r>
              <a:rPr spc="15" dirty="0"/>
              <a:t>eventually</a:t>
            </a:r>
            <a:r>
              <a:rPr spc="-215" dirty="0"/>
              <a:t> </a:t>
            </a:r>
            <a:r>
              <a:rPr spc="15" dirty="0"/>
              <a:t>improved</a:t>
            </a:r>
            <a:r>
              <a:rPr spc="-215" dirty="0"/>
              <a:t> </a:t>
            </a:r>
            <a:r>
              <a:rPr spc="15" dirty="0"/>
              <a:t>by</a:t>
            </a:r>
            <a:r>
              <a:rPr spc="-215" dirty="0"/>
              <a:t> </a:t>
            </a:r>
            <a:r>
              <a:rPr dirty="0"/>
              <a:t>increasing</a:t>
            </a:r>
            <a:r>
              <a:rPr spc="-215" dirty="0"/>
              <a:t> </a:t>
            </a:r>
            <a:r>
              <a:rPr spc="20" dirty="0"/>
              <a:t>the</a:t>
            </a:r>
            <a:r>
              <a:rPr spc="-215" dirty="0"/>
              <a:t> </a:t>
            </a:r>
            <a:r>
              <a:rPr spc="20" dirty="0"/>
              <a:t>input </a:t>
            </a:r>
            <a:r>
              <a:rPr spc="-550" dirty="0"/>
              <a:t> </a:t>
            </a:r>
            <a:r>
              <a:rPr spc="-20" dirty="0"/>
              <a:t>image</a:t>
            </a:r>
            <a:r>
              <a:rPr spc="-220" dirty="0"/>
              <a:t> </a:t>
            </a:r>
            <a:r>
              <a:rPr spc="10" dirty="0"/>
              <a:t>size</a:t>
            </a:r>
            <a:r>
              <a:rPr spc="-220" dirty="0"/>
              <a:t> </a:t>
            </a:r>
            <a:r>
              <a:rPr spc="-10" dirty="0"/>
              <a:t>and</a:t>
            </a:r>
            <a:r>
              <a:rPr spc="-220" dirty="0"/>
              <a:t> </a:t>
            </a:r>
            <a:r>
              <a:rPr dirty="0"/>
              <a:t>also</a:t>
            </a:r>
            <a:r>
              <a:rPr spc="-220" dirty="0"/>
              <a:t> </a:t>
            </a:r>
            <a:r>
              <a:rPr spc="15" dirty="0"/>
              <a:t>by</a:t>
            </a:r>
            <a:r>
              <a:rPr spc="-220" dirty="0"/>
              <a:t> </a:t>
            </a:r>
            <a:r>
              <a:rPr spc="10" dirty="0"/>
              <a:t>improving</a:t>
            </a:r>
            <a:r>
              <a:rPr spc="-220" dirty="0"/>
              <a:t> </a:t>
            </a:r>
            <a:r>
              <a:rPr spc="20" dirty="0"/>
              <a:t>the</a:t>
            </a:r>
            <a:r>
              <a:rPr spc="-220" dirty="0"/>
              <a:t> </a:t>
            </a:r>
            <a:r>
              <a:rPr spc="-15" dirty="0"/>
              <a:t>dataset.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6434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5" dirty="0">
                <a:solidFill>
                  <a:srgbClr val="1A1A1A"/>
                </a:solidFill>
              </a:rPr>
              <a:t>Software</a:t>
            </a:r>
            <a:r>
              <a:rPr sz="3000" spc="-195" dirty="0">
                <a:solidFill>
                  <a:srgbClr val="1A1A1A"/>
                </a:solidFill>
              </a:rPr>
              <a:t> </a:t>
            </a:r>
            <a:r>
              <a:rPr sz="3000" spc="60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9" y="2102751"/>
            <a:ext cx="2070735" cy="12766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>
                <a:latin typeface="Times New Roman"/>
                <a:cs typeface="Times New Roman"/>
              </a:rPr>
              <a:t>NumPy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9" y="2102751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4571999" cy="51434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0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68699" y="0"/>
                  </a:lnTo>
                  <a:lnTo>
                    <a:pt x="4568699" y="5143499"/>
                  </a:lnTo>
                  <a:close/>
                </a:path>
              </a:pathLst>
            </a:custGeom>
            <a:solidFill>
              <a:srgbClr val="178D7D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5" y="1361195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3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50" y="616439"/>
            <a:ext cx="3275329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 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American Sign Language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 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6434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Limitations</a:t>
            </a:r>
            <a:r>
              <a:rPr sz="3000" spc="-195" dirty="0">
                <a:solidFill>
                  <a:srgbClr val="1A1A1A"/>
                </a:solidFill>
              </a:rPr>
              <a:t> </a:t>
            </a:r>
            <a:r>
              <a:rPr sz="3000" spc="60" dirty="0">
                <a:solidFill>
                  <a:srgbClr val="1A1A1A"/>
                </a:solidFill>
              </a:rPr>
              <a:t>of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our</a:t>
            </a:r>
            <a:r>
              <a:rPr sz="3000" spc="-195" dirty="0">
                <a:solidFill>
                  <a:srgbClr val="1A1A1A"/>
                </a:solidFill>
              </a:rPr>
              <a:t> </a:t>
            </a:r>
            <a:r>
              <a:rPr sz="3000" spc="13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7" y="2095565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model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works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35" dirty="0">
                <a:latin typeface="Tahoma"/>
                <a:cs typeface="Tahoma"/>
              </a:rPr>
              <a:t>well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only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in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good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lighting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conditions.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2400">
              <a:latin typeface="Tahoma"/>
              <a:cs typeface="Tahoma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35" smtClean="0">
                <a:latin typeface="Tahoma"/>
                <a:cs typeface="Tahoma"/>
              </a:rPr>
              <a:t>Plain</a:t>
            </a:r>
            <a:r>
              <a:rPr lang="en-IN" sz="2000" spc="35" dirty="0" smtClean="0">
                <a:latin typeface="Tahoma"/>
                <a:cs typeface="Tahoma"/>
              </a:rPr>
              <a:t> White </a:t>
            </a:r>
            <a:r>
              <a:rPr sz="2000" spc="-240" smtClean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background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is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needed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45" dirty="0">
                <a:latin typeface="Tahoma"/>
                <a:cs typeface="Tahoma"/>
              </a:rPr>
              <a:t>for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the</a:t>
            </a:r>
            <a:r>
              <a:rPr sz="2000" spc="-23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model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to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detect</a:t>
            </a:r>
            <a:r>
              <a:rPr sz="2000" spc="-240" dirty="0">
                <a:latin typeface="Tahoma"/>
                <a:cs typeface="Tahoma"/>
              </a:rPr>
              <a:t> </a:t>
            </a:r>
            <a:r>
              <a:rPr sz="2000" spc="40" dirty="0">
                <a:latin typeface="Tahoma"/>
                <a:cs typeface="Tahoma"/>
              </a:rPr>
              <a:t>with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accuracy.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6434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9" y="2102751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this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report,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functional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american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D&amp;M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people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been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asl alphabets.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achieved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95.7%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  <a:endParaRPr sz="1800">
              <a:latin typeface="Times New Roman"/>
              <a:cs typeface="Times New Roman"/>
            </a:endParaRP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</a:t>
            </a:r>
            <a:r>
              <a:rPr sz="1800" spc="-5" dirty="0">
                <a:latin typeface="Times New Roman"/>
                <a:cs typeface="Times New Roman"/>
              </a:rPr>
              <a:t> symbols 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more similar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each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5" y="1376434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1A1A1A"/>
                </a:solidFill>
              </a:rPr>
              <a:t>Future</a:t>
            </a:r>
            <a:r>
              <a:rPr sz="3000" spc="-185" dirty="0">
                <a:solidFill>
                  <a:srgbClr val="1A1A1A"/>
                </a:solidFill>
              </a:rPr>
              <a:t> </a:t>
            </a:r>
            <a:r>
              <a:rPr sz="3000" spc="160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5" y="2102751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4599"/>
              </a:lnSpc>
              <a:spcBef>
                <a:spcPts val="100"/>
              </a:spcBef>
              <a:buFont typeface="MS UI Gothic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5" dirty="0">
                <a:latin typeface="Times New Roman"/>
                <a:cs typeface="Times New Roman"/>
              </a:rPr>
              <a:t> trying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background</a:t>
            </a:r>
            <a:r>
              <a:rPr sz="1800" spc="-5" dirty="0">
                <a:latin typeface="Times New Roman"/>
                <a:cs typeface="Times New Roman"/>
              </a:rPr>
              <a:t> subtraction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14599"/>
              </a:lnSpc>
              <a:buFont typeface="MS UI Gothic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thinking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improving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preprocessing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light conditions with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higher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4571999" cy="51434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50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68699" y="0"/>
                  </a:lnTo>
                  <a:lnTo>
                    <a:pt x="4568699" y="5143499"/>
                  </a:lnTo>
                  <a:close/>
                </a:path>
              </a:pathLst>
            </a:custGeom>
            <a:solidFill>
              <a:srgbClr val="178D7D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2400" y="1379483"/>
            <a:ext cx="4267199" cy="150297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20"/>
              </a:spcBef>
            </a:pPr>
            <a:r>
              <a:rPr sz="2400" b="1" spc="-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rebuchet MS"/>
                <a:cs typeface="Trebuchet MS"/>
              </a:rPr>
              <a:t>Under  </a:t>
            </a:r>
            <a:r>
              <a:rPr sz="2400" b="1" spc="45" dirty="0">
                <a:solidFill>
                  <a:srgbClr val="FFFFFF"/>
                </a:solidFill>
                <a:latin typeface="Trebuchet MS"/>
                <a:cs typeface="Trebuchet MS"/>
              </a:rPr>
              <a:t>Supervision</a:t>
            </a:r>
            <a:r>
              <a:rPr sz="24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90" dirty="0">
                <a:solidFill>
                  <a:srgbClr val="FFFFFF"/>
                </a:solidFill>
                <a:latin typeface="Trebuchet MS"/>
                <a:cs typeface="Trebuchet MS"/>
              </a:rPr>
              <a:t>Dr</a:t>
            </a:r>
            <a:r>
              <a:rPr sz="2400" b="1" spc="-9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b="1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400" b="1" spc="-1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Rahul</a:t>
            </a:r>
            <a:r>
              <a:rPr lang="en-IN" sz="2400" b="1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 Kumar </a:t>
            </a:r>
            <a:r>
              <a:rPr lang="en-IN" sz="2400" b="1" spc="-1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Chaurasiya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24" y="1022358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0000"/>
                </a:solidFill>
              </a:rPr>
              <a:t>Efforts</a:t>
            </a:r>
            <a:r>
              <a:rPr sz="2400" spc="-150" dirty="0">
                <a:solidFill>
                  <a:srgbClr val="000000"/>
                </a:solidFill>
              </a:rPr>
              <a:t> </a:t>
            </a:r>
            <a:r>
              <a:rPr sz="2400" spc="8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24" y="1808488"/>
            <a:ext cx="2409190" cy="207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5" dirty="0" err="1" smtClean="0">
                <a:latin typeface="Times New Roman"/>
                <a:cs typeface="Times New Roman"/>
              </a:rPr>
              <a:t>Abhishek</a:t>
            </a:r>
            <a:r>
              <a:rPr lang="en-IN" sz="1400" b="1" spc="-5" dirty="0" smtClean="0">
                <a:latin typeface="Times New Roman"/>
                <a:cs typeface="Times New Roman"/>
              </a:rPr>
              <a:t> </a:t>
            </a:r>
            <a:r>
              <a:rPr lang="en-IN" sz="1400" b="1" spc="-5" dirty="0" err="1" smtClean="0">
                <a:latin typeface="Times New Roman"/>
                <a:cs typeface="Times New Roman"/>
              </a:rPr>
              <a:t>Agarwal</a:t>
            </a:r>
            <a:r>
              <a:rPr sz="1400" b="1" spc="-35" smtClean="0">
                <a:latin typeface="Times New Roman"/>
                <a:cs typeface="Times New Roman"/>
              </a:rPr>
              <a:t> </a:t>
            </a:r>
            <a:r>
              <a:rPr sz="1400" b="1" smtClean="0">
                <a:latin typeface="Times New Roman"/>
                <a:cs typeface="Times New Roman"/>
              </a:rPr>
              <a:t>-</a:t>
            </a:r>
            <a:r>
              <a:rPr lang="en-IN" sz="1400" b="1" dirty="0" smtClean="0">
                <a:latin typeface="Times New Roman"/>
                <a:cs typeface="Times New Roman"/>
              </a:rPr>
              <a:t>181114151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214299"/>
              </a:lnSpc>
            </a:pPr>
            <a:r>
              <a:rPr lang="en-IN" sz="1400" b="1" spc="-5" dirty="0" err="1" smtClean="0">
                <a:latin typeface="Times New Roman"/>
                <a:cs typeface="Times New Roman"/>
              </a:rPr>
              <a:t>Prakhar</a:t>
            </a:r>
            <a:r>
              <a:rPr lang="en-IN" sz="1400" b="1" spc="-5" dirty="0" smtClean="0">
                <a:latin typeface="Times New Roman"/>
                <a:cs typeface="Times New Roman"/>
              </a:rPr>
              <a:t> </a:t>
            </a:r>
            <a:r>
              <a:rPr lang="en-IN" sz="1400" b="1" spc="-5" dirty="0" err="1" smtClean="0">
                <a:latin typeface="Times New Roman"/>
                <a:cs typeface="Times New Roman"/>
              </a:rPr>
              <a:t>Tripathi</a:t>
            </a:r>
            <a:r>
              <a:rPr sz="1400" b="1" smtClean="0">
                <a:latin typeface="Times New Roman"/>
                <a:cs typeface="Times New Roman"/>
              </a:rPr>
              <a:t>- </a:t>
            </a:r>
            <a:r>
              <a:rPr lang="en-IN" sz="1400" b="1" dirty="0" smtClean="0">
                <a:latin typeface="Times New Roman"/>
                <a:cs typeface="Times New Roman"/>
              </a:rPr>
              <a:t>181114117</a:t>
            </a:r>
            <a:r>
              <a:rPr sz="1400" b="1" spc="-5" smtClean="0">
                <a:latin typeface="Times New Roman"/>
                <a:cs typeface="Times New Roman"/>
              </a:rPr>
              <a:t> </a:t>
            </a:r>
            <a:r>
              <a:rPr sz="1400" b="1" smtClean="0">
                <a:latin typeface="Times New Roman"/>
                <a:cs typeface="Times New Roman"/>
              </a:rPr>
              <a:t> </a:t>
            </a:r>
            <a:r>
              <a:rPr lang="en-IN" sz="1400" b="1" dirty="0" smtClean="0">
                <a:latin typeface="Times New Roman"/>
                <a:cs typeface="Times New Roman"/>
              </a:rPr>
              <a:t>        </a:t>
            </a:r>
            <a:r>
              <a:rPr sz="1400" b="1" spc="-5" smtClean="0">
                <a:latin typeface="Times New Roman"/>
                <a:cs typeface="Times New Roman"/>
              </a:rPr>
              <a:t> </a:t>
            </a:r>
            <a:r>
              <a:rPr lang="en-IN" sz="1400" b="1" spc="-5" dirty="0" err="1" smtClean="0">
                <a:latin typeface="Times New Roman"/>
                <a:cs typeface="Times New Roman"/>
              </a:rPr>
              <a:t>Prerna</a:t>
            </a:r>
            <a:r>
              <a:rPr lang="en-IN" sz="1400" b="1" spc="-5" dirty="0" smtClean="0">
                <a:latin typeface="Times New Roman"/>
                <a:cs typeface="Times New Roman"/>
              </a:rPr>
              <a:t> Singh</a:t>
            </a:r>
            <a:r>
              <a:rPr sz="1400" b="1" smtClean="0">
                <a:latin typeface="Times New Roman"/>
                <a:cs typeface="Times New Roman"/>
              </a:rPr>
              <a:t>- </a:t>
            </a:r>
            <a:r>
              <a:rPr lang="en-IN" sz="1400" b="1" spc="-5" dirty="0" smtClean="0">
                <a:latin typeface="Times New Roman"/>
                <a:cs typeface="Times New Roman"/>
              </a:rPr>
              <a:t>181114120</a:t>
            </a:r>
            <a:r>
              <a:rPr sz="1400" b="1" spc="-5" smtClean="0">
                <a:latin typeface="Times New Roman"/>
                <a:cs typeface="Times New Roman"/>
              </a:rPr>
              <a:t> </a:t>
            </a:r>
            <a:r>
              <a:rPr sz="1400" b="1" smtClean="0">
                <a:latin typeface="Times New Roman"/>
                <a:cs typeface="Times New Roman"/>
              </a:rPr>
              <a:t> </a:t>
            </a:r>
            <a:endParaRPr lang="en-IN" sz="1400" b="1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214299"/>
              </a:lnSpc>
            </a:pPr>
            <a:r>
              <a:rPr lang="en-IN" sz="1400" b="1" spc="-5" dirty="0" err="1" smtClean="0">
                <a:latin typeface="Times New Roman"/>
                <a:cs typeface="Times New Roman"/>
              </a:rPr>
              <a:t>Yash</a:t>
            </a:r>
            <a:r>
              <a:rPr lang="en-IN" sz="1400" b="1" spc="-5" dirty="0" smtClean="0">
                <a:latin typeface="Times New Roman"/>
                <a:cs typeface="Times New Roman"/>
              </a:rPr>
              <a:t> Modi-181114009</a:t>
            </a:r>
          </a:p>
          <a:p>
            <a:pPr marL="12700" marR="5080">
              <a:lnSpc>
                <a:spcPct val="214299"/>
              </a:lnSpc>
            </a:pPr>
            <a:r>
              <a:rPr lang="en-IN" sz="1400" b="1" spc="-5" dirty="0" smtClean="0">
                <a:latin typeface="Times New Roman"/>
                <a:cs typeface="Times New Roman"/>
              </a:rPr>
              <a:t>Mohammad </a:t>
            </a:r>
            <a:r>
              <a:rPr lang="en-IN" sz="1400" b="1" spc="-5" dirty="0" err="1" smtClean="0">
                <a:latin typeface="Times New Roman"/>
                <a:cs typeface="Times New Roman"/>
              </a:rPr>
              <a:t>Anas</a:t>
            </a:r>
            <a:r>
              <a:rPr sz="1400" b="1" smtClean="0">
                <a:latin typeface="Times New Roman"/>
                <a:cs typeface="Times New Roman"/>
              </a:rPr>
              <a:t>-</a:t>
            </a:r>
            <a:r>
              <a:rPr sz="1400" b="1" spc="-30" smtClean="0">
                <a:latin typeface="Times New Roman"/>
                <a:cs typeface="Times New Roman"/>
              </a:rPr>
              <a:t> </a:t>
            </a:r>
            <a:r>
              <a:rPr lang="en-IN" sz="1400" b="1" spc="-5" dirty="0" smtClean="0">
                <a:latin typeface="Times New Roman"/>
                <a:cs typeface="Times New Roman"/>
              </a:rPr>
              <a:t>181114039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30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5" y="1856420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0" dirty="0"/>
              <a:t>Thank</a:t>
            </a:r>
            <a:r>
              <a:rPr sz="6000" spc="-415" dirty="0"/>
              <a:t> </a:t>
            </a:r>
            <a:r>
              <a:rPr sz="6000" spc="225" dirty="0"/>
              <a:t>You</a:t>
            </a:r>
            <a:r>
              <a:rPr sz="6000" spc="-409" dirty="0"/>
              <a:t> </a:t>
            </a:r>
            <a:r>
              <a:rPr sz="6000" spc="-365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524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178D7D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34"/>
                  </a:lnTo>
                  <a:lnTo>
                    <a:pt x="372897" y="45834"/>
                  </a:lnTo>
                  <a:lnTo>
                    <a:pt x="376008" y="45834"/>
                  </a:lnTo>
                  <a:lnTo>
                    <a:pt x="745756" y="45834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4" y="1388692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120" dirty="0"/>
              <a:t>Sign	</a:t>
            </a:r>
            <a:r>
              <a:rPr sz="2400" spc="130" dirty="0"/>
              <a:t>language	</a:t>
            </a:r>
            <a:r>
              <a:rPr sz="2400" spc="25" dirty="0"/>
              <a:t>is	</a:t>
            </a:r>
            <a:r>
              <a:rPr sz="2400" spc="95" dirty="0"/>
              <a:t>a </a:t>
            </a:r>
            <a:r>
              <a:rPr sz="2400" spc="100" dirty="0"/>
              <a:t> </a:t>
            </a:r>
            <a:r>
              <a:rPr sz="2400" spc="50" dirty="0"/>
              <a:t>visual</a:t>
            </a:r>
            <a:r>
              <a:rPr sz="2400" dirty="0"/>
              <a:t>	</a:t>
            </a:r>
            <a:r>
              <a:rPr sz="2400" spc="130" dirty="0"/>
              <a:t>language</a:t>
            </a:r>
            <a:r>
              <a:rPr sz="2400" dirty="0"/>
              <a:t>	</a:t>
            </a:r>
            <a:r>
              <a:rPr sz="2400" spc="75" dirty="0"/>
              <a:t>and  </a:t>
            </a:r>
            <a:r>
              <a:rPr sz="2400" spc="70" dirty="0"/>
              <a:t>consists	</a:t>
            </a:r>
            <a:r>
              <a:rPr sz="2400" spc="45" dirty="0"/>
              <a:t>of	</a:t>
            </a:r>
            <a:r>
              <a:rPr sz="2400" spc="-70" dirty="0"/>
              <a:t>3	</a:t>
            </a:r>
            <a:r>
              <a:rPr sz="2400" dirty="0"/>
              <a:t>major </a:t>
            </a:r>
            <a:r>
              <a:rPr sz="2400" spc="5" dirty="0"/>
              <a:t> </a:t>
            </a:r>
            <a:r>
              <a:rPr sz="2400" spc="50" dirty="0"/>
              <a:t>components:</a:t>
            </a:r>
            <a:endParaRPr sz="2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650050"/>
            <a:ext cx="4571999" cy="1843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9" y="2011808"/>
            <a:ext cx="330009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b="1" spc="229" dirty="0">
                <a:solidFill>
                  <a:srgbClr val="1A1A1A"/>
                </a:solidFill>
                <a:latin typeface="Trebuchet MS"/>
                <a:cs typeface="Trebuchet MS"/>
              </a:rPr>
              <a:t>We </a:t>
            </a:r>
            <a:r>
              <a:rPr sz="2400" b="1" spc="65" dirty="0">
                <a:solidFill>
                  <a:srgbClr val="1A1A1A"/>
                </a:solidFill>
                <a:latin typeface="Trebuchet MS"/>
                <a:cs typeface="Trebuchet MS"/>
              </a:rPr>
              <a:t>implemented </a:t>
            </a:r>
            <a:r>
              <a:rPr sz="2400" b="1" spc="-60" dirty="0">
                <a:solidFill>
                  <a:srgbClr val="1A1A1A"/>
                </a:solidFill>
                <a:latin typeface="Trebuchet MS"/>
                <a:cs typeface="Trebuchet MS"/>
              </a:rPr>
              <a:t>27 </a:t>
            </a:r>
            <a:r>
              <a:rPr sz="2400" b="1" spc="-5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55" dirty="0">
                <a:solidFill>
                  <a:srgbClr val="1A1A1A"/>
                </a:solidFill>
                <a:latin typeface="Trebuchet MS"/>
                <a:cs typeface="Trebuchet MS"/>
              </a:rPr>
              <a:t>symbols(A-Z,</a:t>
            </a:r>
            <a:r>
              <a:rPr sz="2400" b="1" spc="-16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30" dirty="0">
                <a:solidFill>
                  <a:srgbClr val="1A1A1A"/>
                </a:solidFill>
                <a:latin typeface="Trebuchet MS"/>
                <a:cs typeface="Trebuchet MS"/>
              </a:rPr>
              <a:t>blank)</a:t>
            </a:r>
            <a:r>
              <a:rPr sz="2400" b="1" spc="-16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1A1A1A"/>
                </a:solidFill>
                <a:latin typeface="Trebuchet MS"/>
                <a:cs typeface="Trebuchet MS"/>
              </a:rPr>
              <a:t>of </a:t>
            </a:r>
            <a:r>
              <a:rPr sz="2400" b="1" spc="-7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135" dirty="0">
                <a:solidFill>
                  <a:srgbClr val="1A1A1A"/>
                </a:solidFill>
                <a:latin typeface="Trebuchet MS"/>
                <a:cs typeface="Trebuchet MS"/>
              </a:rPr>
              <a:t>ASL</a:t>
            </a:r>
            <a:r>
              <a:rPr sz="2400" b="1" spc="-15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1A1A1A"/>
                </a:solidFill>
                <a:latin typeface="Trebuchet MS"/>
                <a:cs typeface="Trebuchet MS"/>
              </a:rPr>
              <a:t>in</a:t>
            </a:r>
            <a:r>
              <a:rPr sz="2400" b="1" spc="-15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1A1A1A"/>
                </a:solidFill>
                <a:latin typeface="Trebuchet MS"/>
                <a:cs typeface="Trebuchet MS"/>
              </a:rPr>
              <a:t>our</a:t>
            </a:r>
            <a:r>
              <a:rPr sz="2400" b="1" spc="-15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1A1A1A"/>
                </a:solidFill>
                <a:latin typeface="Trebuchet MS"/>
                <a:cs typeface="Trebuchet MS"/>
              </a:rPr>
              <a:t>project.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647" y="1011592"/>
            <a:ext cx="4185439" cy="2886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5" y="1315945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70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185" dirty="0"/>
              <a:t>How</a:t>
            </a:r>
            <a:r>
              <a:rPr spc="-235" dirty="0"/>
              <a:t> </a:t>
            </a:r>
            <a:r>
              <a:rPr spc="140"/>
              <a:t>we</a:t>
            </a:r>
            <a:r>
              <a:rPr spc="-229"/>
              <a:t> </a:t>
            </a:r>
            <a:r>
              <a:rPr lang="en-IN" spc="105" dirty="0" smtClean="0"/>
              <a:t>got our</a:t>
            </a:r>
            <a:r>
              <a:rPr spc="-229" smtClean="0"/>
              <a:t> </a:t>
            </a:r>
            <a:r>
              <a:rPr spc="120" dirty="0"/>
              <a:t>data</a:t>
            </a:r>
            <a:r>
              <a:rPr spc="-229" dirty="0"/>
              <a:t> </a:t>
            </a:r>
            <a:r>
              <a:rPr spc="90" dirty="0"/>
              <a:t>set</a:t>
            </a:r>
            <a:r>
              <a:rPr spc="-229" dirty="0"/>
              <a:t> </a:t>
            </a:r>
            <a:r>
              <a:rPr spc="140" dirty="0"/>
              <a:t>and </a:t>
            </a:r>
            <a:r>
              <a:rPr spc="-1070" dirty="0"/>
              <a:t> </a:t>
            </a:r>
            <a:r>
              <a:rPr spc="100" dirty="0"/>
              <a:t>did</a:t>
            </a:r>
            <a:r>
              <a:rPr spc="-229" dirty="0"/>
              <a:t> </a:t>
            </a:r>
            <a:r>
              <a:rPr spc="125" dirty="0"/>
              <a:t>Data</a:t>
            </a:r>
            <a:r>
              <a:rPr spc="-229" dirty="0"/>
              <a:t> </a:t>
            </a:r>
            <a:r>
              <a:rPr spc="105" dirty="0"/>
              <a:t>Preprocessing</a:t>
            </a:r>
            <a:r>
              <a:rPr spc="-229" dirty="0"/>
              <a:t> </a:t>
            </a:r>
            <a:r>
              <a:rPr spc="17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73355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latin typeface="Times New Roman"/>
                <a:cs typeface="Times New Roman"/>
              </a:rPr>
              <a:t>We got our dataset from open source i.e. </a:t>
            </a:r>
            <a:r>
              <a:rPr lang="en-US" dirty="0" err="1">
                <a:latin typeface="Times New Roman"/>
                <a:cs typeface="Times New Roman"/>
              </a:rPr>
              <a:t>K</a:t>
            </a:r>
            <a:r>
              <a:rPr lang="en-US" dirty="0" err="1" smtClean="0">
                <a:latin typeface="Times New Roman"/>
                <a:cs typeface="Times New Roman"/>
              </a:rPr>
              <a:t>aggle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AutoNum type="arabicParenR"/>
            </a:pPr>
            <a:r>
              <a:rPr lang="en-IN" dirty="0" smtClean="0">
                <a:latin typeface="Times New Roman"/>
                <a:cs typeface="Times New Roman"/>
              </a:rPr>
              <a:t>Dataset consist of RGB images and we had to train large number of images ,so we pre-processed our dataset images  applying </a:t>
            </a:r>
            <a:r>
              <a:rPr lang="en-IN" u="sng" dirty="0">
                <a:latin typeface="Times New Roman"/>
                <a:cs typeface="Times New Roman"/>
              </a:rPr>
              <a:t>G</a:t>
            </a:r>
            <a:r>
              <a:rPr lang="en-IN" u="sng" dirty="0" smtClean="0">
                <a:latin typeface="Times New Roman"/>
                <a:cs typeface="Times New Roman"/>
              </a:rPr>
              <a:t>aussian </a:t>
            </a:r>
            <a:r>
              <a:rPr lang="en-IN" u="sng" dirty="0">
                <a:latin typeface="Times New Roman"/>
                <a:cs typeface="Times New Roman"/>
              </a:rPr>
              <a:t>B</a:t>
            </a:r>
            <a:r>
              <a:rPr lang="en-IN" u="sng" dirty="0" smtClean="0">
                <a:latin typeface="Times New Roman"/>
                <a:cs typeface="Times New Roman"/>
              </a:rPr>
              <a:t>lur</a:t>
            </a:r>
            <a:r>
              <a:rPr lang="en-IN" dirty="0" smtClean="0">
                <a:latin typeface="Times New Roman"/>
                <a:cs typeface="Times New Roman"/>
              </a:rPr>
              <a:t> filter and then </a:t>
            </a:r>
            <a:r>
              <a:rPr lang="en-IN" dirty="0" err="1" smtClean="0">
                <a:latin typeface="Times New Roman"/>
                <a:cs typeface="Times New Roman"/>
              </a:rPr>
              <a:t>binarize</a:t>
            </a:r>
            <a:r>
              <a:rPr lang="en-IN" dirty="0" smtClean="0">
                <a:latin typeface="Times New Roman"/>
                <a:cs typeface="Times New Roman"/>
              </a:rPr>
              <a:t> it and background same for every image.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99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87799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1" y="1191255"/>
            <a:ext cx="746125" cy="46355"/>
            <a:chOff x="830391" y="1191255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5" y="1191255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6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1" y="1191255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2" y="45826"/>
                  </a:moveTo>
                  <a:lnTo>
                    <a:pt x="0" y="45826"/>
                  </a:lnTo>
                  <a:lnTo>
                    <a:pt x="0" y="0"/>
                  </a:lnTo>
                  <a:lnTo>
                    <a:pt x="376012" y="0"/>
                  </a:lnTo>
                  <a:lnTo>
                    <a:pt x="376012" y="45826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38600" y="2800350"/>
            <a:ext cx="659765" cy="171450"/>
            <a:chOff x="5860687" y="2936525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50" y="2941287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9" y="161699"/>
                  </a:moveTo>
                  <a:lnTo>
                    <a:pt x="568949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9" y="40424"/>
                  </a:lnTo>
                  <a:lnTo>
                    <a:pt x="568949" y="0"/>
                  </a:lnTo>
                  <a:lnTo>
                    <a:pt x="649799" y="80849"/>
                  </a:lnTo>
                  <a:lnTo>
                    <a:pt x="568949" y="161699"/>
                  </a:lnTo>
                  <a:close/>
                </a:path>
              </a:pathLst>
            </a:custGeom>
            <a:solidFill>
              <a:srgbClr val="E9E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50" y="2941287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9" y="40424"/>
                  </a:lnTo>
                  <a:lnTo>
                    <a:pt x="568949" y="0"/>
                  </a:lnTo>
                  <a:lnTo>
                    <a:pt x="649799" y="80849"/>
                  </a:lnTo>
                  <a:lnTo>
                    <a:pt x="568949" y="161699"/>
                  </a:lnTo>
                  <a:lnTo>
                    <a:pt x="568949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80"/>
            <a:ext cx="2211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0" dirty="0" smtClean="0">
                <a:latin typeface="Tahoma"/>
                <a:cs typeface="Tahoma"/>
              </a:rPr>
              <a:t>RGB image from </a:t>
            </a:r>
            <a:r>
              <a:rPr lang="en-IN" b="1" spc="-100" dirty="0" err="1" smtClean="0">
                <a:latin typeface="Tahoma"/>
                <a:cs typeface="Tahoma"/>
              </a:rPr>
              <a:t>Kaggle</a:t>
            </a:r>
            <a:r>
              <a:rPr lang="en-IN" b="1" spc="-100" dirty="0" smtClean="0">
                <a:latin typeface="Tahoma"/>
                <a:cs typeface="Tahoma"/>
              </a:rPr>
              <a:t> dataset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867400" y="1352550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-190" dirty="0">
                <a:solidFill>
                  <a:srgbClr val="000000"/>
                </a:solidFill>
                <a:latin typeface="Tahoma"/>
                <a:cs typeface="Tahoma"/>
              </a:rPr>
              <a:t>Image</a:t>
            </a:r>
            <a:r>
              <a:rPr sz="1800" spc="-1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000000"/>
                </a:solidFill>
                <a:latin typeface="Tahoma"/>
                <a:cs typeface="Tahoma"/>
              </a:rPr>
              <a:t>Post</a:t>
            </a:r>
            <a:r>
              <a:rPr sz="1800" spc="-1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000000"/>
                </a:solidFill>
                <a:latin typeface="Tahoma"/>
                <a:cs typeface="Tahoma"/>
              </a:rPr>
              <a:t>Gaussian  </a:t>
            </a:r>
            <a:r>
              <a:rPr sz="1800" spc="-80" dirty="0">
                <a:solidFill>
                  <a:srgbClr val="000000"/>
                </a:solidFill>
                <a:latin typeface="Tahoma"/>
                <a:cs typeface="Tahoma"/>
              </a:rPr>
              <a:t>Blur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8" name="Picture 17" descr="WhatsApp Image 2021-04-15 at 10.43.4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133600" cy="1981200"/>
          </a:xfrm>
          <a:prstGeom prst="rect">
            <a:avLst/>
          </a:prstGeom>
        </p:spPr>
      </p:pic>
      <p:pic>
        <p:nvPicPr>
          <p:cNvPr id="19" name="Picture 18" descr="hand4_r_bot_seg_2_croppe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62150"/>
            <a:ext cx="22860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100" y="1667236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Gesture</a:t>
            </a:r>
            <a:r>
              <a:rPr spc="-225" dirty="0"/>
              <a:t> </a:t>
            </a:r>
            <a:r>
              <a:rPr spc="70" dirty="0"/>
              <a:t>Classification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711</Words>
  <Application>Microsoft Office PowerPoint</Application>
  <PresentationFormat>On-screen Show (16:9)</PresentationFormat>
  <Paragraphs>78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Abstract</vt:lpstr>
      <vt:lpstr>Sign language is a  visual language and  consists of 3 major  components:</vt:lpstr>
      <vt:lpstr>Slide 4</vt:lpstr>
      <vt:lpstr>Methodology</vt:lpstr>
      <vt:lpstr>How we got our data set and  did Data Preprocessing ?</vt:lpstr>
      <vt:lpstr>Slide 7</vt:lpstr>
      <vt:lpstr>Image Post Gaussian  Blur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Slide 15</vt:lpstr>
      <vt:lpstr>Finger Spelling Sentence  Formation</vt:lpstr>
      <vt:lpstr>Implementation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7</cp:revision>
  <dcterms:created xsi:type="dcterms:W3CDTF">2021-04-15T11:43:18Z</dcterms:created>
  <dcterms:modified xsi:type="dcterms:W3CDTF">2021-04-15T17:56:25Z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