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3.jpg" ContentType="image/jpg"/>
  <Override PartName="/ppt/media/image32.jpg" ContentType="image/jpg"/>
  <Override PartName="/ppt/media/image71.jpg" ContentType="image/jpg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14630400" cy="8229600"/>
  <p:notesSz cx="14630400" cy="82296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7280" y="2551176"/>
            <a:ext cx="12435840" cy="17282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94560" y="4608576"/>
            <a:ext cx="10241280" cy="205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731520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7534656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74" y="8001000"/>
            <a:ext cx="14621325" cy="2286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074" y="8065768"/>
            <a:ext cx="14621325" cy="16383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145796"/>
            <a:ext cx="9842500" cy="11271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19225" y="1670050"/>
            <a:ext cx="13249275" cy="54584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974336" y="7653528"/>
            <a:ext cx="4681728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731520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533888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46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46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Relationship Id="rId8" Type="http://schemas.openxmlformats.org/officeDocument/2006/relationships/image" Target="../media/image61.png"/><Relationship Id="rId9" Type="http://schemas.openxmlformats.org/officeDocument/2006/relationships/image" Target="../media/image62.png"/><Relationship Id="rId10" Type="http://schemas.openxmlformats.org/officeDocument/2006/relationships/image" Target="../media/image63.png"/><Relationship Id="rId11" Type="http://schemas.openxmlformats.org/officeDocument/2006/relationships/image" Target="../media/image64.png"/><Relationship Id="rId12" Type="http://schemas.openxmlformats.org/officeDocument/2006/relationships/image" Target="../media/image65.png"/><Relationship Id="rId13" Type="http://schemas.openxmlformats.org/officeDocument/2006/relationships/image" Target="../media/image66.png"/><Relationship Id="rId14" Type="http://schemas.openxmlformats.org/officeDocument/2006/relationships/image" Target="../media/image67.png"/><Relationship Id="rId15" Type="http://schemas.openxmlformats.org/officeDocument/2006/relationships/image" Target="../media/image68.png"/><Relationship Id="rId16" Type="http://schemas.openxmlformats.org/officeDocument/2006/relationships/image" Target="../media/image69.png"/><Relationship Id="rId17" Type="http://schemas.openxmlformats.org/officeDocument/2006/relationships/image" Target="../media/image70.png"/><Relationship Id="rId18" Type="http://schemas.openxmlformats.org/officeDocument/2006/relationships/image" Target="../media/image71.jpg"/><Relationship Id="rId19" Type="http://schemas.openxmlformats.org/officeDocument/2006/relationships/image" Target="../media/image72.png"/><Relationship Id="rId20" Type="http://schemas.openxmlformats.org/officeDocument/2006/relationships/image" Target="../media/image73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Relationship Id="rId11" Type="http://schemas.openxmlformats.org/officeDocument/2006/relationships/image" Target="../media/image22.png"/><Relationship Id="rId12" Type="http://schemas.openxmlformats.org/officeDocument/2006/relationships/image" Target="../media/image2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1.png"/><Relationship Id="rId4" Type="http://schemas.openxmlformats.org/officeDocument/2006/relationships/image" Target="../media/image32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74" y="8065768"/>
            <a:ext cx="14621325" cy="16383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231140" y="6875474"/>
            <a:ext cx="9325610" cy="1018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Calibri"/>
                <a:cs typeface="Calibri"/>
              </a:rPr>
              <a:t>UIN</a:t>
            </a:r>
            <a:r>
              <a:rPr dirty="0" sz="2000" spc="-3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:</a:t>
            </a:r>
            <a:r>
              <a:rPr dirty="0" sz="2000" spc="-10" b="1">
                <a:latin typeface="Calibri"/>
                <a:cs typeface="Calibri"/>
              </a:rPr>
              <a:t> 136N069V03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dirty="0" sz="1600">
                <a:latin typeface="Calibri"/>
                <a:cs typeface="Calibri"/>
              </a:rPr>
              <a:t>"</a:t>
            </a:r>
            <a:r>
              <a:rPr dirty="0" sz="1600" i="1">
                <a:latin typeface="Calibri"/>
                <a:cs typeface="Calibri"/>
              </a:rPr>
              <a:t>This</a:t>
            </a:r>
            <a:r>
              <a:rPr dirty="0" sz="1600" spc="-45" i="1">
                <a:latin typeface="Calibri"/>
                <a:cs typeface="Calibri"/>
              </a:rPr>
              <a:t> </a:t>
            </a:r>
            <a:r>
              <a:rPr dirty="0" sz="1600" i="1">
                <a:latin typeface="Calibri"/>
                <a:cs typeface="Calibri"/>
              </a:rPr>
              <a:t>is</a:t>
            </a:r>
            <a:r>
              <a:rPr dirty="0" sz="1600" spc="-50" i="1">
                <a:latin typeface="Calibri"/>
                <a:cs typeface="Calibri"/>
              </a:rPr>
              <a:t> </a:t>
            </a:r>
            <a:r>
              <a:rPr dirty="0" sz="1600" i="1">
                <a:latin typeface="Calibri"/>
                <a:cs typeface="Calibri"/>
              </a:rPr>
              <a:t>the</a:t>
            </a:r>
            <a:r>
              <a:rPr dirty="0" sz="1600" spc="-30" i="1">
                <a:latin typeface="Calibri"/>
                <a:cs typeface="Calibri"/>
              </a:rPr>
              <a:t> </a:t>
            </a:r>
            <a:r>
              <a:rPr dirty="0" sz="1600" spc="-10" i="1">
                <a:latin typeface="Calibri"/>
                <a:cs typeface="Calibri"/>
              </a:rPr>
              <a:t>authorized</a:t>
            </a:r>
            <a:r>
              <a:rPr dirty="0" sz="1600" spc="-20" i="1">
                <a:latin typeface="Calibri"/>
                <a:cs typeface="Calibri"/>
              </a:rPr>
              <a:t> </a:t>
            </a:r>
            <a:r>
              <a:rPr dirty="0" sz="1600" spc="-10" i="1">
                <a:latin typeface="Calibri"/>
                <a:cs typeface="Calibri"/>
              </a:rPr>
              <a:t>presentation</a:t>
            </a:r>
            <a:r>
              <a:rPr dirty="0" sz="1600" spc="-30" i="1">
                <a:latin typeface="Calibri"/>
                <a:cs typeface="Calibri"/>
              </a:rPr>
              <a:t> </a:t>
            </a:r>
            <a:r>
              <a:rPr dirty="0" sz="1600" i="1">
                <a:latin typeface="Calibri"/>
                <a:cs typeface="Calibri"/>
              </a:rPr>
              <a:t>and</a:t>
            </a:r>
            <a:r>
              <a:rPr dirty="0" sz="1600" spc="-20" i="1">
                <a:latin typeface="Calibri"/>
                <a:cs typeface="Calibri"/>
              </a:rPr>
              <a:t> </a:t>
            </a:r>
            <a:r>
              <a:rPr dirty="0" sz="1600" i="1">
                <a:latin typeface="Calibri"/>
                <a:cs typeface="Calibri"/>
              </a:rPr>
              <a:t>should</a:t>
            </a:r>
            <a:r>
              <a:rPr dirty="0" sz="1600" spc="-15" i="1">
                <a:latin typeface="Calibri"/>
                <a:cs typeface="Calibri"/>
              </a:rPr>
              <a:t> </a:t>
            </a:r>
            <a:r>
              <a:rPr dirty="0" sz="1600" i="1">
                <a:latin typeface="Calibri"/>
                <a:cs typeface="Calibri"/>
              </a:rPr>
              <a:t>not</a:t>
            </a:r>
            <a:r>
              <a:rPr dirty="0" sz="1600" spc="-25" i="1">
                <a:latin typeface="Calibri"/>
                <a:cs typeface="Calibri"/>
              </a:rPr>
              <a:t> </a:t>
            </a:r>
            <a:r>
              <a:rPr dirty="0" sz="1600" i="1">
                <a:latin typeface="Calibri"/>
                <a:cs typeface="Calibri"/>
              </a:rPr>
              <a:t>be</a:t>
            </a:r>
            <a:r>
              <a:rPr dirty="0" sz="1600" spc="-30" i="1">
                <a:latin typeface="Calibri"/>
                <a:cs typeface="Calibri"/>
              </a:rPr>
              <a:t> </a:t>
            </a:r>
            <a:r>
              <a:rPr dirty="0" sz="1600" i="1">
                <a:latin typeface="Calibri"/>
                <a:cs typeface="Calibri"/>
              </a:rPr>
              <a:t>altered</a:t>
            </a:r>
            <a:r>
              <a:rPr dirty="0" sz="1600" spc="-50" i="1">
                <a:latin typeface="Calibri"/>
                <a:cs typeface="Calibri"/>
              </a:rPr>
              <a:t> </a:t>
            </a:r>
            <a:r>
              <a:rPr dirty="0" sz="1600" i="1">
                <a:latin typeface="Calibri"/>
                <a:cs typeface="Calibri"/>
              </a:rPr>
              <a:t>without</a:t>
            </a:r>
            <a:r>
              <a:rPr dirty="0" sz="1600" spc="-20" i="1">
                <a:latin typeface="Calibri"/>
                <a:cs typeface="Calibri"/>
              </a:rPr>
              <a:t> </a:t>
            </a:r>
            <a:r>
              <a:rPr dirty="0" sz="1600" i="1">
                <a:latin typeface="Calibri"/>
                <a:cs typeface="Calibri"/>
              </a:rPr>
              <a:t>the</a:t>
            </a:r>
            <a:r>
              <a:rPr dirty="0" sz="1600" spc="-25" i="1">
                <a:latin typeface="Calibri"/>
                <a:cs typeface="Calibri"/>
              </a:rPr>
              <a:t> </a:t>
            </a:r>
            <a:r>
              <a:rPr dirty="0" sz="1600" i="1">
                <a:latin typeface="Calibri"/>
                <a:cs typeface="Calibri"/>
              </a:rPr>
              <a:t>permission</a:t>
            </a:r>
            <a:r>
              <a:rPr dirty="0" sz="1600" spc="-45" i="1">
                <a:latin typeface="Calibri"/>
                <a:cs typeface="Calibri"/>
              </a:rPr>
              <a:t> </a:t>
            </a:r>
            <a:r>
              <a:rPr dirty="0" sz="1600" i="1">
                <a:latin typeface="Calibri"/>
                <a:cs typeface="Calibri"/>
              </a:rPr>
              <a:t>of</a:t>
            </a:r>
            <a:r>
              <a:rPr dirty="0" sz="1600" spc="-35" i="1">
                <a:latin typeface="Calibri"/>
                <a:cs typeface="Calibri"/>
              </a:rPr>
              <a:t> </a:t>
            </a:r>
            <a:r>
              <a:rPr dirty="0" sz="1600" i="1">
                <a:latin typeface="Calibri"/>
                <a:cs typeface="Calibri"/>
              </a:rPr>
              <a:t>the</a:t>
            </a:r>
            <a:r>
              <a:rPr dirty="0" sz="1600" spc="-40" i="1">
                <a:latin typeface="Calibri"/>
                <a:cs typeface="Calibri"/>
              </a:rPr>
              <a:t> </a:t>
            </a:r>
            <a:r>
              <a:rPr dirty="0" sz="1600" i="1">
                <a:latin typeface="Calibri"/>
                <a:cs typeface="Calibri"/>
              </a:rPr>
              <a:t>Insurance</a:t>
            </a:r>
            <a:r>
              <a:rPr dirty="0" sz="1600" spc="-10" i="1">
                <a:latin typeface="Calibri"/>
                <a:cs typeface="Calibri"/>
              </a:rPr>
              <a:t> Company.“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600" spc="-10">
                <a:latin typeface="Calibri"/>
                <a:cs typeface="Calibri"/>
              </a:rPr>
              <a:t>Version</a:t>
            </a:r>
            <a:r>
              <a:rPr dirty="0" sz="1600" spc="-8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Nov’21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23126" y="2934393"/>
            <a:ext cx="8188682" cy="236093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9079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Survival</a:t>
            </a:r>
            <a:r>
              <a:rPr dirty="0" spc="-90">
                <a:latin typeface="Calibri"/>
                <a:cs typeface="Calibri"/>
              </a:rPr>
              <a:t> </a:t>
            </a:r>
            <a:r>
              <a:rPr dirty="0" spc="-10">
                <a:latin typeface="Calibri"/>
                <a:cs typeface="Calibri"/>
              </a:rPr>
              <a:t>Benefit</a:t>
            </a:r>
          </a:p>
          <a:p>
            <a:pPr marL="259079">
              <a:lnSpc>
                <a:spcPct val="100000"/>
              </a:lnSpc>
              <a:spcBef>
                <a:spcPts val="145"/>
              </a:spcBef>
            </a:pPr>
            <a:r>
              <a:rPr dirty="0" sz="2400" spc="-10">
                <a:solidFill>
                  <a:srgbClr val="E36C09"/>
                </a:solidFill>
              </a:rPr>
              <a:t>Guaranteed</a:t>
            </a:r>
            <a:r>
              <a:rPr dirty="0" sz="2400" spc="-140">
                <a:solidFill>
                  <a:srgbClr val="E36C09"/>
                </a:solidFill>
              </a:rPr>
              <a:t> </a:t>
            </a:r>
            <a:r>
              <a:rPr dirty="0" sz="2400">
                <a:solidFill>
                  <a:srgbClr val="E36C09"/>
                </a:solidFill>
              </a:rPr>
              <a:t>Annual</a:t>
            </a:r>
            <a:r>
              <a:rPr dirty="0" sz="2400" spc="-20">
                <a:solidFill>
                  <a:srgbClr val="E36C09"/>
                </a:solidFill>
              </a:rPr>
              <a:t> </a:t>
            </a:r>
            <a:r>
              <a:rPr dirty="0" sz="2400" spc="-10">
                <a:solidFill>
                  <a:srgbClr val="E36C09"/>
                </a:solidFill>
              </a:rPr>
              <a:t>Income</a:t>
            </a:r>
            <a:endParaRPr sz="2400"/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077925" y="2489961"/>
          <a:ext cx="9368155" cy="2711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1285"/>
                <a:gridCol w="1322069"/>
                <a:gridCol w="1716404"/>
                <a:gridCol w="2334259"/>
                <a:gridCol w="2514600"/>
              </a:tblGrid>
              <a:tr h="426720"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200" b="1">
                          <a:latin typeface="Calibri"/>
                          <a:cs typeface="Calibri"/>
                        </a:rPr>
                        <a:t>Basic</a:t>
                      </a:r>
                      <a:r>
                        <a:rPr dirty="0" sz="2200" spc="-8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 spc="-10" b="1">
                          <a:latin typeface="Calibri"/>
                          <a:cs typeface="Calibri"/>
                        </a:rPr>
                        <a:t>Guaranteed</a:t>
                      </a:r>
                      <a:r>
                        <a:rPr dirty="0" sz="2200" spc="-4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 b="1">
                          <a:latin typeface="Calibri"/>
                          <a:cs typeface="Calibri"/>
                        </a:rPr>
                        <a:t>Annual</a:t>
                      </a:r>
                      <a:r>
                        <a:rPr dirty="0" sz="2200" spc="-6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 spc="-10" b="1">
                          <a:latin typeface="Calibri"/>
                          <a:cs typeface="Calibri"/>
                        </a:rPr>
                        <a:t>Income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431925">
                <a:tc>
                  <a:txBody>
                    <a:bodyPr/>
                    <a:lstStyle/>
                    <a:p>
                      <a:pPr algn="ctr" marL="167640" marR="160020">
                        <a:lnSpc>
                          <a:spcPct val="100000"/>
                        </a:lnSpc>
                        <a:spcBef>
                          <a:spcPts val="1545"/>
                        </a:spcBef>
                      </a:pPr>
                      <a:r>
                        <a:rPr dirty="0" sz="2200" spc="-20" b="1">
                          <a:latin typeface="Calibri"/>
                          <a:cs typeface="Calibri"/>
                        </a:rPr>
                        <a:t>Premium </a:t>
                      </a:r>
                      <a:r>
                        <a:rPr dirty="0" sz="2200" spc="-10" b="1">
                          <a:latin typeface="Calibri"/>
                          <a:cs typeface="Calibri"/>
                        </a:rPr>
                        <a:t>Payment </a:t>
                      </a:r>
                      <a:r>
                        <a:rPr dirty="0" sz="2200" spc="-20" b="1">
                          <a:latin typeface="Calibri"/>
                          <a:cs typeface="Calibri"/>
                        </a:rPr>
                        <a:t>Term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1962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3206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200" spc="-10" b="1">
                          <a:latin typeface="Calibri"/>
                          <a:cs typeface="Calibri"/>
                        </a:rPr>
                        <a:t>Policy</a:t>
                      </a:r>
                      <a:endParaRPr sz="2200">
                        <a:latin typeface="Calibri"/>
                        <a:cs typeface="Calibri"/>
                      </a:endParaRPr>
                    </a:p>
                    <a:p>
                      <a:pPr marL="370840">
                        <a:lnSpc>
                          <a:spcPct val="100000"/>
                        </a:lnSpc>
                      </a:pPr>
                      <a:r>
                        <a:rPr dirty="0" sz="2200" spc="-20" b="1">
                          <a:latin typeface="Calibri"/>
                          <a:cs typeface="Calibri"/>
                        </a:rPr>
                        <a:t>Term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31775" marR="226060" indent="12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200" spc="-10" b="1">
                          <a:latin typeface="Calibri"/>
                          <a:cs typeface="Calibri"/>
                        </a:rPr>
                        <a:t>Total </a:t>
                      </a:r>
                      <a:r>
                        <a:rPr dirty="0" sz="2200" b="1">
                          <a:latin typeface="Calibri"/>
                          <a:cs typeface="Calibri"/>
                        </a:rPr>
                        <a:t>Number</a:t>
                      </a:r>
                      <a:r>
                        <a:rPr dirty="0" sz="2200" spc="-10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 spc="-25" b="1">
                          <a:latin typeface="Calibri"/>
                          <a:cs typeface="Calibri"/>
                        </a:rPr>
                        <a:t>of </a:t>
                      </a:r>
                      <a:r>
                        <a:rPr dirty="0" sz="2200" spc="-10" b="1">
                          <a:latin typeface="Calibri"/>
                          <a:cs typeface="Calibri"/>
                        </a:rPr>
                        <a:t>Income Payouts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200" b="1">
                          <a:latin typeface="Calibri"/>
                          <a:cs typeface="Calibri"/>
                        </a:rPr>
                        <a:t>Timing</a:t>
                      </a:r>
                      <a:r>
                        <a:rPr dirty="0" sz="2200" spc="-4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 b="1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2200" spc="-10" b="1">
                          <a:latin typeface="Calibri"/>
                          <a:cs typeface="Calibri"/>
                        </a:rPr>
                        <a:t> Income</a:t>
                      </a:r>
                      <a:endParaRPr sz="2200">
                        <a:latin typeface="Calibri"/>
                        <a:cs typeface="Calibri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2200" spc="-10" b="1">
                          <a:latin typeface="Calibri"/>
                          <a:cs typeface="Calibri"/>
                        </a:rPr>
                        <a:t>Payouts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15925" marR="4076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200">
                          <a:latin typeface="Calibri"/>
                          <a:cs typeface="Calibri"/>
                        </a:rPr>
                        <a:t>Income</a:t>
                      </a:r>
                      <a:r>
                        <a:rPr dirty="0" sz="2200" spc="-8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 spc="-25">
                          <a:latin typeface="Calibri"/>
                          <a:cs typeface="Calibri"/>
                        </a:rPr>
                        <a:t>Payout </a:t>
                      </a:r>
                      <a:r>
                        <a:rPr dirty="0" sz="2200" spc="-10">
                          <a:latin typeface="Calibri"/>
                          <a:cs typeface="Calibri"/>
                        </a:rPr>
                        <a:t>Percentage</a:t>
                      </a:r>
                      <a:endParaRPr sz="22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200">
                          <a:latin typeface="Calibri"/>
                          <a:cs typeface="Calibri"/>
                        </a:rPr>
                        <a:t>(%</a:t>
                      </a:r>
                      <a:r>
                        <a:rPr dirty="0" sz="2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2200" spc="-10">
                          <a:latin typeface="Calibri"/>
                          <a:cs typeface="Calibri"/>
                        </a:rPr>
                        <a:t> Annualised</a:t>
                      </a:r>
                      <a:endParaRPr sz="2200">
                        <a:latin typeface="Calibri"/>
                        <a:cs typeface="Calibri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</a:pPr>
                      <a:r>
                        <a:rPr dirty="0" sz="2200" spc="-10">
                          <a:latin typeface="Calibri"/>
                          <a:cs typeface="Calibri"/>
                        </a:rPr>
                        <a:t>Premium)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200" b="1">
                          <a:latin typeface="Calibri"/>
                          <a:cs typeface="Calibri"/>
                        </a:rPr>
                        <a:t>7</a:t>
                      </a:r>
                      <a:r>
                        <a:rPr dirty="0" sz="220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 spc="-10" b="1">
                          <a:latin typeface="Calibri"/>
                          <a:cs typeface="Calibri"/>
                        </a:rPr>
                        <a:t>years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200">
                          <a:latin typeface="Calibri"/>
                          <a:cs typeface="Calibri"/>
                        </a:rPr>
                        <a:t>12</a:t>
                      </a:r>
                      <a:r>
                        <a:rPr dirty="0" sz="2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 spc="-20">
                          <a:latin typeface="Calibri"/>
                          <a:cs typeface="Calibri"/>
                        </a:rPr>
                        <a:t>years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200" spc="-50">
                          <a:latin typeface="Calibri"/>
                          <a:cs typeface="Calibri"/>
                        </a:rPr>
                        <a:t>5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200">
                          <a:latin typeface="Calibri"/>
                          <a:cs typeface="Calibri"/>
                        </a:rPr>
                        <a:t>End</a:t>
                      </a:r>
                      <a:r>
                        <a:rPr dirty="0" sz="22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2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>
                          <a:latin typeface="Calibri"/>
                          <a:cs typeface="Calibri"/>
                        </a:rPr>
                        <a:t>Policy</a:t>
                      </a:r>
                      <a:r>
                        <a:rPr dirty="0" sz="22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 spc="-20">
                          <a:latin typeface="Calibri"/>
                          <a:cs typeface="Calibri"/>
                        </a:rPr>
                        <a:t>Year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200" spc="-20">
                          <a:latin typeface="Calibri"/>
                          <a:cs typeface="Calibri"/>
                        </a:rPr>
                        <a:t>140%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60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200" b="1">
                          <a:latin typeface="Calibri"/>
                          <a:cs typeface="Calibri"/>
                        </a:rPr>
                        <a:t>10</a:t>
                      </a:r>
                      <a:r>
                        <a:rPr dirty="0" sz="220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 spc="-20" b="1">
                          <a:latin typeface="Calibri"/>
                          <a:cs typeface="Calibri"/>
                        </a:rPr>
                        <a:t>years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200">
                          <a:latin typeface="Calibri"/>
                          <a:cs typeface="Calibri"/>
                        </a:rPr>
                        <a:t>15</a:t>
                      </a:r>
                      <a:r>
                        <a:rPr dirty="0" sz="2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 spc="-20">
                          <a:latin typeface="Calibri"/>
                          <a:cs typeface="Calibri"/>
                        </a:rPr>
                        <a:t>years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200" spc="-50">
                          <a:latin typeface="Calibri"/>
                          <a:cs typeface="Calibri"/>
                        </a:rPr>
                        <a:t>5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200">
                          <a:latin typeface="Calibri"/>
                          <a:cs typeface="Calibri"/>
                        </a:rPr>
                        <a:t>End</a:t>
                      </a:r>
                      <a:r>
                        <a:rPr dirty="0" sz="22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2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>
                          <a:latin typeface="Calibri"/>
                          <a:cs typeface="Calibri"/>
                        </a:rPr>
                        <a:t>Policy</a:t>
                      </a:r>
                      <a:r>
                        <a:rPr dirty="0" sz="22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 spc="-20">
                          <a:latin typeface="Calibri"/>
                          <a:cs typeface="Calibri"/>
                        </a:rPr>
                        <a:t>Year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200" spc="-20">
                          <a:latin typeface="Calibri"/>
                          <a:cs typeface="Calibri"/>
                        </a:rPr>
                        <a:t>200%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5" name="object 5" descr=""/>
          <p:cNvGrpSpPr/>
          <p:nvPr/>
        </p:nvGrpSpPr>
        <p:grpSpPr>
          <a:xfrm>
            <a:off x="1050037" y="1470660"/>
            <a:ext cx="12780645" cy="791210"/>
            <a:chOff x="1050037" y="1470660"/>
            <a:chExt cx="12780645" cy="791210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0037" y="1470660"/>
              <a:ext cx="12780261" cy="790955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74207" y="1542288"/>
              <a:ext cx="3995928" cy="551687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1084275" y="1476857"/>
              <a:ext cx="12708255" cy="718185"/>
            </a:xfrm>
            <a:custGeom>
              <a:avLst/>
              <a:gdLst/>
              <a:ahLst/>
              <a:cxnLst/>
              <a:rect l="l" t="t" r="r" b="b"/>
              <a:pathLst>
                <a:path w="12708255" h="718185">
                  <a:moveTo>
                    <a:pt x="12707874" y="0"/>
                  </a:moveTo>
                  <a:lnTo>
                    <a:pt x="0" y="0"/>
                  </a:lnTo>
                  <a:lnTo>
                    <a:pt x="0" y="718083"/>
                  </a:lnTo>
                  <a:lnTo>
                    <a:pt x="12707874" y="718083"/>
                  </a:lnTo>
                  <a:lnTo>
                    <a:pt x="12707874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1084275" y="1476857"/>
            <a:ext cx="12708255" cy="718185"/>
          </a:xfrm>
          <a:prstGeom prst="rect">
            <a:avLst/>
          </a:prstGeom>
        </p:spPr>
        <p:txBody>
          <a:bodyPr wrap="square" lIns="0" tIns="1562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30"/>
              </a:spcBef>
            </a:pPr>
            <a:r>
              <a:rPr dirty="0" sz="2400" spc="-10" b="1">
                <a:latin typeface="Calibri"/>
                <a:cs typeface="Calibri"/>
              </a:rPr>
              <a:t>Guaranteed</a:t>
            </a:r>
            <a:r>
              <a:rPr dirty="0" sz="2400" spc="-7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Annual</a:t>
            </a:r>
            <a:r>
              <a:rPr dirty="0" sz="2400" spc="-7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Income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057605" y="6376555"/>
            <a:ext cx="12459335" cy="1139190"/>
          </a:xfrm>
          <a:prstGeom prst="rect">
            <a:avLst/>
          </a:prstGeom>
          <a:ln w="25400">
            <a:solidFill>
              <a:srgbClr val="7E7E7E"/>
            </a:solidFill>
          </a:ln>
        </p:spPr>
        <p:txBody>
          <a:bodyPr wrap="square" lIns="0" tIns="31750" rIns="0" bIns="0" rtlCol="0" vert="horz">
            <a:spAutoFit/>
          </a:bodyPr>
          <a:lstStyle/>
          <a:p>
            <a:pPr marL="377825" indent="-286385">
              <a:lnSpc>
                <a:spcPct val="100000"/>
              </a:lnSpc>
              <a:spcBef>
                <a:spcPts val="250"/>
              </a:spcBef>
              <a:buFont typeface="Arial MT"/>
              <a:buChar char="•"/>
              <a:tabLst>
                <a:tab pos="377825" algn="l"/>
              </a:tabLst>
            </a:pPr>
            <a:r>
              <a:rPr dirty="0" sz="1800" spc="-10">
                <a:latin typeface="Calibri"/>
                <a:cs typeface="Calibri"/>
              </a:rPr>
              <a:t>Payable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upon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survival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end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each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Policy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Year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post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completion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Premium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Payment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Term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(PPT)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till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end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policy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term,</a:t>
            </a:r>
            <a:endParaRPr sz="1800">
              <a:latin typeface="Calibri"/>
              <a:cs typeface="Calibri"/>
            </a:endParaRPr>
          </a:p>
          <a:p>
            <a:pPr marL="377825">
              <a:lnSpc>
                <a:spcPct val="100000"/>
              </a:lnSpc>
            </a:pPr>
            <a:r>
              <a:rPr dirty="0" sz="1800" spc="-10">
                <a:latin typeface="Calibri"/>
                <a:cs typeface="Calibri"/>
              </a:rPr>
              <a:t>provided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all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due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premiums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under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policy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have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been</a:t>
            </a:r>
            <a:r>
              <a:rPr dirty="0" sz="1800" spc="-20">
                <a:latin typeface="Calibri"/>
                <a:cs typeface="Calibri"/>
              </a:rPr>
              <a:t> paid</a:t>
            </a:r>
            <a:endParaRPr sz="1800">
              <a:latin typeface="Calibri"/>
              <a:cs typeface="Calibri"/>
            </a:endParaRPr>
          </a:p>
          <a:p>
            <a:pPr marL="377825" indent="-286385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377825" algn="l"/>
              </a:tabLst>
            </a:pPr>
            <a:r>
              <a:rPr dirty="0" sz="1800">
                <a:latin typeface="Calibri"/>
                <a:cs typeface="Calibri"/>
              </a:rPr>
              <a:t>Both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Guaranteed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Annual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Income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Maturity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Benefit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will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paid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last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Policy</a:t>
            </a:r>
            <a:r>
              <a:rPr dirty="0" sz="1800" spc="-20">
                <a:latin typeface="Calibri"/>
                <a:cs typeface="Calibri"/>
              </a:rPr>
              <a:t> Year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1084275" y="5690742"/>
            <a:ext cx="9061450" cy="459740"/>
          </a:xfrm>
          <a:custGeom>
            <a:avLst/>
            <a:gdLst/>
            <a:ahLst/>
            <a:cxnLst/>
            <a:rect l="l" t="t" r="r" b="b"/>
            <a:pathLst>
              <a:path w="9061450" h="459739">
                <a:moveTo>
                  <a:pt x="8984411" y="0"/>
                </a:moveTo>
                <a:lnTo>
                  <a:pt x="76619" y="0"/>
                </a:lnTo>
                <a:lnTo>
                  <a:pt x="46795" y="6018"/>
                </a:lnTo>
                <a:lnTo>
                  <a:pt x="22440" y="22431"/>
                </a:lnTo>
                <a:lnTo>
                  <a:pt x="6020" y="46773"/>
                </a:lnTo>
                <a:lnTo>
                  <a:pt x="0" y="76580"/>
                </a:lnTo>
                <a:lnTo>
                  <a:pt x="0" y="383031"/>
                </a:lnTo>
                <a:lnTo>
                  <a:pt x="6020" y="412912"/>
                </a:lnTo>
                <a:lnTo>
                  <a:pt x="22440" y="437292"/>
                </a:lnTo>
                <a:lnTo>
                  <a:pt x="46795" y="453719"/>
                </a:lnTo>
                <a:lnTo>
                  <a:pt x="76619" y="459739"/>
                </a:lnTo>
                <a:lnTo>
                  <a:pt x="8984411" y="459739"/>
                </a:lnTo>
                <a:lnTo>
                  <a:pt x="9014219" y="453719"/>
                </a:lnTo>
                <a:lnTo>
                  <a:pt x="9038561" y="437292"/>
                </a:lnTo>
                <a:lnTo>
                  <a:pt x="9054974" y="412912"/>
                </a:lnTo>
                <a:lnTo>
                  <a:pt x="9060992" y="383031"/>
                </a:lnTo>
                <a:lnTo>
                  <a:pt x="9060992" y="76580"/>
                </a:lnTo>
                <a:lnTo>
                  <a:pt x="9054974" y="46773"/>
                </a:lnTo>
                <a:lnTo>
                  <a:pt x="9038561" y="22431"/>
                </a:lnTo>
                <a:lnTo>
                  <a:pt x="9014219" y="6018"/>
                </a:lnTo>
                <a:lnTo>
                  <a:pt x="8984411" y="0"/>
                </a:lnTo>
                <a:close/>
              </a:path>
            </a:pathLst>
          </a:custGeom>
          <a:solidFill>
            <a:srgbClr val="FCEA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1652142" y="5777865"/>
            <a:ext cx="79228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Basic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Guaranteed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Annual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Income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Annualised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Premium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x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Income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Payout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percentage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10631551" y="3572509"/>
            <a:ext cx="840105" cy="840740"/>
          </a:xfrm>
          <a:custGeom>
            <a:avLst/>
            <a:gdLst/>
            <a:ahLst/>
            <a:cxnLst/>
            <a:rect l="l" t="t" r="r" b="b"/>
            <a:pathLst>
              <a:path w="840104" h="840739">
                <a:moveTo>
                  <a:pt x="839978" y="285750"/>
                </a:moveTo>
                <a:lnTo>
                  <a:pt x="554355" y="285750"/>
                </a:lnTo>
                <a:lnTo>
                  <a:pt x="554355" y="0"/>
                </a:lnTo>
                <a:lnTo>
                  <a:pt x="285623" y="0"/>
                </a:lnTo>
                <a:lnTo>
                  <a:pt x="285623" y="285750"/>
                </a:lnTo>
                <a:lnTo>
                  <a:pt x="0" y="285750"/>
                </a:lnTo>
                <a:lnTo>
                  <a:pt x="0" y="554990"/>
                </a:lnTo>
                <a:lnTo>
                  <a:pt x="285623" y="554990"/>
                </a:lnTo>
                <a:lnTo>
                  <a:pt x="285623" y="840740"/>
                </a:lnTo>
                <a:lnTo>
                  <a:pt x="554355" y="840740"/>
                </a:lnTo>
                <a:lnTo>
                  <a:pt x="554355" y="554990"/>
                </a:lnTo>
                <a:lnTo>
                  <a:pt x="839978" y="554990"/>
                </a:lnTo>
                <a:lnTo>
                  <a:pt x="839978" y="28575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4" name="object 14" descr=""/>
          <p:cNvGrpSpPr/>
          <p:nvPr/>
        </p:nvGrpSpPr>
        <p:grpSpPr>
          <a:xfrm>
            <a:off x="11730228" y="3148595"/>
            <a:ext cx="1824355" cy="1748155"/>
            <a:chOff x="11730228" y="3148595"/>
            <a:chExt cx="1824355" cy="1748155"/>
          </a:xfrm>
        </p:grpSpPr>
        <p:pic>
          <p:nvPicPr>
            <p:cNvPr id="15" name="object 1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30228" y="3148595"/>
              <a:ext cx="1824227" cy="1748008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835384" y="3416807"/>
              <a:ext cx="1670304" cy="1123188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11764264" y="3154679"/>
              <a:ext cx="1752600" cy="1676400"/>
            </a:xfrm>
            <a:custGeom>
              <a:avLst/>
              <a:gdLst/>
              <a:ahLst/>
              <a:cxnLst/>
              <a:rect l="l" t="t" r="r" b="b"/>
              <a:pathLst>
                <a:path w="1752600" h="1676400">
                  <a:moveTo>
                    <a:pt x="1752600" y="0"/>
                  </a:moveTo>
                  <a:lnTo>
                    <a:pt x="0" y="0"/>
                  </a:lnTo>
                  <a:lnTo>
                    <a:pt x="0" y="1676400"/>
                  </a:lnTo>
                  <a:lnTo>
                    <a:pt x="1752600" y="1676400"/>
                  </a:lnTo>
                  <a:lnTo>
                    <a:pt x="175260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11764264" y="3154679"/>
            <a:ext cx="1752600" cy="167640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15"/>
              </a:spcBef>
            </a:pPr>
            <a:endParaRPr sz="2200">
              <a:latin typeface="Times New Roman"/>
              <a:cs typeface="Times New Roman"/>
            </a:endParaRPr>
          </a:p>
          <a:p>
            <a:pPr algn="ctr" marL="286385" marR="278130">
              <a:lnSpc>
                <a:spcPct val="100000"/>
              </a:lnSpc>
              <a:spcBef>
                <a:spcPts val="5"/>
              </a:spcBef>
            </a:pPr>
            <a:r>
              <a:rPr dirty="0" sz="2200" spc="-10">
                <a:latin typeface="Calibri"/>
                <a:cs typeface="Calibri"/>
              </a:rPr>
              <a:t>Applicable Boosters</a:t>
            </a:r>
            <a:endParaRPr sz="2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any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47571" y="2228537"/>
            <a:ext cx="7535147" cy="27057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97992" rIns="0" bIns="0" rtlCol="0" vert="horz">
            <a:spAutoFit/>
          </a:bodyPr>
          <a:lstStyle/>
          <a:p>
            <a:pPr marL="139065">
              <a:lnSpc>
                <a:spcPct val="100000"/>
              </a:lnSpc>
              <a:spcBef>
                <a:spcPts val="100"/>
              </a:spcBef>
            </a:pPr>
            <a:r>
              <a:rPr dirty="0"/>
              <a:t>Maturity</a:t>
            </a:r>
            <a:r>
              <a:rPr dirty="0" spc="-55"/>
              <a:t> </a:t>
            </a:r>
            <a:r>
              <a:rPr dirty="0" spc="-10"/>
              <a:t>Benefit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4724400" y="3397351"/>
            <a:ext cx="4904105" cy="462280"/>
          </a:xfrm>
          <a:prstGeom prst="rect">
            <a:avLst/>
          </a:prstGeom>
          <a:solidFill>
            <a:srgbClr val="C55A11"/>
          </a:solidFill>
        </p:spPr>
        <p:txBody>
          <a:bodyPr wrap="square" lIns="0" tIns="26034" rIns="0" bIns="0" rtlCol="0" vert="horz">
            <a:spAutoFit/>
          </a:bodyPr>
          <a:lstStyle/>
          <a:p>
            <a:pPr marL="114935">
              <a:lnSpc>
                <a:spcPct val="100000"/>
              </a:lnSpc>
              <a:spcBef>
                <a:spcPts val="204"/>
              </a:spcBef>
            </a:pP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Guaranteed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Sum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Assured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Maturity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761489" y="6312941"/>
            <a:ext cx="10829925" cy="784860"/>
          </a:xfrm>
          <a:prstGeom prst="rect">
            <a:avLst/>
          </a:prstGeom>
          <a:ln w="12700">
            <a:solidFill>
              <a:srgbClr val="7E7E7E"/>
            </a:solidFill>
          </a:ln>
        </p:spPr>
        <p:txBody>
          <a:bodyPr wrap="square" lIns="0" tIns="31750" rIns="0" bIns="0" rtlCol="0" vert="horz">
            <a:spAutoFit/>
          </a:bodyPr>
          <a:lstStyle/>
          <a:p>
            <a:pPr marL="377825" indent="-286385">
              <a:lnSpc>
                <a:spcPct val="100000"/>
              </a:lnSpc>
              <a:spcBef>
                <a:spcPts val="250"/>
              </a:spcBef>
              <a:buFont typeface="Arial MT"/>
              <a:buChar char="•"/>
              <a:tabLst>
                <a:tab pos="377825" algn="l"/>
              </a:tabLst>
            </a:pPr>
            <a:r>
              <a:rPr dirty="0" sz="1800" spc="-10">
                <a:latin typeface="Calibri"/>
                <a:cs typeface="Calibri"/>
              </a:rPr>
              <a:t>Payable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upon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survival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till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end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Policy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Term,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provided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all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due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premiums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under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policy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have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been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paid</a:t>
            </a:r>
            <a:endParaRPr sz="1800">
              <a:latin typeface="Calibri"/>
              <a:cs typeface="Calibri"/>
            </a:endParaRPr>
          </a:p>
          <a:p>
            <a:pPr marL="377825" indent="-28638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377825" algn="l"/>
              </a:tabLst>
            </a:pP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payment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maturity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benefits,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policy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will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terminate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no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further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benefit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will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payable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2625089" y="2286635"/>
            <a:ext cx="9892665" cy="1792605"/>
            <a:chOff x="2625089" y="2286635"/>
            <a:chExt cx="9892665" cy="1792605"/>
          </a:xfrm>
        </p:grpSpPr>
        <p:sp>
          <p:nvSpPr>
            <p:cNvPr id="4" name="object 4" descr=""/>
            <p:cNvSpPr/>
            <p:nvPr/>
          </p:nvSpPr>
          <p:spPr>
            <a:xfrm>
              <a:off x="7493254" y="3546475"/>
              <a:ext cx="5017770" cy="526415"/>
            </a:xfrm>
            <a:custGeom>
              <a:avLst/>
              <a:gdLst/>
              <a:ahLst/>
              <a:cxnLst/>
              <a:rect l="l" t="t" r="r" b="b"/>
              <a:pathLst>
                <a:path w="5017770" h="526414">
                  <a:moveTo>
                    <a:pt x="0" y="0"/>
                  </a:moveTo>
                  <a:lnTo>
                    <a:pt x="0" y="263271"/>
                  </a:lnTo>
                  <a:lnTo>
                    <a:pt x="5017770" y="263271"/>
                  </a:lnTo>
                  <a:lnTo>
                    <a:pt x="5017770" y="526414"/>
                  </a:lnTo>
                </a:path>
                <a:path w="5017770" h="526414">
                  <a:moveTo>
                    <a:pt x="0" y="0"/>
                  </a:moveTo>
                  <a:lnTo>
                    <a:pt x="0" y="263271"/>
                  </a:lnTo>
                  <a:lnTo>
                    <a:pt x="1828419" y="263271"/>
                  </a:lnTo>
                  <a:lnTo>
                    <a:pt x="1828419" y="526414"/>
                  </a:lnTo>
                </a:path>
              </a:pathLst>
            </a:custGeom>
            <a:ln w="127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976493" y="3546475"/>
              <a:ext cx="1517015" cy="526415"/>
            </a:xfrm>
            <a:custGeom>
              <a:avLst/>
              <a:gdLst/>
              <a:ahLst/>
              <a:cxnLst/>
              <a:rect l="l" t="t" r="r" b="b"/>
              <a:pathLst>
                <a:path w="1517015" h="526414">
                  <a:moveTo>
                    <a:pt x="1516761" y="0"/>
                  </a:moveTo>
                  <a:lnTo>
                    <a:pt x="1516761" y="263271"/>
                  </a:lnTo>
                  <a:lnTo>
                    <a:pt x="0" y="263271"/>
                  </a:lnTo>
                  <a:lnTo>
                    <a:pt x="0" y="526414"/>
                  </a:lnTo>
                </a:path>
              </a:pathLst>
            </a:custGeom>
            <a:ln w="12700">
              <a:solidFill>
                <a:srgbClr val="79A9D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2631439" y="3546475"/>
              <a:ext cx="4862195" cy="526415"/>
            </a:xfrm>
            <a:custGeom>
              <a:avLst/>
              <a:gdLst/>
              <a:ahLst/>
              <a:cxnLst/>
              <a:rect l="l" t="t" r="r" b="b"/>
              <a:pathLst>
                <a:path w="4862195" h="526414">
                  <a:moveTo>
                    <a:pt x="4861814" y="0"/>
                  </a:moveTo>
                  <a:lnTo>
                    <a:pt x="4861814" y="263271"/>
                  </a:lnTo>
                  <a:lnTo>
                    <a:pt x="0" y="263271"/>
                  </a:lnTo>
                  <a:lnTo>
                    <a:pt x="0" y="526414"/>
                  </a:lnTo>
                </a:path>
              </a:pathLst>
            </a:custGeom>
            <a:ln w="127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6107175" y="2292985"/>
              <a:ext cx="2772410" cy="1253490"/>
            </a:xfrm>
            <a:custGeom>
              <a:avLst/>
              <a:gdLst/>
              <a:ahLst/>
              <a:cxnLst/>
              <a:rect l="l" t="t" r="r" b="b"/>
              <a:pathLst>
                <a:path w="2772409" h="1253489">
                  <a:moveTo>
                    <a:pt x="2772282" y="0"/>
                  </a:moveTo>
                  <a:lnTo>
                    <a:pt x="0" y="0"/>
                  </a:lnTo>
                  <a:lnTo>
                    <a:pt x="0" y="1253489"/>
                  </a:lnTo>
                  <a:lnTo>
                    <a:pt x="2772282" y="1253489"/>
                  </a:lnTo>
                  <a:lnTo>
                    <a:pt x="2772282" y="0"/>
                  </a:lnTo>
                  <a:close/>
                </a:path>
              </a:pathLst>
            </a:custGeom>
            <a:solidFill>
              <a:srgbClr val="BEBEBE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6107175" y="2292985"/>
              <a:ext cx="2772410" cy="1253490"/>
            </a:xfrm>
            <a:custGeom>
              <a:avLst/>
              <a:gdLst/>
              <a:ahLst/>
              <a:cxnLst/>
              <a:rect l="l" t="t" r="r" b="b"/>
              <a:pathLst>
                <a:path w="2772409" h="1253489">
                  <a:moveTo>
                    <a:pt x="0" y="1253489"/>
                  </a:moveTo>
                  <a:lnTo>
                    <a:pt x="2772282" y="1253489"/>
                  </a:lnTo>
                  <a:lnTo>
                    <a:pt x="2772282" y="0"/>
                  </a:lnTo>
                  <a:lnTo>
                    <a:pt x="0" y="0"/>
                  </a:lnTo>
                  <a:lnTo>
                    <a:pt x="0" y="125348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6107176" y="2292985"/>
            <a:ext cx="2772410" cy="1253490"/>
          </a:xfrm>
          <a:prstGeom prst="rect">
            <a:avLst/>
          </a:prstGeom>
        </p:spPr>
        <p:txBody>
          <a:bodyPr wrap="square" lIns="0" tIns="166370" rIns="0" bIns="0" rtlCol="0" vert="horz">
            <a:spAutoFit/>
          </a:bodyPr>
          <a:lstStyle/>
          <a:p>
            <a:pPr marL="901700" marR="152400" indent="-741045">
              <a:lnSpc>
                <a:spcPct val="127499"/>
              </a:lnSpc>
              <a:spcBef>
                <a:spcPts val="1310"/>
              </a:spcBef>
            </a:pPr>
            <a:r>
              <a:rPr dirty="0" sz="2000" b="1">
                <a:latin typeface="Calibri"/>
                <a:cs typeface="Calibri"/>
              </a:rPr>
              <a:t>Sum</a:t>
            </a:r>
            <a:r>
              <a:rPr dirty="0" sz="2000" spc="-5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Assured</a:t>
            </a:r>
            <a:r>
              <a:rPr dirty="0" sz="2000" spc="-4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on</a:t>
            </a:r>
            <a:r>
              <a:rPr dirty="0" sz="2000" spc="-2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Death, </a:t>
            </a:r>
            <a:r>
              <a:rPr dirty="0" sz="2000" b="1">
                <a:latin typeface="Calibri"/>
                <a:cs typeface="Calibri"/>
              </a:rPr>
              <a:t>Higher</a:t>
            </a:r>
            <a:r>
              <a:rPr dirty="0" sz="2000" spc="-85" b="1">
                <a:latin typeface="Calibri"/>
                <a:cs typeface="Calibri"/>
              </a:rPr>
              <a:t> </a:t>
            </a:r>
            <a:r>
              <a:rPr dirty="0" sz="2000" spc="-25" b="1">
                <a:latin typeface="Calibri"/>
                <a:cs typeface="Calibri"/>
              </a:rPr>
              <a:t>of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1215720" y="4066540"/>
            <a:ext cx="2831465" cy="1266190"/>
            <a:chOff x="1215720" y="4066540"/>
            <a:chExt cx="2831465" cy="1266190"/>
          </a:xfrm>
        </p:grpSpPr>
        <p:sp>
          <p:nvSpPr>
            <p:cNvPr id="11" name="object 11" descr=""/>
            <p:cNvSpPr/>
            <p:nvPr/>
          </p:nvSpPr>
          <p:spPr>
            <a:xfrm>
              <a:off x="1222070" y="4072890"/>
              <a:ext cx="2818765" cy="1253490"/>
            </a:xfrm>
            <a:custGeom>
              <a:avLst/>
              <a:gdLst/>
              <a:ahLst/>
              <a:cxnLst/>
              <a:rect l="l" t="t" r="r" b="b"/>
              <a:pathLst>
                <a:path w="2818765" h="1253489">
                  <a:moveTo>
                    <a:pt x="2818638" y="0"/>
                  </a:moveTo>
                  <a:lnTo>
                    <a:pt x="0" y="0"/>
                  </a:lnTo>
                  <a:lnTo>
                    <a:pt x="0" y="1253490"/>
                  </a:lnTo>
                  <a:lnTo>
                    <a:pt x="2818638" y="1253490"/>
                  </a:lnTo>
                  <a:lnTo>
                    <a:pt x="2818638" y="0"/>
                  </a:lnTo>
                  <a:close/>
                </a:path>
              </a:pathLst>
            </a:custGeom>
            <a:solidFill>
              <a:srgbClr val="D9D9D9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222070" y="4072890"/>
              <a:ext cx="2818765" cy="1253490"/>
            </a:xfrm>
            <a:custGeom>
              <a:avLst/>
              <a:gdLst/>
              <a:ahLst/>
              <a:cxnLst/>
              <a:rect l="l" t="t" r="r" b="b"/>
              <a:pathLst>
                <a:path w="2818765" h="1253489">
                  <a:moveTo>
                    <a:pt x="0" y="1253490"/>
                  </a:moveTo>
                  <a:lnTo>
                    <a:pt x="2818638" y="1253490"/>
                  </a:lnTo>
                  <a:lnTo>
                    <a:pt x="2818638" y="0"/>
                  </a:lnTo>
                  <a:lnTo>
                    <a:pt x="0" y="0"/>
                  </a:lnTo>
                  <a:lnTo>
                    <a:pt x="0" y="125349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1222070" y="4072890"/>
            <a:ext cx="2818765" cy="1253490"/>
          </a:xfrm>
          <a:prstGeom prst="rect">
            <a:avLst/>
          </a:prstGeom>
        </p:spPr>
        <p:txBody>
          <a:bodyPr wrap="square" lIns="0" tIns="1524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endParaRPr sz="2000">
              <a:latin typeface="Times New Roman"/>
              <a:cs typeface="Times New Roman"/>
            </a:endParaRPr>
          </a:p>
          <a:p>
            <a:pPr marL="99060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11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Annualized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Premium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4560823" y="4066540"/>
            <a:ext cx="2831465" cy="1266190"/>
            <a:chOff x="4560823" y="4066540"/>
            <a:chExt cx="2831465" cy="1266190"/>
          </a:xfrm>
        </p:grpSpPr>
        <p:sp>
          <p:nvSpPr>
            <p:cNvPr id="15" name="object 15" descr=""/>
            <p:cNvSpPr/>
            <p:nvPr/>
          </p:nvSpPr>
          <p:spPr>
            <a:xfrm>
              <a:off x="4567173" y="4072890"/>
              <a:ext cx="2818765" cy="1253490"/>
            </a:xfrm>
            <a:custGeom>
              <a:avLst/>
              <a:gdLst/>
              <a:ahLst/>
              <a:cxnLst/>
              <a:rect l="l" t="t" r="r" b="b"/>
              <a:pathLst>
                <a:path w="2818765" h="1253489">
                  <a:moveTo>
                    <a:pt x="2818637" y="0"/>
                  </a:moveTo>
                  <a:lnTo>
                    <a:pt x="0" y="0"/>
                  </a:lnTo>
                  <a:lnTo>
                    <a:pt x="0" y="1253490"/>
                  </a:lnTo>
                  <a:lnTo>
                    <a:pt x="2818637" y="1253490"/>
                  </a:lnTo>
                  <a:lnTo>
                    <a:pt x="2818637" y="0"/>
                  </a:lnTo>
                  <a:close/>
                </a:path>
              </a:pathLst>
            </a:custGeom>
            <a:solidFill>
              <a:srgbClr val="D9D9D9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4567173" y="4072890"/>
              <a:ext cx="2818765" cy="1253490"/>
            </a:xfrm>
            <a:custGeom>
              <a:avLst/>
              <a:gdLst/>
              <a:ahLst/>
              <a:cxnLst/>
              <a:rect l="l" t="t" r="r" b="b"/>
              <a:pathLst>
                <a:path w="2818765" h="1253489">
                  <a:moveTo>
                    <a:pt x="0" y="1253490"/>
                  </a:moveTo>
                  <a:lnTo>
                    <a:pt x="2818637" y="1253490"/>
                  </a:lnTo>
                  <a:lnTo>
                    <a:pt x="2818637" y="0"/>
                  </a:lnTo>
                  <a:lnTo>
                    <a:pt x="0" y="0"/>
                  </a:lnTo>
                  <a:lnTo>
                    <a:pt x="0" y="125349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4567173" y="4072890"/>
            <a:ext cx="2818765" cy="125349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algn="ctr" marL="205740" marR="118745">
              <a:lnSpc>
                <a:spcPct val="91700"/>
              </a:lnSpc>
              <a:spcBef>
                <a:spcPts val="400"/>
              </a:spcBef>
            </a:pPr>
            <a:r>
              <a:rPr dirty="0" sz="2000">
                <a:latin typeface="Calibri"/>
                <a:cs typeface="Calibri"/>
              </a:rPr>
              <a:t>105%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35">
                <a:latin typeface="Calibri"/>
                <a:cs typeface="Calibri"/>
              </a:rPr>
              <a:t>Total </a:t>
            </a:r>
            <a:r>
              <a:rPr dirty="0" sz="2000" spc="-10">
                <a:latin typeface="Calibri"/>
                <a:cs typeface="Calibri"/>
              </a:rPr>
              <a:t>Premiums </a:t>
            </a:r>
            <a:r>
              <a:rPr dirty="0" sz="2000">
                <a:latin typeface="Calibri"/>
                <a:cs typeface="Calibri"/>
              </a:rPr>
              <a:t>plus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Underwriting</a:t>
            </a:r>
            <a:r>
              <a:rPr dirty="0" sz="2000" spc="-20">
                <a:latin typeface="Calibri"/>
                <a:cs typeface="Calibri"/>
              </a:rPr>
              <a:t> Extra </a:t>
            </a:r>
            <a:r>
              <a:rPr dirty="0" sz="2000" spc="-10">
                <a:latin typeface="Calibri"/>
                <a:cs typeface="Calibri"/>
              </a:rPr>
              <a:t>Premiums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(if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any)</a:t>
            </a:r>
            <a:r>
              <a:rPr dirty="0" sz="2000" spc="38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as</a:t>
            </a:r>
            <a:r>
              <a:rPr dirty="0" sz="2000" spc="-25">
                <a:latin typeface="Calibri"/>
                <a:cs typeface="Calibri"/>
              </a:rPr>
              <a:t> on </a:t>
            </a:r>
            <a:r>
              <a:rPr dirty="0" sz="2000">
                <a:latin typeface="Calibri"/>
                <a:cs typeface="Calibri"/>
              </a:rPr>
              <a:t>date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death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7906004" y="4066540"/>
            <a:ext cx="2831465" cy="1266190"/>
            <a:chOff x="7906004" y="4066540"/>
            <a:chExt cx="2831465" cy="1266190"/>
          </a:xfrm>
        </p:grpSpPr>
        <p:sp>
          <p:nvSpPr>
            <p:cNvPr id="19" name="object 19" descr=""/>
            <p:cNvSpPr/>
            <p:nvPr/>
          </p:nvSpPr>
          <p:spPr>
            <a:xfrm>
              <a:off x="7912354" y="4072890"/>
              <a:ext cx="2818765" cy="1253490"/>
            </a:xfrm>
            <a:custGeom>
              <a:avLst/>
              <a:gdLst/>
              <a:ahLst/>
              <a:cxnLst/>
              <a:rect l="l" t="t" r="r" b="b"/>
              <a:pathLst>
                <a:path w="2818765" h="1253489">
                  <a:moveTo>
                    <a:pt x="2818638" y="0"/>
                  </a:moveTo>
                  <a:lnTo>
                    <a:pt x="0" y="0"/>
                  </a:lnTo>
                  <a:lnTo>
                    <a:pt x="0" y="1253490"/>
                  </a:lnTo>
                  <a:lnTo>
                    <a:pt x="2818638" y="1253490"/>
                  </a:lnTo>
                  <a:lnTo>
                    <a:pt x="2818638" y="0"/>
                  </a:lnTo>
                  <a:close/>
                </a:path>
              </a:pathLst>
            </a:custGeom>
            <a:solidFill>
              <a:srgbClr val="D9D9D9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7912354" y="4072890"/>
              <a:ext cx="2818765" cy="1253490"/>
            </a:xfrm>
            <a:custGeom>
              <a:avLst/>
              <a:gdLst/>
              <a:ahLst/>
              <a:cxnLst/>
              <a:rect l="l" t="t" r="r" b="b"/>
              <a:pathLst>
                <a:path w="2818765" h="1253489">
                  <a:moveTo>
                    <a:pt x="0" y="1253490"/>
                  </a:moveTo>
                  <a:lnTo>
                    <a:pt x="2818638" y="1253490"/>
                  </a:lnTo>
                  <a:lnTo>
                    <a:pt x="2818638" y="0"/>
                  </a:lnTo>
                  <a:lnTo>
                    <a:pt x="0" y="0"/>
                  </a:lnTo>
                  <a:lnTo>
                    <a:pt x="0" y="125349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7912354" y="4072890"/>
            <a:ext cx="2818765" cy="1253490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30"/>
              </a:spcBef>
            </a:pPr>
            <a:endParaRPr sz="2000">
              <a:latin typeface="Times New Roman"/>
              <a:cs typeface="Times New Roman"/>
            </a:endParaRPr>
          </a:p>
          <a:p>
            <a:pPr marL="796290" marR="95885" indent="-693420">
              <a:lnSpc>
                <a:spcPts val="2210"/>
              </a:lnSpc>
            </a:pPr>
            <a:r>
              <a:rPr dirty="0" sz="2000" spc="-10">
                <a:latin typeface="Calibri"/>
                <a:cs typeface="Calibri"/>
              </a:rPr>
              <a:t>Guaranteed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Sum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Assured </a:t>
            </a:r>
            <a:r>
              <a:rPr dirty="0" sz="2000">
                <a:latin typeface="Calibri"/>
                <a:cs typeface="Calibri"/>
              </a:rPr>
              <a:t>on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Maturity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11251183" y="4066540"/>
            <a:ext cx="2519680" cy="1266190"/>
            <a:chOff x="11251183" y="4066540"/>
            <a:chExt cx="2519680" cy="1266190"/>
          </a:xfrm>
        </p:grpSpPr>
        <p:sp>
          <p:nvSpPr>
            <p:cNvPr id="23" name="object 23" descr=""/>
            <p:cNvSpPr/>
            <p:nvPr/>
          </p:nvSpPr>
          <p:spPr>
            <a:xfrm>
              <a:off x="11257533" y="4072890"/>
              <a:ext cx="2506980" cy="1253490"/>
            </a:xfrm>
            <a:custGeom>
              <a:avLst/>
              <a:gdLst/>
              <a:ahLst/>
              <a:cxnLst/>
              <a:rect l="l" t="t" r="r" b="b"/>
              <a:pathLst>
                <a:path w="2506980" h="1253489">
                  <a:moveTo>
                    <a:pt x="2506979" y="0"/>
                  </a:moveTo>
                  <a:lnTo>
                    <a:pt x="0" y="0"/>
                  </a:lnTo>
                  <a:lnTo>
                    <a:pt x="0" y="1253490"/>
                  </a:lnTo>
                  <a:lnTo>
                    <a:pt x="2506979" y="1253490"/>
                  </a:lnTo>
                  <a:lnTo>
                    <a:pt x="2506979" y="0"/>
                  </a:lnTo>
                  <a:close/>
                </a:path>
              </a:pathLst>
            </a:custGeom>
            <a:solidFill>
              <a:srgbClr val="D9D9D9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11257533" y="4072890"/>
              <a:ext cx="2506980" cy="1253490"/>
            </a:xfrm>
            <a:custGeom>
              <a:avLst/>
              <a:gdLst/>
              <a:ahLst/>
              <a:cxnLst/>
              <a:rect l="l" t="t" r="r" b="b"/>
              <a:pathLst>
                <a:path w="2506980" h="1253489">
                  <a:moveTo>
                    <a:pt x="0" y="1253490"/>
                  </a:moveTo>
                  <a:lnTo>
                    <a:pt x="2506979" y="1253490"/>
                  </a:lnTo>
                  <a:lnTo>
                    <a:pt x="2506979" y="0"/>
                  </a:lnTo>
                  <a:lnTo>
                    <a:pt x="0" y="0"/>
                  </a:lnTo>
                  <a:lnTo>
                    <a:pt x="0" y="125349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11257533" y="4072890"/>
            <a:ext cx="2506980" cy="1253490"/>
          </a:xfrm>
          <a:prstGeom prst="rect">
            <a:avLst/>
          </a:prstGeom>
        </p:spPr>
        <p:txBody>
          <a:bodyPr wrap="square" lIns="0" tIns="189865" rIns="0" bIns="0" rtlCol="0" vert="horz">
            <a:spAutoFit/>
          </a:bodyPr>
          <a:lstStyle/>
          <a:p>
            <a:pPr algn="ctr" marL="127635" marR="119380" indent="635">
              <a:lnSpc>
                <a:spcPct val="91800"/>
              </a:lnSpc>
              <a:spcBef>
                <a:spcPts val="1495"/>
              </a:spcBef>
            </a:pPr>
            <a:r>
              <a:rPr dirty="0" sz="2000">
                <a:latin typeface="Calibri"/>
                <a:cs typeface="Calibri"/>
              </a:rPr>
              <a:t>Absolute</a:t>
            </a:r>
            <a:r>
              <a:rPr dirty="0" sz="2000" spc="-11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Assured </a:t>
            </a:r>
            <a:r>
              <a:rPr dirty="0" sz="2000">
                <a:latin typeface="Calibri"/>
                <a:cs typeface="Calibri"/>
              </a:rPr>
              <a:t>Amount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paid</a:t>
            </a:r>
            <a:r>
              <a:rPr dirty="0" sz="2000" spc="-25">
                <a:latin typeface="Calibri"/>
                <a:cs typeface="Calibri"/>
              </a:rPr>
              <a:t> on </a:t>
            </a:r>
            <a:r>
              <a:rPr dirty="0" sz="2000" spc="-10">
                <a:latin typeface="Calibri"/>
                <a:cs typeface="Calibri"/>
              </a:rPr>
              <a:t>death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1493" rIns="0" bIns="0" rtlCol="0" vert="horz">
            <a:spAutoFit/>
          </a:bodyPr>
          <a:lstStyle/>
          <a:p>
            <a:pPr marL="317500">
              <a:lnSpc>
                <a:spcPts val="3710"/>
              </a:lnSpc>
              <a:spcBef>
                <a:spcPts val="105"/>
              </a:spcBef>
            </a:pPr>
            <a:r>
              <a:rPr dirty="0"/>
              <a:t>Sum</a:t>
            </a:r>
            <a:r>
              <a:rPr dirty="0" spc="-165"/>
              <a:t> </a:t>
            </a:r>
            <a:r>
              <a:rPr dirty="0"/>
              <a:t>Assured</a:t>
            </a:r>
            <a:r>
              <a:rPr dirty="0" spc="-35"/>
              <a:t> </a:t>
            </a:r>
            <a:r>
              <a:rPr dirty="0"/>
              <a:t>on</a:t>
            </a:r>
            <a:r>
              <a:rPr dirty="0" spc="-30"/>
              <a:t> </a:t>
            </a:r>
            <a:r>
              <a:rPr dirty="0" spc="-10"/>
              <a:t>Death</a:t>
            </a:r>
          </a:p>
          <a:p>
            <a:pPr marL="317500">
              <a:lnSpc>
                <a:spcPts val="2750"/>
              </a:lnSpc>
            </a:pPr>
            <a:r>
              <a:rPr dirty="0" sz="2400" spc="-10">
                <a:solidFill>
                  <a:srgbClr val="C55A11"/>
                </a:solidFill>
              </a:rPr>
              <a:t>Calculation</a:t>
            </a:r>
            <a:endParaRPr sz="2400"/>
          </a:p>
        </p:txBody>
      </p:sp>
      <p:sp>
        <p:nvSpPr>
          <p:cNvPr id="27" name="object 27" descr=""/>
          <p:cNvSpPr/>
          <p:nvPr/>
        </p:nvSpPr>
        <p:spPr>
          <a:xfrm>
            <a:off x="2813557" y="7162787"/>
            <a:ext cx="8528685" cy="671195"/>
          </a:xfrm>
          <a:custGeom>
            <a:avLst/>
            <a:gdLst/>
            <a:ahLst/>
            <a:cxnLst/>
            <a:rect l="l" t="t" r="r" b="b"/>
            <a:pathLst>
              <a:path w="8528685" h="671195">
                <a:moveTo>
                  <a:pt x="0" y="670585"/>
                </a:moveTo>
                <a:lnTo>
                  <a:pt x="8528558" y="670585"/>
                </a:lnTo>
                <a:lnTo>
                  <a:pt x="8528558" y="0"/>
                </a:lnTo>
                <a:lnTo>
                  <a:pt x="0" y="0"/>
                </a:lnTo>
                <a:lnTo>
                  <a:pt x="0" y="670585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 txBox="1"/>
          <p:nvPr/>
        </p:nvSpPr>
        <p:spPr>
          <a:xfrm>
            <a:off x="2905379" y="7230871"/>
            <a:ext cx="695642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42265" indent="-3422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42265" algn="l"/>
              </a:tabLst>
            </a:pPr>
            <a:r>
              <a:rPr dirty="0" sz="1600" spc="-10">
                <a:latin typeface="Calibri"/>
                <a:cs typeface="Calibri"/>
              </a:rPr>
              <a:t>Absolute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amount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assured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paid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on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death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Life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Assured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=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Sum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Assured</a:t>
            </a:r>
            <a:endParaRPr sz="1600">
              <a:latin typeface="Calibri"/>
              <a:cs typeface="Calibri"/>
            </a:endParaRPr>
          </a:p>
          <a:p>
            <a:pPr marL="342265" indent="-342265">
              <a:lnSpc>
                <a:spcPct val="100000"/>
              </a:lnSpc>
              <a:buFont typeface="Arial MT"/>
              <a:buChar char="•"/>
              <a:tabLst>
                <a:tab pos="342265" algn="l"/>
              </a:tabLst>
            </a:pPr>
            <a:r>
              <a:rPr dirty="0" sz="1600" spc="-10">
                <a:latin typeface="Calibri"/>
                <a:cs typeface="Calibri"/>
              </a:rPr>
              <a:t>Guaranteed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Sum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Assured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on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Maturity</a:t>
            </a:r>
            <a:r>
              <a:rPr dirty="0" sz="1600" spc="28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=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Sum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Assured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5288" rIns="0" bIns="0" rtlCol="0" vert="horz">
            <a:spAutoFit/>
          </a:bodyPr>
          <a:lstStyle/>
          <a:p>
            <a:pPr marL="416559">
              <a:lnSpc>
                <a:spcPct val="100000"/>
              </a:lnSpc>
              <a:spcBef>
                <a:spcPts val="100"/>
              </a:spcBef>
            </a:pPr>
            <a:r>
              <a:rPr dirty="0"/>
              <a:t>Death</a:t>
            </a:r>
            <a:r>
              <a:rPr dirty="0" spc="-35"/>
              <a:t> </a:t>
            </a:r>
            <a:r>
              <a:rPr dirty="0" spc="-10"/>
              <a:t>Benefit</a:t>
            </a:r>
          </a:p>
        </p:txBody>
      </p:sp>
      <p:sp>
        <p:nvSpPr>
          <p:cNvPr id="4" name="object 4" descr=""/>
          <p:cNvSpPr/>
          <p:nvPr/>
        </p:nvSpPr>
        <p:spPr>
          <a:xfrm>
            <a:off x="2457704" y="4938521"/>
            <a:ext cx="9525000" cy="443230"/>
          </a:xfrm>
          <a:custGeom>
            <a:avLst/>
            <a:gdLst/>
            <a:ahLst/>
            <a:cxnLst/>
            <a:rect l="l" t="t" r="r" b="b"/>
            <a:pathLst>
              <a:path w="9525000" h="443229">
                <a:moveTo>
                  <a:pt x="0" y="73786"/>
                </a:moveTo>
                <a:lnTo>
                  <a:pt x="5796" y="45059"/>
                </a:lnTo>
                <a:lnTo>
                  <a:pt x="21605" y="21605"/>
                </a:lnTo>
                <a:lnTo>
                  <a:pt x="45059" y="5796"/>
                </a:lnTo>
                <a:lnTo>
                  <a:pt x="73787" y="0"/>
                </a:lnTo>
                <a:lnTo>
                  <a:pt x="9451213" y="0"/>
                </a:lnTo>
                <a:lnTo>
                  <a:pt x="9479940" y="5796"/>
                </a:lnTo>
                <a:lnTo>
                  <a:pt x="9503394" y="21605"/>
                </a:lnTo>
                <a:lnTo>
                  <a:pt x="9519203" y="45059"/>
                </a:lnTo>
                <a:lnTo>
                  <a:pt x="9525000" y="73786"/>
                </a:lnTo>
                <a:lnTo>
                  <a:pt x="9525000" y="368934"/>
                </a:lnTo>
                <a:lnTo>
                  <a:pt x="9519203" y="397662"/>
                </a:lnTo>
                <a:lnTo>
                  <a:pt x="9503394" y="421116"/>
                </a:lnTo>
                <a:lnTo>
                  <a:pt x="9479940" y="436925"/>
                </a:lnTo>
                <a:lnTo>
                  <a:pt x="9451213" y="442721"/>
                </a:lnTo>
                <a:lnTo>
                  <a:pt x="73787" y="442721"/>
                </a:lnTo>
                <a:lnTo>
                  <a:pt x="45059" y="436925"/>
                </a:lnTo>
                <a:lnTo>
                  <a:pt x="21605" y="421116"/>
                </a:lnTo>
                <a:lnTo>
                  <a:pt x="5796" y="397662"/>
                </a:lnTo>
                <a:lnTo>
                  <a:pt x="0" y="368934"/>
                </a:lnTo>
                <a:lnTo>
                  <a:pt x="0" y="73786"/>
                </a:lnTo>
                <a:close/>
              </a:path>
            </a:pathLst>
          </a:custGeom>
          <a:ln w="3810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2610357" y="4977510"/>
            <a:ext cx="921893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latin typeface="Calibri"/>
                <a:cs typeface="Calibri"/>
              </a:rPr>
              <a:t>Guaranteed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Annual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Income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already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paid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NOT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deducted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from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death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benefit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amount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027301" y="5874969"/>
            <a:ext cx="10386060" cy="1339215"/>
          </a:xfrm>
          <a:prstGeom prst="rect">
            <a:avLst/>
          </a:prstGeom>
          <a:ln w="25400">
            <a:solidFill>
              <a:srgbClr val="7E7E7E"/>
            </a:solidFill>
          </a:ln>
        </p:spPr>
        <p:txBody>
          <a:bodyPr wrap="square" lIns="0" tIns="127635" rIns="0" bIns="0" rtlCol="0" vert="horz">
            <a:spAutoFit/>
          </a:bodyPr>
          <a:lstStyle/>
          <a:p>
            <a:pPr marL="377825" indent="-286385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377825" algn="l"/>
              </a:tabLst>
            </a:pPr>
            <a:r>
              <a:rPr dirty="0" sz="1800" spc="-10">
                <a:latin typeface="Calibri"/>
                <a:cs typeface="Calibri"/>
              </a:rPr>
              <a:t>Payable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upon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Life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Assured’s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unfortunate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death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during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policy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term,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provided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policy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in-</a:t>
            </a:r>
            <a:r>
              <a:rPr dirty="0" sz="1800" spc="-10">
                <a:latin typeface="Calibri"/>
                <a:cs typeface="Calibri"/>
              </a:rPr>
              <a:t>force</a:t>
            </a:r>
            <a:endParaRPr sz="1800">
              <a:latin typeface="Calibri"/>
              <a:cs typeface="Calibri"/>
            </a:endParaRPr>
          </a:p>
          <a:p>
            <a:pPr marL="377825" indent="-28638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77825" algn="l"/>
              </a:tabLst>
            </a:pPr>
            <a:r>
              <a:rPr dirty="0" sz="1800">
                <a:latin typeface="Calibri"/>
                <a:cs typeface="Calibri"/>
              </a:rPr>
              <a:t>Death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benefit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payable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your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Nominee/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Legal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Heir,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case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may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be</a:t>
            </a:r>
            <a:endParaRPr sz="1800">
              <a:latin typeface="Calibri"/>
              <a:cs typeface="Calibri"/>
            </a:endParaRPr>
          </a:p>
          <a:p>
            <a:pPr marL="377825" indent="-28638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77825" algn="l"/>
              </a:tabLst>
            </a:pP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payment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maturity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benefits,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policy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will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terminate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no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further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benefit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will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payable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57375" y="1644083"/>
            <a:ext cx="7535147" cy="2705724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5712714" y="2766161"/>
            <a:ext cx="3015615" cy="462280"/>
          </a:xfrm>
          <a:prstGeom prst="rect">
            <a:avLst/>
          </a:prstGeom>
          <a:solidFill>
            <a:srgbClr val="E36C09"/>
          </a:solidFill>
        </p:spPr>
        <p:txBody>
          <a:bodyPr wrap="square" lIns="0" tIns="26034" rIns="0" bIns="0" rtlCol="0" vert="horz">
            <a:spAutoFit/>
          </a:bodyPr>
          <a:lstStyle/>
          <a:p>
            <a:pPr marL="105410">
              <a:lnSpc>
                <a:spcPct val="100000"/>
              </a:lnSpc>
              <a:spcBef>
                <a:spcPts val="204"/>
              </a:spcBef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Sum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Assured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Death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3787140" y="3493008"/>
            <a:ext cx="7620000" cy="2822575"/>
            <a:chOff x="3787140" y="3493008"/>
            <a:chExt cx="7620000" cy="2822575"/>
          </a:xfrm>
        </p:grpSpPr>
        <p:sp>
          <p:nvSpPr>
            <p:cNvPr id="4" name="object 4" descr=""/>
            <p:cNvSpPr/>
            <p:nvPr/>
          </p:nvSpPr>
          <p:spPr>
            <a:xfrm>
              <a:off x="3787902" y="3494786"/>
              <a:ext cx="4076700" cy="1024255"/>
            </a:xfrm>
            <a:custGeom>
              <a:avLst/>
              <a:gdLst/>
              <a:ahLst/>
              <a:cxnLst/>
              <a:rect l="l" t="t" r="r" b="b"/>
              <a:pathLst>
                <a:path w="4076700" h="1024254">
                  <a:moveTo>
                    <a:pt x="4076700" y="0"/>
                  </a:moveTo>
                  <a:lnTo>
                    <a:pt x="0" y="0"/>
                  </a:lnTo>
                  <a:lnTo>
                    <a:pt x="0" y="1024127"/>
                  </a:lnTo>
                  <a:lnTo>
                    <a:pt x="4076700" y="1024127"/>
                  </a:lnTo>
                  <a:lnTo>
                    <a:pt x="4076700" y="0"/>
                  </a:lnTo>
                  <a:close/>
                </a:path>
              </a:pathLst>
            </a:custGeom>
            <a:solidFill>
              <a:srgbClr val="F8CA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864729" y="3494786"/>
              <a:ext cx="3541395" cy="1024255"/>
            </a:xfrm>
            <a:custGeom>
              <a:avLst/>
              <a:gdLst/>
              <a:ahLst/>
              <a:cxnLst/>
              <a:rect l="l" t="t" r="r" b="b"/>
              <a:pathLst>
                <a:path w="3541395" h="1024254">
                  <a:moveTo>
                    <a:pt x="3540886" y="0"/>
                  </a:moveTo>
                  <a:lnTo>
                    <a:pt x="0" y="0"/>
                  </a:lnTo>
                  <a:lnTo>
                    <a:pt x="0" y="1024127"/>
                  </a:lnTo>
                  <a:lnTo>
                    <a:pt x="3540886" y="1024127"/>
                  </a:lnTo>
                  <a:lnTo>
                    <a:pt x="3540886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787902" y="4518812"/>
              <a:ext cx="4076700" cy="452120"/>
            </a:xfrm>
            <a:custGeom>
              <a:avLst/>
              <a:gdLst/>
              <a:ahLst/>
              <a:cxnLst/>
              <a:rect l="l" t="t" r="r" b="b"/>
              <a:pathLst>
                <a:path w="4076700" h="452120">
                  <a:moveTo>
                    <a:pt x="4076700" y="0"/>
                  </a:moveTo>
                  <a:lnTo>
                    <a:pt x="0" y="0"/>
                  </a:lnTo>
                  <a:lnTo>
                    <a:pt x="0" y="451967"/>
                  </a:lnTo>
                  <a:lnTo>
                    <a:pt x="4076700" y="451967"/>
                  </a:lnTo>
                  <a:lnTo>
                    <a:pt x="4076700" y="0"/>
                  </a:lnTo>
                  <a:close/>
                </a:path>
              </a:pathLst>
            </a:custGeom>
            <a:solidFill>
              <a:srgbClr val="F8CA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7864729" y="4518812"/>
              <a:ext cx="3541395" cy="452120"/>
            </a:xfrm>
            <a:custGeom>
              <a:avLst/>
              <a:gdLst/>
              <a:ahLst/>
              <a:cxnLst/>
              <a:rect l="l" t="t" r="r" b="b"/>
              <a:pathLst>
                <a:path w="3541395" h="452120">
                  <a:moveTo>
                    <a:pt x="3540886" y="0"/>
                  </a:moveTo>
                  <a:lnTo>
                    <a:pt x="0" y="0"/>
                  </a:lnTo>
                  <a:lnTo>
                    <a:pt x="0" y="451967"/>
                  </a:lnTo>
                  <a:lnTo>
                    <a:pt x="3540886" y="451967"/>
                  </a:lnTo>
                  <a:lnTo>
                    <a:pt x="3540886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787902" y="4970805"/>
              <a:ext cx="4076700" cy="452120"/>
            </a:xfrm>
            <a:custGeom>
              <a:avLst/>
              <a:gdLst/>
              <a:ahLst/>
              <a:cxnLst/>
              <a:rect l="l" t="t" r="r" b="b"/>
              <a:pathLst>
                <a:path w="4076700" h="452120">
                  <a:moveTo>
                    <a:pt x="4076700" y="0"/>
                  </a:moveTo>
                  <a:lnTo>
                    <a:pt x="0" y="0"/>
                  </a:lnTo>
                  <a:lnTo>
                    <a:pt x="0" y="451967"/>
                  </a:lnTo>
                  <a:lnTo>
                    <a:pt x="4076700" y="451967"/>
                  </a:lnTo>
                  <a:lnTo>
                    <a:pt x="4076700" y="0"/>
                  </a:lnTo>
                  <a:close/>
                </a:path>
              </a:pathLst>
            </a:custGeom>
            <a:solidFill>
              <a:srgbClr val="F8CA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7864729" y="4970805"/>
              <a:ext cx="3541395" cy="452120"/>
            </a:xfrm>
            <a:custGeom>
              <a:avLst/>
              <a:gdLst/>
              <a:ahLst/>
              <a:cxnLst/>
              <a:rect l="l" t="t" r="r" b="b"/>
              <a:pathLst>
                <a:path w="3541395" h="452120">
                  <a:moveTo>
                    <a:pt x="3540886" y="0"/>
                  </a:moveTo>
                  <a:lnTo>
                    <a:pt x="0" y="0"/>
                  </a:lnTo>
                  <a:lnTo>
                    <a:pt x="0" y="451967"/>
                  </a:lnTo>
                  <a:lnTo>
                    <a:pt x="3540886" y="451967"/>
                  </a:lnTo>
                  <a:lnTo>
                    <a:pt x="3540886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787902" y="5422798"/>
              <a:ext cx="4076700" cy="452120"/>
            </a:xfrm>
            <a:custGeom>
              <a:avLst/>
              <a:gdLst/>
              <a:ahLst/>
              <a:cxnLst/>
              <a:rect l="l" t="t" r="r" b="b"/>
              <a:pathLst>
                <a:path w="4076700" h="452120">
                  <a:moveTo>
                    <a:pt x="4076700" y="0"/>
                  </a:moveTo>
                  <a:lnTo>
                    <a:pt x="0" y="0"/>
                  </a:lnTo>
                  <a:lnTo>
                    <a:pt x="0" y="451967"/>
                  </a:lnTo>
                  <a:lnTo>
                    <a:pt x="4076700" y="451967"/>
                  </a:lnTo>
                  <a:lnTo>
                    <a:pt x="4076700" y="0"/>
                  </a:lnTo>
                  <a:close/>
                </a:path>
              </a:pathLst>
            </a:custGeom>
            <a:solidFill>
              <a:srgbClr val="F8CA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7864729" y="5422798"/>
              <a:ext cx="3541395" cy="452120"/>
            </a:xfrm>
            <a:custGeom>
              <a:avLst/>
              <a:gdLst/>
              <a:ahLst/>
              <a:cxnLst/>
              <a:rect l="l" t="t" r="r" b="b"/>
              <a:pathLst>
                <a:path w="3541395" h="452120">
                  <a:moveTo>
                    <a:pt x="3540886" y="0"/>
                  </a:moveTo>
                  <a:lnTo>
                    <a:pt x="0" y="0"/>
                  </a:lnTo>
                  <a:lnTo>
                    <a:pt x="0" y="451967"/>
                  </a:lnTo>
                  <a:lnTo>
                    <a:pt x="3540886" y="451967"/>
                  </a:lnTo>
                  <a:lnTo>
                    <a:pt x="3540886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787902" y="5874689"/>
              <a:ext cx="4076700" cy="440055"/>
            </a:xfrm>
            <a:custGeom>
              <a:avLst/>
              <a:gdLst/>
              <a:ahLst/>
              <a:cxnLst/>
              <a:rect l="l" t="t" r="r" b="b"/>
              <a:pathLst>
                <a:path w="4076700" h="440054">
                  <a:moveTo>
                    <a:pt x="4076700" y="0"/>
                  </a:moveTo>
                  <a:lnTo>
                    <a:pt x="0" y="0"/>
                  </a:lnTo>
                  <a:lnTo>
                    <a:pt x="0" y="439877"/>
                  </a:lnTo>
                  <a:lnTo>
                    <a:pt x="4076700" y="439877"/>
                  </a:lnTo>
                  <a:lnTo>
                    <a:pt x="4076700" y="0"/>
                  </a:lnTo>
                  <a:close/>
                </a:path>
              </a:pathLst>
            </a:custGeom>
            <a:solidFill>
              <a:srgbClr val="F8CA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7864729" y="5874689"/>
              <a:ext cx="3541395" cy="440055"/>
            </a:xfrm>
            <a:custGeom>
              <a:avLst/>
              <a:gdLst/>
              <a:ahLst/>
              <a:cxnLst/>
              <a:rect l="l" t="t" r="r" b="b"/>
              <a:pathLst>
                <a:path w="3541395" h="440054">
                  <a:moveTo>
                    <a:pt x="3540886" y="0"/>
                  </a:moveTo>
                  <a:lnTo>
                    <a:pt x="0" y="0"/>
                  </a:lnTo>
                  <a:lnTo>
                    <a:pt x="0" y="439877"/>
                  </a:lnTo>
                  <a:lnTo>
                    <a:pt x="3540886" y="439877"/>
                  </a:lnTo>
                  <a:lnTo>
                    <a:pt x="3540886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87140" y="3493008"/>
              <a:ext cx="7620000" cy="2822448"/>
            </a:xfrm>
            <a:prstGeom prst="rect">
              <a:avLst/>
            </a:prstGeom>
          </p:spPr>
        </p:pic>
      </p:grpSp>
      <p:graphicFrame>
        <p:nvGraphicFramePr>
          <p:cNvPr id="15" name="object 15" descr=""/>
          <p:cNvGraphicFramePr>
            <a:graphicFrameLocks noGrp="1"/>
          </p:cNvGraphicFramePr>
          <p:nvPr/>
        </p:nvGraphicFramePr>
        <p:xfrm>
          <a:off x="3781552" y="3488435"/>
          <a:ext cx="7706995" cy="2817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76700"/>
                <a:gridCol w="3540759"/>
              </a:tblGrid>
              <a:tr h="1023619">
                <a:tc>
                  <a:txBody>
                    <a:bodyPr/>
                    <a:lstStyle/>
                    <a:p>
                      <a:pPr marL="1802130" marR="571500" indent="-1224280">
                        <a:lnSpc>
                          <a:spcPct val="100000"/>
                        </a:lnSpc>
                        <a:spcBef>
                          <a:spcPts val="1505"/>
                        </a:spcBef>
                      </a:pPr>
                      <a:r>
                        <a:rPr dirty="0" sz="2000" b="1">
                          <a:latin typeface="Calibri"/>
                          <a:cs typeface="Calibri"/>
                        </a:rPr>
                        <a:t>Annualized</a:t>
                      </a:r>
                      <a:r>
                        <a:rPr dirty="0" sz="2000" spc="-10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b="1">
                          <a:latin typeface="Calibri"/>
                          <a:cs typeface="Calibri"/>
                        </a:rPr>
                        <a:t>Premium*</a:t>
                      </a:r>
                      <a:r>
                        <a:rPr dirty="0" sz="2000" spc="-8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20" b="1">
                          <a:latin typeface="Calibri"/>
                          <a:cs typeface="Calibri"/>
                        </a:rPr>
                        <a:t>Band </a:t>
                      </a:r>
                      <a:r>
                        <a:rPr dirty="0" sz="2000" spc="-10" b="1">
                          <a:latin typeface="Calibri"/>
                          <a:cs typeface="Calibri"/>
                        </a:rPr>
                        <a:t>(Rs.)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911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000" b="1">
                          <a:latin typeface="Calibri"/>
                          <a:cs typeface="Calibri"/>
                        </a:rPr>
                        <a:t>High</a:t>
                      </a:r>
                      <a:r>
                        <a:rPr dirty="0" sz="2000" spc="-6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b="1">
                          <a:latin typeface="Calibri"/>
                          <a:cs typeface="Calibri"/>
                        </a:rPr>
                        <a:t>Premium</a:t>
                      </a:r>
                      <a:r>
                        <a:rPr dirty="0" sz="2000" spc="-5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 b="1">
                          <a:latin typeface="Calibri"/>
                          <a:cs typeface="Calibri"/>
                        </a:rPr>
                        <a:t>Booster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algn="ctr" marL="146685" marR="137160">
                        <a:lnSpc>
                          <a:spcPct val="100000"/>
                        </a:lnSpc>
                      </a:pPr>
                      <a:r>
                        <a:rPr dirty="0" sz="2000" b="1">
                          <a:solidFill>
                            <a:srgbClr val="843B0C"/>
                          </a:solidFill>
                          <a:latin typeface="Calibri"/>
                          <a:cs typeface="Calibri"/>
                        </a:rPr>
                        <a:t>(%</a:t>
                      </a:r>
                      <a:r>
                        <a:rPr dirty="0" sz="2000" spc="-50" b="1">
                          <a:solidFill>
                            <a:srgbClr val="843B0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b="1">
                          <a:solidFill>
                            <a:srgbClr val="843B0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2000" spc="-25" b="1">
                          <a:solidFill>
                            <a:srgbClr val="843B0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b="1">
                          <a:solidFill>
                            <a:srgbClr val="843B0C"/>
                          </a:solidFill>
                          <a:latin typeface="Calibri"/>
                          <a:cs typeface="Calibri"/>
                        </a:rPr>
                        <a:t>Basic</a:t>
                      </a:r>
                      <a:r>
                        <a:rPr dirty="0" sz="2000" spc="-45" b="1">
                          <a:solidFill>
                            <a:srgbClr val="843B0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 b="1">
                          <a:solidFill>
                            <a:srgbClr val="843B0C"/>
                          </a:solidFill>
                          <a:latin typeface="Calibri"/>
                          <a:cs typeface="Calibri"/>
                        </a:rPr>
                        <a:t>Guaranteed</a:t>
                      </a:r>
                      <a:r>
                        <a:rPr dirty="0" sz="2000" b="1">
                          <a:solidFill>
                            <a:srgbClr val="843B0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 b="1">
                          <a:solidFill>
                            <a:srgbClr val="843B0C"/>
                          </a:solidFill>
                          <a:latin typeface="Calibri"/>
                          <a:cs typeface="Calibri"/>
                        </a:rPr>
                        <a:t>Annual Income)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4514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1,00,000</a:t>
                      </a:r>
                      <a:r>
                        <a:rPr dirty="0" sz="2000" spc="-9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20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less</a:t>
                      </a:r>
                      <a:r>
                        <a:rPr dirty="0" sz="20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than</a:t>
                      </a:r>
                      <a:r>
                        <a:rPr dirty="0" sz="20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2,00,000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577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2000" spc="-25">
                          <a:latin typeface="Calibri"/>
                          <a:cs typeface="Calibri"/>
                        </a:rPr>
                        <a:t>Nil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577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4514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2,00,000</a:t>
                      </a:r>
                      <a:r>
                        <a:rPr dirty="0" sz="2000" spc="-8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20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less</a:t>
                      </a:r>
                      <a:r>
                        <a:rPr dirty="0" sz="20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than</a:t>
                      </a:r>
                      <a:r>
                        <a:rPr dirty="0" sz="20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500,000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584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2000" spc="-10">
                          <a:latin typeface="Calibri"/>
                          <a:cs typeface="Calibri"/>
                        </a:rPr>
                        <a:t>1.00%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584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4514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5,00,000</a:t>
                      </a:r>
                      <a:r>
                        <a:rPr dirty="0" sz="2000" spc="-8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20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less</a:t>
                      </a:r>
                      <a:r>
                        <a:rPr dirty="0" sz="20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than</a:t>
                      </a:r>
                      <a:r>
                        <a:rPr dirty="0" sz="20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10,00,000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584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2000" spc="-10">
                          <a:latin typeface="Calibri"/>
                          <a:cs typeface="Calibri"/>
                        </a:rPr>
                        <a:t>1.75%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584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4394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dirty="0" sz="2000" spc="-10">
                          <a:latin typeface="Calibri"/>
                          <a:cs typeface="Calibri"/>
                        </a:rPr>
                        <a:t>Greater</a:t>
                      </a:r>
                      <a:r>
                        <a:rPr dirty="0" sz="20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than</a:t>
                      </a:r>
                      <a:r>
                        <a:rPr dirty="0" sz="20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or</a:t>
                      </a:r>
                      <a:r>
                        <a:rPr dirty="0" sz="20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equal</a:t>
                      </a:r>
                      <a:r>
                        <a:rPr dirty="0" sz="20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20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10,00,000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5270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dirty="0" sz="2000" spc="-10">
                          <a:latin typeface="Calibri"/>
                          <a:cs typeface="Calibri"/>
                        </a:rPr>
                        <a:t>2.00%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5270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6" name="object 16" descr=""/>
          <p:cNvSpPr txBox="1"/>
          <p:nvPr/>
        </p:nvSpPr>
        <p:spPr>
          <a:xfrm>
            <a:off x="4587240" y="1752600"/>
            <a:ext cx="3108960" cy="274320"/>
          </a:xfrm>
          <a:prstGeom prst="rect">
            <a:avLst/>
          </a:prstGeom>
          <a:solidFill>
            <a:srgbClr val="BEBEBE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60"/>
              </a:lnSpc>
            </a:pPr>
            <a:r>
              <a:rPr dirty="0" sz="1800">
                <a:latin typeface="Calibri"/>
                <a:cs typeface="Calibri"/>
              </a:rPr>
              <a:t>Basic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Guaranteed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Annual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Income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4038600" y="1600200"/>
            <a:ext cx="6949440" cy="1339215"/>
          </a:xfrm>
          <a:prstGeom prst="rect">
            <a:avLst/>
          </a:prstGeom>
          <a:ln w="12700">
            <a:solidFill>
              <a:srgbClr val="7E7E7E"/>
            </a:solidFill>
          </a:ln>
        </p:spPr>
        <p:txBody>
          <a:bodyPr wrap="square" lIns="0" tIns="26034" rIns="0" bIns="0" rtlCol="0" vert="horz">
            <a:spAutoFit/>
          </a:bodyPr>
          <a:lstStyle/>
          <a:p>
            <a:pPr marL="2891790" marR="532765" indent="770890">
              <a:lnSpc>
                <a:spcPts val="3240"/>
              </a:lnSpc>
              <a:spcBef>
                <a:spcPts val="204"/>
              </a:spcBef>
            </a:pPr>
            <a:r>
              <a:rPr dirty="0" sz="1800">
                <a:latin typeface="Calibri"/>
                <a:cs typeface="Calibri"/>
              </a:rPr>
              <a:t>available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given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premium </a:t>
            </a:r>
            <a:r>
              <a:rPr dirty="0" sz="1800">
                <a:latin typeface="Calibri"/>
                <a:cs typeface="Calibri"/>
              </a:rPr>
              <a:t>increased</a:t>
            </a:r>
            <a:r>
              <a:rPr dirty="0" sz="1800" spc="-10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by</a:t>
            </a:r>
            <a:endParaRPr sz="1800">
              <a:latin typeface="Calibri"/>
              <a:cs typeface="Calibri"/>
            </a:endParaRPr>
          </a:p>
          <a:p>
            <a:pPr marL="699770">
              <a:lnSpc>
                <a:spcPct val="100000"/>
              </a:lnSpc>
              <a:spcBef>
                <a:spcPts val="795"/>
              </a:spcBef>
            </a:pPr>
            <a:r>
              <a:rPr dirty="0" sz="1800">
                <a:latin typeface="Calibri"/>
                <a:cs typeface="Calibri"/>
              </a:rPr>
              <a:t>High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Premium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Booster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%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applicable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per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table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below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5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8336406" y="2135123"/>
            <a:ext cx="344170" cy="377190"/>
            <a:chOff x="8336406" y="2135123"/>
            <a:chExt cx="344170" cy="377190"/>
          </a:xfrm>
        </p:grpSpPr>
        <p:sp>
          <p:nvSpPr>
            <p:cNvPr id="19" name="object 19" descr=""/>
            <p:cNvSpPr/>
            <p:nvPr/>
          </p:nvSpPr>
          <p:spPr>
            <a:xfrm>
              <a:off x="8342756" y="2141473"/>
              <a:ext cx="331470" cy="364490"/>
            </a:xfrm>
            <a:custGeom>
              <a:avLst/>
              <a:gdLst/>
              <a:ahLst/>
              <a:cxnLst/>
              <a:rect l="l" t="t" r="r" b="b"/>
              <a:pathLst>
                <a:path w="331470" h="364489">
                  <a:moveTo>
                    <a:pt x="165481" y="0"/>
                  </a:moveTo>
                  <a:lnTo>
                    <a:pt x="0" y="165480"/>
                  </a:lnTo>
                  <a:lnTo>
                    <a:pt x="82803" y="165480"/>
                  </a:lnTo>
                  <a:lnTo>
                    <a:pt x="82803" y="364489"/>
                  </a:lnTo>
                  <a:lnTo>
                    <a:pt x="248285" y="364489"/>
                  </a:lnTo>
                  <a:lnTo>
                    <a:pt x="248285" y="165480"/>
                  </a:lnTo>
                  <a:lnTo>
                    <a:pt x="330962" y="165480"/>
                  </a:lnTo>
                  <a:lnTo>
                    <a:pt x="165481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8342756" y="2141473"/>
              <a:ext cx="331470" cy="364490"/>
            </a:xfrm>
            <a:custGeom>
              <a:avLst/>
              <a:gdLst/>
              <a:ahLst/>
              <a:cxnLst/>
              <a:rect l="l" t="t" r="r" b="b"/>
              <a:pathLst>
                <a:path w="331470" h="364489">
                  <a:moveTo>
                    <a:pt x="0" y="165480"/>
                  </a:moveTo>
                  <a:lnTo>
                    <a:pt x="82803" y="165480"/>
                  </a:lnTo>
                  <a:lnTo>
                    <a:pt x="82803" y="364489"/>
                  </a:lnTo>
                  <a:lnTo>
                    <a:pt x="248285" y="364489"/>
                  </a:lnTo>
                  <a:lnTo>
                    <a:pt x="248285" y="165480"/>
                  </a:lnTo>
                  <a:lnTo>
                    <a:pt x="330962" y="165480"/>
                  </a:lnTo>
                  <a:lnTo>
                    <a:pt x="165481" y="0"/>
                  </a:lnTo>
                  <a:lnTo>
                    <a:pt x="0" y="165480"/>
                  </a:lnTo>
                  <a:close/>
                </a:path>
              </a:pathLst>
            </a:custGeom>
            <a:ln w="127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 descr=""/>
          <p:cNvGrpSpPr/>
          <p:nvPr/>
        </p:nvGrpSpPr>
        <p:grpSpPr>
          <a:xfrm>
            <a:off x="6274689" y="2135123"/>
            <a:ext cx="344170" cy="377190"/>
            <a:chOff x="6274689" y="2135123"/>
            <a:chExt cx="344170" cy="377190"/>
          </a:xfrm>
        </p:grpSpPr>
        <p:sp>
          <p:nvSpPr>
            <p:cNvPr id="22" name="object 22" descr=""/>
            <p:cNvSpPr/>
            <p:nvPr/>
          </p:nvSpPr>
          <p:spPr>
            <a:xfrm>
              <a:off x="6281039" y="2141473"/>
              <a:ext cx="331470" cy="364490"/>
            </a:xfrm>
            <a:custGeom>
              <a:avLst/>
              <a:gdLst/>
              <a:ahLst/>
              <a:cxnLst/>
              <a:rect l="l" t="t" r="r" b="b"/>
              <a:pathLst>
                <a:path w="331470" h="364489">
                  <a:moveTo>
                    <a:pt x="165481" y="0"/>
                  </a:moveTo>
                  <a:lnTo>
                    <a:pt x="0" y="165480"/>
                  </a:lnTo>
                  <a:lnTo>
                    <a:pt x="82676" y="165480"/>
                  </a:lnTo>
                  <a:lnTo>
                    <a:pt x="82676" y="364489"/>
                  </a:lnTo>
                  <a:lnTo>
                    <a:pt x="248158" y="364489"/>
                  </a:lnTo>
                  <a:lnTo>
                    <a:pt x="248158" y="165480"/>
                  </a:lnTo>
                  <a:lnTo>
                    <a:pt x="330962" y="165480"/>
                  </a:lnTo>
                  <a:lnTo>
                    <a:pt x="165481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6281039" y="2141473"/>
              <a:ext cx="331470" cy="364490"/>
            </a:xfrm>
            <a:custGeom>
              <a:avLst/>
              <a:gdLst/>
              <a:ahLst/>
              <a:cxnLst/>
              <a:rect l="l" t="t" r="r" b="b"/>
              <a:pathLst>
                <a:path w="331470" h="364489">
                  <a:moveTo>
                    <a:pt x="0" y="165480"/>
                  </a:moveTo>
                  <a:lnTo>
                    <a:pt x="82676" y="165480"/>
                  </a:lnTo>
                  <a:lnTo>
                    <a:pt x="82676" y="364489"/>
                  </a:lnTo>
                  <a:lnTo>
                    <a:pt x="248158" y="364489"/>
                  </a:lnTo>
                  <a:lnTo>
                    <a:pt x="248158" y="165480"/>
                  </a:lnTo>
                  <a:lnTo>
                    <a:pt x="330962" y="165480"/>
                  </a:lnTo>
                  <a:lnTo>
                    <a:pt x="165481" y="0"/>
                  </a:lnTo>
                  <a:lnTo>
                    <a:pt x="0" y="165480"/>
                  </a:lnTo>
                  <a:close/>
                </a:path>
              </a:pathLst>
            </a:custGeom>
            <a:ln w="127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" name="object 24" descr=""/>
          <p:cNvGrpSpPr/>
          <p:nvPr/>
        </p:nvGrpSpPr>
        <p:grpSpPr>
          <a:xfrm>
            <a:off x="879347" y="4026408"/>
            <a:ext cx="3226435" cy="1740535"/>
            <a:chOff x="879347" y="4026408"/>
            <a:chExt cx="3226435" cy="1740535"/>
          </a:xfrm>
        </p:grpSpPr>
        <p:pic>
          <p:nvPicPr>
            <p:cNvPr id="25" name="object 2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9347" y="4026408"/>
              <a:ext cx="3226307" cy="1740408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4711" y="4027932"/>
              <a:ext cx="2734056" cy="661415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1163" y="4515612"/>
              <a:ext cx="3019043" cy="661415"/>
            </a:xfrm>
            <a:prstGeom prst="rect">
              <a:avLst/>
            </a:prstGeom>
          </p:spPr>
        </p:pic>
      </p:grpSp>
      <p:pic>
        <p:nvPicPr>
          <p:cNvPr id="28" name="object 2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79219" y="5003291"/>
            <a:ext cx="2122932" cy="661416"/>
          </a:xfrm>
          <a:prstGeom prst="rect">
            <a:avLst/>
          </a:prstGeom>
        </p:spPr>
      </p:pic>
      <p:sp>
        <p:nvSpPr>
          <p:cNvPr id="29" name="object 29" descr=""/>
          <p:cNvSpPr txBox="1"/>
          <p:nvPr/>
        </p:nvSpPr>
        <p:spPr>
          <a:xfrm>
            <a:off x="1177848" y="4139945"/>
            <a:ext cx="2505075" cy="1489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 indent="-635">
              <a:lnSpc>
                <a:spcPct val="100000"/>
              </a:lnSpc>
              <a:spcBef>
                <a:spcPts val="105"/>
              </a:spcBef>
            </a:pPr>
            <a:r>
              <a:rPr dirty="0" sz="3200" spc="-10" b="1">
                <a:solidFill>
                  <a:srgbClr val="C55A11"/>
                </a:solidFill>
                <a:latin typeface="Georgia"/>
                <a:cs typeface="Georgia"/>
              </a:rPr>
              <a:t>Enhanced Guaranteed Income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295147" y="7438440"/>
            <a:ext cx="772096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Calibri"/>
                <a:cs typeface="Calibri"/>
              </a:rPr>
              <a:t>*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Annualised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Premium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Premium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payable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year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chosen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by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Policyholder, </a:t>
            </a:r>
            <a:r>
              <a:rPr dirty="0" sz="1600" spc="-10">
                <a:latin typeface="Calibri"/>
                <a:cs typeface="Calibri"/>
              </a:rPr>
              <a:t>excluding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underwriting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extra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premiums,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GST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(taxes)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loadings</a:t>
            </a:r>
            <a:r>
              <a:rPr dirty="0" sz="1600" spc="-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for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modal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premiums,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if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any.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67640">
              <a:lnSpc>
                <a:spcPct val="100000"/>
              </a:lnSpc>
              <a:spcBef>
                <a:spcPts val="100"/>
              </a:spcBef>
            </a:pPr>
            <a:r>
              <a:rPr dirty="0"/>
              <a:t>High</a:t>
            </a:r>
            <a:r>
              <a:rPr dirty="0" spc="-50"/>
              <a:t> </a:t>
            </a:r>
            <a:r>
              <a:rPr dirty="0"/>
              <a:t>Premium</a:t>
            </a:r>
            <a:r>
              <a:rPr dirty="0" spc="-5"/>
              <a:t> </a:t>
            </a:r>
            <a:r>
              <a:rPr dirty="0" spc="-10"/>
              <a:t>Booster</a:t>
            </a:r>
          </a:p>
          <a:p>
            <a:pPr marL="167640">
              <a:lnSpc>
                <a:spcPct val="100000"/>
              </a:lnSpc>
              <a:spcBef>
                <a:spcPts val="35"/>
              </a:spcBef>
            </a:pPr>
            <a:r>
              <a:rPr dirty="0" sz="2400">
                <a:solidFill>
                  <a:srgbClr val="C55A11"/>
                </a:solidFill>
              </a:rPr>
              <a:t>Higher</a:t>
            </a:r>
            <a:r>
              <a:rPr dirty="0" sz="2400" spc="-35">
                <a:solidFill>
                  <a:srgbClr val="C55A11"/>
                </a:solidFill>
              </a:rPr>
              <a:t> </a:t>
            </a:r>
            <a:r>
              <a:rPr dirty="0" sz="2400">
                <a:solidFill>
                  <a:srgbClr val="C55A11"/>
                </a:solidFill>
              </a:rPr>
              <a:t>Basic</a:t>
            </a:r>
            <a:r>
              <a:rPr dirty="0" sz="2400" spc="-30">
                <a:solidFill>
                  <a:srgbClr val="C55A11"/>
                </a:solidFill>
              </a:rPr>
              <a:t> </a:t>
            </a:r>
            <a:r>
              <a:rPr dirty="0" sz="2400" spc="-10">
                <a:solidFill>
                  <a:srgbClr val="C55A11"/>
                </a:solidFill>
              </a:rPr>
              <a:t>Guaranteed</a:t>
            </a:r>
            <a:r>
              <a:rPr dirty="0" sz="2400" spc="-125">
                <a:solidFill>
                  <a:srgbClr val="C55A11"/>
                </a:solidFill>
              </a:rPr>
              <a:t> </a:t>
            </a:r>
            <a:r>
              <a:rPr dirty="0" sz="2400">
                <a:solidFill>
                  <a:srgbClr val="C55A11"/>
                </a:solidFill>
              </a:rPr>
              <a:t>Annual</a:t>
            </a:r>
            <a:r>
              <a:rPr dirty="0" sz="2400" spc="-30">
                <a:solidFill>
                  <a:srgbClr val="C55A11"/>
                </a:solidFill>
              </a:rPr>
              <a:t> </a:t>
            </a:r>
            <a:r>
              <a:rPr dirty="0" sz="2400">
                <a:solidFill>
                  <a:srgbClr val="C55A11"/>
                </a:solidFill>
              </a:rPr>
              <a:t>Income</a:t>
            </a:r>
            <a:r>
              <a:rPr dirty="0" sz="2400" spc="-35">
                <a:solidFill>
                  <a:srgbClr val="C55A11"/>
                </a:solidFill>
              </a:rPr>
              <a:t> </a:t>
            </a:r>
            <a:r>
              <a:rPr dirty="0" sz="2400">
                <a:solidFill>
                  <a:srgbClr val="C55A11"/>
                </a:solidFill>
              </a:rPr>
              <a:t>for</a:t>
            </a:r>
            <a:r>
              <a:rPr dirty="0" sz="2400" spc="-40">
                <a:solidFill>
                  <a:srgbClr val="C55A11"/>
                </a:solidFill>
              </a:rPr>
              <a:t> </a:t>
            </a:r>
            <a:r>
              <a:rPr dirty="0" sz="2400">
                <a:solidFill>
                  <a:srgbClr val="C55A11"/>
                </a:solidFill>
              </a:rPr>
              <a:t>Higher</a:t>
            </a:r>
            <a:r>
              <a:rPr dirty="0" sz="2400" spc="-30">
                <a:solidFill>
                  <a:srgbClr val="C55A11"/>
                </a:solidFill>
              </a:rPr>
              <a:t> </a:t>
            </a:r>
            <a:r>
              <a:rPr dirty="0" sz="2400" spc="-10">
                <a:solidFill>
                  <a:srgbClr val="C55A11"/>
                </a:solidFill>
              </a:rPr>
              <a:t>Premium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959624" y="2879979"/>
            <a:ext cx="7661909" cy="3054350"/>
          </a:xfrm>
          <a:custGeom>
            <a:avLst/>
            <a:gdLst/>
            <a:ahLst/>
            <a:cxnLst/>
            <a:rect l="l" t="t" r="r" b="b"/>
            <a:pathLst>
              <a:path w="7661909" h="3054350">
                <a:moveTo>
                  <a:pt x="0" y="3053842"/>
                </a:moveTo>
                <a:lnTo>
                  <a:pt x="7661402" y="3053842"/>
                </a:lnTo>
                <a:lnTo>
                  <a:pt x="7661402" y="0"/>
                </a:lnTo>
                <a:lnTo>
                  <a:pt x="0" y="0"/>
                </a:lnTo>
                <a:lnTo>
                  <a:pt x="0" y="3053842"/>
                </a:lnTo>
                <a:close/>
              </a:path>
            </a:pathLst>
          </a:custGeom>
          <a:ln w="9524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051255" y="3002026"/>
            <a:ext cx="7475220" cy="182498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48005" indent="-54800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548005" algn="l"/>
              </a:tabLst>
            </a:pPr>
            <a:r>
              <a:rPr dirty="0" sz="2000" b="1">
                <a:latin typeface="Calibri"/>
                <a:cs typeface="Calibri"/>
              </a:rPr>
              <a:t>Min.</a:t>
            </a:r>
            <a:r>
              <a:rPr dirty="0" sz="2000" spc="-4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Loan</a:t>
            </a:r>
            <a:r>
              <a:rPr dirty="0" sz="2000" spc="-2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amount</a:t>
            </a:r>
            <a:r>
              <a:rPr dirty="0" sz="2000" spc="-30" b="1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Rs.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20,000</a:t>
            </a:r>
            <a:endParaRPr sz="2000">
              <a:latin typeface="Calibri"/>
              <a:cs typeface="Calibri"/>
            </a:endParaRPr>
          </a:p>
          <a:p>
            <a:pPr marL="548005" indent="-548005">
              <a:lnSpc>
                <a:spcPct val="100000"/>
              </a:lnSpc>
              <a:spcBef>
                <a:spcPts val="1675"/>
              </a:spcBef>
              <a:buFont typeface="Arial MT"/>
              <a:buChar char="•"/>
              <a:tabLst>
                <a:tab pos="548005" algn="l"/>
              </a:tabLst>
            </a:pPr>
            <a:r>
              <a:rPr dirty="0" sz="2000" b="1">
                <a:latin typeface="Calibri"/>
                <a:cs typeface="Calibri"/>
              </a:rPr>
              <a:t>Max.</a:t>
            </a:r>
            <a:r>
              <a:rPr dirty="0" sz="2000" spc="-4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Loan</a:t>
            </a:r>
            <a:r>
              <a:rPr dirty="0" sz="2000" spc="-5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Amount</a:t>
            </a:r>
            <a:r>
              <a:rPr dirty="0" sz="2000" spc="-65" b="1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80%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prevailing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Surrender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Value</a:t>
            </a:r>
            <a:endParaRPr sz="2000">
              <a:latin typeface="Calibri"/>
              <a:cs typeface="Calibri"/>
            </a:endParaRPr>
          </a:p>
          <a:p>
            <a:pPr marL="548005" indent="-548005">
              <a:lnSpc>
                <a:spcPct val="100000"/>
              </a:lnSpc>
              <a:spcBef>
                <a:spcPts val="1685"/>
              </a:spcBef>
              <a:buFont typeface="Arial MT"/>
              <a:buChar char="•"/>
              <a:tabLst>
                <a:tab pos="548005" algn="l"/>
              </a:tabLst>
            </a:pPr>
            <a:r>
              <a:rPr dirty="0" sz="2000" b="1">
                <a:latin typeface="Calibri"/>
                <a:cs typeface="Calibri"/>
              </a:rPr>
              <a:t>Min.</a:t>
            </a:r>
            <a:r>
              <a:rPr dirty="0" sz="2000" spc="-6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Repayment</a:t>
            </a:r>
            <a:r>
              <a:rPr dirty="0" sz="2000" spc="-4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amount</a:t>
            </a:r>
            <a:r>
              <a:rPr dirty="0" sz="2000" spc="-70" b="1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lowest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Rs.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2,000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or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Outstanding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Loan</a:t>
            </a:r>
            <a:endParaRPr sz="2000">
              <a:latin typeface="Calibri"/>
              <a:cs typeface="Calibri"/>
            </a:endParaRPr>
          </a:p>
          <a:p>
            <a:pPr marL="548640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latin typeface="Calibri"/>
                <a:cs typeface="Calibri"/>
              </a:rPr>
              <a:t>Amount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Arial MT"/>
                <a:cs typeface="Arial MT"/>
              </a:rPr>
              <a:t>including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outstanding</a:t>
            </a:r>
            <a:r>
              <a:rPr dirty="0" sz="2000" spc="-7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interest,</a:t>
            </a:r>
            <a:r>
              <a:rPr dirty="0" sz="2000" spc="-8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if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 spc="-25">
                <a:latin typeface="Arial MT"/>
                <a:cs typeface="Arial MT"/>
              </a:rPr>
              <a:t>any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051255" y="4862296"/>
            <a:ext cx="7122159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48640" marR="5080" indent="-549275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548640" algn="l"/>
              </a:tabLst>
            </a:pPr>
            <a:r>
              <a:rPr dirty="0" sz="2000" b="1">
                <a:latin typeface="Calibri"/>
                <a:cs typeface="Calibri"/>
              </a:rPr>
              <a:t>Max.</a:t>
            </a:r>
            <a:r>
              <a:rPr dirty="0" sz="2000" spc="-2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Repayment</a:t>
            </a:r>
            <a:r>
              <a:rPr dirty="0" sz="2000" spc="-4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amount</a:t>
            </a:r>
            <a:r>
              <a:rPr dirty="0" sz="2000" spc="-50" b="1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Outstanding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Loan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Amount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including </a:t>
            </a:r>
            <a:r>
              <a:rPr dirty="0" sz="2000">
                <a:latin typeface="Calibri"/>
                <a:cs typeface="Calibri"/>
              </a:rPr>
              <a:t>outstanding</a:t>
            </a:r>
            <a:r>
              <a:rPr dirty="0" sz="2000" spc="-9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interest,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if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any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10104118" y="1981200"/>
            <a:ext cx="3684270" cy="2600325"/>
            <a:chOff x="10104118" y="1981200"/>
            <a:chExt cx="3684270" cy="2600325"/>
          </a:xfrm>
        </p:grpSpPr>
        <p:sp>
          <p:nvSpPr>
            <p:cNvPr id="7" name="object 7" descr=""/>
            <p:cNvSpPr/>
            <p:nvPr/>
          </p:nvSpPr>
          <p:spPr>
            <a:xfrm>
              <a:off x="10104118" y="1981200"/>
              <a:ext cx="3684270" cy="2600325"/>
            </a:xfrm>
            <a:custGeom>
              <a:avLst/>
              <a:gdLst/>
              <a:ahLst/>
              <a:cxnLst/>
              <a:rect l="l" t="t" r="r" b="b"/>
              <a:pathLst>
                <a:path w="3684269" h="2600325">
                  <a:moveTo>
                    <a:pt x="3348102" y="0"/>
                  </a:moveTo>
                  <a:lnTo>
                    <a:pt x="65025" y="1859026"/>
                  </a:lnTo>
                  <a:lnTo>
                    <a:pt x="26094" y="1892774"/>
                  </a:lnTo>
                  <a:lnTo>
                    <a:pt x="3891" y="1937273"/>
                  </a:lnTo>
                  <a:lnTo>
                    <a:pt x="0" y="1986845"/>
                  </a:lnTo>
                  <a:lnTo>
                    <a:pt x="16003" y="2035810"/>
                  </a:lnTo>
                  <a:lnTo>
                    <a:pt x="335662" y="2600325"/>
                  </a:lnTo>
                  <a:lnTo>
                    <a:pt x="3618739" y="741299"/>
                  </a:lnTo>
                  <a:lnTo>
                    <a:pt x="3657671" y="707530"/>
                  </a:lnTo>
                  <a:lnTo>
                    <a:pt x="3679874" y="662987"/>
                  </a:lnTo>
                  <a:lnTo>
                    <a:pt x="3683765" y="613372"/>
                  </a:lnTo>
                  <a:lnTo>
                    <a:pt x="3667761" y="564388"/>
                  </a:lnTo>
                  <a:lnTo>
                    <a:pt x="334810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39983" y="2717165"/>
              <a:ext cx="1786001" cy="1139189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/>
          <p:nvPr/>
        </p:nvSpPr>
        <p:spPr>
          <a:xfrm>
            <a:off x="10439400" y="4569840"/>
            <a:ext cx="3806190" cy="1949450"/>
          </a:xfrm>
          <a:prstGeom prst="rect">
            <a:avLst/>
          </a:prstGeom>
          <a:solidFill>
            <a:srgbClr val="7E7E7E"/>
          </a:solidFill>
        </p:spPr>
        <p:txBody>
          <a:bodyPr wrap="square" lIns="0" tIns="196850" rIns="0" bIns="0" rtlCol="0" vert="horz">
            <a:spAutoFit/>
          </a:bodyPr>
          <a:lstStyle/>
          <a:p>
            <a:pPr marL="434975" marR="229235" indent="-342900">
              <a:lnSpc>
                <a:spcPct val="100000"/>
              </a:lnSpc>
              <a:spcBef>
                <a:spcPts val="1550"/>
              </a:spcBef>
              <a:buFont typeface="Arial MT"/>
              <a:buChar char="•"/>
              <a:tabLst>
                <a:tab pos="434975" algn="l"/>
              </a:tabLst>
            </a:pPr>
            <a:r>
              <a:rPr dirty="0" sz="2000" i="1">
                <a:solidFill>
                  <a:srgbClr val="FFFFFF"/>
                </a:solidFill>
                <a:latin typeface="Calibri"/>
                <a:cs typeface="Calibri"/>
              </a:rPr>
              <a:t>Loan</a:t>
            </a:r>
            <a:r>
              <a:rPr dirty="0" sz="2000" spc="-4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i="1">
                <a:solidFill>
                  <a:srgbClr val="FFFFFF"/>
                </a:solidFill>
                <a:latin typeface="Calibri"/>
                <a:cs typeface="Calibri"/>
              </a:rPr>
              <a:t>available</a:t>
            </a:r>
            <a:r>
              <a:rPr dirty="0" sz="2000" spc="-4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i="1">
                <a:solidFill>
                  <a:srgbClr val="FFFFFF"/>
                </a:solidFill>
                <a:latin typeface="Calibri"/>
                <a:cs typeface="Calibri"/>
              </a:rPr>
              <a:t>only</a:t>
            </a:r>
            <a:r>
              <a:rPr dirty="0" sz="2000" spc="-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i="1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2000" spc="-1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 i="1">
                <a:solidFill>
                  <a:srgbClr val="FFFFFF"/>
                </a:solidFill>
                <a:latin typeface="Calibri"/>
                <a:cs typeface="Calibri"/>
              </a:rPr>
              <a:t>in-</a:t>
            </a:r>
            <a:r>
              <a:rPr dirty="0" sz="2000" spc="-20" i="1">
                <a:solidFill>
                  <a:srgbClr val="FFFFFF"/>
                </a:solidFill>
                <a:latin typeface="Calibri"/>
                <a:cs typeface="Calibri"/>
              </a:rPr>
              <a:t>force </a:t>
            </a:r>
            <a:r>
              <a:rPr dirty="0" sz="2000" spc="-10" i="1">
                <a:solidFill>
                  <a:srgbClr val="FFFFFF"/>
                </a:solidFill>
                <a:latin typeface="Calibri"/>
                <a:cs typeface="Calibri"/>
              </a:rPr>
              <a:t>policies</a:t>
            </a:r>
            <a:endParaRPr sz="2000">
              <a:latin typeface="Calibri"/>
              <a:cs typeface="Calibri"/>
            </a:endParaRPr>
          </a:p>
          <a:p>
            <a:pPr marL="434975" marR="654050" indent="-342900">
              <a:lnSpc>
                <a:spcPct val="100000"/>
              </a:lnSpc>
              <a:spcBef>
                <a:spcPts val="2405"/>
              </a:spcBef>
              <a:buFont typeface="Arial MT"/>
              <a:buChar char="•"/>
              <a:tabLst>
                <a:tab pos="434975" algn="l"/>
              </a:tabLst>
            </a:pPr>
            <a:r>
              <a:rPr dirty="0" sz="2000" i="1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r>
              <a:rPr dirty="0" sz="2000" spc="-5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i="1">
                <a:solidFill>
                  <a:srgbClr val="FFFFFF"/>
                </a:solidFill>
                <a:latin typeface="Calibri"/>
                <a:cs typeface="Calibri"/>
              </a:rPr>
              <a:t>loan</a:t>
            </a:r>
            <a:r>
              <a:rPr dirty="0" sz="2000" spc="-4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i="1">
                <a:solidFill>
                  <a:srgbClr val="FFFFFF"/>
                </a:solidFill>
                <a:latin typeface="Calibri"/>
                <a:cs typeface="Calibri"/>
              </a:rPr>
              <a:t>facility</a:t>
            </a:r>
            <a:r>
              <a:rPr dirty="0" sz="2000" spc="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i="1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2000" spc="-3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 i="1">
                <a:solidFill>
                  <a:srgbClr val="FFFFFF"/>
                </a:solidFill>
                <a:latin typeface="Calibri"/>
                <a:cs typeface="Calibri"/>
              </a:rPr>
              <a:t>paid-</a:t>
            </a:r>
            <a:r>
              <a:rPr dirty="0" sz="2000" spc="-25" i="1">
                <a:solidFill>
                  <a:srgbClr val="FFFFFF"/>
                </a:solidFill>
                <a:latin typeface="Calibri"/>
                <a:cs typeface="Calibri"/>
              </a:rPr>
              <a:t>up </a:t>
            </a:r>
            <a:r>
              <a:rPr dirty="0" sz="2000" spc="-10" i="1">
                <a:solidFill>
                  <a:srgbClr val="FFFFFF"/>
                </a:solidFill>
                <a:latin typeface="Calibri"/>
                <a:cs typeface="Calibri"/>
              </a:rPr>
              <a:t>policies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Loan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1981200" y="1981212"/>
            <a:ext cx="5697855" cy="708025"/>
          </a:xfrm>
          <a:prstGeom prst="rect">
            <a:avLst/>
          </a:prstGeom>
          <a:solidFill>
            <a:srgbClr val="FAE4D5"/>
          </a:solidFill>
          <a:ln w="6350">
            <a:solidFill>
              <a:srgbClr val="C55A11"/>
            </a:solidFill>
          </a:ln>
        </p:spPr>
        <p:txBody>
          <a:bodyPr wrap="square" lIns="0" tIns="29209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29"/>
              </a:spcBef>
            </a:pPr>
            <a:r>
              <a:rPr dirty="0" sz="2000" spc="-10">
                <a:latin typeface="Calibri"/>
                <a:cs typeface="Calibri"/>
              </a:rPr>
              <a:t>Available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after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policy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acquires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surrender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value</a:t>
            </a:r>
            <a:endParaRPr sz="20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before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Guaranteed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Annual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Income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starts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956449" y="6564312"/>
            <a:ext cx="7668259" cy="1345565"/>
            <a:chOff x="956449" y="6564312"/>
            <a:chExt cx="7668259" cy="1345565"/>
          </a:xfrm>
        </p:grpSpPr>
        <p:pic>
          <p:nvPicPr>
            <p:cNvPr id="13" name="object 1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9624" y="6567487"/>
              <a:ext cx="7661402" cy="1338834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959624" y="6567487"/>
              <a:ext cx="7661909" cy="1339215"/>
            </a:xfrm>
            <a:custGeom>
              <a:avLst/>
              <a:gdLst/>
              <a:ahLst/>
              <a:cxnLst/>
              <a:rect l="l" t="t" r="r" b="b"/>
              <a:pathLst>
                <a:path w="7661909" h="1339215">
                  <a:moveTo>
                    <a:pt x="0" y="1338834"/>
                  </a:moveTo>
                  <a:lnTo>
                    <a:pt x="7661402" y="1338834"/>
                  </a:lnTo>
                  <a:lnTo>
                    <a:pt x="7661402" y="0"/>
                  </a:lnTo>
                  <a:lnTo>
                    <a:pt x="0" y="0"/>
                  </a:lnTo>
                  <a:lnTo>
                    <a:pt x="0" y="1338834"/>
                  </a:lnTo>
                  <a:close/>
                </a:path>
              </a:pathLst>
            </a:custGeom>
            <a:ln w="635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1051255" y="6545274"/>
            <a:ext cx="6424295" cy="1260475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80"/>
              </a:spcBef>
            </a:pPr>
            <a:r>
              <a:rPr dirty="0" sz="1800">
                <a:latin typeface="Calibri"/>
                <a:cs typeface="Calibri"/>
              </a:rPr>
              <a:t>Policy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foreclosed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35">
                <a:latin typeface="Calibri"/>
                <a:cs typeface="Calibri"/>
              </a:rPr>
              <a:t>if</a:t>
            </a:r>
            <a:endParaRPr sz="1800">
              <a:latin typeface="Calibri"/>
              <a:cs typeface="Calibri"/>
            </a:endParaRPr>
          </a:p>
          <a:p>
            <a:pPr marL="342265" indent="-34226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42265" algn="l"/>
              </a:tabLst>
            </a:pPr>
            <a:r>
              <a:rPr dirty="0" sz="1800" spc="-10">
                <a:latin typeface="Calibri"/>
                <a:cs typeface="Calibri"/>
              </a:rPr>
              <a:t>Outstanding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Loan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Amount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(including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interest)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&gt;=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Surrender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Value</a:t>
            </a:r>
            <a:endParaRPr sz="1800">
              <a:latin typeface="Calibri"/>
              <a:cs typeface="Calibri"/>
            </a:endParaRPr>
          </a:p>
          <a:p>
            <a:pPr marL="342265" indent="-34226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42265" algn="l"/>
              </a:tabLst>
            </a:pPr>
            <a:r>
              <a:rPr dirty="0" sz="1800">
                <a:latin typeface="Calibri"/>
                <a:cs typeface="Calibri"/>
              </a:rPr>
              <a:t>Policyholder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fails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repay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outstanding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loan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with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interest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74" y="8065768"/>
            <a:ext cx="14621325" cy="16383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952238" y="3229101"/>
            <a:ext cx="474599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Policy</a:t>
            </a:r>
            <a:r>
              <a:rPr dirty="0" sz="4400" spc="-145"/>
              <a:t> </a:t>
            </a:r>
            <a:r>
              <a:rPr dirty="0" sz="4400" spc="-10"/>
              <a:t>Conditions</a:t>
            </a:r>
            <a:endParaRPr sz="4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17214" y="246926"/>
            <a:ext cx="2617623" cy="7974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36727" rIns="0" bIns="0" rtlCol="0" vert="horz">
            <a:spAutoFit/>
          </a:bodyPr>
          <a:lstStyle/>
          <a:p>
            <a:pPr marL="12700">
              <a:lnSpc>
                <a:spcPts val="3754"/>
              </a:lnSpc>
              <a:spcBef>
                <a:spcPts val="100"/>
              </a:spcBef>
            </a:pPr>
            <a:r>
              <a:rPr dirty="0"/>
              <a:t>Discontinuance</a:t>
            </a:r>
            <a:r>
              <a:rPr dirty="0" spc="-80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 spc="-10"/>
              <a:t>Premium</a:t>
            </a:r>
          </a:p>
          <a:p>
            <a:pPr marL="12700">
              <a:lnSpc>
                <a:spcPts val="2795"/>
              </a:lnSpc>
            </a:pPr>
            <a:r>
              <a:rPr dirty="0" sz="2400">
                <a:solidFill>
                  <a:srgbClr val="C55A11"/>
                </a:solidFill>
              </a:rPr>
              <a:t>Premium</a:t>
            </a:r>
            <a:r>
              <a:rPr dirty="0" sz="2400" spc="-85">
                <a:solidFill>
                  <a:srgbClr val="C55A11"/>
                </a:solidFill>
              </a:rPr>
              <a:t> </a:t>
            </a:r>
            <a:r>
              <a:rPr dirty="0" sz="2400">
                <a:solidFill>
                  <a:srgbClr val="C55A11"/>
                </a:solidFill>
              </a:rPr>
              <a:t>Paying</a:t>
            </a:r>
            <a:r>
              <a:rPr dirty="0" sz="2400" spc="-40">
                <a:solidFill>
                  <a:srgbClr val="C55A11"/>
                </a:solidFill>
              </a:rPr>
              <a:t> </a:t>
            </a:r>
            <a:r>
              <a:rPr dirty="0" sz="2400" spc="-20">
                <a:solidFill>
                  <a:srgbClr val="C55A11"/>
                </a:solidFill>
              </a:rPr>
              <a:t>Term</a:t>
            </a:r>
            <a:r>
              <a:rPr dirty="0" sz="2400" spc="-60">
                <a:solidFill>
                  <a:srgbClr val="C55A11"/>
                </a:solidFill>
              </a:rPr>
              <a:t> </a:t>
            </a:r>
            <a:r>
              <a:rPr dirty="0" sz="2400">
                <a:solidFill>
                  <a:srgbClr val="C55A11"/>
                </a:solidFill>
              </a:rPr>
              <a:t>7</a:t>
            </a:r>
            <a:r>
              <a:rPr dirty="0" sz="2400" spc="-65">
                <a:solidFill>
                  <a:srgbClr val="C55A11"/>
                </a:solidFill>
              </a:rPr>
              <a:t> </a:t>
            </a:r>
            <a:r>
              <a:rPr dirty="0" sz="2400">
                <a:solidFill>
                  <a:srgbClr val="C55A11"/>
                </a:solidFill>
              </a:rPr>
              <a:t>or</a:t>
            </a:r>
            <a:r>
              <a:rPr dirty="0" sz="2400" spc="-65">
                <a:solidFill>
                  <a:srgbClr val="C55A11"/>
                </a:solidFill>
              </a:rPr>
              <a:t> </a:t>
            </a:r>
            <a:r>
              <a:rPr dirty="0" sz="2400">
                <a:solidFill>
                  <a:srgbClr val="C55A11"/>
                </a:solidFill>
              </a:rPr>
              <a:t>10</a:t>
            </a:r>
            <a:r>
              <a:rPr dirty="0" sz="2400" spc="-60">
                <a:solidFill>
                  <a:srgbClr val="C55A11"/>
                </a:solidFill>
              </a:rPr>
              <a:t> </a:t>
            </a:r>
            <a:r>
              <a:rPr dirty="0" sz="2400" spc="-10">
                <a:solidFill>
                  <a:srgbClr val="C55A11"/>
                </a:solidFill>
              </a:rPr>
              <a:t>years</a:t>
            </a:r>
            <a:endParaRPr sz="2400"/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457325" y="1670050"/>
          <a:ext cx="13249275" cy="54584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86020"/>
                <a:gridCol w="8180070"/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20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Conditions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596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20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596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</a:tr>
              <a:tr h="14338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227965">
                        <a:lnSpc>
                          <a:spcPct val="100000"/>
                        </a:lnSpc>
                      </a:pPr>
                      <a:r>
                        <a:rPr dirty="0" sz="2000" spc="-10">
                          <a:latin typeface="Calibri"/>
                          <a:cs typeface="Calibri"/>
                        </a:rPr>
                        <a:t>Discontinuance</a:t>
                      </a:r>
                      <a:r>
                        <a:rPr dirty="0" sz="20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u="sng" sz="20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during</a:t>
                      </a:r>
                      <a:r>
                        <a:rPr dirty="0" u="sng" sz="2000" spc="-6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first</a:t>
                      </a:r>
                      <a:r>
                        <a:rPr dirty="0" sz="20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policy</a:t>
                      </a:r>
                      <a:r>
                        <a:rPr dirty="0" sz="20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20">
                          <a:latin typeface="Calibri"/>
                          <a:cs typeface="Calibri"/>
                        </a:rPr>
                        <a:t>year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2279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(Policy</a:t>
                      </a:r>
                      <a:r>
                        <a:rPr dirty="0" sz="20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has</a:t>
                      </a:r>
                      <a:r>
                        <a:rPr dirty="0" sz="20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not</a:t>
                      </a:r>
                      <a:r>
                        <a:rPr dirty="0" sz="20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acquired</a:t>
                      </a:r>
                      <a:r>
                        <a:rPr dirty="0" sz="20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paid-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up</a:t>
                      </a:r>
                      <a:r>
                        <a:rPr dirty="0" sz="20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value)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0413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854710" indent="-339725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854710" algn="l"/>
                        </a:tabLst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Life</a:t>
                      </a:r>
                      <a:r>
                        <a:rPr dirty="0" sz="2000" spc="-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cover</a:t>
                      </a:r>
                      <a:r>
                        <a:rPr dirty="0" sz="2000" spc="-9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lapses</a:t>
                      </a:r>
                      <a:r>
                        <a:rPr dirty="0" sz="20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after</a:t>
                      </a:r>
                      <a:r>
                        <a:rPr dirty="0" sz="2000" spc="-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grace</a:t>
                      </a:r>
                      <a:r>
                        <a:rPr dirty="0" sz="2000" spc="-8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period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799465" indent="-284480">
                        <a:lnSpc>
                          <a:spcPct val="100000"/>
                        </a:lnSpc>
                        <a:spcBef>
                          <a:spcPts val="1205"/>
                        </a:spcBef>
                        <a:buFont typeface="Arial MT"/>
                        <a:buChar char="•"/>
                        <a:tabLst>
                          <a:tab pos="799465" algn="l"/>
                        </a:tabLst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No</a:t>
                      </a:r>
                      <a:r>
                        <a:rPr dirty="0" sz="2000" spc="-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policy</a:t>
                      </a:r>
                      <a:r>
                        <a:rPr dirty="0" sz="20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benefits</a:t>
                      </a:r>
                      <a:r>
                        <a:rPr dirty="0" sz="20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are</a:t>
                      </a:r>
                      <a:r>
                        <a:rPr dirty="0" sz="20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payable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1433830">
                <a:tc>
                  <a:txBody>
                    <a:bodyPr/>
                    <a:lstStyle/>
                    <a:p>
                      <a:pPr marL="227965" marR="24447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2000" spc="-10">
                          <a:latin typeface="Calibri"/>
                          <a:cs typeface="Calibri"/>
                        </a:rPr>
                        <a:t>Discontinuance</a:t>
                      </a:r>
                      <a:r>
                        <a:rPr dirty="0" sz="2000" spc="-8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after</a:t>
                      </a:r>
                      <a:r>
                        <a:rPr dirty="0" sz="20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paying</a:t>
                      </a:r>
                      <a:r>
                        <a:rPr dirty="0" sz="20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first</a:t>
                      </a:r>
                      <a:r>
                        <a:rPr dirty="0" sz="20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policy</a:t>
                      </a:r>
                      <a:r>
                        <a:rPr dirty="0" sz="20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20">
                          <a:latin typeface="Calibri"/>
                          <a:cs typeface="Calibri"/>
                        </a:rPr>
                        <a:t>year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full</a:t>
                      </a:r>
                      <a:r>
                        <a:rPr dirty="0" sz="20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premium</a:t>
                      </a:r>
                      <a:r>
                        <a:rPr dirty="0" sz="20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but</a:t>
                      </a:r>
                      <a:r>
                        <a:rPr dirty="0" sz="20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u="sng" sz="2000" spc="-1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before</a:t>
                      </a:r>
                      <a:r>
                        <a:rPr dirty="0" sz="20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paying</a:t>
                      </a:r>
                      <a:r>
                        <a:rPr dirty="0" sz="20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second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policy</a:t>
                      </a:r>
                      <a:r>
                        <a:rPr dirty="0" sz="20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year</a:t>
                      </a:r>
                      <a:r>
                        <a:rPr dirty="0" sz="20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full</a:t>
                      </a:r>
                      <a:r>
                        <a:rPr dirty="0" sz="20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premium(s)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2279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(Policy</a:t>
                      </a:r>
                      <a:r>
                        <a:rPr dirty="0" sz="20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has</a:t>
                      </a:r>
                      <a:r>
                        <a:rPr dirty="0" sz="20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not</a:t>
                      </a:r>
                      <a:r>
                        <a:rPr dirty="0" sz="20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acquired</a:t>
                      </a:r>
                      <a:r>
                        <a:rPr dirty="0" sz="20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paid-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up</a:t>
                      </a:r>
                      <a:r>
                        <a:rPr dirty="0" sz="20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value)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43915" indent="-328930">
                        <a:lnSpc>
                          <a:spcPts val="2330"/>
                        </a:lnSpc>
                        <a:buFont typeface="Arial MT"/>
                        <a:buChar char="•"/>
                        <a:tabLst>
                          <a:tab pos="843915" algn="l"/>
                        </a:tabLst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Life</a:t>
                      </a:r>
                      <a:r>
                        <a:rPr dirty="0" sz="2000" spc="-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cover</a:t>
                      </a:r>
                      <a:r>
                        <a:rPr dirty="0" sz="2000" spc="-9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lapses</a:t>
                      </a:r>
                      <a:r>
                        <a:rPr dirty="0" sz="20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after</a:t>
                      </a:r>
                      <a:r>
                        <a:rPr dirty="0" sz="20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grace</a:t>
                      </a:r>
                      <a:r>
                        <a:rPr dirty="0" sz="2000" spc="-8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period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789305" marR="266700" indent="-274320">
                        <a:lnSpc>
                          <a:spcPct val="100299"/>
                        </a:lnSpc>
                        <a:spcBef>
                          <a:spcPts val="1200"/>
                        </a:spcBef>
                        <a:buFont typeface="Arial MT"/>
                        <a:buChar char="•"/>
                        <a:tabLst>
                          <a:tab pos="789305" algn="l"/>
                        </a:tabLst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Early</a:t>
                      </a:r>
                      <a:r>
                        <a:rPr dirty="0" sz="20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Exit</a:t>
                      </a:r>
                      <a:r>
                        <a:rPr dirty="0" sz="20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Value</a:t>
                      </a:r>
                      <a:r>
                        <a:rPr dirty="0" sz="20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20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150">
                          <a:latin typeface="Calibri"/>
                          <a:cs typeface="Calibri"/>
                        </a:rPr>
                        <a:t>10%</a:t>
                      </a:r>
                      <a:r>
                        <a:rPr dirty="0" sz="215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15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215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15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215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150" spc="-25">
                          <a:latin typeface="Calibri"/>
                          <a:cs typeface="Calibri"/>
                        </a:rPr>
                        <a:t>Total</a:t>
                      </a:r>
                      <a:r>
                        <a:rPr dirty="0" sz="215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150">
                          <a:latin typeface="Calibri"/>
                          <a:cs typeface="Calibri"/>
                        </a:rPr>
                        <a:t>Premiums</a:t>
                      </a:r>
                      <a:r>
                        <a:rPr dirty="0" sz="215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150">
                          <a:latin typeface="Calibri"/>
                          <a:cs typeface="Calibri"/>
                        </a:rPr>
                        <a:t>Paid,</a:t>
                      </a:r>
                      <a:r>
                        <a:rPr dirty="0" sz="215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150" spc="-10">
                          <a:latin typeface="Calibri"/>
                          <a:cs typeface="Calibri"/>
                        </a:rPr>
                        <a:t>excluding </a:t>
                      </a:r>
                      <a:r>
                        <a:rPr dirty="0" sz="2150">
                          <a:latin typeface="Calibri"/>
                          <a:cs typeface="Calibri"/>
                        </a:rPr>
                        <a:t>Underwriting</a:t>
                      </a:r>
                      <a:r>
                        <a:rPr dirty="0" sz="215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150">
                          <a:latin typeface="Calibri"/>
                          <a:cs typeface="Calibri"/>
                        </a:rPr>
                        <a:t>Extra</a:t>
                      </a:r>
                      <a:r>
                        <a:rPr dirty="0" sz="215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150">
                          <a:latin typeface="Calibri"/>
                          <a:cs typeface="Calibri"/>
                        </a:rPr>
                        <a:t>Premium,</a:t>
                      </a:r>
                      <a:r>
                        <a:rPr dirty="0" sz="215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150">
                          <a:latin typeface="Calibri"/>
                          <a:cs typeface="Calibri"/>
                        </a:rPr>
                        <a:t>if</a:t>
                      </a:r>
                      <a:r>
                        <a:rPr dirty="0" sz="215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150" spc="-30">
                          <a:latin typeface="Calibri"/>
                          <a:cs typeface="Calibri"/>
                        </a:rPr>
                        <a:t>any,</a:t>
                      </a:r>
                      <a:r>
                        <a:rPr dirty="0" sz="215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150">
                          <a:latin typeface="Calibri"/>
                          <a:cs typeface="Calibri"/>
                        </a:rPr>
                        <a:t>will be</a:t>
                      </a:r>
                      <a:r>
                        <a:rPr dirty="0" sz="215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150">
                          <a:latin typeface="Calibri"/>
                          <a:cs typeface="Calibri"/>
                        </a:rPr>
                        <a:t>payable</a:t>
                      </a:r>
                      <a:r>
                        <a:rPr dirty="0" sz="215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150">
                          <a:latin typeface="Calibri"/>
                          <a:cs typeface="Calibri"/>
                        </a:rPr>
                        <a:t>on</a:t>
                      </a:r>
                      <a:r>
                        <a:rPr dirty="0" sz="215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150">
                          <a:latin typeface="Calibri"/>
                          <a:cs typeface="Calibri"/>
                        </a:rPr>
                        <a:t>earlier</a:t>
                      </a:r>
                      <a:r>
                        <a:rPr dirty="0" sz="215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150" spc="-25">
                          <a:latin typeface="Calibri"/>
                          <a:cs typeface="Calibri"/>
                        </a:rPr>
                        <a:t>of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upon</a:t>
                      </a:r>
                      <a:r>
                        <a:rPr dirty="0" sz="2000" spc="-7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death</a:t>
                      </a:r>
                      <a:r>
                        <a:rPr dirty="0" sz="20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or</a:t>
                      </a:r>
                      <a:r>
                        <a:rPr dirty="0" sz="20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termination</a:t>
                      </a:r>
                      <a:r>
                        <a:rPr dirty="0" sz="20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or</a:t>
                      </a:r>
                      <a:r>
                        <a:rPr dirty="0" sz="20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end</a:t>
                      </a:r>
                      <a:r>
                        <a:rPr dirty="0" sz="20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20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revival</a:t>
                      </a:r>
                      <a:r>
                        <a:rPr dirty="0" sz="20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period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2133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227965" marR="506730">
                        <a:lnSpc>
                          <a:spcPct val="100000"/>
                        </a:lnSpc>
                      </a:pPr>
                      <a:r>
                        <a:rPr dirty="0" sz="2000" spc="-10">
                          <a:latin typeface="Calibri"/>
                          <a:cs typeface="Calibri"/>
                        </a:rPr>
                        <a:t>Discontinuance</a:t>
                      </a:r>
                      <a:r>
                        <a:rPr dirty="0" sz="20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u="sng" sz="20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after</a:t>
                      </a:r>
                      <a:r>
                        <a:rPr dirty="0" sz="20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paying</a:t>
                      </a:r>
                      <a:r>
                        <a:rPr dirty="0" sz="2000" spc="3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first</a:t>
                      </a:r>
                      <a:r>
                        <a:rPr dirty="0" sz="20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2</a:t>
                      </a:r>
                      <a:r>
                        <a:rPr dirty="0" sz="20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policy years</a:t>
                      </a:r>
                      <a:r>
                        <a:rPr dirty="0" sz="20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full</a:t>
                      </a:r>
                      <a:r>
                        <a:rPr dirty="0" sz="20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premiums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227965">
                        <a:lnSpc>
                          <a:spcPct val="100000"/>
                        </a:lnSpc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(Policy</a:t>
                      </a:r>
                      <a:r>
                        <a:rPr dirty="0" sz="20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has</a:t>
                      </a:r>
                      <a:r>
                        <a:rPr dirty="0" sz="20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acquired</a:t>
                      </a:r>
                      <a:r>
                        <a:rPr dirty="0" sz="20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paid-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up</a:t>
                      </a:r>
                      <a:r>
                        <a:rPr dirty="0" sz="20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value)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799465" indent="-342265">
                        <a:lnSpc>
                          <a:spcPts val="2280"/>
                        </a:lnSpc>
                        <a:buFont typeface="Arial MT"/>
                        <a:buChar char="•"/>
                        <a:tabLst>
                          <a:tab pos="799465" algn="l"/>
                          <a:tab pos="1854835" algn="l"/>
                        </a:tabLst>
                      </a:pPr>
                      <a:r>
                        <a:rPr dirty="0" sz="2000" spc="-10">
                          <a:latin typeface="Calibri"/>
                          <a:cs typeface="Calibri"/>
                        </a:rPr>
                        <a:t>Acquires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	</a:t>
                      </a:r>
                      <a:r>
                        <a:rPr dirty="0" sz="2000" spc="-30">
                          <a:latin typeface="Calibri"/>
                          <a:cs typeface="Calibri"/>
                        </a:rPr>
                        <a:t>Paid-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up</a:t>
                      </a:r>
                      <a:r>
                        <a:rPr dirty="0" sz="2000" spc="1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value</a:t>
                      </a:r>
                      <a:r>
                        <a:rPr dirty="0" sz="2000" spc="1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after</a:t>
                      </a:r>
                      <a:r>
                        <a:rPr dirty="0" sz="2000" spc="1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grace</a:t>
                      </a:r>
                      <a:r>
                        <a:rPr dirty="0" sz="2000" spc="1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period</a:t>
                      </a:r>
                      <a:r>
                        <a:rPr dirty="0" sz="2000" spc="1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2000" spc="1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continues</a:t>
                      </a:r>
                      <a:r>
                        <a:rPr dirty="0" sz="2000" spc="1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at</a:t>
                      </a:r>
                      <a:r>
                        <a:rPr dirty="0" sz="2000" spc="1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paid-</a:t>
                      </a:r>
                      <a:r>
                        <a:rPr dirty="0" sz="2000" spc="-25">
                          <a:latin typeface="Calibri"/>
                          <a:cs typeface="Calibri"/>
                        </a:rPr>
                        <a:t>up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800100">
                        <a:lnSpc>
                          <a:spcPct val="100000"/>
                        </a:lnSpc>
                      </a:pPr>
                      <a:r>
                        <a:rPr dirty="0" sz="2000" spc="-10">
                          <a:latin typeface="Calibri"/>
                          <a:cs typeface="Calibri"/>
                        </a:rPr>
                        <a:t>value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800100" marR="213360" indent="-342900">
                        <a:lnSpc>
                          <a:spcPct val="100000"/>
                        </a:lnSpc>
                        <a:spcBef>
                          <a:spcPts val="1200"/>
                        </a:spcBef>
                        <a:buFont typeface="Arial MT"/>
                        <a:buChar char="•"/>
                        <a:tabLst>
                          <a:tab pos="800100" algn="l"/>
                        </a:tabLst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Continues</a:t>
                      </a:r>
                      <a:r>
                        <a:rPr dirty="0" sz="2000" spc="2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with</a:t>
                      </a:r>
                      <a:r>
                        <a:rPr dirty="0" sz="2000" spc="204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reduced</a:t>
                      </a:r>
                      <a:r>
                        <a:rPr dirty="0" sz="2000" spc="18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benefit</a:t>
                      </a:r>
                      <a:r>
                        <a:rPr dirty="0" sz="2000" spc="2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till</a:t>
                      </a:r>
                      <a:r>
                        <a:rPr dirty="0" sz="2000" spc="204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maturity</a:t>
                      </a:r>
                      <a:r>
                        <a:rPr dirty="0" sz="2000" spc="19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or</a:t>
                      </a:r>
                      <a:r>
                        <a:rPr dirty="0" sz="2000" spc="18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death,</a:t>
                      </a:r>
                      <a:r>
                        <a:rPr dirty="0" sz="2000" spc="19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whichever</a:t>
                      </a:r>
                      <a:r>
                        <a:rPr dirty="0" sz="2000" spc="2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25">
                          <a:latin typeface="Calibri"/>
                          <a:cs typeface="Calibri"/>
                        </a:rPr>
                        <a:t>is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earlier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800100" marR="213995" indent="-342900">
                        <a:lnSpc>
                          <a:spcPct val="100000"/>
                        </a:lnSpc>
                        <a:spcBef>
                          <a:spcPts val="1200"/>
                        </a:spcBef>
                        <a:buFont typeface="Arial MT"/>
                        <a:buChar char="•"/>
                        <a:tabLst>
                          <a:tab pos="800100" algn="l"/>
                          <a:tab pos="2000885" algn="l"/>
                          <a:tab pos="2954655" algn="l"/>
                          <a:tab pos="3483610" algn="l"/>
                          <a:tab pos="3910329" algn="l"/>
                          <a:tab pos="5017135" algn="l"/>
                          <a:tab pos="5573395" algn="l"/>
                          <a:tab pos="6772909" algn="l"/>
                          <a:tab pos="7510780" algn="l"/>
                        </a:tabLst>
                      </a:pPr>
                      <a:r>
                        <a:rPr dirty="0" sz="2000" spc="-10">
                          <a:latin typeface="Calibri"/>
                          <a:cs typeface="Calibri"/>
                        </a:rPr>
                        <a:t>Surrender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	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request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	</a:t>
                      </a:r>
                      <a:r>
                        <a:rPr dirty="0" sz="2000" spc="-25">
                          <a:latin typeface="Calibri"/>
                          <a:cs typeface="Calibri"/>
                        </a:rPr>
                        <a:t>can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	</a:t>
                      </a:r>
                      <a:r>
                        <a:rPr dirty="0" sz="2000" spc="-25">
                          <a:latin typeface="Calibri"/>
                          <a:cs typeface="Calibri"/>
                        </a:rPr>
                        <a:t>be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	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accepted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	</a:t>
                      </a:r>
                      <a:r>
                        <a:rPr dirty="0" sz="2000" spc="-25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	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Surrender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	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Value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	</a:t>
                      </a:r>
                      <a:r>
                        <a:rPr dirty="0" sz="2000" spc="-20">
                          <a:latin typeface="Calibri"/>
                          <a:cs typeface="Calibri"/>
                        </a:rPr>
                        <a:t>paid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immediately</a:t>
                      </a:r>
                      <a:r>
                        <a:rPr dirty="0" sz="20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(as</a:t>
                      </a:r>
                      <a:r>
                        <a:rPr dirty="0" sz="20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per</a:t>
                      </a:r>
                      <a:r>
                        <a:rPr dirty="0" sz="20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SV</a:t>
                      </a:r>
                      <a:r>
                        <a:rPr dirty="0" sz="20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factor)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17214" y="246926"/>
            <a:ext cx="2617623" cy="7974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09041" rIns="0" bIns="0" rtlCol="0" vert="horz">
            <a:spAutoFit/>
          </a:bodyPr>
          <a:lstStyle/>
          <a:p>
            <a:pPr marL="393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Revival</a:t>
            </a:r>
          </a:p>
        </p:txBody>
      </p:sp>
      <p:sp>
        <p:nvSpPr>
          <p:cNvPr id="4" name="object 4" descr=""/>
          <p:cNvSpPr/>
          <p:nvPr/>
        </p:nvSpPr>
        <p:spPr>
          <a:xfrm>
            <a:off x="1371600" y="1300607"/>
            <a:ext cx="10645775" cy="793750"/>
          </a:xfrm>
          <a:custGeom>
            <a:avLst/>
            <a:gdLst/>
            <a:ahLst/>
            <a:cxnLst/>
            <a:rect l="l" t="t" r="r" b="b"/>
            <a:pathLst>
              <a:path w="10645775" h="793750">
                <a:moveTo>
                  <a:pt x="0" y="132334"/>
                </a:moveTo>
                <a:lnTo>
                  <a:pt x="6739" y="90529"/>
                </a:lnTo>
                <a:lnTo>
                  <a:pt x="25505" y="54205"/>
                </a:lnTo>
                <a:lnTo>
                  <a:pt x="54123" y="25550"/>
                </a:lnTo>
                <a:lnTo>
                  <a:pt x="90415" y="6752"/>
                </a:lnTo>
                <a:lnTo>
                  <a:pt x="132206" y="0"/>
                </a:lnTo>
                <a:lnTo>
                  <a:pt x="10513314" y="0"/>
                </a:lnTo>
                <a:lnTo>
                  <a:pt x="10555105" y="6752"/>
                </a:lnTo>
                <a:lnTo>
                  <a:pt x="10591397" y="25550"/>
                </a:lnTo>
                <a:lnTo>
                  <a:pt x="10620015" y="54205"/>
                </a:lnTo>
                <a:lnTo>
                  <a:pt x="10638781" y="90529"/>
                </a:lnTo>
                <a:lnTo>
                  <a:pt x="10645521" y="132334"/>
                </a:lnTo>
                <a:lnTo>
                  <a:pt x="10645521" y="661289"/>
                </a:lnTo>
                <a:lnTo>
                  <a:pt x="10638781" y="703093"/>
                </a:lnTo>
                <a:lnTo>
                  <a:pt x="10620015" y="739417"/>
                </a:lnTo>
                <a:lnTo>
                  <a:pt x="10591397" y="768072"/>
                </a:lnTo>
                <a:lnTo>
                  <a:pt x="10555105" y="786870"/>
                </a:lnTo>
                <a:lnTo>
                  <a:pt x="10513314" y="793623"/>
                </a:lnTo>
                <a:lnTo>
                  <a:pt x="132206" y="793623"/>
                </a:lnTo>
                <a:lnTo>
                  <a:pt x="90415" y="786870"/>
                </a:lnTo>
                <a:lnTo>
                  <a:pt x="54123" y="768072"/>
                </a:lnTo>
                <a:lnTo>
                  <a:pt x="25505" y="739417"/>
                </a:lnTo>
                <a:lnTo>
                  <a:pt x="6739" y="703093"/>
                </a:lnTo>
                <a:lnTo>
                  <a:pt x="0" y="661289"/>
                </a:lnTo>
                <a:lnTo>
                  <a:pt x="0" y="132334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371600" y="2419604"/>
            <a:ext cx="10645775" cy="793750"/>
          </a:xfrm>
          <a:custGeom>
            <a:avLst/>
            <a:gdLst/>
            <a:ahLst/>
            <a:cxnLst/>
            <a:rect l="l" t="t" r="r" b="b"/>
            <a:pathLst>
              <a:path w="10645775" h="793750">
                <a:moveTo>
                  <a:pt x="0" y="132207"/>
                </a:moveTo>
                <a:lnTo>
                  <a:pt x="6739" y="90415"/>
                </a:lnTo>
                <a:lnTo>
                  <a:pt x="25505" y="54123"/>
                </a:lnTo>
                <a:lnTo>
                  <a:pt x="54123" y="25505"/>
                </a:lnTo>
                <a:lnTo>
                  <a:pt x="90415" y="6739"/>
                </a:lnTo>
                <a:lnTo>
                  <a:pt x="132206" y="0"/>
                </a:lnTo>
                <a:lnTo>
                  <a:pt x="10513314" y="0"/>
                </a:lnTo>
                <a:lnTo>
                  <a:pt x="10555105" y="6739"/>
                </a:lnTo>
                <a:lnTo>
                  <a:pt x="10591397" y="25505"/>
                </a:lnTo>
                <a:lnTo>
                  <a:pt x="10620015" y="54123"/>
                </a:lnTo>
                <a:lnTo>
                  <a:pt x="10638781" y="90415"/>
                </a:lnTo>
                <a:lnTo>
                  <a:pt x="10645521" y="132207"/>
                </a:lnTo>
                <a:lnTo>
                  <a:pt x="10645521" y="661288"/>
                </a:lnTo>
                <a:lnTo>
                  <a:pt x="10638781" y="703080"/>
                </a:lnTo>
                <a:lnTo>
                  <a:pt x="10620015" y="739372"/>
                </a:lnTo>
                <a:lnTo>
                  <a:pt x="10591397" y="767990"/>
                </a:lnTo>
                <a:lnTo>
                  <a:pt x="10555105" y="786756"/>
                </a:lnTo>
                <a:lnTo>
                  <a:pt x="10513314" y="793496"/>
                </a:lnTo>
                <a:lnTo>
                  <a:pt x="132206" y="793496"/>
                </a:lnTo>
                <a:lnTo>
                  <a:pt x="90415" y="786756"/>
                </a:lnTo>
                <a:lnTo>
                  <a:pt x="54123" y="767990"/>
                </a:lnTo>
                <a:lnTo>
                  <a:pt x="25505" y="739372"/>
                </a:lnTo>
                <a:lnTo>
                  <a:pt x="6739" y="703080"/>
                </a:lnTo>
                <a:lnTo>
                  <a:pt x="0" y="661288"/>
                </a:lnTo>
                <a:lnTo>
                  <a:pt x="0" y="132207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1474088" y="1363472"/>
            <a:ext cx="10407650" cy="1587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Calibri"/>
                <a:cs typeface="Calibri"/>
              </a:rPr>
              <a:t>Revive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Policy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anytime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during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policy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term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within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revival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period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5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years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from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date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first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unpaid premium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spc="-10">
                <a:latin typeface="Calibri"/>
                <a:cs typeface="Calibri"/>
              </a:rPr>
              <a:t>Pay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all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past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due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premiums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along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with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applicable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interest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rate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1371600" y="3538601"/>
            <a:ext cx="10645775" cy="793750"/>
          </a:xfrm>
          <a:custGeom>
            <a:avLst/>
            <a:gdLst/>
            <a:ahLst/>
            <a:cxnLst/>
            <a:rect l="l" t="t" r="r" b="b"/>
            <a:pathLst>
              <a:path w="10645775" h="793750">
                <a:moveTo>
                  <a:pt x="0" y="132207"/>
                </a:moveTo>
                <a:lnTo>
                  <a:pt x="6739" y="90415"/>
                </a:lnTo>
                <a:lnTo>
                  <a:pt x="25505" y="54123"/>
                </a:lnTo>
                <a:lnTo>
                  <a:pt x="54123" y="25505"/>
                </a:lnTo>
                <a:lnTo>
                  <a:pt x="90415" y="6739"/>
                </a:lnTo>
                <a:lnTo>
                  <a:pt x="132206" y="0"/>
                </a:lnTo>
                <a:lnTo>
                  <a:pt x="10513314" y="0"/>
                </a:lnTo>
                <a:lnTo>
                  <a:pt x="10555105" y="6739"/>
                </a:lnTo>
                <a:lnTo>
                  <a:pt x="10591397" y="25505"/>
                </a:lnTo>
                <a:lnTo>
                  <a:pt x="10620015" y="54123"/>
                </a:lnTo>
                <a:lnTo>
                  <a:pt x="10638781" y="90415"/>
                </a:lnTo>
                <a:lnTo>
                  <a:pt x="10645521" y="132207"/>
                </a:lnTo>
                <a:lnTo>
                  <a:pt x="10645521" y="661162"/>
                </a:lnTo>
                <a:lnTo>
                  <a:pt x="10638781" y="703015"/>
                </a:lnTo>
                <a:lnTo>
                  <a:pt x="10620015" y="739345"/>
                </a:lnTo>
                <a:lnTo>
                  <a:pt x="10591397" y="767982"/>
                </a:lnTo>
                <a:lnTo>
                  <a:pt x="10555105" y="786755"/>
                </a:lnTo>
                <a:lnTo>
                  <a:pt x="10513314" y="793496"/>
                </a:lnTo>
                <a:lnTo>
                  <a:pt x="132206" y="793496"/>
                </a:lnTo>
                <a:lnTo>
                  <a:pt x="90415" y="786755"/>
                </a:lnTo>
                <a:lnTo>
                  <a:pt x="54123" y="767982"/>
                </a:lnTo>
                <a:lnTo>
                  <a:pt x="25505" y="739345"/>
                </a:lnTo>
                <a:lnTo>
                  <a:pt x="6739" y="703015"/>
                </a:lnTo>
                <a:lnTo>
                  <a:pt x="0" y="661162"/>
                </a:lnTo>
                <a:lnTo>
                  <a:pt x="0" y="132207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8" name="object 8" descr=""/>
          <p:cNvGrpSpPr/>
          <p:nvPr/>
        </p:nvGrpSpPr>
        <p:grpSpPr>
          <a:xfrm>
            <a:off x="1365250" y="5770117"/>
            <a:ext cx="10658475" cy="806450"/>
            <a:chOff x="1365250" y="5770117"/>
            <a:chExt cx="10658475" cy="806450"/>
          </a:xfrm>
        </p:grpSpPr>
        <p:sp>
          <p:nvSpPr>
            <p:cNvPr id="9" name="object 9" descr=""/>
            <p:cNvSpPr/>
            <p:nvPr/>
          </p:nvSpPr>
          <p:spPr>
            <a:xfrm>
              <a:off x="1371600" y="5776467"/>
              <a:ext cx="10645775" cy="793750"/>
            </a:xfrm>
            <a:custGeom>
              <a:avLst/>
              <a:gdLst/>
              <a:ahLst/>
              <a:cxnLst/>
              <a:rect l="l" t="t" r="r" b="b"/>
              <a:pathLst>
                <a:path w="10645775" h="793750">
                  <a:moveTo>
                    <a:pt x="10513314" y="0"/>
                  </a:moveTo>
                  <a:lnTo>
                    <a:pt x="132206" y="0"/>
                  </a:lnTo>
                  <a:lnTo>
                    <a:pt x="90415" y="6739"/>
                  </a:lnTo>
                  <a:lnTo>
                    <a:pt x="54123" y="25505"/>
                  </a:lnTo>
                  <a:lnTo>
                    <a:pt x="25505" y="54123"/>
                  </a:lnTo>
                  <a:lnTo>
                    <a:pt x="6739" y="90415"/>
                  </a:lnTo>
                  <a:lnTo>
                    <a:pt x="0" y="132206"/>
                  </a:lnTo>
                  <a:lnTo>
                    <a:pt x="0" y="661288"/>
                  </a:lnTo>
                  <a:lnTo>
                    <a:pt x="6739" y="703080"/>
                  </a:lnTo>
                  <a:lnTo>
                    <a:pt x="25505" y="739372"/>
                  </a:lnTo>
                  <a:lnTo>
                    <a:pt x="54123" y="767990"/>
                  </a:lnTo>
                  <a:lnTo>
                    <a:pt x="90415" y="786756"/>
                  </a:lnTo>
                  <a:lnTo>
                    <a:pt x="132206" y="793495"/>
                  </a:lnTo>
                  <a:lnTo>
                    <a:pt x="10513314" y="793495"/>
                  </a:lnTo>
                  <a:lnTo>
                    <a:pt x="10555105" y="786756"/>
                  </a:lnTo>
                  <a:lnTo>
                    <a:pt x="10591397" y="767990"/>
                  </a:lnTo>
                  <a:lnTo>
                    <a:pt x="10620015" y="739372"/>
                  </a:lnTo>
                  <a:lnTo>
                    <a:pt x="10638781" y="703080"/>
                  </a:lnTo>
                  <a:lnTo>
                    <a:pt x="10645521" y="661288"/>
                  </a:lnTo>
                  <a:lnTo>
                    <a:pt x="10645521" y="132206"/>
                  </a:lnTo>
                  <a:lnTo>
                    <a:pt x="10638781" y="90415"/>
                  </a:lnTo>
                  <a:lnTo>
                    <a:pt x="10620015" y="54123"/>
                  </a:lnTo>
                  <a:lnTo>
                    <a:pt x="10591397" y="25505"/>
                  </a:lnTo>
                  <a:lnTo>
                    <a:pt x="10555105" y="6739"/>
                  </a:lnTo>
                  <a:lnTo>
                    <a:pt x="10513314" y="0"/>
                  </a:lnTo>
                  <a:close/>
                </a:path>
              </a:pathLst>
            </a:custGeom>
            <a:solidFill>
              <a:srgbClr val="D0CEC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371600" y="5776467"/>
              <a:ext cx="10645775" cy="793750"/>
            </a:xfrm>
            <a:custGeom>
              <a:avLst/>
              <a:gdLst/>
              <a:ahLst/>
              <a:cxnLst/>
              <a:rect l="l" t="t" r="r" b="b"/>
              <a:pathLst>
                <a:path w="10645775" h="793750">
                  <a:moveTo>
                    <a:pt x="0" y="132206"/>
                  </a:moveTo>
                  <a:lnTo>
                    <a:pt x="6739" y="90415"/>
                  </a:lnTo>
                  <a:lnTo>
                    <a:pt x="25505" y="54123"/>
                  </a:lnTo>
                  <a:lnTo>
                    <a:pt x="54123" y="25505"/>
                  </a:lnTo>
                  <a:lnTo>
                    <a:pt x="90415" y="6739"/>
                  </a:lnTo>
                  <a:lnTo>
                    <a:pt x="132206" y="0"/>
                  </a:lnTo>
                  <a:lnTo>
                    <a:pt x="10513314" y="0"/>
                  </a:lnTo>
                  <a:lnTo>
                    <a:pt x="10555105" y="6739"/>
                  </a:lnTo>
                  <a:lnTo>
                    <a:pt x="10591397" y="25505"/>
                  </a:lnTo>
                  <a:lnTo>
                    <a:pt x="10620015" y="54123"/>
                  </a:lnTo>
                  <a:lnTo>
                    <a:pt x="10638781" y="90415"/>
                  </a:lnTo>
                  <a:lnTo>
                    <a:pt x="10645521" y="132206"/>
                  </a:lnTo>
                  <a:lnTo>
                    <a:pt x="10645521" y="661288"/>
                  </a:lnTo>
                  <a:lnTo>
                    <a:pt x="10638781" y="703080"/>
                  </a:lnTo>
                  <a:lnTo>
                    <a:pt x="10620015" y="739372"/>
                  </a:lnTo>
                  <a:lnTo>
                    <a:pt x="10591397" y="767990"/>
                  </a:lnTo>
                  <a:lnTo>
                    <a:pt x="10555105" y="786756"/>
                  </a:lnTo>
                  <a:lnTo>
                    <a:pt x="10513314" y="793495"/>
                  </a:lnTo>
                  <a:lnTo>
                    <a:pt x="132206" y="793495"/>
                  </a:lnTo>
                  <a:lnTo>
                    <a:pt x="90415" y="786756"/>
                  </a:lnTo>
                  <a:lnTo>
                    <a:pt x="54123" y="767990"/>
                  </a:lnTo>
                  <a:lnTo>
                    <a:pt x="25505" y="739372"/>
                  </a:lnTo>
                  <a:lnTo>
                    <a:pt x="6739" y="703080"/>
                  </a:lnTo>
                  <a:lnTo>
                    <a:pt x="0" y="661288"/>
                  </a:lnTo>
                  <a:lnTo>
                    <a:pt x="0" y="132206"/>
                  </a:lnTo>
                  <a:close/>
                </a:path>
              </a:pathLst>
            </a:custGeom>
            <a:ln w="127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 descr=""/>
          <p:cNvGrpSpPr/>
          <p:nvPr/>
        </p:nvGrpSpPr>
        <p:grpSpPr>
          <a:xfrm>
            <a:off x="1365250" y="6888988"/>
            <a:ext cx="10658475" cy="806450"/>
            <a:chOff x="1365250" y="6888988"/>
            <a:chExt cx="10658475" cy="806450"/>
          </a:xfrm>
        </p:grpSpPr>
        <p:sp>
          <p:nvSpPr>
            <p:cNvPr id="12" name="object 12" descr=""/>
            <p:cNvSpPr/>
            <p:nvPr/>
          </p:nvSpPr>
          <p:spPr>
            <a:xfrm>
              <a:off x="1371600" y="6895338"/>
              <a:ext cx="10645775" cy="793750"/>
            </a:xfrm>
            <a:custGeom>
              <a:avLst/>
              <a:gdLst/>
              <a:ahLst/>
              <a:cxnLst/>
              <a:rect l="l" t="t" r="r" b="b"/>
              <a:pathLst>
                <a:path w="10645775" h="793750">
                  <a:moveTo>
                    <a:pt x="10513314" y="0"/>
                  </a:moveTo>
                  <a:lnTo>
                    <a:pt x="132206" y="0"/>
                  </a:lnTo>
                  <a:lnTo>
                    <a:pt x="90415" y="6752"/>
                  </a:lnTo>
                  <a:lnTo>
                    <a:pt x="54123" y="25548"/>
                  </a:lnTo>
                  <a:lnTo>
                    <a:pt x="25505" y="54200"/>
                  </a:lnTo>
                  <a:lnTo>
                    <a:pt x="6739" y="90516"/>
                  </a:lnTo>
                  <a:lnTo>
                    <a:pt x="0" y="132308"/>
                  </a:lnTo>
                  <a:lnTo>
                    <a:pt x="0" y="661327"/>
                  </a:lnTo>
                  <a:lnTo>
                    <a:pt x="6739" y="703133"/>
                  </a:lnTo>
                  <a:lnTo>
                    <a:pt x="25505" y="739439"/>
                  </a:lnTo>
                  <a:lnTo>
                    <a:pt x="54123" y="768068"/>
                  </a:lnTo>
                  <a:lnTo>
                    <a:pt x="90415" y="786842"/>
                  </a:lnTo>
                  <a:lnTo>
                    <a:pt x="132206" y="793584"/>
                  </a:lnTo>
                  <a:lnTo>
                    <a:pt x="10513314" y="793584"/>
                  </a:lnTo>
                  <a:lnTo>
                    <a:pt x="10555105" y="786842"/>
                  </a:lnTo>
                  <a:lnTo>
                    <a:pt x="10591397" y="768068"/>
                  </a:lnTo>
                  <a:lnTo>
                    <a:pt x="10620015" y="739439"/>
                  </a:lnTo>
                  <a:lnTo>
                    <a:pt x="10638781" y="703133"/>
                  </a:lnTo>
                  <a:lnTo>
                    <a:pt x="10645521" y="661327"/>
                  </a:lnTo>
                  <a:lnTo>
                    <a:pt x="10645521" y="132308"/>
                  </a:lnTo>
                  <a:lnTo>
                    <a:pt x="10638781" y="90516"/>
                  </a:lnTo>
                  <a:lnTo>
                    <a:pt x="10620015" y="54200"/>
                  </a:lnTo>
                  <a:lnTo>
                    <a:pt x="10591397" y="25548"/>
                  </a:lnTo>
                  <a:lnTo>
                    <a:pt x="10555105" y="6752"/>
                  </a:lnTo>
                  <a:lnTo>
                    <a:pt x="10513314" y="0"/>
                  </a:lnTo>
                  <a:close/>
                </a:path>
              </a:pathLst>
            </a:custGeom>
            <a:solidFill>
              <a:srgbClr val="D0CEC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371600" y="6895338"/>
              <a:ext cx="10645775" cy="793750"/>
            </a:xfrm>
            <a:custGeom>
              <a:avLst/>
              <a:gdLst/>
              <a:ahLst/>
              <a:cxnLst/>
              <a:rect l="l" t="t" r="r" b="b"/>
              <a:pathLst>
                <a:path w="10645775" h="793750">
                  <a:moveTo>
                    <a:pt x="0" y="132308"/>
                  </a:moveTo>
                  <a:lnTo>
                    <a:pt x="6739" y="90516"/>
                  </a:lnTo>
                  <a:lnTo>
                    <a:pt x="25505" y="54200"/>
                  </a:lnTo>
                  <a:lnTo>
                    <a:pt x="54123" y="25548"/>
                  </a:lnTo>
                  <a:lnTo>
                    <a:pt x="90415" y="6752"/>
                  </a:lnTo>
                  <a:lnTo>
                    <a:pt x="132206" y="0"/>
                  </a:lnTo>
                  <a:lnTo>
                    <a:pt x="10513314" y="0"/>
                  </a:lnTo>
                  <a:lnTo>
                    <a:pt x="10555105" y="6752"/>
                  </a:lnTo>
                  <a:lnTo>
                    <a:pt x="10591397" y="25548"/>
                  </a:lnTo>
                  <a:lnTo>
                    <a:pt x="10620015" y="54200"/>
                  </a:lnTo>
                  <a:lnTo>
                    <a:pt x="10638781" y="90516"/>
                  </a:lnTo>
                  <a:lnTo>
                    <a:pt x="10645521" y="132308"/>
                  </a:lnTo>
                  <a:lnTo>
                    <a:pt x="10645521" y="661327"/>
                  </a:lnTo>
                  <a:lnTo>
                    <a:pt x="10638781" y="703133"/>
                  </a:lnTo>
                  <a:lnTo>
                    <a:pt x="10620015" y="739439"/>
                  </a:lnTo>
                  <a:lnTo>
                    <a:pt x="10591397" y="768068"/>
                  </a:lnTo>
                  <a:lnTo>
                    <a:pt x="10555105" y="786842"/>
                  </a:lnTo>
                  <a:lnTo>
                    <a:pt x="10513314" y="793584"/>
                  </a:lnTo>
                  <a:lnTo>
                    <a:pt x="132206" y="793584"/>
                  </a:lnTo>
                  <a:lnTo>
                    <a:pt x="90415" y="786842"/>
                  </a:lnTo>
                  <a:lnTo>
                    <a:pt x="54123" y="768068"/>
                  </a:lnTo>
                  <a:lnTo>
                    <a:pt x="25505" y="739439"/>
                  </a:lnTo>
                  <a:lnTo>
                    <a:pt x="6739" y="703133"/>
                  </a:lnTo>
                  <a:lnTo>
                    <a:pt x="0" y="661327"/>
                  </a:lnTo>
                  <a:lnTo>
                    <a:pt x="0" y="132308"/>
                  </a:lnTo>
                  <a:close/>
                </a:path>
              </a:pathLst>
            </a:custGeom>
            <a:ln w="127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/>
          <p:nvPr/>
        </p:nvSpPr>
        <p:spPr>
          <a:xfrm>
            <a:off x="1371600" y="4657471"/>
            <a:ext cx="10645775" cy="793750"/>
          </a:xfrm>
          <a:custGeom>
            <a:avLst/>
            <a:gdLst/>
            <a:ahLst/>
            <a:cxnLst/>
            <a:rect l="l" t="t" r="r" b="b"/>
            <a:pathLst>
              <a:path w="10645775" h="793750">
                <a:moveTo>
                  <a:pt x="0" y="132333"/>
                </a:moveTo>
                <a:lnTo>
                  <a:pt x="6739" y="90480"/>
                </a:lnTo>
                <a:lnTo>
                  <a:pt x="25505" y="54150"/>
                </a:lnTo>
                <a:lnTo>
                  <a:pt x="54123" y="25513"/>
                </a:lnTo>
                <a:lnTo>
                  <a:pt x="90415" y="6740"/>
                </a:lnTo>
                <a:lnTo>
                  <a:pt x="132206" y="0"/>
                </a:lnTo>
                <a:lnTo>
                  <a:pt x="10513314" y="0"/>
                </a:lnTo>
                <a:lnTo>
                  <a:pt x="10555105" y="6740"/>
                </a:lnTo>
                <a:lnTo>
                  <a:pt x="10591397" y="25513"/>
                </a:lnTo>
                <a:lnTo>
                  <a:pt x="10620015" y="54150"/>
                </a:lnTo>
                <a:lnTo>
                  <a:pt x="10638781" y="90480"/>
                </a:lnTo>
                <a:lnTo>
                  <a:pt x="10645521" y="132333"/>
                </a:lnTo>
                <a:lnTo>
                  <a:pt x="10645521" y="661288"/>
                </a:lnTo>
                <a:lnTo>
                  <a:pt x="10638781" y="703080"/>
                </a:lnTo>
                <a:lnTo>
                  <a:pt x="10620015" y="739372"/>
                </a:lnTo>
                <a:lnTo>
                  <a:pt x="10591397" y="767990"/>
                </a:lnTo>
                <a:lnTo>
                  <a:pt x="10555105" y="786756"/>
                </a:lnTo>
                <a:lnTo>
                  <a:pt x="10513314" y="793495"/>
                </a:lnTo>
                <a:lnTo>
                  <a:pt x="132206" y="793495"/>
                </a:lnTo>
                <a:lnTo>
                  <a:pt x="90415" y="786756"/>
                </a:lnTo>
                <a:lnTo>
                  <a:pt x="54123" y="767990"/>
                </a:lnTo>
                <a:lnTo>
                  <a:pt x="25505" y="739372"/>
                </a:lnTo>
                <a:lnTo>
                  <a:pt x="6739" y="703080"/>
                </a:lnTo>
                <a:lnTo>
                  <a:pt x="0" y="661288"/>
                </a:lnTo>
                <a:lnTo>
                  <a:pt x="0" y="132333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1474088" y="3738829"/>
            <a:ext cx="10421620" cy="38258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latin typeface="Calibri"/>
                <a:cs typeface="Calibri"/>
              </a:rPr>
              <a:t>Revival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request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may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accepted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or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declined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as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per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Board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Approved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Underwriting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Policy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Company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endParaRPr sz="2000">
              <a:latin typeface="Calibri"/>
              <a:cs typeface="Calibri"/>
            </a:endParaRPr>
          </a:p>
          <a:p>
            <a:pPr marL="12700" marR="165100">
              <a:lnSpc>
                <a:spcPts val="2160"/>
              </a:lnSpc>
            </a:pPr>
            <a:r>
              <a:rPr dirty="0" sz="2000">
                <a:latin typeface="Calibri"/>
                <a:cs typeface="Calibri"/>
              </a:rPr>
              <a:t>If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policy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lapse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state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not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revived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within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revival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period,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it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shall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terminate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upon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expiry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the </a:t>
            </a:r>
            <a:r>
              <a:rPr dirty="0" sz="2000" spc="-10">
                <a:latin typeface="Calibri"/>
                <a:cs typeface="Calibri"/>
              </a:rPr>
              <a:t>revival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period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15"/>
              </a:spcBef>
            </a:pP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Post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revival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policy,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product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benefits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would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reinstated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full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level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25"/>
              </a:spcBef>
            </a:pPr>
            <a:endParaRPr sz="2000">
              <a:latin typeface="Calibri"/>
              <a:cs typeface="Calibri"/>
            </a:endParaRPr>
          </a:p>
          <a:p>
            <a:pPr marL="12700" marR="668020">
              <a:lnSpc>
                <a:spcPts val="2160"/>
              </a:lnSpc>
            </a:pPr>
            <a:r>
              <a:rPr dirty="0" sz="2000">
                <a:latin typeface="Calibri"/>
                <a:cs typeface="Calibri"/>
              </a:rPr>
              <a:t>If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any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survival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benefit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has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been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paid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while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policy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was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30">
                <a:latin typeface="Calibri"/>
                <a:cs typeface="Calibri"/>
              </a:rPr>
              <a:t>Paid-</a:t>
            </a:r>
            <a:r>
              <a:rPr dirty="0" sz="2000">
                <a:latin typeface="Calibri"/>
                <a:cs typeface="Calibri"/>
              </a:rPr>
              <a:t>up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status, </a:t>
            </a:r>
            <a:r>
              <a:rPr dirty="0" sz="2000">
                <a:latin typeface="Calibri"/>
                <a:cs typeface="Calibri"/>
              </a:rPr>
              <a:t>then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on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revival,</a:t>
            </a:r>
            <a:r>
              <a:rPr dirty="0" sz="2000" spc="-25">
                <a:latin typeface="Calibri"/>
                <a:cs typeface="Calibri"/>
              </a:rPr>
              <a:t> the </a:t>
            </a:r>
            <a:r>
              <a:rPr dirty="0" sz="2000">
                <a:latin typeface="Calibri"/>
                <a:cs typeface="Calibri"/>
              </a:rPr>
              <a:t>remaining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balance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survival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benefit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as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applicable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for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in-force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Policy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will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paid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17214" y="246926"/>
            <a:ext cx="2617623" cy="797478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510743" y="3599522"/>
            <a:ext cx="13160375" cy="977900"/>
            <a:chOff x="510743" y="3599522"/>
            <a:chExt cx="13160375" cy="977900"/>
          </a:xfrm>
        </p:grpSpPr>
        <p:sp>
          <p:nvSpPr>
            <p:cNvPr id="4" name="object 4" descr=""/>
            <p:cNvSpPr/>
            <p:nvPr/>
          </p:nvSpPr>
          <p:spPr>
            <a:xfrm>
              <a:off x="3177793" y="3605872"/>
              <a:ext cx="10486390" cy="965200"/>
            </a:xfrm>
            <a:custGeom>
              <a:avLst/>
              <a:gdLst/>
              <a:ahLst/>
              <a:cxnLst/>
              <a:rect l="l" t="t" r="r" b="b"/>
              <a:pathLst>
                <a:path w="10486390" h="965200">
                  <a:moveTo>
                    <a:pt x="0" y="964730"/>
                  </a:moveTo>
                  <a:lnTo>
                    <a:pt x="10486390" y="964730"/>
                  </a:lnTo>
                  <a:lnTo>
                    <a:pt x="10486390" y="0"/>
                  </a:lnTo>
                  <a:lnTo>
                    <a:pt x="0" y="0"/>
                  </a:lnTo>
                  <a:lnTo>
                    <a:pt x="0" y="964730"/>
                  </a:lnTo>
                  <a:close/>
                </a:path>
              </a:pathLst>
            </a:custGeom>
            <a:ln w="127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17093" y="3605872"/>
              <a:ext cx="3275329" cy="965200"/>
            </a:xfrm>
            <a:custGeom>
              <a:avLst/>
              <a:gdLst/>
              <a:ahLst/>
              <a:cxnLst/>
              <a:rect l="l" t="t" r="r" b="b"/>
              <a:pathLst>
                <a:path w="3275329" h="965200">
                  <a:moveTo>
                    <a:pt x="3274949" y="0"/>
                  </a:moveTo>
                  <a:lnTo>
                    <a:pt x="0" y="0"/>
                  </a:lnTo>
                  <a:lnTo>
                    <a:pt x="0" y="964730"/>
                  </a:lnTo>
                  <a:lnTo>
                    <a:pt x="3274949" y="964730"/>
                  </a:lnTo>
                  <a:lnTo>
                    <a:pt x="3274949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517093" y="3605872"/>
              <a:ext cx="3275329" cy="965200"/>
            </a:xfrm>
            <a:custGeom>
              <a:avLst/>
              <a:gdLst/>
              <a:ahLst/>
              <a:cxnLst/>
              <a:rect l="l" t="t" r="r" b="b"/>
              <a:pathLst>
                <a:path w="3275329" h="965200">
                  <a:moveTo>
                    <a:pt x="0" y="964730"/>
                  </a:moveTo>
                  <a:lnTo>
                    <a:pt x="3274949" y="964730"/>
                  </a:lnTo>
                  <a:lnTo>
                    <a:pt x="3274949" y="0"/>
                  </a:lnTo>
                  <a:lnTo>
                    <a:pt x="0" y="0"/>
                  </a:lnTo>
                  <a:lnTo>
                    <a:pt x="0" y="964730"/>
                  </a:lnTo>
                  <a:close/>
                </a:path>
              </a:pathLst>
            </a:custGeom>
            <a:ln w="127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 descr=""/>
          <p:cNvGrpSpPr/>
          <p:nvPr/>
        </p:nvGrpSpPr>
        <p:grpSpPr>
          <a:xfrm>
            <a:off x="506590" y="2455252"/>
            <a:ext cx="13174980" cy="977900"/>
            <a:chOff x="506590" y="2455252"/>
            <a:chExt cx="13174980" cy="977900"/>
          </a:xfrm>
        </p:grpSpPr>
        <p:sp>
          <p:nvSpPr>
            <p:cNvPr id="8" name="object 8" descr=""/>
            <p:cNvSpPr/>
            <p:nvPr/>
          </p:nvSpPr>
          <p:spPr>
            <a:xfrm>
              <a:off x="3188334" y="2461602"/>
              <a:ext cx="10486390" cy="965200"/>
            </a:xfrm>
            <a:custGeom>
              <a:avLst/>
              <a:gdLst/>
              <a:ahLst/>
              <a:cxnLst/>
              <a:rect l="l" t="t" r="r" b="b"/>
              <a:pathLst>
                <a:path w="10486390" h="965200">
                  <a:moveTo>
                    <a:pt x="0" y="964730"/>
                  </a:moveTo>
                  <a:lnTo>
                    <a:pt x="10486390" y="964730"/>
                  </a:lnTo>
                  <a:lnTo>
                    <a:pt x="10486390" y="0"/>
                  </a:lnTo>
                  <a:lnTo>
                    <a:pt x="0" y="0"/>
                  </a:lnTo>
                  <a:lnTo>
                    <a:pt x="0" y="964730"/>
                  </a:lnTo>
                  <a:close/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12940" y="2461602"/>
              <a:ext cx="3275329" cy="965200"/>
            </a:xfrm>
            <a:custGeom>
              <a:avLst/>
              <a:gdLst/>
              <a:ahLst/>
              <a:cxnLst/>
              <a:rect l="l" t="t" r="r" b="b"/>
              <a:pathLst>
                <a:path w="3275329" h="965200">
                  <a:moveTo>
                    <a:pt x="3274949" y="0"/>
                  </a:moveTo>
                  <a:lnTo>
                    <a:pt x="0" y="0"/>
                  </a:lnTo>
                  <a:lnTo>
                    <a:pt x="0" y="964730"/>
                  </a:lnTo>
                  <a:lnTo>
                    <a:pt x="3274949" y="964730"/>
                  </a:lnTo>
                  <a:lnTo>
                    <a:pt x="3274949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512940" y="2461602"/>
              <a:ext cx="3275329" cy="965200"/>
            </a:xfrm>
            <a:custGeom>
              <a:avLst/>
              <a:gdLst/>
              <a:ahLst/>
              <a:cxnLst/>
              <a:rect l="l" t="t" r="r" b="b"/>
              <a:pathLst>
                <a:path w="3275329" h="965200">
                  <a:moveTo>
                    <a:pt x="0" y="964730"/>
                  </a:moveTo>
                  <a:lnTo>
                    <a:pt x="3274949" y="964730"/>
                  </a:lnTo>
                  <a:lnTo>
                    <a:pt x="3274949" y="0"/>
                  </a:lnTo>
                  <a:lnTo>
                    <a:pt x="0" y="0"/>
                  </a:lnTo>
                  <a:lnTo>
                    <a:pt x="0" y="964730"/>
                  </a:lnTo>
                  <a:close/>
                </a:path>
              </a:pathLst>
            </a:custGeom>
            <a:ln w="12699">
              <a:solidFill>
                <a:srgbClr val="AD5A2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519290" y="2610053"/>
            <a:ext cx="3266440" cy="178053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solidFill>
                  <a:srgbClr val="FFFFFF"/>
                </a:solidFill>
                <a:latin typeface="Calibri"/>
                <a:cs typeface="Calibri"/>
              </a:rPr>
              <a:t>Paid-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up</a:t>
            </a:r>
            <a:r>
              <a:rPr dirty="0" sz="20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Sum</a:t>
            </a:r>
            <a:r>
              <a:rPr dirty="0" sz="20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Assured</a:t>
            </a:r>
            <a:r>
              <a:rPr dirty="0" sz="20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Death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770"/>
              </a:spcBef>
            </a:pPr>
            <a:endParaRPr sz="2000">
              <a:latin typeface="Calibri"/>
              <a:cs typeface="Calibri"/>
            </a:endParaRPr>
          </a:p>
          <a:p>
            <a:pPr algn="ctr" marL="382270" marR="373380">
              <a:lnSpc>
                <a:spcPct val="100000"/>
              </a:lnSpc>
            </a:pPr>
            <a:r>
              <a:rPr dirty="0" sz="2000" spc="-30">
                <a:solidFill>
                  <a:srgbClr val="FFFFFF"/>
                </a:solidFill>
                <a:latin typeface="Calibri"/>
                <a:cs typeface="Calibri"/>
              </a:rPr>
              <a:t>Paid-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up</a:t>
            </a:r>
            <a:r>
              <a:rPr dirty="0" sz="20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Sum</a:t>
            </a:r>
            <a:r>
              <a:rPr dirty="0" sz="20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Assured</a:t>
            </a:r>
            <a:r>
              <a:rPr dirty="0" sz="20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Calibri"/>
                <a:cs typeface="Calibri"/>
              </a:rPr>
              <a:t>on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Maturity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12" name="object 1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26865" y="2674950"/>
            <a:ext cx="10198354" cy="575233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591718" y="188468"/>
            <a:ext cx="2685415" cy="84709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3710"/>
              </a:lnSpc>
              <a:spcBef>
                <a:spcPts val="100"/>
              </a:spcBef>
            </a:pPr>
            <a:r>
              <a:rPr dirty="0" spc="-10"/>
              <a:t>Paid-</a:t>
            </a:r>
            <a:r>
              <a:rPr dirty="0"/>
              <a:t>up</a:t>
            </a:r>
            <a:r>
              <a:rPr dirty="0" spc="-15"/>
              <a:t> Value</a:t>
            </a:r>
          </a:p>
          <a:p>
            <a:pPr marL="12700">
              <a:lnSpc>
                <a:spcPts val="2750"/>
              </a:lnSpc>
            </a:pPr>
            <a:r>
              <a:rPr dirty="0" sz="2400" spc="-10">
                <a:solidFill>
                  <a:srgbClr val="C55A11"/>
                </a:solidFill>
              </a:rPr>
              <a:t>Definitions</a:t>
            </a:r>
            <a:endParaRPr sz="2400"/>
          </a:p>
        </p:txBody>
      </p:sp>
      <p:pic>
        <p:nvPicPr>
          <p:cNvPr id="14" name="object 1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28897" y="3822344"/>
            <a:ext cx="10198354" cy="575157"/>
          </a:xfrm>
          <a:prstGeom prst="rect">
            <a:avLst/>
          </a:prstGeom>
        </p:spPr>
      </p:pic>
      <p:grpSp>
        <p:nvGrpSpPr>
          <p:cNvPr id="15" name="object 15" descr=""/>
          <p:cNvGrpSpPr/>
          <p:nvPr/>
        </p:nvGrpSpPr>
        <p:grpSpPr>
          <a:xfrm>
            <a:off x="506590" y="4980635"/>
            <a:ext cx="13174980" cy="950594"/>
            <a:chOff x="506590" y="4980635"/>
            <a:chExt cx="13174980" cy="950594"/>
          </a:xfrm>
        </p:grpSpPr>
        <p:sp>
          <p:nvSpPr>
            <p:cNvPr id="16" name="object 16" descr=""/>
            <p:cNvSpPr/>
            <p:nvPr/>
          </p:nvSpPr>
          <p:spPr>
            <a:xfrm>
              <a:off x="3177793" y="4997780"/>
              <a:ext cx="10497185" cy="927100"/>
            </a:xfrm>
            <a:custGeom>
              <a:avLst/>
              <a:gdLst/>
              <a:ahLst/>
              <a:cxnLst/>
              <a:rect l="l" t="t" r="r" b="b"/>
              <a:pathLst>
                <a:path w="10497185" h="927100">
                  <a:moveTo>
                    <a:pt x="0" y="927023"/>
                  </a:moveTo>
                  <a:lnTo>
                    <a:pt x="10497058" y="927023"/>
                  </a:lnTo>
                  <a:lnTo>
                    <a:pt x="10497058" y="0"/>
                  </a:lnTo>
                  <a:lnTo>
                    <a:pt x="0" y="0"/>
                  </a:lnTo>
                  <a:lnTo>
                    <a:pt x="0" y="927023"/>
                  </a:lnTo>
                  <a:close/>
                </a:path>
              </a:pathLst>
            </a:custGeom>
            <a:ln w="12700">
              <a:solidFill>
                <a:srgbClr val="AEABA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512940" y="4986985"/>
              <a:ext cx="3275329" cy="927100"/>
            </a:xfrm>
            <a:custGeom>
              <a:avLst/>
              <a:gdLst/>
              <a:ahLst/>
              <a:cxnLst/>
              <a:rect l="l" t="t" r="r" b="b"/>
              <a:pathLst>
                <a:path w="3275329" h="927100">
                  <a:moveTo>
                    <a:pt x="3274949" y="0"/>
                  </a:moveTo>
                  <a:lnTo>
                    <a:pt x="0" y="0"/>
                  </a:lnTo>
                  <a:lnTo>
                    <a:pt x="0" y="927023"/>
                  </a:lnTo>
                  <a:lnTo>
                    <a:pt x="3274949" y="927023"/>
                  </a:lnTo>
                  <a:lnTo>
                    <a:pt x="3274949" y="0"/>
                  </a:lnTo>
                  <a:close/>
                </a:path>
              </a:pathLst>
            </a:custGeom>
            <a:solidFill>
              <a:srgbClr val="D0CEC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512940" y="4986985"/>
              <a:ext cx="3275329" cy="927100"/>
            </a:xfrm>
            <a:custGeom>
              <a:avLst/>
              <a:gdLst/>
              <a:ahLst/>
              <a:cxnLst/>
              <a:rect l="l" t="t" r="r" b="b"/>
              <a:pathLst>
                <a:path w="3275329" h="927100">
                  <a:moveTo>
                    <a:pt x="0" y="927023"/>
                  </a:moveTo>
                  <a:lnTo>
                    <a:pt x="3274949" y="927023"/>
                  </a:lnTo>
                  <a:lnTo>
                    <a:pt x="3274949" y="0"/>
                  </a:lnTo>
                  <a:lnTo>
                    <a:pt x="0" y="0"/>
                  </a:lnTo>
                  <a:lnTo>
                    <a:pt x="0" y="927023"/>
                  </a:lnTo>
                  <a:close/>
                </a:path>
              </a:pathLst>
            </a:custGeom>
            <a:ln w="12700">
              <a:solidFill>
                <a:srgbClr val="ACB8C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519290" y="5117033"/>
            <a:ext cx="3262629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Paid-</a:t>
            </a:r>
            <a:r>
              <a:rPr dirty="0" sz="2000">
                <a:latin typeface="Calibri"/>
                <a:cs typeface="Calibri"/>
              </a:rPr>
              <a:t>up</a:t>
            </a:r>
            <a:r>
              <a:rPr dirty="0" sz="2000" spc="-10">
                <a:latin typeface="Calibri"/>
                <a:cs typeface="Calibri"/>
              </a:rPr>
              <a:t> Guaranteed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Annual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2000" spc="-10">
                <a:latin typeface="Calibri"/>
                <a:cs typeface="Calibri"/>
              </a:rPr>
              <a:t>Income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20" name="object 2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373246" y="5174132"/>
            <a:ext cx="10198354" cy="575157"/>
          </a:xfrm>
          <a:prstGeom prst="rect">
            <a:avLst/>
          </a:prstGeom>
        </p:spPr>
      </p:pic>
      <p:sp>
        <p:nvSpPr>
          <p:cNvPr id="21" name="object 21" descr=""/>
          <p:cNvSpPr txBox="1"/>
          <p:nvPr/>
        </p:nvSpPr>
        <p:spPr>
          <a:xfrm>
            <a:off x="1676400" y="1351953"/>
            <a:ext cx="10896600" cy="945515"/>
          </a:xfrm>
          <a:prstGeom prst="rect">
            <a:avLst/>
          </a:prstGeom>
          <a:solidFill>
            <a:srgbClr val="F1F1F1"/>
          </a:solidFill>
          <a:ln w="6350">
            <a:solidFill>
              <a:srgbClr val="7E7E7E"/>
            </a:solidFill>
          </a:ln>
        </p:spPr>
        <p:txBody>
          <a:bodyPr wrap="square" lIns="0" tIns="207645" rIns="0" bIns="0" rtlCol="0" vert="horz">
            <a:spAutoFit/>
          </a:bodyPr>
          <a:lstStyle/>
          <a:p>
            <a:pPr marL="884555" marR="418465" indent="-457200">
              <a:lnSpc>
                <a:spcPts val="2160"/>
              </a:lnSpc>
              <a:spcBef>
                <a:spcPts val="1635"/>
              </a:spcBef>
            </a:pPr>
            <a:r>
              <a:rPr dirty="0" sz="2000">
                <a:latin typeface="Calibri"/>
                <a:cs typeface="Calibri"/>
              </a:rPr>
              <a:t>Policy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will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acquire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Paid-</a:t>
            </a:r>
            <a:r>
              <a:rPr dirty="0" sz="2000">
                <a:latin typeface="Calibri"/>
                <a:cs typeface="Calibri"/>
              </a:rPr>
              <a:t>up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status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at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expiry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Grace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Period</a:t>
            </a:r>
            <a:r>
              <a:rPr dirty="0" sz="2000" spc="2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from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due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date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first </a:t>
            </a:r>
            <a:r>
              <a:rPr dirty="0" sz="2000">
                <a:latin typeface="Calibri"/>
                <a:cs typeface="Calibri"/>
              </a:rPr>
              <a:t>unpaid</a:t>
            </a:r>
            <a:r>
              <a:rPr dirty="0" sz="2000" spc="-8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premium,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provided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first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2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consecutive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policy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years’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full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premiums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have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been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paid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98271" rIns="0" bIns="0" rtlCol="0" vert="horz">
            <a:spAutoFit/>
          </a:bodyPr>
          <a:lstStyle/>
          <a:p>
            <a:pPr marL="135255">
              <a:lnSpc>
                <a:spcPct val="100000"/>
              </a:lnSpc>
              <a:spcBef>
                <a:spcPts val="105"/>
              </a:spcBef>
            </a:pPr>
            <a:r>
              <a:rPr dirty="0"/>
              <a:t>Abbreviations</a:t>
            </a:r>
            <a:r>
              <a:rPr dirty="0" spc="-100"/>
              <a:t> </a:t>
            </a:r>
            <a:r>
              <a:rPr dirty="0" spc="-20"/>
              <a:t>used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51660" y="3241548"/>
            <a:ext cx="1792223" cy="448055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2618613" y="3289172"/>
            <a:ext cx="2603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SA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51660" y="3698747"/>
            <a:ext cx="1792223" cy="699515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1925192" y="3727830"/>
            <a:ext cx="13404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6364" indent="-120650">
              <a:lnSpc>
                <a:spcPct val="100000"/>
              </a:lnSpc>
              <a:spcBef>
                <a:spcPts val="100"/>
              </a:spcBef>
              <a:buSzPct val="94444"/>
              <a:buChar char="•"/>
              <a:tabLst>
                <a:tab pos="126364" algn="l"/>
              </a:tabLst>
            </a:pPr>
            <a:r>
              <a:rPr dirty="0" sz="1800">
                <a:latin typeface="Calibri"/>
                <a:cs typeface="Calibri"/>
              </a:rPr>
              <a:t>Sum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Assured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77640" y="3264408"/>
            <a:ext cx="1792223" cy="448055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4748529" y="3312921"/>
            <a:ext cx="2501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PT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77640" y="3721608"/>
            <a:ext cx="1792223" cy="704087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4051553" y="3752215"/>
            <a:ext cx="11976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6364" indent="-120650">
              <a:lnSpc>
                <a:spcPct val="100000"/>
              </a:lnSpc>
              <a:spcBef>
                <a:spcPts val="100"/>
              </a:spcBef>
              <a:buSzPct val="94444"/>
              <a:buChar char="•"/>
              <a:tabLst>
                <a:tab pos="126364" algn="l"/>
              </a:tabLst>
            </a:pPr>
            <a:r>
              <a:rPr dirty="0" sz="1800">
                <a:latin typeface="Calibri"/>
                <a:cs typeface="Calibri"/>
              </a:rPr>
              <a:t>Policy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Term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6094476" y="3259835"/>
            <a:ext cx="1811020" cy="1148080"/>
            <a:chOff x="6094476" y="3259835"/>
            <a:chExt cx="1811020" cy="1148080"/>
          </a:xfrm>
        </p:grpSpPr>
        <p:pic>
          <p:nvPicPr>
            <p:cNvPr id="13" name="object 13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03620" y="3259835"/>
              <a:ext cx="1787651" cy="452627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94476" y="3689603"/>
              <a:ext cx="1810512" cy="717803"/>
            </a:xfrm>
            <a:prstGeom prst="rect">
              <a:avLst/>
            </a:prstGeom>
          </p:spPr>
        </p:pic>
      </p:grpSp>
      <p:sp>
        <p:nvSpPr>
          <p:cNvPr id="15" name="object 15" descr=""/>
          <p:cNvSpPr txBox="1"/>
          <p:nvPr/>
        </p:nvSpPr>
        <p:spPr>
          <a:xfrm>
            <a:off x="6177534" y="3169284"/>
            <a:ext cx="1471295" cy="1105535"/>
          </a:xfrm>
          <a:prstGeom prst="rect">
            <a:avLst/>
          </a:prstGeom>
        </p:spPr>
        <p:txBody>
          <a:bodyPr wrap="square" lIns="0" tIns="154940" rIns="0" bIns="0" rtlCol="0" vert="horz">
            <a:spAutoFit/>
          </a:bodyPr>
          <a:lstStyle/>
          <a:p>
            <a:pPr marL="649605">
              <a:lnSpc>
                <a:spcPct val="100000"/>
              </a:lnSpc>
              <a:spcBef>
                <a:spcPts val="1220"/>
              </a:spcBef>
            </a:pP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PPT</a:t>
            </a:r>
            <a:endParaRPr sz="1800">
              <a:latin typeface="Calibri"/>
              <a:cs typeface="Calibri"/>
            </a:endParaRPr>
          </a:p>
          <a:p>
            <a:pPr marL="127000" marR="5080" indent="-121285">
              <a:lnSpc>
                <a:spcPts val="1939"/>
              </a:lnSpc>
              <a:spcBef>
                <a:spcPts val="1365"/>
              </a:spcBef>
              <a:buSzPct val="94444"/>
              <a:buChar char="•"/>
              <a:tabLst>
                <a:tab pos="127000" algn="l"/>
              </a:tabLst>
            </a:pPr>
            <a:r>
              <a:rPr dirty="0" sz="1800" spc="-10">
                <a:latin typeface="Calibri"/>
                <a:cs typeface="Calibri"/>
              </a:rPr>
              <a:t>Premium Payment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 spc="-40">
                <a:latin typeface="Calibri"/>
                <a:cs typeface="Calibri"/>
              </a:rPr>
              <a:t>Term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8220456" y="3241548"/>
            <a:ext cx="1805939" cy="1138555"/>
            <a:chOff x="8220456" y="3241548"/>
            <a:chExt cx="1805939" cy="1138555"/>
          </a:xfrm>
        </p:grpSpPr>
        <p:pic>
          <p:nvPicPr>
            <p:cNvPr id="17" name="object 17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25028" y="3241548"/>
              <a:ext cx="1792224" cy="448055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220456" y="3662172"/>
              <a:ext cx="1805940" cy="717803"/>
            </a:xfrm>
            <a:prstGeom prst="rect">
              <a:avLst/>
            </a:prstGeom>
          </p:spPr>
        </p:pic>
      </p:grpSp>
      <p:sp>
        <p:nvSpPr>
          <p:cNvPr id="19" name="object 19" descr=""/>
          <p:cNvSpPr txBox="1"/>
          <p:nvPr/>
        </p:nvSpPr>
        <p:spPr>
          <a:xfrm>
            <a:off x="8303768" y="3148583"/>
            <a:ext cx="1170940" cy="1102360"/>
          </a:xfrm>
          <a:prstGeom prst="rect">
            <a:avLst/>
          </a:prstGeom>
        </p:spPr>
        <p:txBody>
          <a:bodyPr wrap="square" lIns="0" tIns="153035" rIns="0" bIns="0" rtlCol="0" vert="horz">
            <a:spAutoFit/>
          </a:bodyPr>
          <a:lstStyle/>
          <a:p>
            <a:pPr marL="695960">
              <a:lnSpc>
                <a:spcPct val="100000"/>
              </a:lnSpc>
              <a:spcBef>
                <a:spcPts val="1205"/>
              </a:spcBef>
            </a:pP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AP</a:t>
            </a:r>
            <a:endParaRPr sz="1800">
              <a:latin typeface="Calibri"/>
              <a:cs typeface="Calibri"/>
            </a:endParaRPr>
          </a:p>
          <a:p>
            <a:pPr algn="ctr" marL="113664" indent="-113664">
              <a:lnSpc>
                <a:spcPts val="2050"/>
              </a:lnSpc>
              <a:spcBef>
                <a:spcPts val="1110"/>
              </a:spcBef>
              <a:buSzPct val="86111"/>
              <a:buChar char="•"/>
              <a:tabLst>
                <a:tab pos="113664" algn="l"/>
              </a:tabLst>
            </a:pPr>
            <a:r>
              <a:rPr dirty="0" sz="1800" spc="-10">
                <a:latin typeface="Calibri"/>
                <a:cs typeface="Calibri"/>
              </a:rPr>
              <a:t>Annualised</a:t>
            </a:r>
            <a:endParaRPr sz="1800">
              <a:latin typeface="Calibri"/>
              <a:cs typeface="Calibri"/>
            </a:endParaRPr>
          </a:p>
          <a:p>
            <a:pPr algn="ctr" marL="42545">
              <a:lnSpc>
                <a:spcPts val="2050"/>
              </a:lnSpc>
            </a:pPr>
            <a:r>
              <a:rPr dirty="0" sz="1800" spc="-10">
                <a:latin typeface="Calibri"/>
                <a:cs typeface="Calibri"/>
              </a:rPr>
              <a:t>Premium*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10341864" y="3241548"/>
            <a:ext cx="2341245" cy="1143000"/>
            <a:chOff x="10341864" y="3241548"/>
            <a:chExt cx="2341245" cy="1143000"/>
          </a:xfrm>
        </p:grpSpPr>
        <p:pic>
          <p:nvPicPr>
            <p:cNvPr id="21" name="object 21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351008" y="3241548"/>
              <a:ext cx="2322576" cy="448055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341864" y="3662172"/>
              <a:ext cx="2340864" cy="722376"/>
            </a:xfrm>
            <a:prstGeom prst="rect">
              <a:avLst/>
            </a:prstGeom>
          </p:spPr>
        </p:pic>
      </p:grpSp>
      <p:sp>
        <p:nvSpPr>
          <p:cNvPr id="23" name="object 23" descr=""/>
          <p:cNvSpPr txBox="1"/>
          <p:nvPr/>
        </p:nvSpPr>
        <p:spPr>
          <a:xfrm>
            <a:off x="10425430" y="3150107"/>
            <a:ext cx="2036445" cy="1099185"/>
          </a:xfrm>
          <a:prstGeom prst="rect">
            <a:avLst/>
          </a:prstGeom>
        </p:spPr>
        <p:txBody>
          <a:bodyPr wrap="square" lIns="0" tIns="151765" rIns="0" bIns="0" rtlCol="0" vert="horz">
            <a:spAutoFit/>
          </a:bodyPr>
          <a:lstStyle/>
          <a:p>
            <a:pPr marL="802005">
              <a:lnSpc>
                <a:spcPct val="100000"/>
              </a:lnSpc>
              <a:spcBef>
                <a:spcPts val="1195"/>
              </a:spcBef>
            </a:pP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GSAM</a:t>
            </a:r>
            <a:endParaRPr sz="1800">
              <a:latin typeface="Calibri"/>
              <a:cs typeface="Calibri"/>
            </a:endParaRPr>
          </a:p>
          <a:p>
            <a:pPr marL="127000" marR="5080" indent="-121285">
              <a:lnSpc>
                <a:spcPts val="1939"/>
              </a:lnSpc>
              <a:spcBef>
                <a:spcPts val="1340"/>
              </a:spcBef>
              <a:buSzPct val="94444"/>
              <a:buChar char="•"/>
              <a:tabLst>
                <a:tab pos="127000" algn="l"/>
              </a:tabLst>
            </a:pPr>
            <a:r>
              <a:rPr dirty="0" sz="1800" spc="-10">
                <a:latin typeface="Calibri"/>
                <a:cs typeface="Calibri"/>
              </a:rPr>
              <a:t>Guaranteed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Sum </a:t>
            </a:r>
            <a:r>
              <a:rPr dirty="0" sz="1800">
                <a:latin typeface="Calibri"/>
                <a:cs typeface="Calibri"/>
              </a:rPr>
              <a:t>Assured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Maturity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221691" y="7413752"/>
            <a:ext cx="799147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Calibri"/>
                <a:cs typeface="Calibri"/>
              </a:rPr>
              <a:t>*Annualized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Premium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Premium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payable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year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chosen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by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Policyholder,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excluding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the </a:t>
            </a:r>
            <a:r>
              <a:rPr dirty="0" sz="1600">
                <a:latin typeface="Calibri"/>
                <a:cs typeface="Calibri"/>
              </a:rPr>
              <a:t>underwriting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extra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premiums,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GST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(taxes)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loadings</a:t>
            </a:r>
            <a:r>
              <a:rPr dirty="0" sz="1600" spc="-7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for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modal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premiums,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if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any.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17214" y="246926"/>
            <a:ext cx="2617623" cy="797478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4639690" y="1594053"/>
            <a:ext cx="6295390" cy="1488440"/>
            <a:chOff x="4639690" y="1594053"/>
            <a:chExt cx="6295390" cy="1488440"/>
          </a:xfrm>
        </p:grpSpPr>
        <p:sp>
          <p:nvSpPr>
            <p:cNvPr id="4" name="object 4" descr=""/>
            <p:cNvSpPr/>
            <p:nvPr/>
          </p:nvSpPr>
          <p:spPr>
            <a:xfrm>
              <a:off x="4646040" y="2639313"/>
              <a:ext cx="6282690" cy="436880"/>
            </a:xfrm>
            <a:custGeom>
              <a:avLst/>
              <a:gdLst/>
              <a:ahLst/>
              <a:cxnLst/>
              <a:rect l="l" t="t" r="r" b="b"/>
              <a:pathLst>
                <a:path w="6282690" h="436880">
                  <a:moveTo>
                    <a:pt x="3141217" y="0"/>
                  </a:moveTo>
                  <a:lnTo>
                    <a:pt x="3141217" y="218186"/>
                  </a:lnTo>
                  <a:lnTo>
                    <a:pt x="6282309" y="218186"/>
                  </a:lnTo>
                  <a:lnTo>
                    <a:pt x="6282309" y="436372"/>
                  </a:lnTo>
                </a:path>
                <a:path w="6282690" h="436880">
                  <a:moveTo>
                    <a:pt x="3141217" y="0"/>
                  </a:moveTo>
                  <a:lnTo>
                    <a:pt x="3141217" y="436372"/>
                  </a:lnTo>
                </a:path>
                <a:path w="6282690" h="436880">
                  <a:moveTo>
                    <a:pt x="3141217" y="0"/>
                  </a:moveTo>
                  <a:lnTo>
                    <a:pt x="3141217" y="218186"/>
                  </a:lnTo>
                  <a:lnTo>
                    <a:pt x="0" y="218186"/>
                  </a:lnTo>
                  <a:lnTo>
                    <a:pt x="0" y="436372"/>
                  </a:lnTo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6420865" y="1600403"/>
              <a:ext cx="2733040" cy="1039494"/>
            </a:xfrm>
            <a:custGeom>
              <a:avLst/>
              <a:gdLst/>
              <a:ahLst/>
              <a:cxnLst/>
              <a:rect l="l" t="t" r="r" b="b"/>
              <a:pathLst>
                <a:path w="2733040" h="1039494">
                  <a:moveTo>
                    <a:pt x="2732659" y="0"/>
                  </a:moveTo>
                  <a:lnTo>
                    <a:pt x="0" y="0"/>
                  </a:lnTo>
                  <a:lnTo>
                    <a:pt x="0" y="1038910"/>
                  </a:lnTo>
                  <a:lnTo>
                    <a:pt x="2732659" y="1038910"/>
                  </a:lnTo>
                  <a:lnTo>
                    <a:pt x="2732659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420865" y="1600403"/>
              <a:ext cx="2733040" cy="1039494"/>
            </a:xfrm>
            <a:custGeom>
              <a:avLst/>
              <a:gdLst/>
              <a:ahLst/>
              <a:cxnLst/>
              <a:rect l="l" t="t" r="r" b="b"/>
              <a:pathLst>
                <a:path w="2733040" h="1039494">
                  <a:moveTo>
                    <a:pt x="0" y="1038910"/>
                  </a:moveTo>
                  <a:lnTo>
                    <a:pt x="2732659" y="1038910"/>
                  </a:lnTo>
                  <a:lnTo>
                    <a:pt x="2732659" y="0"/>
                  </a:lnTo>
                  <a:lnTo>
                    <a:pt x="0" y="0"/>
                  </a:lnTo>
                  <a:lnTo>
                    <a:pt x="0" y="103891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6434772" y="1600403"/>
            <a:ext cx="2705100" cy="1039494"/>
          </a:xfrm>
          <a:prstGeom prst="rect">
            <a:avLst/>
          </a:prstGeom>
        </p:spPr>
        <p:txBody>
          <a:bodyPr wrap="square" lIns="0" tIns="1054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830"/>
              </a:spcBef>
            </a:pPr>
            <a:r>
              <a:rPr dirty="0" sz="2200" b="1">
                <a:solidFill>
                  <a:srgbClr val="FFFFFF"/>
                </a:solidFill>
                <a:latin typeface="Calibri"/>
                <a:cs typeface="Calibri"/>
              </a:rPr>
              <a:t>Paid</a:t>
            </a:r>
            <a:r>
              <a:rPr dirty="0" sz="22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FFFFFF"/>
                </a:solidFill>
                <a:latin typeface="Calibri"/>
                <a:cs typeface="Calibri"/>
              </a:rPr>
              <a:t>up</a:t>
            </a:r>
            <a:r>
              <a:rPr dirty="0" sz="2200" spc="-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20" b="1">
                <a:solidFill>
                  <a:srgbClr val="FFFFFF"/>
                </a:solidFill>
                <a:latin typeface="Calibri"/>
                <a:cs typeface="Calibri"/>
              </a:rPr>
              <a:t>Value</a:t>
            </a:r>
            <a:endParaRPr sz="2200">
              <a:latin typeface="Calibri"/>
              <a:cs typeface="Calibri"/>
            </a:endParaRPr>
          </a:p>
          <a:p>
            <a:pPr algn="ctr" marL="62230">
              <a:lnSpc>
                <a:spcPct val="100000"/>
              </a:lnSpc>
              <a:spcBef>
                <a:spcPts val="720"/>
              </a:spcBef>
            </a:pPr>
            <a:r>
              <a:rPr dirty="0" sz="2200" b="1">
                <a:solidFill>
                  <a:srgbClr val="FFFFFF"/>
                </a:solidFill>
                <a:latin typeface="Calibri"/>
                <a:cs typeface="Calibri"/>
              </a:rPr>
              <a:t>payable</a:t>
            </a:r>
            <a:r>
              <a:rPr dirty="0" sz="2200" spc="-10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25" b="1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3273297" y="3069285"/>
            <a:ext cx="2745740" cy="1052195"/>
            <a:chOff x="3273297" y="3069285"/>
            <a:chExt cx="2745740" cy="1052195"/>
          </a:xfrm>
        </p:grpSpPr>
        <p:sp>
          <p:nvSpPr>
            <p:cNvPr id="9" name="object 9" descr=""/>
            <p:cNvSpPr/>
            <p:nvPr/>
          </p:nvSpPr>
          <p:spPr>
            <a:xfrm>
              <a:off x="3279647" y="3075635"/>
              <a:ext cx="2733040" cy="1039494"/>
            </a:xfrm>
            <a:custGeom>
              <a:avLst/>
              <a:gdLst/>
              <a:ahLst/>
              <a:cxnLst/>
              <a:rect l="l" t="t" r="r" b="b"/>
              <a:pathLst>
                <a:path w="2733040" h="1039495">
                  <a:moveTo>
                    <a:pt x="2732658" y="0"/>
                  </a:moveTo>
                  <a:lnTo>
                    <a:pt x="0" y="0"/>
                  </a:lnTo>
                  <a:lnTo>
                    <a:pt x="0" y="1038910"/>
                  </a:lnTo>
                  <a:lnTo>
                    <a:pt x="2732658" y="1038910"/>
                  </a:lnTo>
                  <a:lnTo>
                    <a:pt x="2732658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279647" y="3075635"/>
              <a:ext cx="2733040" cy="1039494"/>
            </a:xfrm>
            <a:custGeom>
              <a:avLst/>
              <a:gdLst/>
              <a:ahLst/>
              <a:cxnLst/>
              <a:rect l="l" t="t" r="r" b="b"/>
              <a:pathLst>
                <a:path w="2733040" h="1039495">
                  <a:moveTo>
                    <a:pt x="0" y="1038910"/>
                  </a:moveTo>
                  <a:lnTo>
                    <a:pt x="2732658" y="1038910"/>
                  </a:lnTo>
                  <a:lnTo>
                    <a:pt x="2732658" y="0"/>
                  </a:lnTo>
                  <a:lnTo>
                    <a:pt x="0" y="0"/>
                  </a:lnTo>
                  <a:lnTo>
                    <a:pt x="0" y="103891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3279647" y="3075635"/>
            <a:ext cx="2733040" cy="1039494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0"/>
              </a:spcBef>
            </a:pPr>
            <a:endParaRPr sz="2000">
              <a:latin typeface="Times New Roman"/>
              <a:cs typeface="Times New Roman"/>
            </a:endParaRPr>
          </a:p>
          <a:p>
            <a:pPr marL="536575">
              <a:lnSpc>
                <a:spcPct val="100000"/>
              </a:lnSpc>
              <a:spcBef>
                <a:spcPts val="5"/>
              </a:spcBef>
            </a:pPr>
            <a:r>
              <a:rPr dirty="0" sz="2000" b="1">
                <a:latin typeface="Calibri"/>
                <a:cs typeface="Calibri"/>
              </a:rPr>
              <a:t>Survival</a:t>
            </a:r>
            <a:r>
              <a:rPr dirty="0" sz="2000" spc="-7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Benefit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6442328" y="3069285"/>
            <a:ext cx="2689860" cy="1052195"/>
            <a:chOff x="6442328" y="3069285"/>
            <a:chExt cx="2689860" cy="1052195"/>
          </a:xfrm>
        </p:grpSpPr>
        <p:sp>
          <p:nvSpPr>
            <p:cNvPr id="13" name="object 13" descr=""/>
            <p:cNvSpPr/>
            <p:nvPr/>
          </p:nvSpPr>
          <p:spPr>
            <a:xfrm>
              <a:off x="6448678" y="3075635"/>
              <a:ext cx="2677160" cy="1039494"/>
            </a:xfrm>
            <a:custGeom>
              <a:avLst/>
              <a:gdLst/>
              <a:ahLst/>
              <a:cxnLst/>
              <a:rect l="l" t="t" r="r" b="b"/>
              <a:pathLst>
                <a:path w="2677159" h="1039495">
                  <a:moveTo>
                    <a:pt x="2676905" y="0"/>
                  </a:moveTo>
                  <a:lnTo>
                    <a:pt x="0" y="0"/>
                  </a:lnTo>
                  <a:lnTo>
                    <a:pt x="0" y="1038910"/>
                  </a:lnTo>
                  <a:lnTo>
                    <a:pt x="2676905" y="1038910"/>
                  </a:lnTo>
                  <a:lnTo>
                    <a:pt x="2676905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6448678" y="3075635"/>
              <a:ext cx="2677160" cy="1039494"/>
            </a:xfrm>
            <a:custGeom>
              <a:avLst/>
              <a:gdLst/>
              <a:ahLst/>
              <a:cxnLst/>
              <a:rect l="l" t="t" r="r" b="b"/>
              <a:pathLst>
                <a:path w="2677159" h="1039495">
                  <a:moveTo>
                    <a:pt x="0" y="1038910"/>
                  </a:moveTo>
                  <a:lnTo>
                    <a:pt x="2676905" y="1038910"/>
                  </a:lnTo>
                  <a:lnTo>
                    <a:pt x="2676905" y="0"/>
                  </a:lnTo>
                  <a:lnTo>
                    <a:pt x="0" y="0"/>
                  </a:lnTo>
                  <a:lnTo>
                    <a:pt x="0" y="103891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6434772" y="3075635"/>
            <a:ext cx="2705100" cy="1039494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0"/>
              </a:spcBef>
            </a:pPr>
            <a:endParaRPr sz="2000">
              <a:latin typeface="Times New Roman"/>
              <a:cs typeface="Times New Roman"/>
            </a:endParaRPr>
          </a:p>
          <a:p>
            <a:pPr marL="476250">
              <a:lnSpc>
                <a:spcPct val="100000"/>
              </a:lnSpc>
              <a:spcBef>
                <a:spcPts val="5"/>
              </a:spcBef>
            </a:pPr>
            <a:r>
              <a:rPr dirty="0" sz="2000" b="1">
                <a:latin typeface="Calibri"/>
                <a:cs typeface="Calibri"/>
              </a:rPr>
              <a:t>Maturity</a:t>
            </a:r>
            <a:r>
              <a:rPr dirty="0" sz="2000" spc="-6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Benefit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9555733" y="3069285"/>
            <a:ext cx="2745740" cy="1052195"/>
            <a:chOff x="9555733" y="3069285"/>
            <a:chExt cx="2745740" cy="1052195"/>
          </a:xfrm>
        </p:grpSpPr>
        <p:sp>
          <p:nvSpPr>
            <p:cNvPr id="17" name="object 17" descr=""/>
            <p:cNvSpPr/>
            <p:nvPr/>
          </p:nvSpPr>
          <p:spPr>
            <a:xfrm>
              <a:off x="9562083" y="3075635"/>
              <a:ext cx="2733040" cy="1039494"/>
            </a:xfrm>
            <a:custGeom>
              <a:avLst/>
              <a:gdLst/>
              <a:ahLst/>
              <a:cxnLst/>
              <a:rect l="l" t="t" r="r" b="b"/>
              <a:pathLst>
                <a:path w="2733040" h="1039495">
                  <a:moveTo>
                    <a:pt x="2732658" y="0"/>
                  </a:moveTo>
                  <a:lnTo>
                    <a:pt x="0" y="0"/>
                  </a:lnTo>
                  <a:lnTo>
                    <a:pt x="0" y="1038910"/>
                  </a:lnTo>
                  <a:lnTo>
                    <a:pt x="2732658" y="1038910"/>
                  </a:lnTo>
                  <a:lnTo>
                    <a:pt x="2732658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9562083" y="3075635"/>
              <a:ext cx="2733040" cy="1039494"/>
            </a:xfrm>
            <a:custGeom>
              <a:avLst/>
              <a:gdLst/>
              <a:ahLst/>
              <a:cxnLst/>
              <a:rect l="l" t="t" r="r" b="b"/>
              <a:pathLst>
                <a:path w="2733040" h="1039495">
                  <a:moveTo>
                    <a:pt x="0" y="1038910"/>
                  </a:moveTo>
                  <a:lnTo>
                    <a:pt x="2732658" y="1038910"/>
                  </a:lnTo>
                  <a:lnTo>
                    <a:pt x="2732658" y="0"/>
                  </a:lnTo>
                  <a:lnTo>
                    <a:pt x="0" y="0"/>
                  </a:lnTo>
                  <a:lnTo>
                    <a:pt x="0" y="103891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9562083" y="3075635"/>
            <a:ext cx="2733040" cy="1039494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0"/>
              </a:spcBef>
            </a:pPr>
            <a:endParaRPr sz="2000">
              <a:latin typeface="Times New Roman"/>
              <a:cs typeface="Times New Roman"/>
            </a:endParaRPr>
          </a:p>
          <a:p>
            <a:pPr marL="638175">
              <a:lnSpc>
                <a:spcPct val="100000"/>
              </a:lnSpc>
              <a:spcBef>
                <a:spcPts val="5"/>
              </a:spcBef>
            </a:pPr>
            <a:r>
              <a:rPr dirty="0" sz="2000" b="1">
                <a:latin typeface="Calibri"/>
                <a:cs typeface="Calibri"/>
              </a:rPr>
              <a:t>Death</a:t>
            </a:r>
            <a:r>
              <a:rPr dirty="0" sz="2000" spc="-50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Benefit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9571608" y="4191000"/>
            <a:ext cx="2696845" cy="1447800"/>
          </a:xfrm>
          <a:prstGeom prst="rect">
            <a:avLst/>
          </a:prstGeom>
          <a:solidFill>
            <a:srgbClr val="F1F1F1"/>
          </a:solidFill>
          <a:ln w="6350">
            <a:solidFill>
              <a:srgbClr val="A6A6A6"/>
            </a:solidFill>
          </a:ln>
        </p:spPr>
        <p:txBody>
          <a:bodyPr wrap="square" lIns="0" tIns="11112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875"/>
              </a:spcBef>
            </a:pPr>
            <a:endParaRPr sz="2000">
              <a:latin typeface="Times New Roman"/>
              <a:cs typeface="Times New Roman"/>
            </a:endParaRPr>
          </a:p>
          <a:p>
            <a:pPr marL="1037590" marR="99695" indent="-931544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Calibri"/>
                <a:cs typeface="Calibri"/>
              </a:rPr>
              <a:t>Paid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up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Sum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Assured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on </a:t>
            </a:r>
            <a:r>
              <a:rPr dirty="0" sz="2000" spc="-10">
                <a:latin typeface="Calibri"/>
                <a:cs typeface="Calibri"/>
              </a:rPr>
              <a:t>Death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6477000" y="4191000"/>
            <a:ext cx="2667000" cy="1447800"/>
          </a:xfrm>
          <a:prstGeom prst="rect">
            <a:avLst/>
          </a:prstGeom>
          <a:solidFill>
            <a:srgbClr val="F1F1F1"/>
          </a:solidFill>
          <a:ln w="6350">
            <a:solidFill>
              <a:srgbClr val="A6A6A6"/>
            </a:solidFill>
          </a:ln>
        </p:spPr>
        <p:txBody>
          <a:bodyPr wrap="square" lIns="0" tIns="11112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875"/>
              </a:spcBef>
            </a:pPr>
            <a:endParaRPr sz="2000">
              <a:latin typeface="Times New Roman"/>
              <a:cs typeface="Times New Roman"/>
            </a:endParaRPr>
          </a:p>
          <a:p>
            <a:pPr marL="720090" marR="247650" indent="-466725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Calibri"/>
                <a:cs typeface="Calibri"/>
              </a:rPr>
              <a:t>Paid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up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Sum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Assured </a:t>
            </a:r>
            <a:r>
              <a:rPr dirty="0" sz="2000">
                <a:latin typeface="Calibri"/>
                <a:cs typeface="Calibri"/>
              </a:rPr>
              <a:t>on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Maturity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3276600" y="4191000"/>
            <a:ext cx="2743200" cy="1447800"/>
          </a:xfrm>
          <a:prstGeom prst="rect">
            <a:avLst/>
          </a:prstGeom>
          <a:solidFill>
            <a:srgbClr val="F1F1F1"/>
          </a:solidFill>
          <a:ln w="6350">
            <a:solidFill>
              <a:srgbClr val="A6A6A6"/>
            </a:solidFill>
          </a:ln>
        </p:spPr>
        <p:txBody>
          <a:bodyPr wrap="square" lIns="0" tIns="159385" rIns="0" bIns="0" rtlCol="0" vert="horz">
            <a:spAutoFit/>
          </a:bodyPr>
          <a:lstStyle/>
          <a:p>
            <a:pPr algn="ctr" marL="349885" marR="344170">
              <a:lnSpc>
                <a:spcPct val="100000"/>
              </a:lnSpc>
              <a:spcBef>
                <a:spcPts val="1255"/>
              </a:spcBef>
            </a:pPr>
            <a:r>
              <a:rPr dirty="0" sz="2000">
                <a:latin typeface="Calibri"/>
                <a:cs typeface="Calibri"/>
              </a:rPr>
              <a:t>Paid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up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Guaranteed </a:t>
            </a:r>
            <a:r>
              <a:rPr dirty="0" sz="2000">
                <a:latin typeface="Calibri"/>
                <a:cs typeface="Calibri"/>
              </a:rPr>
              <a:t>Annual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Income</a:t>
            </a:r>
            <a:endParaRPr sz="2000">
              <a:latin typeface="Calibri"/>
              <a:cs typeface="Calibri"/>
            </a:endParaRPr>
          </a:p>
          <a:p>
            <a:pPr algn="ctr" marL="245745" marR="239395" indent="43180">
              <a:lnSpc>
                <a:spcPct val="100000"/>
              </a:lnSpc>
              <a:spcBef>
                <a:spcPts val="30"/>
              </a:spcBef>
            </a:pPr>
            <a:r>
              <a:rPr dirty="0" sz="1600" spc="-10">
                <a:latin typeface="Calibri"/>
                <a:cs typeface="Calibri"/>
              </a:rPr>
              <a:t>(payable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after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Premium </a:t>
            </a:r>
            <a:r>
              <a:rPr dirty="0" sz="1600" spc="-20">
                <a:latin typeface="Calibri"/>
                <a:cs typeface="Calibri"/>
              </a:rPr>
              <a:t>Payment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30">
                <a:latin typeface="Calibri"/>
                <a:cs typeface="Calibri"/>
              </a:rPr>
              <a:t>Term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till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maturity)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591718" y="188468"/>
            <a:ext cx="268541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Paid-</a:t>
            </a:r>
            <a:r>
              <a:rPr dirty="0"/>
              <a:t>up</a:t>
            </a:r>
            <a:r>
              <a:rPr dirty="0" spc="-15"/>
              <a:t> Value</a:t>
            </a:r>
          </a:p>
        </p:txBody>
      </p:sp>
      <p:sp>
        <p:nvSpPr>
          <p:cNvPr id="24" name="object 24" descr=""/>
          <p:cNvSpPr txBox="1"/>
          <p:nvPr/>
        </p:nvSpPr>
        <p:spPr>
          <a:xfrm>
            <a:off x="4853559" y="7259243"/>
            <a:ext cx="5867400" cy="646430"/>
          </a:xfrm>
          <a:prstGeom prst="rect">
            <a:avLst/>
          </a:prstGeom>
          <a:ln w="12700">
            <a:solidFill>
              <a:srgbClr val="5B9BD4"/>
            </a:solidFill>
          </a:ln>
        </p:spPr>
        <p:txBody>
          <a:bodyPr wrap="square" lIns="0" tIns="31750" rIns="0" bIns="0" rtlCol="0" vert="horz">
            <a:spAutoFit/>
          </a:bodyPr>
          <a:lstStyle/>
          <a:p>
            <a:pPr marL="624205" marR="314960" indent="-305435">
              <a:lnSpc>
                <a:spcPct val="100000"/>
              </a:lnSpc>
              <a:spcBef>
                <a:spcPts val="250"/>
              </a:spcBef>
            </a:pPr>
            <a:r>
              <a:rPr dirty="0" sz="1800">
                <a:latin typeface="Calibri"/>
                <a:cs typeface="Calibri"/>
              </a:rPr>
              <a:t>Maturity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Death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benefits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will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paid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after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deducting outstanding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loan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amount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including</a:t>
            </a:r>
            <a:r>
              <a:rPr dirty="0" sz="1800" spc="-10">
                <a:latin typeface="Calibri"/>
                <a:cs typeface="Calibri"/>
              </a:rPr>
              <a:t> interest,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any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17214" y="246926"/>
            <a:ext cx="2617623" cy="797478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9507601" y="4064761"/>
            <a:ext cx="731520" cy="731520"/>
          </a:xfrm>
          <a:custGeom>
            <a:avLst/>
            <a:gdLst/>
            <a:ahLst/>
            <a:cxnLst/>
            <a:rect l="l" t="t" r="r" b="b"/>
            <a:pathLst>
              <a:path w="731520" h="731520">
                <a:moveTo>
                  <a:pt x="365759" y="0"/>
                </a:moveTo>
                <a:lnTo>
                  <a:pt x="319869" y="2848"/>
                </a:lnTo>
                <a:lnTo>
                  <a:pt x="275682" y="11167"/>
                </a:lnTo>
                <a:lnTo>
                  <a:pt x="233542" y="24613"/>
                </a:lnTo>
                <a:lnTo>
                  <a:pt x="193790" y="42844"/>
                </a:lnTo>
                <a:lnTo>
                  <a:pt x="156770" y="65517"/>
                </a:lnTo>
                <a:lnTo>
                  <a:pt x="122822" y="92291"/>
                </a:lnTo>
                <a:lnTo>
                  <a:pt x="92291" y="122822"/>
                </a:lnTo>
                <a:lnTo>
                  <a:pt x="65517" y="156770"/>
                </a:lnTo>
                <a:lnTo>
                  <a:pt x="42844" y="193790"/>
                </a:lnTo>
                <a:lnTo>
                  <a:pt x="24613" y="233542"/>
                </a:lnTo>
                <a:lnTo>
                  <a:pt x="11167" y="275682"/>
                </a:lnTo>
                <a:lnTo>
                  <a:pt x="2848" y="319869"/>
                </a:lnTo>
                <a:lnTo>
                  <a:pt x="0" y="365760"/>
                </a:lnTo>
                <a:lnTo>
                  <a:pt x="2848" y="411625"/>
                </a:lnTo>
                <a:lnTo>
                  <a:pt x="11167" y="455795"/>
                </a:lnTo>
                <a:lnTo>
                  <a:pt x="24613" y="497925"/>
                </a:lnTo>
                <a:lnTo>
                  <a:pt x="42844" y="537673"/>
                </a:lnTo>
                <a:lnTo>
                  <a:pt x="65517" y="574694"/>
                </a:lnTo>
                <a:lnTo>
                  <a:pt x="92291" y="608646"/>
                </a:lnTo>
                <a:lnTo>
                  <a:pt x="122822" y="639185"/>
                </a:lnTo>
                <a:lnTo>
                  <a:pt x="156770" y="665967"/>
                </a:lnTo>
                <a:lnTo>
                  <a:pt x="193790" y="688650"/>
                </a:lnTo>
                <a:lnTo>
                  <a:pt x="233542" y="706891"/>
                </a:lnTo>
                <a:lnTo>
                  <a:pt x="275682" y="720344"/>
                </a:lnTo>
                <a:lnTo>
                  <a:pt x="319869" y="728669"/>
                </a:lnTo>
                <a:lnTo>
                  <a:pt x="365759" y="731520"/>
                </a:lnTo>
                <a:lnTo>
                  <a:pt x="411625" y="728669"/>
                </a:lnTo>
                <a:lnTo>
                  <a:pt x="455795" y="720344"/>
                </a:lnTo>
                <a:lnTo>
                  <a:pt x="497925" y="706891"/>
                </a:lnTo>
                <a:lnTo>
                  <a:pt x="537673" y="688650"/>
                </a:lnTo>
                <a:lnTo>
                  <a:pt x="574694" y="665967"/>
                </a:lnTo>
                <a:lnTo>
                  <a:pt x="608646" y="639185"/>
                </a:lnTo>
                <a:lnTo>
                  <a:pt x="639185" y="608646"/>
                </a:lnTo>
                <a:lnTo>
                  <a:pt x="665967" y="574694"/>
                </a:lnTo>
                <a:lnTo>
                  <a:pt x="688650" y="537673"/>
                </a:lnTo>
                <a:lnTo>
                  <a:pt x="706891" y="497925"/>
                </a:lnTo>
                <a:lnTo>
                  <a:pt x="720344" y="455795"/>
                </a:lnTo>
                <a:lnTo>
                  <a:pt x="728669" y="411625"/>
                </a:lnTo>
                <a:lnTo>
                  <a:pt x="731520" y="365760"/>
                </a:lnTo>
                <a:lnTo>
                  <a:pt x="728669" y="319869"/>
                </a:lnTo>
                <a:lnTo>
                  <a:pt x="720344" y="275682"/>
                </a:lnTo>
                <a:lnTo>
                  <a:pt x="706891" y="233542"/>
                </a:lnTo>
                <a:lnTo>
                  <a:pt x="688650" y="193790"/>
                </a:lnTo>
                <a:lnTo>
                  <a:pt x="665967" y="156770"/>
                </a:lnTo>
                <a:lnTo>
                  <a:pt x="639185" y="122822"/>
                </a:lnTo>
                <a:lnTo>
                  <a:pt x="608646" y="92291"/>
                </a:lnTo>
                <a:lnTo>
                  <a:pt x="574694" y="65517"/>
                </a:lnTo>
                <a:lnTo>
                  <a:pt x="537673" y="42844"/>
                </a:lnTo>
                <a:lnTo>
                  <a:pt x="497925" y="24613"/>
                </a:lnTo>
                <a:lnTo>
                  <a:pt x="455795" y="11167"/>
                </a:lnTo>
                <a:lnTo>
                  <a:pt x="411625" y="2848"/>
                </a:lnTo>
                <a:lnTo>
                  <a:pt x="365759" y="0"/>
                </a:lnTo>
                <a:close/>
              </a:path>
            </a:pathLst>
          </a:custGeom>
          <a:solidFill>
            <a:srgbClr val="7B7B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9981" rIns="0" bIns="0" rtlCol="0" vert="horz">
            <a:spAutoFit/>
          </a:bodyPr>
          <a:lstStyle/>
          <a:p>
            <a:pPr marL="12700">
              <a:lnSpc>
                <a:spcPts val="3754"/>
              </a:lnSpc>
              <a:spcBef>
                <a:spcPts val="100"/>
              </a:spcBef>
            </a:pPr>
            <a:r>
              <a:rPr dirty="0" spc="-10"/>
              <a:t>Surrender</a:t>
            </a:r>
          </a:p>
          <a:p>
            <a:pPr marL="12700">
              <a:lnSpc>
                <a:spcPts val="2795"/>
              </a:lnSpc>
            </a:pPr>
            <a:r>
              <a:rPr dirty="0" sz="2400">
                <a:solidFill>
                  <a:srgbClr val="C55A11"/>
                </a:solidFill>
              </a:rPr>
              <a:t>Guaranteed</a:t>
            </a:r>
            <a:r>
              <a:rPr dirty="0" sz="2400" spc="-100">
                <a:solidFill>
                  <a:srgbClr val="C55A11"/>
                </a:solidFill>
              </a:rPr>
              <a:t> </a:t>
            </a:r>
            <a:r>
              <a:rPr dirty="0" sz="2400">
                <a:solidFill>
                  <a:srgbClr val="C55A11"/>
                </a:solidFill>
              </a:rPr>
              <a:t>Surrender</a:t>
            </a:r>
            <a:r>
              <a:rPr dirty="0" sz="2400" spc="-80">
                <a:solidFill>
                  <a:srgbClr val="C55A11"/>
                </a:solidFill>
              </a:rPr>
              <a:t> </a:t>
            </a:r>
            <a:r>
              <a:rPr dirty="0" sz="2400">
                <a:solidFill>
                  <a:srgbClr val="C55A11"/>
                </a:solidFill>
              </a:rPr>
              <a:t>Value</a:t>
            </a:r>
            <a:r>
              <a:rPr dirty="0" sz="2400" spc="-80">
                <a:solidFill>
                  <a:srgbClr val="C55A11"/>
                </a:solidFill>
              </a:rPr>
              <a:t> </a:t>
            </a:r>
            <a:r>
              <a:rPr dirty="0" sz="2400">
                <a:solidFill>
                  <a:srgbClr val="C55A11"/>
                </a:solidFill>
              </a:rPr>
              <a:t>(GSV)</a:t>
            </a:r>
            <a:r>
              <a:rPr dirty="0" sz="2400" spc="-95">
                <a:solidFill>
                  <a:srgbClr val="C55A11"/>
                </a:solidFill>
              </a:rPr>
              <a:t> </a:t>
            </a:r>
            <a:r>
              <a:rPr dirty="0" sz="2400">
                <a:solidFill>
                  <a:srgbClr val="C55A11"/>
                </a:solidFill>
              </a:rPr>
              <a:t>&amp;</a:t>
            </a:r>
            <a:r>
              <a:rPr dirty="0" sz="2400" spc="-75">
                <a:solidFill>
                  <a:srgbClr val="C55A11"/>
                </a:solidFill>
              </a:rPr>
              <a:t> </a:t>
            </a:r>
            <a:r>
              <a:rPr dirty="0" sz="2400">
                <a:solidFill>
                  <a:srgbClr val="C55A11"/>
                </a:solidFill>
              </a:rPr>
              <a:t>Special</a:t>
            </a:r>
            <a:r>
              <a:rPr dirty="0" sz="2400" spc="-80">
                <a:solidFill>
                  <a:srgbClr val="C55A11"/>
                </a:solidFill>
              </a:rPr>
              <a:t> </a:t>
            </a:r>
            <a:r>
              <a:rPr dirty="0" sz="2400">
                <a:solidFill>
                  <a:srgbClr val="C55A11"/>
                </a:solidFill>
              </a:rPr>
              <a:t>Surrender</a:t>
            </a:r>
            <a:r>
              <a:rPr dirty="0" sz="2400" spc="-65">
                <a:solidFill>
                  <a:srgbClr val="C55A11"/>
                </a:solidFill>
              </a:rPr>
              <a:t> </a:t>
            </a:r>
            <a:r>
              <a:rPr dirty="0" sz="2400">
                <a:solidFill>
                  <a:srgbClr val="C55A11"/>
                </a:solidFill>
              </a:rPr>
              <a:t>Value</a:t>
            </a:r>
            <a:r>
              <a:rPr dirty="0" sz="2400" spc="-85">
                <a:solidFill>
                  <a:srgbClr val="C55A11"/>
                </a:solidFill>
              </a:rPr>
              <a:t> </a:t>
            </a:r>
            <a:r>
              <a:rPr dirty="0" sz="2400" spc="-10">
                <a:solidFill>
                  <a:srgbClr val="C55A11"/>
                </a:solidFill>
              </a:rPr>
              <a:t>(SSV)</a:t>
            </a:r>
            <a:endParaRPr sz="2400"/>
          </a:p>
        </p:txBody>
      </p:sp>
      <p:sp>
        <p:nvSpPr>
          <p:cNvPr id="5" name="object 5" descr=""/>
          <p:cNvSpPr txBox="1"/>
          <p:nvPr/>
        </p:nvSpPr>
        <p:spPr>
          <a:xfrm>
            <a:off x="5210175" y="2277998"/>
            <a:ext cx="9420225" cy="752475"/>
          </a:xfrm>
          <a:prstGeom prst="rect">
            <a:avLst/>
          </a:prstGeom>
          <a:ln w="12700">
            <a:solidFill>
              <a:srgbClr val="7E7E7E"/>
            </a:solidFill>
          </a:ln>
        </p:spPr>
        <p:txBody>
          <a:bodyPr wrap="square" lIns="0" tIns="173355" rIns="0" bIns="0" rtlCol="0" vert="horz">
            <a:spAutoFit/>
          </a:bodyPr>
          <a:lstStyle/>
          <a:p>
            <a:pPr marL="142875">
              <a:lnSpc>
                <a:spcPct val="100000"/>
              </a:lnSpc>
              <a:spcBef>
                <a:spcPts val="1365"/>
              </a:spcBef>
            </a:pPr>
            <a:r>
              <a:rPr dirty="0" sz="2000">
                <a:latin typeface="Calibri"/>
                <a:cs typeface="Calibri"/>
              </a:rPr>
              <a:t>Policy</a:t>
            </a:r>
            <a:r>
              <a:rPr dirty="0" sz="2000" spc="-8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acquires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Guaranteed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Surrender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Value</a:t>
            </a:r>
            <a:r>
              <a:rPr dirty="0" sz="2000" spc="-8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after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payment</a:t>
            </a:r>
            <a:r>
              <a:rPr dirty="0" sz="2000" spc="-7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at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least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2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full</a:t>
            </a:r>
            <a:r>
              <a:rPr dirty="0" sz="2000" spc="-7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years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premiums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164767" y="4019156"/>
            <a:ext cx="2526030" cy="840740"/>
          </a:xfrm>
          <a:prstGeom prst="rect">
            <a:avLst/>
          </a:prstGeom>
          <a:solidFill>
            <a:srgbClr val="7B7B7B"/>
          </a:solidFill>
        </p:spPr>
        <p:txBody>
          <a:bodyPr wrap="square" lIns="0" tIns="236220" rIns="0" bIns="0" rtlCol="0" vert="horz">
            <a:spAutoFit/>
          </a:bodyPr>
          <a:lstStyle/>
          <a:p>
            <a:pPr marL="352425">
              <a:lnSpc>
                <a:spcPct val="100000"/>
              </a:lnSpc>
              <a:spcBef>
                <a:spcPts val="1860"/>
              </a:spcBef>
            </a:pP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Surrender</a:t>
            </a:r>
            <a:r>
              <a:rPr dirty="0" sz="2200" spc="-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Value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3846957" y="4064761"/>
            <a:ext cx="1863725" cy="749300"/>
          </a:xfrm>
          <a:custGeom>
            <a:avLst/>
            <a:gdLst/>
            <a:ahLst/>
            <a:cxnLst/>
            <a:rect l="l" t="t" r="r" b="b"/>
            <a:pathLst>
              <a:path w="1863725" h="749300">
                <a:moveTo>
                  <a:pt x="1489075" y="0"/>
                </a:moveTo>
                <a:lnTo>
                  <a:pt x="1489075" y="187325"/>
                </a:lnTo>
                <a:lnTo>
                  <a:pt x="0" y="187325"/>
                </a:lnTo>
                <a:lnTo>
                  <a:pt x="0" y="561975"/>
                </a:lnTo>
                <a:lnTo>
                  <a:pt x="1489075" y="561975"/>
                </a:lnTo>
                <a:lnTo>
                  <a:pt x="1489075" y="749300"/>
                </a:lnTo>
                <a:lnTo>
                  <a:pt x="1863725" y="374650"/>
                </a:lnTo>
                <a:lnTo>
                  <a:pt x="1489075" y="0"/>
                </a:lnTo>
                <a:close/>
              </a:path>
            </a:pathLst>
          </a:custGeom>
          <a:solidFill>
            <a:srgbClr val="7B7B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4149344" y="4243197"/>
            <a:ext cx="107251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Higher</a:t>
            </a:r>
            <a:r>
              <a:rPr dirty="0" sz="22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25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076441" y="4038663"/>
            <a:ext cx="3204845" cy="802005"/>
          </a:xfrm>
          <a:prstGeom prst="rect">
            <a:avLst/>
          </a:prstGeom>
          <a:solidFill>
            <a:srgbClr val="BEBEBE"/>
          </a:solidFill>
          <a:ln w="12700">
            <a:solidFill>
              <a:srgbClr val="7E7E7E"/>
            </a:solidFill>
          </a:ln>
        </p:spPr>
        <p:txBody>
          <a:bodyPr wrap="square" lIns="0" tIns="233045" rIns="0" bIns="0" rtlCol="0" vert="horz">
            <a:spAutoFit/>
          </a:bodyPr>
          <a:lstStyle/>
          <a:p>
            <a:pPr marL="132080">
              <a:lnSpc>
                <a:spcPct val="100000"/>
              </a:lnSpc>
              <a:spcBef>
                <a:spcPts val="1835"/>
              </a:spcBef>
            </a:pPr>
            <a:r>
              <a:rPr dirty="0" sz="2000" spc="-10">
                <a:latin typeface="Calibri"/>
                <a:cs typeface="Calibri"/>
              </a:rPr>
              <a:t>Guaranteed</a:t>
            </a:r>
            <a:r>
              <a:rPr dirty="0" sz="2000" spc="-9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Surrender</a:t>
            </a:r>
            <a:r>
              <a:rPr dirty="0" sz="2000" spc="-7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Value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0439400" y="4038663"/>
            <a:ext cx="3204845" cy="802005"/>
          </a:xfrm>
          <a:prstGeom prst="rect">
            <a:avLst/>
          </a:prstGeom>
          <a:solidFill>
            <a:srgbClr val="EC7C30"/>
          </a:solidFill>
        </p:spPr>
        <p:txBody>
          <a:bodyPr wrap="square" lIns="0" tIns="233045" rIns="0" bIns="0" rtlCol="0" vert="horz">
            <a:spAutoFit/>
          </a:bodyPr>
          <a:lstStyle/>
          <a:p>
            <a:pPr marL="380365">
              <a:lnSpc>
                <a:spcPct val="100000"/>
              </a:lnSpc>
              <a:spcBef>
                <a:spcPts val="1835"/>
              </a:spcBef>
            </a:pP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Special</a:t>
            </a:r>
            <a:r>
              <a:rPr dirty="0" sz="20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Surrender</a:t>
            </a:r>
            <a:r>
              <a:rPr dirty="0" sz="20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Value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9694926" y="4234941"/>
            <a:ext cx="33401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17214" y="246926"/>
            <a:ext cx="2617623" cy="797478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9422638" y="2582926"/>
            <a:ext cx="731520" cy="731520"/>
          </a:xfrm>
          <a:custGeom>
            <a:avLst/>
            <a:gdLst/>
            <a:ahLst/>
            <a:cxnLst/>
            <a:rect l="l" t="t" r="r" b="b"/>
            <a:pathLst>
              <a:path w="731520" h="731520">
                <a:moveTo>
                  <a:pt x="365759" y="0"/>
                </a:moveTo>
                <a:lnTo>
                  <a:pt x="319894" y="2848"/>
                </a:lnTo>
                <a:lnTo>
                  <a:pt x="275724" y="11167"/>
                </a:lnTo>
                <a:lnTo>
                  <a:pt x="233594" y="24613"/>
                </a:lnTo>
                <a:lnTo>
                  <a:pt x="193846" y="42844"/>
                </a:lnTo>
                <a:lnTo>
                  <a:pt x="156825" y="65517"/>
                </a:lnTo>
                <a:lnTo>
                  <a:pt x="122873" y="92291"/>
                </a:lnTo>
                <a:lnTo>
                  <a:pt x="92334" y="122822"/>
                </a:lnTo>
                <a:lnTo>
                  <a:pt x="65552" y="156770"/>
                </a:lnTo>
                <a:lnTo>
                  <a:pt x="42869" y="193790"/>
                </a:lnTo>
                <a:lnTo>
                  <a:pt x="24628" y="233542"/>
                </a:lnTo>
                <a:lnTo>
                  <a:pt x="11175" y="275682"/>
                </a:lnTo>
                <a:lnTo>
                  <a:pt x="2850" y="319869"/>
                </a:lnTo>
                <a:lnTo>
                  <a:pt x="0" y="365760"/>
                </a:lnTo>
                <a:lnTo>
                  <a:pt x="2850" y="411625"/>
                </a:lnTo>
                <a:lnTo>
                  <a:pt x="11175" y="455795"/>
                </a:lnTo>
                <a:lnTo>
                  <a:pt x="24628" y="497925"/>
                </a:lnTo>
                <a:lnTo>
                  <a:pt x="42869" y="537673"/>
                </a:lnTo>
                <a:lnTo>
                  <a:pt x="65552" y="574694"/>
                </a:lnTo>
                <a:lnTo>
                  <a:pt x="92334" y="608646"/>
                </a:lnTo>
                <a:lnTo>
                  <a:pt x="122873" y="639185"/>
                </a:lnTo>
                <a:lnTo>
                  <a:pt x="156825" y="665967"/>
                </a:lnTo>
                <a:lnTo>
                  <a:pt x="193846" y="688650"/>
                </a:lnTo>
                <a:lnTo>
                  <a:pt x="233594" y="706891"/>
                </a:lnTo>
                <a:lnTo>
                  <a:pt x="275724" y="720344"/>
                </a:lnTo>
                <a:lnTo>
                  <a:pt x="319894" y="728669"/>
                </a:lnTo>
                <a:lnTo>
                  <a:pt x="365759" y="731520"/>
                </a:lnTo>
                <a:lnTo>
                  <a:pt x="411650" y="728669"/>
                </a:lnTo>
                <a:lnTo>
                  <a:pt x="455837" y="720344"/>
                </a:lnTo>
                <a:lnTo>
                  <a:pt x="497977" y="706891"/>
                </a:lnTo>
                <a:lnTo>
                  <a:pt x="537729" y="688650"/>
                </a:lnTo>
                <a:lnTo>
                  <a:pt x="574749" y="665967"/>
                </a:lnTo>
                <a:lnTo>
                  <a:pt x="608697" y="639185"/>
                </a:lnTo>
                <a:lnTo>
                  <a:pt x="639228" y="608646"/>
                </a:lnTo>
                <a:lnTo>
                  <a:pt x="666002" y="574694"/>
                </a:lnTo>
                <a:lnTo>
                  <a:pt x="688675" y="537673"/>
                </a:lnTo>
                <a:lnTo>
                  <a:pt x="706906" y="497925"/>
                </a:lnTo>
                <a:lnTo>
                  <a:pt x="720352" y="455795"/>
                </a:lnTo>
                <a:lnTo>
                  <a:pt x="728671" y="411625"/>
                </a:lnTo>
                <a:lnTo>
                  <a:pt x="731519" y="365760"/>
                </a:lnTo>
                <a:lnTo>
                  <a:pt x="728671" y="319869"/>
                </a:lnTo>
                <a:lnTo>
                  <a:pt x="720352" y="275682"/>
                </a:lnTo>
                <a:lnTo>
                  <a:pt x="706906" y="233542"/>
                </a:lnTo>
                <a:lnTo>
                  <a:pt x="688675" y="193790"/>
                </a:lnTo>
                <a:lnTo>
                  <a:pt x="666002" y="156770"/>
                </a:lnTo>
                <a:lnTo>
                  <a:pt x="639228" y="122822"/>
                </a:lnTo>
                <a:lnTo>
                  <a:pt x="608697" y="92291"/>
                </a:lnTo>
                <a:lnTo>
                  <a:pt x="574749" y="65517"/>
                </a:lnTo>
                <a:lnTo>
                  <a:pt x="537729" y="42844"/>
                </a:lnTo>
                <a:lnTo>
                  <a:pt x="497977" y="24613"/>
                </a:lnTo>
                <a:lnTo>
                  <a:pt x="455837" y="11167"/>
                </a:lnTo>
                <a:lnTo>
                  <a:pt x="411650" y="2848"/>
                </a:lnTo>
                <a:lnTo>
                  <a:pt x="365759" y="0"/>
                </a:lnTo>
                <a:close/>
              </a:path>
            </a:pathLst>
          </a:custGeom>
          <a:solidFill>
            <a:srgbClr val="7B7B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94004" rIns="0" bIns="0" rtlCol="0" vert="horz">
            <a:spAutoFit/>
          </a:bodyPr>
          <a:lstStyle/>
          <a:p>
            <a:pPr marL="499745">
              <a:lnSpc>
                <a:spcPts val="3704"/>
              </a:lnSpc>
              <a:spcBef>
                <a:spcPts val="100"/>
              </a:spcBef>
            </a:pPr>
            <a:r>
              <a:rPr dirty="0" spc="-10"/>
              <a:t>Surrender</a:t>
            </a:r>
          </a:p>
          <a:p>
            <a:pPr marL="499745">
              <a:lnSpc>
                <a:spcPts val="2745"/>
              </a:lnSpc>
            </a:pPr>
            <a:r>
              <a:rPr dirty="0" sz="2400" spc="-30" b="0">
                <a:solidFill>
                  <a:srgbClr val="C55A11"/>
                </a:solidFill>
                <a:latin typeface="Calibri Light"/>
                <a:cs typeface="Calibri Light"/>
              </a:rPr>
              <a:t>Guaranteed</a:t>
            </a:r>
            <a:r>
              <a:rPr dirty="0" sz="2400" spc="-80" b="0">
                <a:solidFill>
                  <a:srgbClr val="C55A11"/>
                </a:solidFill>
                <a:latin typeface="Calibri Light"/>
                <a:cs typeface="Calibri Light"/>
              </a:rPr>
              <a:t> </a:t>
            </a:r>
            <a:r>
              <a:rPr dirty="0" sz="2400" spc="-30" b="0">
                <a:solidFill>
                  <a:srgbClr val="C55A11"/>
                </a:solidFill>
                <a:latin typeface="Calibri Light"/>
                <a:cs typeface="Calibri Light"/>
              </a:rPr>
              <a:t>Surrender</a:t>
            </a:r>
            <a:r>
              <a:rPr dirty="0" sz="2400" spc="-80" b="0">
                <a:solidFill>
                  <a:srgbClr val="C55A11"/>
                </a:solidFill>
                <a:latin typeface="Calibri Light"/>
                <a:cs typeface="Calibri Light"/>
              </a:rPr>
              <a:t> </a:t>
            </a:r>
            <a:r>
              <a:rPr dirty="0" sz="2400" spc="-35" b="0">
                <a:solidFill>
                  <a:srgbClr val="C55A11"/>
                </a:solidFill>
                <a:latin typeface="Calibri Light"/>
                <a:cs typeface="Calibri Light"/>
              </a:rPr>
              <a:t>Value</a:t>
            </a:r>
            <a:r>
              <a:rPr dirty="0" sz="2400" spc="-90" b="0">
                <a:solidFill>
                  <a:srgbClr val="C55A11"/>
                </a:solidFill>
                <a:latin typeface="Calibri Light"/>
                <a:cs typeface="Calibri Light"/>
              </a:rPr>
              <a:t> </a:t>
            </a:r>
            <a:r>
              <a:rPr dirty="0" sz="2400" spc="-10" b="0">
                <a:solidFill>
                  <a:srgbClr val="C55A11"/>
                </a:solidFill>
                <a:latin typeface="Calibri Light"/>
                <a:cs typeface="Calibri Light"/>
              </a:rPr>
              <a:t>(GSV)</a:t>
            </a:r>
            <a:r>
              <a:rPr dirty="0" sz="2400" spc="-80" b="0">
                <a:solidFill>
                  <a:srgbClr val="C55A11"/>
                </a:solidFill>
                <a:latin typeface="Calibri Light"/>
                <a:cs typeface="Calibri Light"/>
              </a:rPr>
              <a:t> </a:t>
            </a:r>
            <a:r>
              <a:rPr dirty="0" sz="2400" b="0">
                <a:solidFill>
                  <a:srgbClr val="C55A11"/>
                </a:solidFill>
                <a:latin typeface="Calibri Light"/>
                <a:cs typeface="Calibri Light"/>
              </a:rPr>
              <a:t>&amp;</a:t>
            </a:r>
            <a:r>
              <a:rPr dirty="0" sz="2400" spc="-45" b="0">
                <a:solidFill>
                  <a:srgbClr val="C55A11"/>
                </a:solidFill>
                <a:latin typeface="Calibri Light"/>
                <a:cs typeface="Calibri Light"/>
              </a:rPr>
              <a:t> </a:t>
            </a:r>
            <a:r>
              <a:rPr dirty="0" sz="2400" spc="-10" b="0">
                <a:solidFill>
                  <a:srgbClr val="C55A11"/>
                </a:solidFill>
                <a:latin typeface="Calibri Light"/>
                <a:cs typeface="Calibri Light"/>
              </a:rPr>
              <a:t>Special</a:t>
            </a:r>
            <a:r>
              <a:rPr dirty="0" sz="2400" spc="-60" b="0">
                <a:solidFill>
                  <a:srgbClr val="C55A11"/>
                </a:solidFill>
                <a:latin typeface="Calibri Light"/>
                <a:cs typeface="Calibri Light"/>
              </a:rPr>
              <a:t> </a:t>
            </a:r>
            <a:r>
              <a:rPr dirty="0" sz="2400" spc="-30" b="0">
                <a:solidFill>
                  <a:srgbClr val="C55A11"/>
                </a:solidFill>
                <a:latin typeface="Calibri Light"/>
                <a:cs typeface="Calibri Light"/>
              </a:rPr>
              <a:t>Surrender</a:t>
            </a:r>
            <a:r>
              <a:rPr dirty="0" sz="2400" spc="-75" b="0">
                <a:solidFill>
                  <a:srgbClr val="C55A11"/>
                </a:solidFill>
                <a:latin typeface="Calibri Light"/>
                <a:cs typeface="Calibri Light"/>
              </a:rPr>
              <a:t> </a:t>
            </a:r>
            <a:r>
              <a:rPr dirty="0" sz="2400" spc="-35" b="0">
                <a:solidFill>
                  <a:srgbClr val="C55A11"/>
                </a:solidFill>
                <a:latin typeface="Calibri Light"/>
                <a:cs typeface="Calibri Light"/>
              </a:rPr>
              <a:t>Value</a:t>
            </a:r>
            <a:r>
              <a:rPr dirty="0" sz="2400" spc="-90" b="0">
                <a:solidFill>
                  <a:srgbClr val="C55A11"/>
                </a:solidFill>
                <a:latin typeface="Calibri Light"/>
                <a:cs typeface="Calibri Light"/>
              </a:rPr>
              <a:t> </a:t>
            </a:r>
            <a:r>
              <a:rPr dirty="0" sz="2400" spc="-10" b="0">
                <a:solidFill>
                  <a:srgbClr val="C55A11"/>
                </a:solidFill>
                <a:latin typeface="Calibri Light"/>
                <a:cs typeface="Calibri Light"/>
              </a:rPr>
              <a:t>(SSV)</a:t>
            </a:r>
            <a:endParaRPr sz="2400">
              <a:latin typeface="Calibri Light"/>
              <a:cs typeface="Calibri Ligh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991478" y="3358260"/>
            <a:ext cx="3187700" cy="2231390"/>
          </a:xfrm>
          <a:prstGeom prst="rect">
            <a:avLst/>
          </a:prstGeom>
          <a:ln w="12700">
            <a:solidFill>
              <a:srgbClr val="7E7E7E"/>
            </a:solidFill>
          </a:ln>
        </p:spPr>
        <p:txBody>
          <a:bodyPr wrap="square" lIns="0" tIns="14604" rIns="0" bIns="0" rtlCol="0" vert="horz">
            <a:spAutoFit/>
          </a:bodyPr>
          <a:lstStyle/>
          <a:p>
            <a:pPr marL="434975" marR="449580" indent="-342900">
              <a:lnSpc>
                <a:spcPct val="100000"/>
              </a:lnSpc>
              <a:spcBef>
                <a:spcPts val="114"/>
              </a:spcBef>
              <a:buFont typeface="Arial MT"/>
              <a:buChar char="•"/>
              <a:tabLst>
                <a:tab pos="434975" algn="l"/>
              </a:tabLst>
            </a:pPr>
            <a:r>
              <a:rPr dirty="0" sz="2000">
                <a:latin typeface="Calibri"/>
                <a:cs typeface="Calibri"/>
              </a:rPr>
              <a:t>Defined</a:t>
            </a:r>
            <a:r>
              <a:rPr dirty="0" sz="2000" spc="-10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percentage</a:t>
            </a:r>
            <a:r>
              <a:rPr dirty="0" sz="2000" spc="-8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of </a:t>
            </a:r>
            <a:r>
              <a:rPr dirty="0" sz="2000" spc="-35">
                <a:latin typeface="Calibri"/>
                <a:cs typeface="Calibri"/>
              </a:rPr>
              <a:t>Total</a:t>
            </a:r>
            <a:r>
              <a:rPr dirty="0" sz="2000" spc="-8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Premiums</a:t>
            </a:r>
            <a:r>
              <a:rPr dirty="0" sz="2000" spc="-8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Paid</a:t>
            </a:r>
            <a:endParaRPr sz="2000">
              <a:latin typeface="Calibri"/>
              <a:cs typeface="Calibri"/>
            </a:endParaRPr>
          </a:p>
          <a:p>
            <a:pPr marL="434975" marR="90170" indent="-342900">
              <a:lnSpc>
                <a:spcPct val="100000"/>
              </a:lnSpc>
              <a:buFont typeface="Arial MT"/>
              <a:buChar char="•"/>
              <a:tabLst>
                <a:tab pos="434975" algn="l"/>
              </a:tabLst>
            </a:pPr>
            <a:r>
              <a:rPr dirty="0" sz="2000">
                <a:latin typeface="Calibri"/>
                <a:cs typeface="Calibri"/>
              </a:rPr>
              <a:t>Reduced</a:t>
            </a:r>
            <a:r>
              <a:rPr dirty="0" sz="2000" spc="-8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extent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of </a:t>
            </a:r>
            <a:r>
              <a:rPr dirty="0" sz="2000">
                <a:latin typeface="Calibri"/>
                <a:cs typeface="Calibri"/>
              </a:rPr>
              <a:t>survival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benefit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already </a:t>
            </a:r>
            <a:r>
              <a:rPr dirty="0" sz="2000">
                <a:latin typeface="Calibri"/>
                <a:cs typeface="Calibri"/>
              </a:rPr>
              <a:t>paid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out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for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in-</a:t>
            </a:r>
            <a:r>
              <a:rPr dirty="0" sz="2000">
                <a:latin typeface="Calibri"/>
                <a:cs typeface="Calibri"/>
              </a:rPr>
              <a:t>force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or </a:t>
            </a:r>
            <a:r>
              <a:rPr dirty="0" sz="2000" spc="-30">
                <a:latin typeface="Calibri"/>
                <a:cs typeface="Calibri"/>
              </a:rPr>
              <a:t>Paid-</a:t>
            </a:r>
            <a:r>
              <a:rPr dirty="0" sz="2000">
                <a:latin typeface="Calibri"/>
                <a:cs typeface="Calibri"/>
              </a:rPr>
              <a:t>up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policy </a:t>
            </a:r>
            <a:r>
              <a:rPr dirty="0" sz="2000" spc="-25">
                <a:latin typeface="Calibri"/>
                <a:cs typeface="Calibri"/>
              </a:rPr>
              <a:t>as </a:t>
            </a:r>
            <a:r>
              <a:rPr dirty="0" sz="2000" spc="-10">
                <a:latin typeface="Calibri"/>
                <a:cs typeface="Calibri"/>
              </a:rPr>
              <a:t>applicable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10354436" y="3349497"/>
            <a:ext cx="3183890" cy="1847214"/>
          </a:xfrm>
          <a:custGeom>
            <a:avLst/>
            <a:gdLst/>
            <a:ahLst/>
            <a:cxnLst/>
            <a:rect l="l" t="t" r="r" b="b"/>
            <a:pathLst>
              <a:path w="3183890" h="1847214">
                <a:moveTo>
                  <a:pt x="0" y="1846707"/>
                </a:moveTo>
                <a:lnTo>
                  <a:pt x="3183509" y="1846707"/>
                </a:lnTo>
                <a:lnTo>
                  <a:pt x="3183509" y="0"/>
                </a:lnTo>
                <a:lnTo>
                  <a:pt x="0" y="0"/>
                </a:lnTo>
                <a:lnTo>
                  <a:pt x="0" y="1846707"/>
                </a:lnTo>
                <a:close/>
              </a:path>
            </a:pathLst>
          </a:custGeom>
          <a:ln w="12700">
            <a:solidFill>
              <a:srgbClr val="EC7C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10447019" y="3368167"/>
            <a:ext cx="2790825" cy="1762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42900" marR="508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42900" algn="l"/>
              </a:tabLst>
            </a:pPr>
            <a:r>
              <a:rPr dirty="0" sz="1900" spc="-10">
                <a:latin typeface="Calibri"/>
                <a:cs typeface="Calibri"/>
              </a:rPr>
              <a:t>Determined</a:t>
            </a:r>
            <a:r>
              <a:rPr dirty="0" sz="1900" spc="-3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by</a:t>
            </a:r>
            <a:r>
              <a:rPr dirty="0" sz="1900" spc="-4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Company </a:t>
            </a:r>
            <a:r>
              <a:rPr dirty="0" sz="1900">
                <a:latin typeface="Calibri"/>
                <a:cs typeface="Calibri"/>
              </a:rPr>
              <a:t>&amp;</a:t>
            </a:r>
            <a:r>
              <a:rPr dirty="0" sz="1900" spc="-4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vary</a:t>
            </a:r>
            <a:r>
              <a:rPr dirty="0" sz="1900" spc="-3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from</a:t>
            </a:r>
            <a:r>
              <a:rPr dirty="0" sz="1900" spc="-4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time</a:t>
            </a:r>
            <a:r>
              <a:rPr dirty="0" sz="1900" spc="-4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to</a:t>
            </a:r>
            <a:r>
              <a:rPr dirty="0" sz="1900" spc="-30">
                <a:latin typeface="Calibri"/>
                <a:cs typeface="Calibri"/>
              </a:rPr>
              <a:t> </a:t>
            </a:r>
            <a:r>
              <a:rPr dirty="0" sz="1900" spc="-20">
                <a:latin typeface="Calibri"/>
                <a:cs typeface="Calibri"/>
              </a:rPr>
              <a:t>time</a:t>
            </a:r>
            <a:endParaRPr sz="1900">
              <a:latin typeface="Calibri"/>
              <a:cs typeface="Calibri"/>
            </a:endParaRPr>
          </a:p>
          <a:p>
            <a:pPr marL="342900" marR="53975" indent="-342900">
              <a:lnSpc>
                <a:spcPct val="100000"/>
              </a:lnSpc>
              <a:spcBef>
                <a:spcPts val="2280"/>
              </a:spcBef>
              <a:buFont typeface="Arial MT"/>
              <a:buChar char="•"/>
              <a:tabLst>
                <a:tab pos="342900" algn="l"/>
              </a:tabLst>
            </a:pPr>
            <a:r>
              <a:rPr dirty="0" sz="1900">
                <a:latin typeface="Calibri"/>
                <a:cs typeface="Calibri"/>
              </a:rPr>
              <a:t>May</a:t>
            </a:r>
            <a:r>
              <a:rPr dirty="0" sz="1900" spc="-6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be</a:t>
            </a:r>
            <a:r>
              <a:rPr dirty="0" sz="1900" spc="-5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revised</a:t>
            </a:r>
            <a:r>
              <a:rPr dirty="0" sz="1900" spc="-4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in</a:t>
            </a:r>
            <a:r>
              <a:rPr dirty="0" sz="1900" spc="-5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future </a:t>
            </a:r>
            <a:r>
              <a:rPr dirty="0" sz="1900">
                <a:latin typeface="Calibri"/>
                <a:cs typeface="Calibri"/>
              </a:rPr>
              <a:t>with</a:t>
            </a:r>
            <a:r>
              <a:rPr dirty="0" sz="1900" spc="-6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prior</a:t>
            </a:r>
            <a:r>
              <a:rPr dirty="0" sz="1900" spc="-5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approval</a:t>
            </a:r>
            <a:r>
              <a:rPr dirty="0" sz="1900" spc="-40">
                <a:latin typeface="Calibri"/>
                <a:cs typeface="Calibri"/>
              </a:rPr>
              <a:t> </a:t>
            </a:r>
            <a:r>
              <a:rPr dirty="0" sz="1900" spc="-25">
                <a:latin typeface="Calibri"/>
                <a:cs typeface="Calibri"/>
              </a:rPr>
              <a:t>of </a:t>
            </a:r>
            <a:r>
              <a:rPr dirty="0" sz="1900" spc="-10">
                <a:latin typeface="Calibri"/>
                <a:cs typeface="Calibri"/>
              </a:rPr>
              <a:t>Authority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31977" y="7441488"/>
            <a:ext cx="12443460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i="1">
                <a:latin typeface="Calibri"/>
                <a:cs typeface="Calibri"/>
              </a:rPr>
              <a:t>For the</a:t>
            </a:r>
            <a:r>
              <a:rPr dirty="0" sz="1650" spc="15" i="1">
                <a:latin typeface="Calibri"/>
                <a:cs typeface="Calibri"/>
              </a:rPr>
              <a:t> </a:t>
            </a:r>
            <a:r>
              <a:rPr dirty="0" sz="1650" i="1">
                <a:latin typeface="Calibri"/>
                <a:cs typeface="Calibri"/>
              </a:rPr>
              <a:t>details</a:t>
            </a:r>
            <a:r>
              <a:rPr dirty="0" sz="1650" spc="15" i="1">
                <a:latin typeface="Calibri"/>
                <a:cs typeface="Calibri"/>
              </a:rPr>
              <a:t> </a:t>
            </a:r>
            <a:r>
              <a:rPr dirty="0" sz="1650" i="1">
                <a:latin typeface="Calibri"/>
                <a:cs typeface="Calibri"/>
              </a:rPr>
              <a:t>on</a:t>
            </a:r>
            <a:r>
              <a:rPr dirty="0" sz="1650" spc="15" i="1">
                <a:latin typeface="Calibri"/>
                <a:cs typeface="Calibri"/>
              </a:rPr>
              <a:t> </a:t>
            </a:r>
            <a:r>
              <a:rPr dirty="0" sz="1650" i="1">
                <a:latin typeface="Calibri"/>
                <a:cs typeface="Calibri"/>
              </a:rPr>
              <a:t>Guaranteed</a:t>
            </a:r>
            <a:r>
              <a:rPr dirty="0" sz="1650" spc="-5" i="1">
                <a:latin typeface="Calibri"/>
                <a:cs typeface="Calibri"/>
              </a:rPr>
              <a:t> </a:t>
            </a:r>
            <a:r>
              <a:rPr dirty="0" sz="1650" i="1">
                <a:latin typeface="Calibri"/>
                <a:cs typeface="Calibri"/>
              </a:rPr>
              <a:t>Surrender</a:t>
            </a:r>
            <a:r>
              <a:rPr dirty="0" sz="1650" spc="15" i="1">
                <a:latin typeface="Calibri"/>
                <a:cs typeface="Calibri"/>
              </a:rPr>
              <a:t> </a:t>
            </a:r>
            <a:r>
              <a:rPr dirty="0" sz="1650" i="1">
                <a:latin typeface="Calibri"/>
                <a:cs typeface="Calibri"/>
              </a:rPr>
              <a:t>Value</a:t>
            </a:r>
            <a:r>
              <a:rPr dirty="0" sz="1650" spc="10" i="1">
                <a:latin typeface="Calibri"/>
                <a:cs typeface="Calibri"/>
              </a:rPr>
              <a:t> </a:t>
            </a:r>
            <a:r>
              <a:rPr dirty="0" sz="1650" i="1">
                <a:latin typeface="Calibri"/>
                <a:cs typeface="Calibri"/>
              </a:rPr>
              <a:t>percentages</a:t>
            </a:r>
            <a:r>
              <a:rPr dirty="0" sz="1650" spc="5" i="1">
                <a:latin typeface="Calibri"/>
                <a:cs typeface="Calibri"/>
              </a:rPr>
              <a:t> </a:t>
            </a:r>
            <a:r>
              <a:rPr dirty="0" sz="1650" i="1">
                <a:latin typeface="Calibri"/>
                <a:cs typeface="Calibri"/>
              </a:rPr>
              <a:t>(Factors),</a:t>
            </a:r>
            <a:r>
              <a:rPr dirty="0" sz="1650" spc="55" i="1">
                <a:latin typeface="Calibri"/>
                <a:cs typeface="Calibri"/>
              </a:rPr>
              <a:t> </a:t>
            </a:r>
            <a:r>
              <a:rPr dirty="0" sz="1650" i="1">
                <a:latin typeface="Calibri"/>
                <a:cs typeface="Calibri"/>
              </a:rPr>
              <a:t>please</a:t>
            </a:r>
            <a:r>
              <a:rPr dirty="0" sz="1650" spc="15" i="1">
                <a:latin typeface="Calibri"/>
                <a:cs typeface="Calibri"/>
              </a:rPr>
              <a:t> </a:t>
            </a:r>
            <a:r>
              <a:rPr dirty="0" sz="1650" i="1">
                <a:latin typeface="Calibri"/>
                <a:cs typeface="Calibri"/>
              </a:rPr>
              <a:t>refer</a:t>
            </a:r>
            <a:r>
              <a:rPr dirty="0" sz="1650" spc="10" i="1">
                <a:latin typeface="Calibri"/>
                <a:cs typeface="Calibri"/>
              </a:rPr>
              <a:t> </a:t>
            </a:r>
            <a:r>
              <a:rPr dirty="0" sz="1650" i="1">
                <a:latin typeface="Calibri"/>
                <a:cs typeface="Calibri"/>
              </a:rPr>
              <a:t>to</a:t>
            </a:r>
            <a:r>
              <a:rPr dirty="0" sz="1650" spc="15" i="1">
                <a:latin typeface="Calibri"/>
                <a:cs typeface="Calibri"/>
              </a:rPr>
              <a:t> </a:t>
            </a:r>
            <a:r>
              <a:rPr dirty="0" sz="1650" i="1">
                <a:latin typeface="Calibri"/>
                <a:cs typeface="Calibri"/>
              </a:rPr>
              <a:t>the</a:t>
            </a:r>
            <a:r>
              <a:rPr dirty="0" sz="1650" spc="15" i="1">
                <a:latin typeface="Calibri"/>
                <a:cs typeface="Calibri"/>
              </a:rPr>
              <a:t> </a:t>
            </a:r>
            <a:r>
              <a:rPr dirty="0" sz="1650" i="1">
                <a:latin typeface="Calibri"/>
                <a:cs typeface="Calibri"/>
              </a:rPr>
              <a:t>sample Policy</a:t>
            </a:r>
            <a:r>
              <a:rPr dirty="0" sz="1650" spc="35" i="1">
                <a:latin typeface="Calibri"/>
                <a:cs typeface="Calibri"/>
              </a:rPr>
              <a:t> </a:t>
            </a:r>
            <a:r>
              <a:rPr dirty="0" sz="1650" i="1">
                <a:latin typeface="Calibri"/>
                <a:cs typeface="Calibri"/>
              </a:rPr>
              <a:t>Contract available</a:t>
            </a:r>
            <a:r>
              <a:rPr dirty="0" sz="1650" spc="20" i="1">
                <a:latin typeface="Calibri"/>
                <a:cs typeface="Calibri"/>
              </a:rPr>
              <a:t> </a:t>
            </a:r>
            <a:r>
              <a:rPr dirty="0" sz="1650" i="1">
                <a:latin typeface="Calibri"/>
                <a:cs typeface="Calibri"/>
              </a:rPr>
              <a:t>on</a:t>
            </a:r>
            <a:r>
              <a:rPr dirty="0" sz="1650" spc="15" i="1">
                <a:latin typeface="Calibri"/>
                <a:cs typeface="Calibri"/>
              </a:rPr>
              <a:t> </a:t>
            </a:r>
            <a:r>
              <a:rPr dirty="0" sz="1650" i="1">
                <a:latin typeface="Calibri"/>
                <a:cs typeface="Calibri"/>
              </a:rPr>
              <a:t>Company's </a:t>
            </a:r>
            <a:r>
              <a:rPr dirty="0" sz="1650" spc="-10" i="1">
                <a:latin typeface="Calibri"/>
                <a:cs typeface="Calibri"/>
              </a:rPr>
              <a:t>website</a:t>
            </a:r>
            <a:r>
              <a:rPr dirty="0" sz="1650" spc="-10">
                <a:latin typeface="Calibri"/>
                <a:cs typeface="Calibri"/>
              </a:rPr>
              <a:t>.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079868" y="2537320"/>
            <a:ext cx="2526030" cy="840740"/>
          </a:xfrm>
          <a:prstGeom prst="rect">
            <a:avLst/>
          </a:prstGeom>
          <a:solidFill>
            <a:srgbClr val="7B7B7B"/>
          </a:solidFill>
        </p:spPr>
        <p:txBody>
          <a:bodyPr wrap="square" lIns="0" tIns="235585" rIns="0" bIns="0" rtlCol="0" vert="horz">
            <a:spAutoFit/>
          </a:bodyPr>
          <a:lstStyle/>
          <a:p>
            <a:pPr marL="352425">
              <a:lnSpc>
                <a:spcPct val="100000"/>
              </a:lnSpc>
              <a:spcBef>
                <a:spcPts val="1855"/>
              </a:spcBef>
            </a:pP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Surrender</a:t>
            </a:r>
            <a:r>
              <a:rPr dirty="0" sz="2200" spc="-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Calibri"/>
                <a:cs typeface="Calibri"/>
              </a:rPr>
              <a:t>Value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3762121" y="2582926"/>
            <a:ext cx="1863725" cy="749300"/>
          </a:xfrm>
          <a:custGeom>
            <a:avLst/>
            <a:gdLst/>
            <a:ahLst/>
            <a:cxnLst/>
            <a:rect l="l" t="t" r="r" b="b"/>
            <a:pathLst>
              <a:path w="1863725" h="749300">
                <a:moveTo>
                  <a:pt x="1488948" y="0"/>
                </a:moveTo>
                <a:lnTo>
                  <a:pt x="1488948" y="187325"/>
                </a:lnTo>
                <a:lnTo>
                  <a:pt x="0" y="187325"/>
                </a:lnTo>
                <a:lnTo>
                  <a:pt x="0" y="561975"/>
                </a:lnTo>
                <a:lnTo>
                  <a:pt x="1488948" y="561975"/>
                </a:lnTo>
                <a:lnTo>
                  <a:pt x="1488948" y="749300"/>
                </a:lnTo>
                <a:lnTo>
                  <a:pt x="1863598" y="374650"/>
                </a:lnTo>
                <a:lnTo>
                  <a:pt x="1488948" y="0"/>
                </a:lnTo>
                <a:close/>
              </a:path>
            </a:pathLst>
          </a:custGeom>
          <a:solidFill>
            <a:srgbClr val="7B7B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4064253" y="2760979"/>
            <a:ext cx="107251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>
                <a:solidFill>
                  <a:srgbClr val="FFFFFF"/>
                </a:solidFill>
                <a:latin typeface="Calibri"/>
                <a:cs typeface="Calibri"/>
              </a:rPr>
              <a:t>Higher</a:t>
            </a:r>
            <a:r>
              <a:rPr dirty="0" sz="22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25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991478" y="2556700"/>
            <a:ext cx="3187700" cy="802005"/>
          </a:xfrm>
          <a:prstGeom prst="rect">
            <a:avLst/>
          </a:prstGeom>
          <a:solidFill>
            <a:srgbClr val="BEBEBE"/>
          </a:solidFill>
          <a:ln w="12700">
            <a:solidFill>
              <a:srgbClr val="7E7E7E"/>
            </a:solidFill>
          </a:ln>
        </p:spPr>
        <p:txBody>
          <a:bodyPr wrap="square" lIns="0" tIns="232410" rIns="0" bIns="0" rtlCol="0" vert="horz">
            <a:spAutoFit/>
          </a:bodyPr>
          <a:lstStyle/>
          <a:p>
            <a:pPr marL="131445">
              <a:lnSpc>
                <a:spcPct val="100000"/>
              </a:lnSpc>
              <a:spcBef>
                <a:spcPts val="1830"/>
              </a:spcBef>
            </a:pPr>
            <a:r>
              <a:rPr dirty="0" sz="2000" spc="-10">
                <a:latin typeface="Calibri"/>
                <a:cs typeface="Calibri"/>
              </a:rPr>
              <a:t>Guaranteed</a:t>
            </a:r>
            <a:r>
              <a:rPr dirty="0" sz="2000" spc="-9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Surrender</a:t>
            </a:r>
            <a:r>
              <a:rPr dirty="0" sz="2000" spc="-7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Value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0354436" y="2556700"/>
            <a:ext cx="3183890" cy="802005"/>
          </a:xfrm>
          <a:prstGeom prst="rect">
            <a:avLst/>
          </a:prstGeom>
          <a:solidFill>
            <a:srgbClr val="EC7C30"/>
          </a:solidFill>
        </p:spPr>
        <p:txBody>
          <a:bodyPr wrap="square" lIns="0" tIns="232410" rIns="0" bIns="0" rtlCol="0" vert="horz">
            <a:spAutoFit/>
          </a:bodyPr>
          <a:lstStyle/>
          <a:p>
            <a:pPr marL="380365">
              <a:lnSpc>
                <a:spcPct val="100000"/>
              </a:lnSpc>
              <a:spcBef>
                <a:spcPts val="1830"/>
              </a:spcBef>
            </a:pP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Special</a:t>
            </a:r>
            <a:r>
              <a:rPr dirty="0" sz="20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Surrender</a:t>
            </a:r>
            <a:r>
              <a:rPr dirty="0" sz="20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Value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9610090" y="2733801"/>
            <a:ext cx="33401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17214" y="246926"/>
            <a:ext cx="2617623" cy="7974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14502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Exclusions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845832" y="2736850"/>
            <a:ext cx="12771120" cy="3025775"/>
            <a:chOff x="845832" y="2736850"/>
            <a:chExt cx="12771120" cy="3025775"/>
          </a:xfrm>
        </p:grpSpPr>
        <p:sp>
          <p:nvSpPr>
            <p:cNvPr id="5" name="object 5" descr=""/>
            <p:cNvSpPr/>
            <p:nvPr/>
          </p:nvSpPr>
          <p:spPr>
            <a:xfrm>
              <a:off x="852182" y="3366516"/>
              <a:ext cx="12758420" cy="2390140"/>
            </a:xfrm>
            <a:custGeom>
              <a:avLst/>
              <a:gdLst/>
              <a:ahLst/>
              <a:cxnLst/>
              <a:rect l="l" t="t" r="r" b="b"/>
              <a:pathLst>
                <a:path w="12758419" h="2390140">
                  <a:moveTo>
                    <a:pt x="0" y="2389631"/>
                  </a:moveTo>
                  <a:lnTo>
                    <a:pt x="12758039" y="2389631"/>
                  </a:lnTo>
                  <a:lnTo>
                    <a:pt x="12758039" y="0"/>
                  </a:lnTo>
                  <a:lnTo>
                    <a:pt x="0" y="0"/>
                  </a:lnTo>
                  <a:lnTo>
                    <a:pt x="0" y="2389631"/>
                  </a:lnTo>
                  <a:close/>
                </a:path>
              </a:pathLst>
            </a:custGeom>
            <a:ln w="12700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290065" y="2743200"/>
              <a:ext cx="9544685" cy="898525"/>
            </a:xfrm>
            <a:custGeom>
              <a:avLst/>
              <a:gdLst/>
              <a:ahLst/>
              <a:cxnLst/>
              <a:rect l="l" t="t" r="r" b="b"/>
              <a:pathLst>
                <a:path w="9544685" h="898525">
                  <a:moveTo>
                    <a:pt x="9394570" y="0"/>
                  </a:moveTo>
                  <a:lnTo>
                    <a:pt x="149733" y="0"/>
                  </a:lnTo>
                  <a:lnTo>
                    <a:pt x="102412" y="7635"/>
                  </a:lnTo>
                  <a:lnTo>
                    <a:pt x="61310" y="28895"/>
                  </a:lnTo>
                  <a:lnTo>
                    <a:pt x="28895" y="61310"/>
                  </a:lnTo>
                  <a:lnTo>
                    <a:pt x="7635" y="102412"/>
                  </a:lnTo>
                  <a:lnTo>
                    <a:pt x="0" y="149733"/>
                  </a:lnTo>
                  <a:lnTo>
                    <a:pt x="0" y="748538"/>
                  </a:lnTo>
                  <a:lnTo>
                    <a:pt x="7635" y="795858"/>
                  </a:lnTo>
                  <a:lnTo>
                    <a:pt x="28895" y="836960"/>
                  </a:lnTo>
                  <a:lnTo>
                    <a:pt x="61310" y="869375"/>
                  </a:lnTo>
                  <a:lnTo>
                    <a:pt x="102412" y="890635"/>
                  </a:lnTo>
                  <a:lnTo>
                    <a:pt x="149733" y="898271"/>
                  </a:lnTo>
                  <a:lnTo>
                    <a:pt x="9394570" y="898271"/>
                  </a:lnTo>
                  <a:lnTo>
                    <a:pt x="9441891" y="890635"/>
                  </a:lnTo>
                  <a:lnTo>
                    <a:pt x="9482993" y="869375"/>
                  </a:lnTo>
                  <a:lnTo>
                    <a:pt x="9515408" y="836960"/>
                  </a:lnTo>
                  <a:lnTo>
                    <a:pt x="9536668" y="795858"/>
                  </a:lnTo>
                  <a:lnTo>
                    <a:pt x="9544304" y="748538"/>
                  </a:lnTo>
                  <a:lnTo>
                    <a:pt x="9544304" y="149733"/>
                  </a:lnTo>
                  <a:lnTo>
                    <a:pt x="9536668" y="102412"/>
                  </a:lnTo>
                  <a:lnTo>
                    <a:pt x="9515408" y="61310"/>
                  </a:lnTo>
                  <a:lnTo>
                    <a:pt x="9482993" y="28895"/>
                  </a:lnTo>
                  <a:lnTo>
                    <a:pt x="9441891" y="7635"/>
                  </a:lnTo>
                  <a:lnTo>
                    <a:pt x="9394570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290065" y="2743200"/>
              <a:ext cx="9544685" cy="898525"/>
            </a:xfrm>
            <a:custGeom>
              <a:avLst/>
              <a:gdLst/>
              <a:ahLst/>
              <a:cxnLst/>
              <a:rect l="l" t="t" r="r" b="b"/>
              <a:pathLst>
                <a:path w="9544685" h="898525">
                  <a:moveTo>
                    <a:pt x="0" y="149733"/>
                  </a:moveTo>
                  <a:lnTo>
                    <a:pt x="7635" y="102412"/>
                  </a:lnTo>
                  <a:lnTo>
                    <a:pt x="28895" y="61310"/>
                  </a:lnTo>
                  <a:lnTo>
                    <a:pt x="61310" y="28895"/>
                  </a:lnTo>
                  <a:lnTo>
                    <a:pt x="102412" y="7635"/>
                  </a:lnTo>
                  <a:lnTo>
                    <a:pt x="149733" y="0"/>
                  </a:lnTo>
                  <a:lnTo>
                    <a:pt x="9394570" y="0"/>
                  </a:lnTo>
                  <a:lnTo>
                    <a:pt x="9441891" y="7635"/>
                  </a:lnTo>
                  <a:lnTo>
                    <a:pt x="9482993" y="28895"/>
                  </a:lnTo>
                  <a:lnTo>
                    <a:pt x="9515408" y="61310"/>
                  </a:lnTo>
                  <a:lnTo>
                    <a:pt x="9536668" y="102412"/>
                  </a:lnTo>
                  <a:lnTo>
                    <a:pt x="9544304" y="149733"/>
                  </a:lnTo>
                  <a:lnTo>
                    <a:pt x="9544304" y="748538"/>
                  </a:lnTo>
                  <a:lnTo>
                    <a:pt x="9536668" y="795858"/>
                  </a:lnTo>
                  <a:lnTo>
                    <a:pt x="9515408" y="836960"/>
                  </a:lnTo>
                  <a:lnTo>
                    <a:pt x="9482993" y="869375"/>
                  </a:lnTo>
                  <a:lnTo>
                    <a:pt x="9441891" y="890635"/>
                  </a:lnTo>
                  <a:lnTo>
                    <a:pt x="9394570" y="898271"/>
                  </a:lnTo>
                  <a:lnTo>
                    <a:pt x="149733" y="898271"/>
                  </a:lnTo>
                  <a:lnTo>
                    <a:pt x="102412" y="890635"/>
                  </a:lnTo>
                  <a:lnTo>
                    <a:pt x="61310" y="869375"/>
                  </a:lnTo>
                  <a:lnTo>
                    <a:pt x="28895" y="836960"/>
                  </a:lnTo>
                  <a:lnTo>
                    <a:pt x="7635" y="795858"/>
                  </a:lnTo>
                  <a:lnTo>
                    <a:pt x="0" y="748538"/>
                  </a:lnTo>
                  <a:lnTo>
                    <a:pt x="0" y="149733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1682242" y="2978861"/>
            <a:ext cx="10845165" cy="27260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0" b="1">
                <a:solidFill>
                  <a:srgbClr val="FFFFFF"/>
                </a:solidFill>
                <a:latin typeface="Calibri"/>
                <a:cs typeface="Calibri"/>
              </a:rPr>
              <a:t>Suicide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9"/>
              </a:spcBef>
            </a:pPr>
            <a:endParaRPr sz="2200">
              <a:latin typeface="Calibri"/>
              <a:cs typeface="Calibri"/>
            </a:endParaRPr>
          </a:p>
          <a:p>
            <a:pPr marL="432434" marR="5080" indent="-204470">
              <a:lnSpc>
                <a:spcPct val="90000"/>
              </a:lnSpc>
              <a:buChar char="•"/>
              <a:tabLst>
                <a:tab pos="433705" algn="l"/>
              </a:tabLst>
            </a:pPr>
            <a:r>
              <a:rPr dirty="0" sz="2000">
                <a:latin typeface="Calibri"/>
                <a:cs typeface="Calibri"/>
              </a:rPr>
              <a:t>Within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12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months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from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date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commencement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risk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under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Policy,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Nominee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shall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entitled</a:t>
            </a:r>
            <a:r>
              <a:rPr dirty="0" sz="2000" spc="-25">
                <a:latin typeface="Calibri"/>
                <a:cs typeface="Calibri"/>
              </a:rPr>
              <a:t> to </a:t>
            </a:r>
            <a:r>
              <a:rPr dirty="0" sz="2000" spc="-25">
                <a:latin typeface="Calibri"/>
                <a:cs typeface="Calibri"/>
              </a:rPr>
              <a:t>	</a:t>
            </a:r>
            <a:r>
              <a:rPr dirty="0" sz="2000">
                <a:latin typeface="Calibri"/>
                <a:cs typeface="Calibri"/>
              </a:rPr>
              <a:t>at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least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80%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35">
                <a:latin typeface="Calibri"/>
                <a:cs typeface="Calibri"/>
              </a:rPr>
              <a:t>Total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Premiums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Paid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plus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Underwriting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Extra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Premiums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(if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any),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till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date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of </a:t>
            </a:r>
            <a:r>
              <a:rPr dirty="0" sz="2000" spc="-25">
                <a:latin typeface="Calibri"/>
                <a:cs typeface="Calibri"/>
              </a:rPr>
              <a:t>	</a:t>
            </a:r>
            <a:r>
              <a:rPr dirty="0" sz="2000">
                <a:latin typeface="Calibri"/>
                <a:cs typeface="Calibri"/>
              </a:rPr>
              <a:t>death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or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surrender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value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available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as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on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date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death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whichever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higher,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provided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Policy </a:t>
            </a:r>
            <a:r>
              <a:rPr dirty="0" sz="2000" spc="-10">
                <a:latin typeface="Calibri"/>
                <a:cs typeface="Calibri"/>
              </a:rPr>
              <a:t>	</a:t>
            </a:r>
            <a:r>
              <a:rPr dirty="0" sz="2000">
                <a:latin typeface="Calibri"/>
                <a:cs typeface="Calibri"/>
              </a:rPr>
              <a:t>was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in-</a:t>
            </a:r>
            <a:r>
              <a:rPr dirty="0" sz="2000" spc="-20">
                <a:latin typeface="Calibri"/>
                <a:cs typeface="Calibri"/>
              </a:rPr>
              <a:t>force</a:t>
            </a:r>
            <a:endParaRPr sz="2000">
              <a:latin typeface="Calibri"/>
              <a:cs typeface="Calibri"/>
            </a:endParaRPr>
          </a:p>
          <a:p>
            <a:pPr marL="432434" marR="177800" indent="-204470">
              <a:lnSpc>
                <a:spcPts val="2160"/>
              </a:lnSpc>
              <a:spcBef>
                <a:spcPts val="390"/>
              </a:spcBef>
              <a:buChar char="•"/>
              <a:tabLst>
                <a:tab pos="433705" algn="l"/>
              </a:tabLst>
            </a:pPr>
            <a:r>
              <a:rPr dirty="0" sz="2000">
                <a:latin typeface="Calibri"/>
                <a:cs typeface="Calibri"/>
              </a:rPr>
              <a:t>Within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12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months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from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Revival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date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Policy,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Nominee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shall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entitled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amount </a:t>
            </a:r>
            <a:r>
              <a:rPr dirty="0" sz="2000" spc="-10">
                <a:latin typeface="Calibri"/>
                <a:cs typeface="Calibri"/>
              </a:rPr>
              <a:t>	</a:t>
            </a:r>
            <a:r>
              <a:rPr dirty="0" sz="2000">
                <a:latin typeface="Calibri"/>
                <a:cs typeface="Calibri"/>
              </a:rPr>
              <a:t>which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higher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80%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30">
                <a:latin typeface="Calibri"/>
                <a:cs typeface="Calibri"/>
              </a:rPr>
              <a:t>Total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Premiums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Paid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plus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Underwriting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Extra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Premiums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(if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any)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till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the </a:t>
            </a:r>
            <a:r>
              <a:rPr dirty="0" sz="2000" spc="-25">
                <a:latin typeface="Calibri"/>
                <a:cs typeface="Calibri"/>
              </a:rPr>
              <a:t>	</a:t>
            </a:r>
            <a:r>
              <a:rPr dirty="0" sz="2000">
                <a:latin typeface="Calibri"/>
                <a:cs typeface="Calibri"/>
              </a:rPr>
              <a:t>date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death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or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surrender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value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as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available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on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date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death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2966605"/>
            <a:ext cx="14630400" cy="945515"/>
          </a:xfrm>
          <a:custGeom>
            <a:avLst/>
            <a:gdLst/>
            <a:ahLst/>
            <a:cxnLst/>
            <a:rect l="l" t="t" r="r" b="b"/>
            <a:pathLst>
              <a:path w="14630400" h="945514">
                <a:moveTo>
                  <a:pt x="14630400" y="0"/>
                </a:moveTo>
                <a:lnTo>
                  <a:pt x="0" y="0"/>
                </a:lnTo>
                <a:lnTo>
                  <a:pt x="0" y="945375"/>
                </a:lnTo>
                <a:lnTo>
                  <a:pt x="14630400" y="945375"/>
                </a:lnTo>
                <a:lnTo>
                  <a:pt x="146304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68977" y="3074035"/>
            <a:ext cx="5097780" cy="6108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850" spc="-30" b="0">
                <a:solidFill>
                  <a:srgbClr val="FFFFFF"/>
                </a:solidFill>
                <a:latin typeface="Calibri Light"/>
                <a:cs typeface="Calibri Light"/>
              </a:rPr>
              <a:t>Sample</a:t>
            </a:r>
            <a:r>
              <a:rPr dirty="0" sz="3850" spc="-180" b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3850" spc="-30" b="0">
                <a:solidFill>
                  <a:srgbClr val="FFFFFF"/>
                </a:solidFill>
                <a:latin typeface="Calibri Light"/>
                <a:cs typeface="Calibri Light"/>
              </a:rPr>
              <a:t>Benefit</a:t>
            </a:r>
            <a:r>
              <a:rPr dirty="0" sz="3850" spc="-165" b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3850" spc="-20" b="0">
                <a:solidFill>
                  <a:srgbClr val="FFFFFF"/>
                </a:solidFill>
                <a:latin typeface="Calibri Light"/>
                <a:cs typeface="Calibri Light"/>
              </a:rPr>
              <a:t>Illustration</a:t>
            </a:r>
            <a:endParaRPr sz="385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74" y="8001000"/>
            <a:ext cx="14621325" cy="22860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143000" y="1752600"/>
            <a:ext cx="12344400" cy="4559935"/>
          </a:xfrm>
          <a:prstGeom prst="rect">
            <a:avLst/>
          </a:prstGeom>
          <a:ln w="9525">
            <a:solidFill>
              <a:srgbClr val="7E7E7E"/>
            </a:solidFill>
          </a:ln>
        </p:spPr>
        <p:txBody>
          <a:bodyPr wrap="square" lIns="0" tIns="635" rIns="0" bIns="0" rtlCol="0" vert="horz">
            <a:spAutoFit/>
          </a:bodyPr>
          <a:lstStyle/>
          <a:p>
            <a:pPr marL="434340" marR="81915" indent="-342900">
              <a:lnSpc>
                <a:spcPts val="7200"/>
              </a:lnSpc>
              <a:spcBef>
                <a:spcPts val="5"/>
              </a:spcBef>
              <a:buFont typeface="Arial MT"/>
              <a:buChar char="•"/>
              <a:tabLst>
                <a:tab pos="434340" algn="l"/>
              </a:tabLst>
            </a:pPr>
            <a:r>
              <a:rPr dirty="0" sz="2400">
                <a:latin typeface="Calibri"/>
                <a:cs typeface="Calibri"/>
              </a:rPr>
              <a:t>Let’s</a:t>
            </a:r>
            <a:r>
              <a:rPr dirty="0" sz="2400" spc="1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understand</a:t>
            </a:r>
            <a:r>
              <a:rPr dirty="0" sz="2400" spc="1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1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benefits</a:t>
            </a:r>
            <a:r>
              <a:rPr dirty="0" sz="2400" spc="1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1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this</a:t>
            </a:r>
            <a:r>
              <a:rPr dirty="0" sz="2400" spc="1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plan</a:t>
            </a:r>
            <a:r>
              <a:rPr dirty="0" sz="2400" spc="1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1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greater</a:t>
            </a:r>
            <a:r>
              <a:rPr dirty="0" sz="2400" spc="1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detail</a:t>
            </a:r>
            <a:r>
              <a:rPr dirty="0" sz="2400" spc="1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for</a:t>
            </a:r>
            <a:r>
              <a:rPr dirty="0" sz="2400" spc="1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Mr.</a:t>
            </a:r>
            <a:r>
              <a:rPr dirty="0" sz="2400" spc="1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Mishra,</a:t>
            </a:r>
            <a:r>
              <a:rPr dirty="0" sz="2400" spc="1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1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customer</a:t>
            </a:r>
            <a:r>
              <a:rPr dirty="0" sz="2400" spc="1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who</a:t>
            </a:r>
            <a:r>
              <a:rPr dirty="0" sz="2400" spc="16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is </a:t>
            </a:r>
            <a:r>
              <a:rPr dirty="0" sz="2400">
                <a:latin typeface="Calibri"/>
                <a:cs typeface="Calibri"/>
              </a:rPr>
              <a:t>aged</a:t>
            </a:r>
            <a:r>
              <a:rPr dirty="0" sz="2400" spc="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35</a:t>
            </a:r>
            <a:r>
              <a:rPr dirty="0" sz="2400" spc="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years,</a:t>
            </a:r>
            <a:r>
              <a:rPr dirty="0" sz="2400" spc="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has</a:t>
            </a:r>
            <a:r>
              <a:rPr dirty="0" sz="2400" spc="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taken</a:t>
            </a:r>
            <a:r>
              <a:rPr dirty="0" sz="2400" spc="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Guaranteed</a:t>
            </a:r>
            <a:r>
              <a:rPr dirty="0" sz="2400" spc="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Income</a:t>
            </a:r>
            <a:r>
              <a:rPr dirty="0" sz="2400" spc="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Advantage</a:t>
            </a:r>
            <a:r>
              <a:rPr dirty="0" sz="2400" spc="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Plan,</a:t>
            </a:r>
            <a:r>
              <a:rPr dirty="0" sz="2400" spc="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for</a:t>
            </a:r>
            <a:r>
              <a:rPr dirty="0" sz="2400" spc="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policy</a:t>
            </a:r>
            <a:r>
              <a:rPr dirty="0" sz="2400" spc="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term</a:t>
            </a:r>
            <a:r>
              <a:rPr dirty="0" sz="2400" spc="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15</a:t>
            </a:r>
            <a:r>
              <a:rPr dirty="0" sz="2400" spc="3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years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30"/>
              </a:spcBef>
            </a:pPr>
            <a:endParaRPr sz="2400">
              <a:latin typeface="Calibri"/>
              <a:cs typeface="Calibri"/>
            </a:endParaRPr>
          </a:p>
          <a:p>
            <a:pPr marL="434340">
              <a:lnSpc>
                <a:spcPct val="100000"/>
              </a:lnSpc>
            </a:pPr>
            <a:r>
              <a:rPr dirty="0" sz="2400">
                <a:latin typeface="Calibri"/>
                <a:cs typeface="Calibri"/>
              </a:rPr>
              <a:t>with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limited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premium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payment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10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years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on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annual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mode.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has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decided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save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₹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5,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00,000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390"/>
              </a:spcBef>
            </a:pPr>
            <a:endParaRPr sz="2400">
              <a:latin typeface="Calibri"/>
              <a:cs typeface="Calibri"/>
            </a:endParaRPr>
          </a:p>
          <a:p>
            <a:pPr marL="434340">
              <a:lnSpc>
                <a:spcPct val="100000"/>
              </a:lnSpc>
            </a:pPr>
            <a:r>
              <a:rPr dirty="0" sz="2400">
                <a:latin typeface="Calibri"/>
                <a:cs typeface="Calibri"/>
              </a:rPr>
              <a:t>p.a.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plan.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395"/>
              </a:spcBef>
            </a:pPr>
            <a:endParaRPr sz="2400">
              <a:latin typeface="Calibri"/>
              <a:cs typeface="Calibri"/>
            </a:endParaRPr>
          </a:p>
          <a:p>
            <a:pPr marL="433705" indent="-342265">
              <a:lnSpc>
                <a:spcPct val="100000"/>
              </a:lnSpc>
              <a:buFont typeface="Arial MT"/>
              <a:buChar char="•"/>
              <a:tabLst>
                <a:tab pos="433705" algn="l"/>
              </a:tabLst>
            </a:pPr>
            <a:r>
              <a:rPr dirty="0" sz="2400">
                <a:latin typeface="Calibri"/>
                <a:cs typeface="Calibri"/>
              </a:rPr>
              <a:t>For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annual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mode,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premium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paid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at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beginning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every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year.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74" y="8001000"/>
            <a:ext cx="14621325" cy="22860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13140436" y="4450079"/>
            <a:ext cx="128905" cy="2103755"/>
          </a:xfrm>
          <a:custGeom>
            <a:avLst/>
            <a:gdLst/>
            <a:ahLst/>
            <a:cxnLst/>
            <a:rect l="l" t="t" r="r" b="b"/>
            <a:pathLst>
              <a:path w="128905" h="2103754">
                <a:moveTo>
                  <a:pt x="57152" y="85216"/>
                </a:moveTo>
                <a:lnTo>
                  <a:pt x="28578" y="86232"/>
                </a:lnTo>
                <a:lnTo>
                  <a:pt x="100420" y="2102612"/>
                </a:lnTo>
                <a:lnTo>
                  <a:pt x="100456" y="2103628"/>
                </a:lnTo>
                <a:lnTo>
                  <a:pt x="128904" y="2102612"/>
                </a:lnTo>
                <a:lnTo>
                  <a:pt x="57224" y="87249"/>
                </a:lnTo>
                <a:lnTo>
                  <a:pt x="57152" y="85216"/>
                </a:lnTo>
                <a:close/>
              </a:path>
              <a:path w="128905" h="2103754">
                <a:moveTo>
                  <a:pt x="39877" y="0"/>
                </a:moveTo>
                <a:lnTo>
                  <a:pt x="0" y="87249"/>
                </a:lnTo>
                <a:lnTo>
                  <a:pt x="28578" y="86232"/>
                </a:lnTo>
                <a:lnTo>
                  <a:pt x="28067" y="71882"/>
                </a:lnTo>
                <a:lnTo>
                  <a:pt x="56642" y="70866"/>
                </a:lnTo>
                <a:lnTo>
                  <a:pt x="78464" y="70866"/>
                </a:lnTo>
                <a:lnTo>
                  <a:pt x="39877" y="0"/>
                </a:lnTo>
                <a:close/>
              </a:path>
              <a:path w="128905" h="2103754">
                <a:moveTo>
                  <a:pt x="56642" y="70866"/>
                </a:moveTo>
                <a:lnTo>
                  <a:pt x="28067" y="71882"/>
                </a:lnTo>
                <a:lnTo>
                  <a:pt x="28505" y="84200"/>
                </a:lnTo>
                <a:lnTo>
                  <a:pt x="28578" y="86232"/>
                </a:lnTo>
                <a:lnTo>
                  <a:pt x="57152" y="85216"/>
                </a:lnTo>
                <a:lnTo>
                  <a:pt x="56678" y="71882"/>
                </a:lnTo>
                <a:lnTo>
                  <a:pt x="56642" y="70866"/>
                </a:lnTo>
                <a:close/>
              </a:path>
              <a:path w="128905" h="2103754">
                <a:moveTo>
                  <a:pt x="78464" y="70866"/>
                </a:moveTo>
                <a:lnTo>
                  <a:pt x="56642" y="70866"/>
                </a:lnTo>
                <a:lnTo>
                  <a:pt x="57116" y="84200"/>
                </a:lnTo>
                <a:lnTo>
                  <a:pt x="57152" y="85216"/>
                </a:lnTo>
                <a:lnTo>
                  <a:pt x="85725" y="84200"/>
                </a:lnTo>
                <a:lnTo>
                  <a:pt x="78464" y="70866"/>
                </a:lnTo>
                <a:close/>
              </a:path>
            </a:pathLst>
          </a:custGeom>
          <a:solidFill>
            <a:srgbClr val="C3A34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2838704"/>
            <a:ext cx="14630400" cy="89130"/>
          </a:xfrm>
          <a:prstGeom prst="rect">
            <a:avLst/>
          </a:prstGeom>
        </p:spPr>
      </p:pic>
      <p:grpSp>
        <p:nvGrpSpPr>
          <p:cNvPr id="6" name="object 6" descr=""/>
          <p:cNvGrpSpPr/>
          <p:nvPr/>
        </p:nvGrpSpPr>
        <p:grpSpPr>
          <a:xfrm>
            <a:off x="-6350" y="1558594"/>
            <a:ext cx="14643100" cy="1286510"/>
            <a:chOff x="-6350" y="1558594"/>
            <a:chExt cx="14643100" cy="1286510"/>
          </a:xfrm>
        </p:grpSpPr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558594"/>
              <a:ext cx="14630400" cy="13030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0" y="1571624"/>
              <a:ext cx="14630400" cy="1267460"/>
            </a:xfrm>
            <a:custGeom>
              <a:avLst/>
              <a:gdLst/>
              <a:ahLst/>
              <a:cxnLst/>
              <a:rect l="l" t="t" r="r" b="b"/>
              <a:pathLst>
                <a:path w="14630400" h="1267460">
                  <a:moveTo>
                    <a:pt x="14630400" y="0"/>
                  </a:moveTo>
                  <a:lnTo>
                    <a:pt x="0" y="0"/>
                  </a:lnTo>
                  <a:lnTo>
                    <a:pt x="0" y="1267078"/>
                  </a:lnTo>
                  <a:lnTo>
                    <a:pt x="14630400" y="1267078"/>
                  </a:lnTo>
                  <a:lnTo>
                    <a:pt x="146304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0" y="1571624"/>
              <a:ext cx="14630400" cy="1267460"/>
            </a:xfrm>
            <a:custGeom>
              <a:avLst/>
              <a:gdLst/>
              <a:ahLst/>
              <a:cxnLst/>
              <a:rect l="l" t="t" r="r" b="b"/>
              <a:pathLst>
                <a:path w="14630400" h="1267460">
                  <a:moveTo>
                    <a:pt x="0" y="1267078"/>
                  </a:moveTo>
                  <a:lnTo>
                    <a:pt x="14630400" y="1267078"/>
                  </a:lnTo>
                  <a:lnTo>
                    <a:pt x="14630400" y="0"/>
                  </a:lnTo>
                  <a:lnTo>
                    <a:pt x="0" y="0"/>
                  </a:lnTo>
                  <a:lnTo>
                    <a:pt x="0" y="1267078"/>
                  </a:lnTo>
                  <a:close/>
                </a:path>
              </a:pathLst>
            </a:custGeom>
            <a:ln w="127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/>
          <p:nvPr/>
        </p:nvSpPr>
        <p:spPr>
          <a:xfrm>
            <a:off x="12070842" y="3890136"/>
            <a:ext cx="2102485" cy="501015"/>
          </a:xfrm>
          <a:custGeom>
            <a:avLst/>
            <a:gdLst/>
            <a:ahLst/>
            <a:cxnLst/>
            <a:rect l="l" t="t" r="r" b="b"/>
            <a:pathLst>
              <a:path w="2102484" h="501014">
                <a:moveTo>
                  <a:pt x="1051178" y="0"/>
                </a:moveTo>
                <a:lnTo>
                  <a:pt x="925956" y="23749"/>
                </a:lnTo>
                <a:lnTo>
                  <a:pt x="779144" y="8509"/>
                </a:lnTo>
                <a:lnTo>
                  <a:pt x="683894" y="39242"/>
                </a:lnTo>
                <a:lnTo>
                  <a:pt x="525526" y="33527"/>
                </a:lnTo>
                <a:lnTo>
                  <a:pt x="466978" y="69087"/>
                </a:lnTo>
                <a:lnTo>
                  <a:pt x="307848" y="73405"/>
                </a:lnTo>
                <a:lnTo>
                  <a:pt x="289813" y="111251"/>
                </a:lnTo>
                <a:lnTo>
                  <a:pt x="140842" y="125222"/>
                </a:lnTo>
                <a:lnTo>
                  <a:pt x="164591" y="162940"/>
                </a:lnTo>
                <a:lnTo>
                  <a:pt x="35813" y="185547"/>
                </a:lnTo>
                <a:lnTo>
                  <a:pt x="99694" y="220599"/>
                </a:lnTo>
                <a:lnTo>
                  <a:pt x="0" y="250443"/>
                </a:lnTo>
                <a:lnTo>
                  <a:pt x="99694" y="280288"/>
                </a:lnTo>
                <a:lnTo>
                  <a:pt x="35813" y="315213"/>
                </a:lnTo>
                <a:lnTo>
                  <a:pt x="164591" y="337947"/>
                </a:lnTo>
                <a:lnTo>
                  <a:pt x="140842" y="375538"/>
                </a:lnTo>
                <a:lnTo>
                  <a:pt x="289813" y="389509"/>
                </a:lnTo>
                <a:lnTo>
                  <a:pt x="307848" y="427482"/>
                </a:lnTo>
                <a:lnTo>
                  <a:pt x="466978" y="431800"/>
                </a:lnTo>
                <a:lnTo>
                  <a:pt x="525526" y="467233"/>
                </a:lnTo>
                <a:lnTo>
                  <a:pt x="683894" y="461645"/>
                </a:lnTo>
                <a:lnTo>
                  <a:pt x="779144" y="492251"/>
                </a:lnTo>
                <a:lnTo>
                  <a:pt x="925956" y="477012"/>
                </a:lnTo>
                <a:lnTo>
                  <a:pt x="1051178" y="500761"/>
                </a:lnTo>
                <a:lnTo>
                  <a:pt x="1176400" y="477012"/>
                </a:lnTo>
                <a:lnTo>
                  <a:pt x="1323213" y="492251"/>
                </a:lnTo>
                <a:lnTo>
                  <a:pt x="1418463" y="461645"/>
                </a:lnTo>
                <a:lnTo>
                  <a:pt x="1576704" y="467233"/>
                </a:lnTo>
                <a:lnTo>
                  <a:pt x="1635378" y="431800"/>
                </a:lnTo>
                <a:lnTo>
                  <a:pt x="1794509" y="427482"/>
                </a:lnTo>
                <a:lnTo>
                  <a:pt x="1812544" y="389509"/>
                </a:lnTo>
                <a:lnTo>
                  <a:pt x="1961515" y="375538"/>
                </a:lnTo>
                <a:lnTo>
                  <a:pt x="1937765" y="337947"/>
                </a:lnTo>
                <a:lnTo>
                  <a:pt x="2066544" y="315213"/>
                </a:lnTo>
                <a:lnTo>
                  <a:pt x="2002663" y="280288"/>
                </a:lnTo>
                <a:lnTo>
                  <a:pt x="2102357" y="250443"/>
                </a:lnTo>
                <a:lnTo>
                  <a:pt x="2002663" y="220599"/>
                </a:lnTo>
                <a:lnTo>
                  <a:pt x="2066544" y="185547"/>
                </a:lnTo>
                <a:lnTo>
                  <a:pt x="1937765" y="162940"/>
                </a:lnTo>
                <a:lnTo>
                  <a:pt x="1961515" y="125222"/>
                </a:lnTo>
                <a:lnTo>
                  <a:pt x="1812544" y="111251"/>
                </a:lnTo>
                <a:lnTo>
                  <a:pt x="1794509" y="73405"/>
                </a:lnTo>
                <a:lnTo>
                  <a:pt x="1635378" y="69087"/>
                </a:lnTo>
                <a:lnTo>
                  <a:pt x="1576704" y="33527"/>
                </a:lnTo>
                <a:lnTo>
                  <a:pt x="1418463" y="39242"/>
                </a:lnTo>
                <a:lnTo>
                  <a:pt x="1323213" y="8509"/>
                </a:lnTo>
                <a:lnTo>
                  <a:pt x="1176400" y="23749"/>
                </a:lnTo>
                <a:lnTo>
                  <a:pt x="1051178" y="0"/>
                </a:lnTo>
                <a:close/>
              </a:path>
            </a:pathLst>
          </a:custGeom>
          <a:solidFill>
            <a:srgbClr val="C3A34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1" name="object 11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77492" y="6684784"/>
            <a:ext cx="701560" cy="420928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2049907" y="6700215"/>
            <a:ext cx="1549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0" b="1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549144" y="6684784"/>
            <a:ext cx="701560" cy="420928"/>
          </a:xfrm>
          <a:prstGeom prst="rect">
            <a:avLst/>
          </a:prstGeom>
        </p:spPr>
      </p:pic>
      <p:sp>
        <p:nvSpPr>
          <p:cNvPr id="14" name="object 14" descr=""/>
          <p:cNvSpPr txBox="1"/>
          <p:nvPr/>
        </p:nvSpPr>
        <p:spPr>
          <a:xfrm>
            <a:off x="2821685" y="6700215"/>
            <a:ext cx="1549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0" b="1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320922" y="6684784"/>
            <a:ext cx="701560" cy="420928"/>
          </a:xfrm>
          <a:prstGeom prst="rect">
            <a:avLst/>
          </a:prstGeom>
        </p:spPr>
      </p:pic>
      <p:sp>
        <p:nvSpPr>
          <p:cNvPr id="16" name="object 16" descr=""/>
          <p:cNvSpPr txBox="1"/>
          <p:nvPr/>
        </p:nvSpPr>
        <p:spPr>
          <a:xfrm>
            <a:off x="3593338" y="6700215"/>
            <a:ext cx="1549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0" b="1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17" name="object 17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092575" y="6684784"/>
            <a:ext cx="701560" cy="420928"/>
          </a:xfrm>
          <a:prstGeom prst="rect">
            <a:avLst/>
          </a:prstGeom>
        </p:spPr>
      </p:pic>
      <p:sp>
        <p:nvSpPr>
          <p:cNvPr id="18" name="object 18" descr=""/>
          <p:cNvSpPr txBox="1"/>
          <p:nvPr/>
        </p:nvSpPr>
        <p:spPr>
          <a:xfrm>
            <a:off x="4365497" y="6700215"/>
            <a:ext cx="1549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0" b="1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19" name="object 19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864353" y="6684784"/>
            <a:ext cx="701560" cy="420928"/>
          </a:xfrm>
          <a:prstGeom prst="rect">
            <a:avLst/>
          </a:prstGeom>
        </p:spPr>
      </p:pic>
      <p:sp>
        <p:nvSpPr>
          <p:cNvPr id="20" name="object 20" descr=""/>
          <p:cNvSpPr txBox="1"/>
          <p:nvPr/>
        </p:nvSpPr>
        <p:spPr>
          <a:xfrm>
            <a:off x="5137150" y="6700215"/>
            <a:ext cx="1549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0" b="1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21" name="object 21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36005" y="6684784"/>
            <a:ext cx="701560" cy="420928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407784" y="6684784"/>
            <a:ext cx="701560" cy="420928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179436" y="6684784"/>
            <a:ext cx="701560" cy="420928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951216" y="6684784"/>
            <a:ext cx="701560" cy="420928"/>
          </a:xfrm>
          <a:prstGeom prst="rect">
            <a:avLst/>
          </a:prstGeom>
        </p:spPr>
      </p:pic>
      <p:pic>
        <p:nvPicPr>
          <p:cNvPr id="25" name="object 25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722868" y="6684784"/>
            <a:ext cx="701560" cy="420928"/>
          </a:xfrm>
          <a:prstGeom prst="rect">
            <a:avLst/>
          </a:prstGeom>
        </p:spPr>
      </p:pic>
      <p:pic>
        <p:nvPicPr>
          <p:cNvPr id="26" name="object 26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494646" y="6684784"/>
            <a:ext cx="701560" cy="420928"/>
          </a:xfrm>
          <a:prstGeom prst="rect">
            <a:avLst/>
          </a:prstGeom>
        </p:spPr>
      </p:pic>
      <p:sp>
        <p:nvSpPr>
          <p:cNvPr id="27" name="object 27" descr=""/>
          <p:cNvSpPr txBox="1"/>
          <p:nvPr/>
        </p:nvSpPr>
        <p:spPr>
          <a:xfrm>
            <a:off x="9703689" y="6700215"/>
            <a:ext cx="28448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5" b="1">
                <a:solidFill>
                  <a:srgbClr val="FFFFFF"/>
                </a:solidFill>
                <a:latin typeface="Calibri"/>
                <a:cs typeface="Calibri"/>
              </a:rPr>
              <a:t>11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28" name="object 28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0266298" y="6684784"/>
            <a:ext cx="701560" cy="420928"/>
          </a:xfrm>
          <a:prstGeom prst="rect">
            <a:avLst/>
          </a:prstGeom>
        </p:spPr>
      </p:pic>
      <p:sp>
        <p:nvSpPr>
          <p:cNvPr id="29" name="object 29" descr=""/>
          <p:cNvSpPr txBox="1"/>
          <p:nvPr/>
        </p:nvSpPr>
        <p:spPr>
          <a:xfrm>
            <a:off x="10475468" y="6700215"/>
            <a:ext cx="28448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5" b="1">
                <a:solidFill>
                  <a:srgbClr val="FFFFFF"/>
                </a:solidFill>
                <a:latin typeface="Calibri"/>
                <a:cs typeface="Calibri"/>
              </a:rPr>
              <a:t>12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30" name="object 30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1038078" y="6684784"/>
            <a:ext cx="701560" cy="420928"/>
          </a:xfrm>
          <a:prstGeom prst="rect">
            <a:avLst/>
          </a:prstGeom>
        </p:spPr>
      </p:pic>
      <p:sp>
        <p:nvSpPr>
          <p:cNvPr id="31" name="object 31" descr=""/>
          <p:cNvSpPr txBox="1"/>
          <p:nvPr/>
        </p:nvSpPr>
        <p:spPr>
          <a:xfrm>
            <a:off x="11247246" y="6700215"/>
            <a:ext cx="28448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5" b="1">
                <a:solidFill>
                  <a:srgbClr val="FFFFFF"/>
                </a:solidFill>
                <a:latin typeface="Calibri"/>
                <a:cs typeface="Calibri"/>
              </a:rPr>
              <a:t>13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32" name="object 32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1809730" y="6684784"/>
            <a:ext cx="701560" cy="420928"/>
          </a:xfrm>
          <a:prstGeom prst="rect">
            <a:avLst/>
          </a:prstGeom>
        </p:spPr>
      </p:pic>
      <p:sp>
        <p:nvSpPr>
          <p:cNvPr id="33" name="object 33" descr=""/>
          <p:cNvSpPr txBox="1"/>
          <p:nvPr/>
        </p:nvSpPr>
        <p:spPr>
          <a:xfrm>
            <a:off x="12019026" y="6700215"/>
            <a:ext cx="28448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5" b="1">
                <a:solidFill>
                  <a:srgbClr val="FFFFFF"/>
                </a:solidFill>
                <a:latin typeface="Calibri"/>
                <a:cs typeface="Calibri"/>
              </a:rPr>
              <a:t>14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34" name="object 34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2581508" y="6684784"/>
            <a:ext cx="701560" cy="420928"/>
          </a:xfrm>
          <a:prstGeom prst="rect">
            <a:avLst/>
          </a:prstGeom>
        </p:spPr>
      </p:pic>
      <p:sp>
        <p:nvSpPr>
          <p:cNvPr id="35" name="object 35" descr=""/>
          <p:cNvSpPr txBox="1"/>
          <p:nvPr/>
        </p:nvSpPr>
        <p:spPr>
          <a:xfrm>
            <a:off x="12791058" y="6700215"/>
            <a:ext cx="28448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5" b="1">
                <a:solidFill>
                  <a:srgbClr val="FFFFFF"/>
                </a:solidFill>
                <a:latin typeface="Calibri"/>
                <a:cs typeface="Calibri"/>
              </a:rPr>
              <a:t>15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6" name="object 36" descr=""/>
          <p:cNvGrpSpPr/>
          <p:nvPr/>
        </p:nvGrpSpPr>
        <p:grpSpPr>
          <a:xfrm>
            <a:off x="8460231" y="3803650"/>
            <a:ext cx="3521075" cy="673735"/>
            <a:chOff x="8460231" y="3803650"/>
            <a:chExt cx="3521075" cy="673735"/>
          </a:xfrm>
        </p:grpSpPr>
        <p:sp>
          <p:nvSpPr>
            <p:cNvPr id="37" name="object 37" descr=""/>
            <p:cNvSpPr/>
            <p:nvPr/>
          </p:nvSpPr>
          <p:spPr>
            <a:xfrm>
              <a:off x="8466581" y="3810000"/>
              <a:ext cx="3508375" cy="661035"/>
            </a:xfrm>
            <a:custGeom>
              <a:avLst/>
              <a:gdLst/>
              <a:ahLst/>
              <a:cxnLst/>
              <a:rect l="l" t="t" r="r" b="b"/>
              <a:pathLst>
                <a:path w="3508375" h="661035">
                  <a:moveTo>
                    <a:pt x="3398266" y="0"/>
                  </a:moveTo>
                  <a:lnTo>
                    <a:pt x="110236" y="0"/>
                  </a:lnTo>
                  <a:lnTo>
                    <a:pt x="67347" y="8651"/>
                  </a:lnTo>
                  <a:lnTo>
                    <a:pt x="32305" y="32257"/>
                  </a:lnTo>
                  <a:lnTo>
                    <a:pt x="8669" y="67294"/>
                  </a:lnTo>
                  <a:lnTo>
                    <a:pt x="0" y="110236"/>
                  </a:lnTo>
                  <a:lnTo>
                    <a:pt x="0" y="550926"/>
                  </a:lnTo>
                  <a:lnTo>
                    <a:pt x="8669" y="593794"/>
                  </a:lnTo>
                  <a:lnTo>
                    <a:pt x="32305" y="628792"/>
                  </a:lnTo>
                  <a:lnTo>
                    <a:pt x="67347" y="652385"/>
                  </a:lnTo>
                  <a:lnTo>
                    <a:pt x="110236" y="661035"/>
                  </a:lnTo>
                  <a:lnTo>
                    <a:pt x="3398266" y="661035"/>
                  </a:lnTo>
                  <a:lnTo>
                    <a:pt x="3441134" y="652385"/>
                  </a:lnTo>
                  <a:lnTo>
                    <a:pt x="3476132" y="628792"/>
                  </a:lnTo>
                  <a:lnTo>
                    <a:pt x="3499725" y="593794"/>
                  </a:lnTo>
                  <a:lnTo>
                    <a:pt x="3508375" y="550926"/>
                  </a:lnTo>
                  <a:lnTo>
                    <a:pt x="3508375" y="110236"/>
                  </a:lnTo>
                  <a:lnTo>
                    <a:pt x="3499725" y="67294"/>
                  </a:lnTo>
                  <a:lnTo>
                    <a:pt x="3476132" y="32257"/>
                  </a:lnTo>
                  <a:lnTo>
                    <a:pt x="3441134" y="8651"/>
                  </a:lnTo>
                  <a:lnTo>
                    <a:pt x="3398266" y="0"/>
                  </a:lnTo>
                  <a:close/>
                </a:path>
              </a:pathLst>
            </a:custGeom>
            <a:solidFill>
              <a:srgbClr val="E4D6B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8466581" y="3810000"/>
              <a:ext cx="3508375" cy="661035"/>
            </a:xfrm>
            <a:custGeom>
              <a:avLst/>
              <a:gdLst/>
              <a:ahLst/>
              <a:cxnLst/>
              <a:rect l="l" t="t" r="r" b="b"/>
              <a:pathLst>
                <a:path w="3508375" h="661035">
                  <a:moveTo>
                    <a:pt x="0" y="110236"/>
                  </a:moveTo>
                  <a:lnTo>
                    <a:pt x="8669" y="67294"/>
                  </a:lnTo>
                  <a:lnTo>
                    <a:pt x="32305" y="32257"/>
                  </a:lnTo>
                  <a:lnTo>
                    <a:pt x="67347" y="8651"/>
                  </a:lnTo>
                  <a:lnTo>
                    <a:pt x="110236" y="0"/>
                  </a:lnTo>
                  <a:lnTo>
                    <a:pt x="3398266" y="0"/>
                  </a:lnTo>
                  <a:lnTo>
                    <a:pt x="3441134" y="8651"/>
                  </a:lnTo>
                  <a:lnTo>
                    <a:pt x="3476132" y="32257"/>
                  </a:lnTo>
                  <a:lnTo>
                    <a:pt x="3499725" y="67294"/>
                  </a:lnTo>
                  <a:lnTo>
                    <a:pt x="3508375" y="110236"/>
                  </a:lnTo>
                  <a:lnTo>
                    <a:pt x="3508375" y="550926"/>
                  </a:lnTo>
                  <a:lnTo>
                    <a:pt x="3499725" y="593794"/>
                  </a:lnTo>
                  <a:lnTo>
                    <a:pt x="3476132" y="628792"/>
                  </a:lnTo>
                  <a:lnTo>
                    <a:pt x="3441134" y="652385"/>
                  </a:lnTo>
                  <a:lnTo>
                    <a:pt x="3398266" y="661035"/>
                  </a:lnTo>
                  <a:lnTo>
                    <a:pt x="110236" y="661035"/>
                  </a:lnTo>
                  <a:lnTo>
                    <a:pt x="67347" y="652385"/>
                  </a:lnTo>
                  <a:lnTo>
                    <a:pt x="32305" y="628792"/>
                  </a:lnTo>
                  <a:lnTo>
                    <a:pt x="8669" y="593794"/>
                  </a:lnTo>
                  <a:lnTo>
                    <a:pt x="0" y="550926"/>
                  </a:lnTo>
                  <a:lnTo>
                    <a:pt x="0" y="110236"/>
                  </a:lnTo>
                  <a:close/>
                </a:path>
              </a:pathLst>
            </a:custGeom>
            <a:ln w="12700">
              <a:solidFill>
                <a:srgbClr val="815F0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9" name="object 39" descr=""/>
          <p:cNvGrpSpPr/>
          <p:nvPr/>
        </p:nvGrpSpPr>
        <p:grpSpPr>
          <a:xfrm>
            <a:off x="102538" y="3102482"/>
            <a:ext cx="13150215" cy="3745229"/>
            <a:chOff x="102538" y="3102482"/>
            <a:chExt cx="13150215" cy="3745229"/>
          </a:xfrm>
        </p:grpSpPr>
        <p:sp>
          <p:nvSpPr>
            <p:cNvPr id="40" name="object 40" descr=""/>
            <p:cNvSpPr/>
            <p:nvPr/>
          </p:nvSpPr>
          <p:spPr>
            <a:xfrm>
              <a:off x="1659636" y="6379717"/>
              <a:ext cx="11586210" cy="461645"/>
            </a:xfrm>
            <a:custGeom>
              <a:avLst/>
              <a:gdLst/>
              <a:ahLst/>
              <a:cxnLst/>
              <a:rect l="l" t="t" r="r" b="b"/>
              <a:pathLst>
                <a:path w="11586210" h="461645">
                  <a:moveTo>
                    <a:pt x="17144" y="248284"/>
                  </a:moveTo>
                  <a:lnTo>
                    <a:pt x="11584304" y="243966"/>
                  </a:lnTo>
                </a:path>
                <a:path w="11586210" h="461645">
                  <a:moveTo>
                    <a:pt x="1905" y="3936"/>
                  </a:moveTo>
                  <a:lnTo>
                    <a:pt x="0" y="461136"/>
                  </a:lnTo>
                </a:path>
                <a:path w="11586210" h="461645">
                  <a:moveTo>
                    <a:pt x="11586210" y="0"/>
                  </a:moveTo>
                  <a:lnTo>
                    <a:pt x="11584304" y="45719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737741" y="6262027"/>
              <a:ext cx="717092" cy="361657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499741" y="6262027"/>
              <a:ext cx="717092" cy="36165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261741" y="6262027"/>
              <a:ext cx="717092" cy="361657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023741" y="6262027"/>
              <a:ext cx="717092" cy="361657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785741" y="6262027"/>
              <a:ext cx="717092" cy="361657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547741" y="6262027"/>
              <a:ext cx="717092" cy="361657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309741" y="6262027"/>
              <a:ext cx="717092" cy="361657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071741" y="6262027"/>
              <a:ext cx="717092" cy="361657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833741" y="6262027"/>
              <a:ext cx="717092" cy="361657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595741" y="6262027"/>
              <a:ext cx="717092" cy="361657"/>
            </a:xfrm>
            <a:prstGeom prst="rect">
              <a:avLst/>
            </a:prstGeom>
          </p:spPr>
        </p:pic>
        <p:pic>
          <p:nvPicPr>
            <p:cNvPr id="51" name="object 51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525122" y="5192902"/>
              <a:ext cx="1456054" cy="1421765"/>
            </a:xfrm>
            <a:prstGeom prst="rect">
              <a:avLst/>
            </a:prstGeom>
          </p:spPr>
        </p:pic>
        <p:pic>
          <p:nvPicPr>
            <p:cNvPr id="52" name="object 52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808591" y="5199252"/>
              <a:ext cx="1802256" cy="1415415"/>
            </a:xfrm>
            <a:prstGeom prst="rect">
              <a:avLst/>
            </a:prstGeom>
          </p:spPr>
        </p:pic>
        <p:sp>
          <p:nvSpPr>
            <p:cNvPr id="53" name="object 53" descr=""/>
            <p:cNvSpPr/>
            <p:nvPr/>
          </p:nvSpPr>
          <p:spPr>
            <a:xfrm>
              <a:off x="102538" y="3102482"/>
              <a:ext cx="3176905" cy="2096135"/>
            </a:xfrm>
            <a:custGeom>
              <a:avLst/>
              <a:gdLst/>
              <a:ahLst/>
              <a:cxnLst/>
              <a:rect l="l" t="t" r="r" b="b"/>
              <a:pathLst>
                <a:path w="3176904" h="2096135">
                  <a:moveTo>
                    <a:pt x="1588212" y="0"/>
                  </a:moveTo>
                  <a:lnTo>
                    <a:pt x="1279983" y="288797"/>
                  </a:lnTo>
                  <a:lnTo>
                    <a:pt x="794119" y="140462"/>
                  </a:lnTo>
                  <a:lnTo>
                    <a:pt x="745948" y="492251"/>
                  </a:lnTo>
                  <a:lnTo>
                    <a:pt x="212789" y="524001"/>
                  </a:lnTo>
                  <a:lnTo>
                    <a:pt x="437655" y="844676"/>
                  </a:lnTo>
                  <a:lnTo>
                    <a:pt x="0" y="1048130"/>
                  </a:lnTo>
                  <a:lnTo>
                    <a:pt x="437655" y="1251457"/>
                  </a:lnTo>
                  <a:lnTo>
                    <a:pt x="212789" y="1572132"/>
                  </a:lnTo>
                  <a:lnTo>
                    <a:pt x="745948" y="1603882"/>
                  </a:lnTo>
                  <a:lnTo>
                    <a:pt x="794119" y="1955672"/>
                  </a:lnTo>
                  <a:lnTo>
                    <a:pt x="1279983" y="1807337"/>
                  </a:lnTo>
                  <a:lnTo>
                    <a:pt x="1588212" y="2096134"/>
                  </a:lnTo>
                  <a:lnTo>
                    <a:pt x="1896568" y="1807337"/>
                  </a:lnTo>
                  <a:lnTo>
                    <a:pt x="2382343" y="1955672"/>
                  </a:lnTo>
                  <a:lnTo>
                    <a:pt x="2430603" y="1603882"/>
                  </a:lnTo>
                  <a:lnTo>
                    <a:pt x="2963749" y="1572132"/>
                  </a:lnTo>
                  <a:lnTo>
                    <a:pt x="2738832" y="1251457"/>
                  </a:lnTo>
                  <a:lnTo>
                    <a:pt x="3176474" y="1048130"/>
                  </a:lnTo>
                  <a:lnTo>
                    <a:pt x="2738832" y="844676"/>
                  </a:lnTo>
                  <a:lnTo>
                    <a:pt x="2963749" y="524001"/>
                  </a:lnTo>
                  <a:lnTo>
                    <a:pt x="2430603" y="492251"/>
                  </a:lnTo>
                  <a:lnTo>
                    <a:pt x="2382343" y="140462"/>
                  </a:lnTo>
                  <a:lnTo>
                    <a:pt x="1896568" y="288797"/>
                  </a:lnTo>
                  <a:lnTo>
                    <a:pt x="1588212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 descr=""/>
          <p:cNvSpPr txBox="1"/>
          <p:nvPr/>
        </p:nvSpPr>
        <p:spPr>
          <a:xfrm>
            <a:off x="8656446" y="3807078"/>
            <a:ext cx="3130550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59055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latin typeface="Calibri"/>
                <a:cs typeface="Calibri"/>
              </a:rPr>
              <a:t>Guaranteed</a:t>
            </a:r>
            <a:r>
              <a:rPr dirty="0" sz="2000" spc="-8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Maturity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Benefit </a:t>
            </a:r>
            <a:r>
              <a:rPr dirty="0" sz="2000">
                <a:latin typeface="Calibri"/>
                <a:cs typeface="Calibri"/>
              </a:rPr>
              <a:t>(including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last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income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payout)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1518030" y="1847418"/>
            <a:ext cx="1378585" cy="560070"/>
          </a:xfrm>
          <a:prstGeom prst="rect">
            <a:avLst/>
          </a:prstGeom>
          <a:solidFill>
            <a:srgbClr val="9DC3E6"/>
          </a:solidFill>
        </p:spPr>
        <p:txBody>
          <a:bodyPr wrap="square" lIns="0" tIns="127635" rIns="0" bIns="0" rtlCol="0" vert="horz">
            <a:spAutoFit/>
          </a:bodyPr>
          <a:lstStyle/>
          <a:p>
            <a:pPr marL="159385">
              <a:lnSpc>
                <a:spcPct val="100000"/>
              </a:lnSpc>
              <a:spcBef>
                <a:spcPts val="1005"/>
              </a:spcBef>
            </a:pPr>
            <a:r>
              <a:rPr dirty="0" sz="1800">
                <a:latin typeface="Calibri"/>
                <a:cs typeface="Calibri"/>
              </a:rPr>
              <a:t>Policy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Term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3126739" y="1847418"/>
            <a:ext cx="1689735" cy="560070"/>
          </a:xfrm>
          <a:prstGeom prst="rect">
            <a:avLst/>
          </a:prstGeom>
          <a:solidFill>
            <a:srgbClr val="E1EFD9"/>
          </a:solidFill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2085"/>
              </a:lnSpc>
            </a:pPr>
            <a:r>
              <a:rPr dirty="0" sz="1800" spc="-10">
                <a:latin typeface="Calibri"/>
                <a:cs typeface="Calibri"/>
              </a:rPr>
              <a:t>Premium</a:t>
            </a:r>
            <a:endParaRPr sz="1800">
              <a:latin typeface="Calibri"/>
              <a:cs typeface="Calibri"/>
            </a:endParaRPr>
          </a:p>
          <a:p>
            <a:pPr algn="ctr" marL="635">
              <a:lnSpc>
                <a:spcPct val="100000"/>
              </a:lnSpc>
            </a:pPr>
            <a:r>
              <a:rPr dirty="0" sz="1800" spc="-10">
                <a:latin typeface="Calibri"/>
                <a:cs typeface="Calibri"/>
              </a:rPr>
              <a:t>Payment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Term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3622294" y="2505583"/>
            <a:ext cx="559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10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Yrs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8" name="object 58" descr=""/>
          <p:cNvSpPr txBox="1"/>
          <p:nvPr/>
        </p:nvSpPr>
        <p:spPr>
          <a:xfrm>
            <a:off x="5282819" y="2480817"/>
            <a:ext cx="8210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5,00,000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5046471" y="1847418"/>
            <a:ext cx="1294765" cy="560070"/>
          </a:xfrm>
          <a:prstGeom prst="rect">
            <a:avLst/>
          </a:prstGeom>
          <a:solidFill>
            <a:srgbClr val="C5DFB4"/>
          </a:solidFill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2085"/>
              </a:lnSpc>
            </a:pPr>
            <a:r>
              <a:rPr dirty="0" sz="1800" spc="-10">
                <a:latin typeface="Calibri"/>
                <a:cs typeface="Calibri"/>
              </a:rPr>
              <a:t>Annual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1800" spc="-10">
                <a:latin typeface="Calibri"/>
                <a:cs typeface="Calibri"/>
              </a:rPr>
              <a:t>Premium</a:t>
            </a:r>
            <a:r>
              <a:rPr dirty="0" baseline="25462" sz="1800" spc="-15">
                <a:latin typeface="Calibri"/>
                <a:cs typeface="Calibri"/>
              </a:rPr>
              <a:t>#</a:t>
            </a:r>
            <a:endParaRPr baseline="25462" sz="1800">
              <a:latin typeface="Calibri"/>
              <a:cs typeface="Calibri"/>
            </a:endParaRPr>
          </a:p>
        </p:txBody>
      </p:sp>
      <p:sp>
        <p:nvSpPr>
          <p:cNvPr id="60" name="object 60" descr=""/>
          <p:cNvSpPr txBox="1"/>
          <p:nvPr/>
        </p:nvSpPr>
        <p:spPr>
          <a:xfrm>
            <a:off x="1898269" y="2505583"/>
            <a:ext cx="559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15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Yrs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1" name="object 61" descr=""/>
          <p:cNvSpPr txBox="1"/>
          <p:nvPr/>
        </p:nvSpPr>
        <p:spPr>
          <a:xfrm>
            <a:off x="6571233" y="1847418"/>
            <a:ext cx="3186430" cy="603250"/>
          </a:xfrm>
          <a:prstGeom prst="rect">
            <a:avLst/>
          </a:prstGeom>
          <a:solidFill>
            <a:srgbClr val="DBDBDB"/>
          </a:solidFill>
        </p:spPr>
        <p:txBody>
          <a:bodyPr wrap="square" lIns="0" tIns="12065" rIns="0" bIns="0" rtlCol="0" vert="horz">
            <a:spAutoFit/>
          </a:bodyPr>
          <a:lstStyle/>
          <a:p>
            <a:pPr marL="330200" marR="311785" indent="-12700">
              <a:lnSpc>
                <a:spcPct val="100000"/>
              </a:lnSpc>
              <a:spcBef>
                <a:spcPts val="95"/>
              </a:spcBef>
            </a:pPr>
            <a:r>
              <a:rPr dirty="0" sz="1800" spc="-10">
                <a:latin typeface="Calibri"/>
                <a:cs typeface="Calibri"/>
              </a:rPr>
              <a:t>Guaranteed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Annual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Income </a:t>
            </a:r>
            <a:r>
              <a:rPr dirty="0" sz="1800">
                <a:latin typeface="Calibri"/>
                <a:cs typeface="Calibri"/>
              </a:rPr>
              <a:t>(%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Annualised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Premium)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2" name="object 62" descr=""/>
          <p:cNvSpPr txBox="1"/>
          <p:nvPr/>
        </p:nvSpPr>
        <p:spPr>
          <a:xfrm>
            <a:off x="6704076" y="2466213"/>
            <a:ext cx="2984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200%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+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1.75%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Booster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203.5%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3" name="object 63" descr=""/>
          <p:cNvSpPr txBox="1"/>
          <p:nvPr/>
        </p:nvSpPr>
        <p:spPr>
          <a:xfrm>
            <a:off x="457200" y="1847367"/>
            <a:ext cx="830580" cy="531495"/>
          </a:xfrm>
          <a:prstGeom prst="rect">
            <a:avLst/>
          </a:prstGeom>
          <a:solidFill>
            <a:srgbClr val="F8CAAC"/>
          </a:solidFill>
        </p:spPr>
        <p:txBody>
          <a:bodyPr wrap="square" lIns="0" tIns="113664" rIns="0" bIns="0" rtlCol="0" vert="horz">
            <a:spAutoFit/>
          </a:bodyPr>
          <a:lstStyle/>
          <a:p>
            <a:pPr marL="238125">
              <a:lnSpc>
                <a:spcPct val="100000"/>
              </a:lnSpc>
              <a:spcBef>
                <a:spcPts val="894"/>
              </a:spcBef>
            </a:pPr>
            <a:r>
              <a:rPr dirty="0" sz="1800" spc="-25">
                <a:latin typeface="Calibri"/>
                <a:cs typeface="Calibri"/>
              </a:rPr>
              <a:t>Age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4" name="object 64" descr=""/>
          <p:cNvSpPr txBox="1"/>
          <p:nvPr/>
        </p:nvSpPr>
        <p:spPr>
          <a:xfrm>
            <a:off x="601675" y="2487625"/>
            <a:ext cx="5594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35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30">
                <a:latin typeface="Calibri"/>
                <a:cs typeface="Calibri"/>
              </a:rPr>
              <a:t>Yrs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5" name="object 65" descr=""/>
          <p:cNvSpPr txBox="1"/>
          <p:nvPr/>
        </p:nvSpPr>
        <p:spPr>
          <a:xfrm>
            <a:off x="8697594" y="7747507"/>
            <a:ext cx="57746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Calibri"/>
                <a:cs typeface="Calibri"/>
              </a:rPr>
              <a:t>*Guaranteed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Sum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Assured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on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Maturity;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#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Premium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exclusive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GST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6" name="object 66" descr=""/>
          <p:cNvSpPr txBox="1"/>
          <p:nvPr/>
        </p:nvSpPr>
        <p:spPr>
          <a:xfrm>
            <a:off x="9984740" y="1828749"/>
            <a:ext cx="1527810" cy="603250"/>
          </a:xfrm>
          <a:prstGeom prst="rect">
            <a:avLst/>
          </a:prstGeom>
          <a:solidFill>
            <a:srgbClr val="E9D2B0"/>
          </a:solidFill>
        </p:spPr>
        <p:txBody>
          <a:bodyPr wrap="square" lIns="0" tIns="149225" rIns="0" bIns="0" rtlCol="0" vert="horz">
            <a:spAutoFit/>
          </a:bodyPr>
          <a:lstStyle/>
          <a:p>
            <a:pPr marL="419734">
              <a:lnSpc>
                <a:spcPct val="100000"/>
              </a:lnSpc>
              <a:spcBef>
                <a:spcPts val="1175"/>
              </a:spcBef>
            </a:pPr>
            <a:r>
              <a:rPr dirty="0" sz="1800" spc="-10">
                <a:latin typeface="Calibri"/>
                <a:cs typeface="Calibri"/>
              </a:rPr>
              <a:t>GSAM*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7" name="object 67" descr=""/>
          <p:cNvSpPr txBox="1"/>
          <p:nvPr/>
        </p:nvSpPr>
        <p:spPr>
          <a:xfrm>
            <a:off x="10233659" y="2505583"/>
            <a:ext cx="9372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35,23,650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8" name="object 68" descr=""/>
          <p:cNvSpPr txBox="1"/>
          <p:nvPr/>
        </p:nvSpPr>
        <p:spPr>
          <a:xfrm>
            <a:off x="12651740" y="3957573"/>
            <a:ext cx="106045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 b="1">
                <a:solidFill>
                  <a:srgbClr val="FFFFFF"/>
                </a:solidFill>
                <a:latin typeface="Calibri"/>
                <a:cs typeface="Calibri"/>
              </a:rPr>
              <a:t>45,41,150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9" name="object 69" descr=""/>
          <p:cNvSpPr txBox="1"/>
          <p:nvPr/>
        </p:nvSpPr>
        <p:spPr>
          <a:xfrm>
            <a:off x="11821921" y="1835988"/>
            <a:ext cx="1883410" cy="603250"/>
          </a:xfrm>
          <a:prstGeom prst="rect">
            <a:avLst/>
          </a:prstGeom>
          <a:solidFill>
            <a:srgbClr val="DEEBF7"/>
          </a:solidFill>
        </p:spPr>
        <p:txBody>
          <a:bodyPr wrap="square" lIns="0" tIns="12065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95"/>
              </a:spcBef>
            </a:pPr>
            <a:r>
              <a:rPr dirty="0" sz="1800">
                <a:latin typeface="Calibri"/>
                <a:cs typeface="Calibri"/>
              </a:rPr>
              <a:t>Sum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Assured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on</a:t>
            </a:r>
            <a:endParaRPr sz="1800">
              <a:latin typeface="Calibri"/>
              <a:cs typeface="Calibri"/>
            </a:endParaRPr>
          </a:p>
          <a:p>
            <a:pPr algn="ctr" marL="635">
              <a:lnSpc>
                <a:spcPct val="100000"/>
              </a:lnSpc>
              <a:spcBef>
                <a:spcPts val="5"/>
              </a:spcBef>
            </a:pPr>
            <a:r>
              <a:rPr dirty="0" sz="1800" spc="-10">
                <a:latin typeface="Calibri"/>
                <a:cs typeface="Calibri"/>
              </a:rPr>
              <a:t>Death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0" name="object 70" descr=""/>
          <p:cNvSpPr txBox="1"/>
          <p:nvPr/>
        </p:nvSpPr>
        <p:spPr>
          <a:xfrm>
            <a:off x="12358116" y="2456434"/>
            <a:ext cx="9372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55,00,000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1" name="object 71" descr=""/>
          <p:cNvSpPr/>
          <p:nvPr/>
        </p:nvSpPr>
        <p:spPr>
          <a:xfrm>
            <a:off x="3985767" y="3288538"/>
            <a:ext cx="3771265" cy="1662430"/>
          </a:xfrm>
          <a:custGeom>
            <a:avLst/>
            <a:gdLst/>
            <a:ahLst/>
            <a:cxnLst/>
            <a:rect l="l" t="t" r="r" b="b"/>
            <a:pathLst>
              <a:path w="3771265" h="1662429">
                <a:moveTo>
                  <a:pt x="3771011" y="0"/>
                </a:moveTo>
                <a:lnTo>
                  <a:pt x="0" y="0"/>
                </a:lnTo>
                <a:lnTo>
                  <a:pt x="0" y="1662049"/>
                </a:lnTo>
                <a:lnTo>
                  <a:pt x="3771011" y="1662049"/>
                </a:lnTo>
                <a:lnTo>
                  <a:pt x="3771011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 descr=""/>
          <p:cNvSpPr txBox="1"/>
          <p:nvPr/>
        </p:nvSpPr>
        <p:spPr>
          <a:xfrm>
            <a:off x="4832984" y="3306826"/>
            <a:ext cx="20751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8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Give</a:t>
            </a:r>
            <a:r>
              <a:rPr dirty="0" u="sng" sz="1800" spc="-4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and</a:t>
            </a:r>
            <a:r>
              <a:rPr dirty="0" u="sng" sz="1800" spc="-2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Get</a:t>
            </a:r>
            <a:r>
              <a:rPr dirty="0" u="sng" sz="18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Amount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3" name="object 73" descr=""/>
          <p:cNvSpPr txBox="1"/>
          <p:nvPr/>
        </p:nvSpPr>
        <p:spPr>
          <a:xfrm>
            <a:off x="4064889" y="3581527"/>
            <a:ext cx="16427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</a:tabLst>
            </a:pPr>
            <a:r>
              <a:rPr dirty="0" sz="1800" b="1">
                <a:solidFill>
                  <a:srgbClr val="974707"/>
                </a:solidFill>
                <a:latin typeface="Calibri"/>
                <a:cs typeface="Calibri"/>
              </a:rPr>
              <a:t>Premium</a:t>
            </a:r>
            <a:r>
              <a:rPr dirty="0" sz="1800" spc="-45" b="1">
                <a:solidFill>
                  <a:srgbClr val="974707"/>
                </a:solidFill>
                <a:latin typeface="Calibri"/>
                <a:cs typeface="Calibri"/>
              </a:rPr>
              <a:t> </a:t>
            </a:r>
            <a:r>
              <a:rPr dirty="0" sz="1800" spc="-20" b="1">
                <a:solidFill>
                  <a:srgbClr val="974707"/>
                </a:solidFill>
                <a:latin typeface="Calibri"/>
                <a:cs typeface="Calibri"/>
              </a:rPr>
              <a:t>Paid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4" name="object 74" descr=""/>
          <p:cNvSpPr txBox="1"/>
          <p:nvPr/>
        </p:nvSpPr>
        <p:spPr>
          <a:xfrm>
            <a:off x="4064889" y="3855846"/>
            <a:ext cx="204343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9250" indent="-33655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49250" algn="l"/>
              </a:tabLst>
            </a:pPr>
            <a:r>
              <a:rPr dirty="0" sz="1800" spc="-20" b="1">
                <a:solidFill>
                  <a:srgbClr val="4F6128"/>
                </a:solidFill>
                <a:latin typeface="Calibri"/>
                <a:cs typeface="Calibri"/>
              </a:rPr>
              <a:t>GSAM</a:t>
            </a:r>
            <a:endParaRPr sz="1800">
              <a:latin typeface="Calibri"/>
              <a:cs typeface="Calibri"/>
            </a:endParaRPr>
          </a:p>
          <a:p>
            <a:pPr marL="349250" indent="-336550">
              <a:lnSpc>
                <a:spcPct val="100000"/>
              </a:lnSpc>
              <a:buFont typeface="Wingdings"/>
              <a:buChar char=""/>
              <a:tabLst>
                <a:tab pos="349250" algn="l"/>
              </a:tabLst>
            </a:pPr>
            <a:r>
              <a:rPr dirty="0" sz="1800" b="1">
                <a:solidFill>
                  <a:srgbClr val="4F6128"/>
                </a:solidFill>
                <a:latin typeface="Calibri"/>
                <a:cs typeface="Calibri"/>
              </a:rPr>
              <a:t>5</a:t>
            </a:r>
            <a:r>
              <a:rPr dirty="0" sz="1800" spc="-5" b="1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4F6128"/>
                </a:solidFill>
                <a:latin typeface="Calibri"/>
                <a:cs typeface="Calibri"/>
              </a:rPr>
              <a:t>Income</a:t>
            </a:r>
            <a:r>
              <a:rPr dirty="0" sz="1800" spc="-40" b="1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4F6128"/>
                </a:solidFill>
                <a:latin typeface="Calibri"/>
                <a:cs typeface="Calibri"/>
              </a:rPr>
              <a:t>Payouts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5" name="object 75" descr=""/>
          <p:cNvSpPr txBox="1"/>
          <p:nvPr/>
        </p:nvSpPr>
        <p:spPr>
          <a:xfrm>
            <a:off x="6288311" y="3581527"/>
            <a:ext cx="139001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">
              <a:lnSpc>
                <a:spcPct val="100000"/>
              </a:lnSpc>
              <a:spcBef>
                <a:spcPts val="100"/>
              </a:spcBef>
              <a:tabLst>
                <a:tab pos="412750" algn="l"/>
              </a:tabLst>
            </a:pPr>
            <a:r>
              <a:rPr dirty="0" sz="1800" spc="-50" b="1">
                <a:solidFill>
                  <a:srgbClr val="974707"/>
                </a:solidFill>
                <a:latin typeface="Calibri"/>
                <a:cs typeface="Calibri"/>
              </a:rPr>
              <a:t>:</a:t>
            </a:r>
            <a:r>
              <a:rPr dirty="0" sz="1800" b="1">
                <a:solidFill>
                  <a:srgbClr val="974707"/>
                </a:solidFill>
                <a:latin typeface="Calibri"/>
                <a:cs typeface="Calibri"/>
              </a:rPr>
              <a:t>	</a:t>
            </a:r>
            <a:r>
              <a:rPr dirty="0" sz="1800" spc="-10" b="1">
                <a:solidFill>
                  <a:srgbClr val="974707"/>
                </a:solidFill>
                <a:latin typeface="Calibri"/>
                <a:cs typeface="Calibri"/>
              </a:rPr>
              <a:t>50,00,000</a:t>
            </a:r>
            <a:endParaRPr sz="1800">
              <a:latin typeface="Calibri"/>
              <a:cs typeface="Calibri"/>
            </a:endParaRPr>
          </a:p>
          <a:p>
            <a:pPr marL="19050">
              <a:lnSpc>
                <a:spcPct val="100000"/>
              </a:lnSpc>
              <a:tabLst>
                <a:tab pos="446405" algn="l"/>
              </a:tabLst>
            </a:pPr>
            <a:r>
              <a:rPr dirty="0" sz="1800" spc="-50" b="1">
                <a:solidFill>
                  <a:srgbClr val="4F6128"/>
                </a:solidFill>
                <a:latin typeface="Calibri"/>
                <a:cs typeface="Calibri"/>
              </a:rPr>
              <a:t>:</a:t>
            </a:r>
            <a:r>
              <a:rPr dirty="0" sz="1800" b="1">
                <a:solidFill>
                  <a:srgbClr val="4F6128"/>
                </a:solidFill>
                <a:latin typeface="Calibri"/>
                <a:cs typeface="Calibri"/>
              </a:rPr>
              <a:t>	</a:t>
            </a:r>
            <a:r>
              <a:rPr dirty="0" sz="1800" spc="-10" b="1">
                <a:solidFill>
                  <a:srgbClr val="4F6128"/>
                </a:solidFill>
                <a:latin typeface="Calibri"/>
                <a:cs typeface="Calibri"/>
              </a:rPr>
              <a:t>35,23,650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441325" algn="l"/>
              </a:tabLst>
            </a:pPr>
            <a:r>
              <a:rPr dirty="0" sz="1800" spc="-50" b="1">
                <a:solidFill>
                  <a:srgbClr val="4F6128"/>
                </a:solidFill>
                <a:latin typeface="Calibri"/>
                <a:cs typeface="Calibri"/>
              </a:rPr>
              <a:t>:</a:t>
            </a:r>
            <a:r>
              <a:rPr dirty="0" sz="1800" b="1">
                <a:solidFill>
                  <a:srgbClr val="4F6128"/>
                </a:solidFill>
                <a:latin typeface="Calibri"/>
                <a:cs typeface="Calibri"/>
              </a:rPr>
              <a:t>	</a:t>
            </a:r>
            <a:r>
              <a:rPr dirty="0" sz="1800" spc="-10" b="1">
                <a:solidFill>
                  <a:srgbClr val="4F6128"/>
                </a:solidFill>
                <a:latin typeface="Calibri"/>
                <a:cs typeface="Calibri"/>
              </a:rPr>
              <a:t>45,41,510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6" name="object 76" descr=""/>
          <p:cNvSpPr txBox="1"/>
          <p:nvPr/>
        </p:nvSpPr>
        <p:spPr>
          <a:xfrm>
            <a:off x="4064889" y="4587366"/>
            <a:ext cx="23475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4F6128"/>
                </a:solidFill>
                <a:latin typeface="Calibri"/>
                <a:cs typeface="Calibri"/>
              </a:rPr>
              <a:t>Total</a:t>
            </a:r>
            <a:r>
              <a:rPr dirty="0" sz="1800" spc="-35" b="1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4F6128"/>
                </a:solidFill>
                <a:latin typeface="Calibri"/>
                <a:cs typeface="Calibri"/>
              </a:rPr>
              <a:t>Amount</a:t>
            </a:r>
            <a:r>
              <a:rPr dirty="0" sz="1800" spc="-30" b="1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4F6128"/>
                </a:solidFill>
                <a:latin typeface="Calibri"/>
                <a:cs typeface="Calibri"/>
              </a:rPr>
              <a:t>Received</a:t>
            </a:r>
            <a:r>
              <a:rPr dirty="0" sz="1800" spc="-65" b="1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dirty="0" sz="1800" spc="-50" b="1">
                <a:solidFill>
                  <a:srgbClr val="4F6128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7" name="object 77" descr=""/>
          <p:cNvSpPr txBox="1"/>
          <p:nvPr/>
        </p:nvSpPr>
        <p:spPr>
          <a:xfrm>
            <a:off x="6700833" y="4587366"/>
            <a:ext cx="9556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4F6128"/>
                </a:solidFill>
                <a:latin typeface="Calibri"/>
                <a:cs typeface="Calibri"/>
              </a:rPr>
              <a:t>86,11,150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8" name="object 78" descr=""/>
          <p:cNvGrpSpPr/>
          <p:nvPr/>
        </p:nvGrpSpPr>
        <p:grpSpPr>
          <a:xfrm>
            <a:off x="1583436" y="7230478"/>
            <a:ext cx="11753850" cy="311785"/>
            <a:chOff x="1583436" y="7230478"/>
            <a:chExt cx="11753850" cy="311785"/>
          </a:xfrm>
        </p:grpSpPr>
        <p:sp>
          <p:nvSpPr>
            <p:cNvPr id="79" name="object 79" descr=""/>
            <p:cNvSpPr/>
            <p:nvPr/>
          </p:nvSpPr>
          <p:spPr>
            <a:xfrm>
              <a:off x="1586611" y="7233653"/>
              <a:ext cx="11747500" cy="305435"/>
            </a:xfrm>
            <a:custGeom>
              <a:avLst/>
              <a:gdLst/>
              <a:ahLst/>
              <a:cxnLst/>
              <a:rect l="l" t="t" r="r" b="b"/>
              <a:pathLst>
                <a:path w="11747500" h="305434">
                  <a:moveTo>
                    <a:pt x="11696573" y="0"/>
                  </a:moveTo>
                  <a:lnTo>
                    <a:pt x="50926" y="0"/>
                  </a:lnTo>
                  <a:lnTo>
                    <a:pt x="31128" y="3999"/>
                  </a:lnTo>
                  <a:lnTo>
                    <a:pt x="14938" y="14905"/>
                  </a:lnTo>
                  <a:lnTo>
                    <a:pt x="4010" y="31080"/>
                  </a:lnTo>
                  <a:lnTo>
                    <a:pt x="0" y="50888"/>
                  </a:lnTo>
                  <a:lnTo>
                    <a:pt x="0" y="254482"/>
                  </a:lnTo>
                  <a:lnTo>
                    <a:pt x="4010" y="274292"/>
                  </a:lnTo>
                  <a:lnTo>
                    <a:pt x="14938" y="290472"/>
                  </a:lnTo>
                  <a:lnTo>
                    <a:pt x="31128" y="301383"/>
                  </a:lnTo>
                  <a:lnTo>
                    <a:pt x="50926" y="305384"/>
                  </a:lnTo>
                  <a:lnTo>
                    <a:pt x="11696573" y="305384"/>
                  </a:lnTo>
                  <a:lnTo>
                    <a:pt x="11716424" y="301383"/>
                  </a:lnTo>
                  <a:lnTo>
                    <a:pt x="11732609" y="290472"/>
                  </a:lnTo>
                  <a:lnTo>
                    <a:pt x="11743507" y="274292"/>
                  </a:lnTo>
                  <a:lnTo>
                    <a:pt x="11747500" y="254482"/>
                  </a:lnTo>
                  <a:lnTo>
                    <a:pt x="11747500" y="50888"/>
                  </a:lnTo>
                  <a:lnTo>
                    <a:pt x="11743507" y="31080"/>
                  </a:lnTo>
                  <a:lnTo>
                    <a:pt x="11732609" y="14905"/>
                  </a:lnTo>
                  <a:lnTo>
                    <a:pt x="11716424" y="3999"/>
                  </a:lnTo>
                  <a:lnTo>
                    <a:pt x="11696573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 descr=""/>
            <p:cNvSpPr/>
            <p:nvPr/>
          </p:nvSpPr>
          <p:spPr>
            <a:xfrm>
              <a:off x="1586611" y="7233653"/>
              <a:ext cx="11747500" cy="305435"/>
            </a:xfrm>
            <a:custGeom>
              <a:avLst/>
              <a:gdLst/>
              <a:ahLst/>
              <a:cxnLst/>
              <a:rect l="l" t="t" r="r" b="b"/>
              <a:pathLst>
                <a:path w="11747500" h="305434">
                  <a:moveTo>
                    <a:pt x="50926" y="305384"/>
                  </a:moveTo>
                  <a:lnTo>
                    <a:pt x="31128" y="301383"/>
                  </a:lnTo>
                  <a:lnTo>
                    <a:pt x="14938" y="290472"/>
                  </a:lnTo>
                  <a:lnTo>
                    <a:pt x="4010" y="274292"/>
                  </a:lnTo>
                  <a:lnTo>
                    <a:pt x="0" y="254482"/>
                  </a:lnTo>
                  <a:lnTo>
                    <a:pt x="0" y="50888"/>
                  </a:lnTo>
                  <a:lnTo>
                    <a:pt x="4010" y="31080"/>
                  </a:lnTo>
                  <a:lnTo>
                    <a:pt x="14938" y="14905"/>
                  </a:lnTo>
                  <a:lnTo>
                    <a:pt x="31128" y="3999"/>
                  </a:lnTo>
                  <a:lnTo>
                    <a:pt x="50926" y="0"/>
                  </a:lnTo>
                </a:path>
                <a:path w="11747500" h="305434">
                  <a:moveTo>
                    <a:pt x="11696573" y="0"/>
                  </a:moveTo>
                  <a:lnTo>
                    <a:pt x="11716424" y="3999"/>
                  </a:lnTo>
                  <a:lnTo>
                    <a:pt x="11732609" y="14905"/>
                  </a:lnTo>
                  <a:lnTo>
                    <a:pt x="11743507" y="31080"/>
                  </a:lnTo>
                  <a:lnTo>
                    <a:pt x="11747500" y="50888"/>
                  </a:lnTo>
                  <a:lnTo>
                    <a:pt x="11747500" y="254482"/>
                  </a:lnTo>
                  <a:lnTo>
                    <a:pt x="11743507" y="274292"/>
                  </a:lnTo>
                  <a:lnTo>
                    <a:pt x="11732609" y="290472"/>
                  </a:lnTo>
                  <a:lnTo>
                    <a:pt x="11716424" y="301383"/>
                  </a:lnTo>
                  <a:lnTo>
                    <a:pt x="11696573" y="305384"/>
                  </a:lnTo>
                </a:path>
              </a:pathLst>
            </a:custGeom>
            <a:ln w="6350">
              <a:solidFill>
                <a:srgbClr val="2D75B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1" name="object 81" descr=""/>
          <p:cNvSpPr txBox="1"/>
          <p:nvPr/>
        </p:nvSpPr>
        <p:spPr>
          <a:xfrm>
            <a:off x="5765672" y="6700215"/>
            <a:ext cx="3451225" cy="8223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5575">
              <a:lnSpc>
                <a:spcPct val="100000"/>
              </a:lnSpc>
              <a:spcBef>
                <a:spcPts val="100"/>
              </a:spcBef>
              <a:tabLst>
                <a:tab pos="927100" algn="l"/>
                <a:tab pos="1699260" algn="l"/>
                <a:tab pos="2470785" algn="l"/>
                <a:tab pos="3178810" algn="l"/>
              </a:tabLst>
            </a:pPr>
            <a:r>
              <a:rPr dirty="0" sz="2000" spc="-50" b="1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r>
              <a:rPr dirty="0" sz="2000" b="1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2000" spc="-50" b="1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r>
              <a:rPr dirty="0" sz="2000" b="1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2000" spc="-50" b="1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r>
              <a:rPr dirty="0" sz="2000" b="1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2000" spc="-50" b="1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r>
              <a:rPr dirty="0" sz="2000" b="1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2000" spc="-25" b="1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10"/>
              </a:spcBef>
            </a:pPr>
            <a:r>
              <a:rPr dirty="0" sz="1800">
                <a:latin typeface="Calibri"/>
                <a:cs typeface="Calibri"/>
              </a:rPr>
              <a:t>Sum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Assured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Death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: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₹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55,00,000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2" name="object 82" descr=""/>
          <p:cNvSpPr txBox="1"/>
          <p:nvPr/>
        </p:nvSpPr>
        <p:spPr>
          <a:xfrm>
            <a:off x="961440" y="3455619"/>
            <a:ext cx="1457325" cy="13696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065" marR="5080">
              <a:lnSpc>
                <a:spcPct val="100200"/>
              </a:lnSpc>
              <a:spcBef>
                <a:spcPts val="95"/>
              </a:spcBef>
            </a:pPr>
            <a:r>
              <a:rPr dirty="0" sz="3200" b="1">
                <a:solidFill>
                  <a:srgbClr val="FFFFFF"/>
                </a:solidFill>
                <a:latin typeface="Arial"/>
                <a:cs typeface="Arial"/>
              </a:rPr>
              <a:t>172%</a:t>
            </a:r>
            <a:r>
              <a:rPr dirty="0" sz="3200" spc="-1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Arial MT"/>
                <a:cs typeface="Arial MT"/>
              </a:rPr>
              <a:t>of </a:t>
            </a:r>
            <a:r>
              <a:rPr dirty="0" sz="2800">
                <a:solidFill>
                  <a:srgbClr val="FFFFFF"/>
                </a:solidFill>
                <a:latin typeface="Arial MT"/>
                <a:cs typeface="Arial MT"/>
              </a:rPr>
              <a:t>what</a:t>
            </a:r>
            <a:r>
              <a:rPr dirty="0" sz="28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Arial MT"/>
                <a:cs typeface="Arial MT"/>
              </a:rPr>
              <a:t>you pay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83" name="object 8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1902" rIns="0" bIns="0" rtlCol="0" vert="horz">
            <a:spAutoFit/>
          </a:bodyPr>
          <a:lstStyle/>
          <a:p>
            <a:pPr marL="26670">
              <a:lnSpc>
                <a:spcPct val="100000"/>
              </a:lnSpc>
              <a:spcBef>
                <a:spcPts val="105"/>
              </a:spcBef>
            </a:pPr>
            <a:r>
              <a:rPr dirty="0"/>
              <a:t>Sample</a:t>
            </a:r>
            <a:r>
              <a:rPr dirty="0" spc="-50"/>
              <a:t> </a:t>
            </a:r>
            <a:r>
              <a:rPr dirty="0" spc="-10"/>
              <a:t>Illustration</a:t>
            </a:r>
          </a:p>
        </p:txBody>
      </p:sp>
      <p:grpSp>
        <p:nvGrpSpPr>
          <p:cNvPr id="84" name="object 84" descr=""/>
          <p:cNvGrpSpPr/>
          <p:nvPr/>
        </p:nvGrpSpPr>
        <p:grpSpPr>
          <a:xfrm>
            <a:off x="7423911" y="5157723"/>
            <a:ext cx="1863089" cy="908050"/>
            <a:chOff x="7423911" y="5157723"/>
            <a:chExt cx="1863089" cy="908050"/>
          </a:xfrm>
        </p:grpSpPr>
        <p:sp>
          <p:nvSpPr>
            <p:cNvPr id="85" name="object 85" descr=""/>
            <p:cNvSpPr/>
            <p:nvPr/>
          </p:nvSpPr>
          <p:spPr>
            <a:xfrm>
              <a:off x="7430261" y="5164073"/>
              <a:ext cx="1850389" cy="895350"/>
            </a:xfrm>
            <a:custGeom>
              <a:avLst/>
              <a:gdLst/>
              <a:ahLst/>
              <a:cxnLst/>
              <a:rect l="l" t="t" r="r" b="b"/>
              <a:pathLst>
                <a:path w="1850390" h="895350">
                  <a:moveTo>
                    <a:pt x="1700784" y="0"/>
                  </a:moveTo>
                  <a:lnTo>
                    <a:pt x="149225" y="0"/>
                  </a:lnTo>
                  <a:lnTo>
                    <a:pt x="102055" y="7606"/>
                  </a:lnTo>
                  <a:lnTo>
                    <a:pt x="61091" y="28789"/>
                  </a:lnTo>
                  <a:lnTo>
                    <a:pt x="28789" y="61091"/>
                  </a:lnTo>
                  <a:lnTo>
                    <a:pt x="7606" y="102055"/>
                  </a:lnTo>
                  <a:lnTo>
                    <a:pt x="0" y="149225"/>
                  </a:lnTo>
                  <a:lnTo>
                    <a:pt x="0" y="746125"/>
                  </a:lnTo>
                  <a:lnTo>
                    <a:pt x="7606" y="793294"/>
                  </a:lnTo>
                  <a:lnTo>
                    <a:pt x="28789" y="834258"/>
                  </a:lnTo>
                  <a:lnTo>
                    <a:pt x="61091" y="866560"/>
                  </a:lnTo>
                  <a:lnTo>
                    <a:pt x="102055" y="887743"/>
                  </a:lnTo>
                  <a:lnTo>
                    <a:pt x="149225" y="895350"/>
                  </a:lnTo>
                  <a:lnTo>
                    <a:pt x="1700784" y="895350"/>
                  </a:lnTo>
                  <a:lnTo>
                    <a:pt x="1747953" y="887743"/>
                  </a:lnTo>
                  <a:lnTo>
                    <a:pt x="1788917" y="866560"/>
                  </a:lnTo>
                  <a:lnTo>
                    <a:pt x="1821219" y="834258"/>
                  </a:lnTo>
                  <a:lnTo>
                    <a:pt x="1842402" y="793294"/>
                  </a:lnTo>
                  <a:lnTo>
                    <a:pt x="1850009" y="746125"/>
                  </a:lnTo>
                  <a:lnTo>
                    <a:pt x="1850009" y="149225"/>
                  </a:lnTo>
                  <a:lnTo>
                    <a:pt x="1842402" y="102055"/>
                  </a:lnTo>
                  <a:lnTo>
                    <a:pt x="1821219" y="61091"/>
                  </a:lnTo>
                  <a:lnTo>
                    <a:pt x="1788917" y="28789"/>
                  </a:lnTo>
                  <a:lnTo>
                    <a:pt x="1747953" y="7606"/>
                  </a:lnTo>
                  <a:lnTo>
                    <a:pt x="1700784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 descr=""/>
            <p:cNvSpPr/>
            <p:nvPr/>
          </p:nvSpPr>
          <p:spPr>
            <a:xfrm>
              <a:off x="7430261" y="5164073"/>
              <a:ext cx="1850389" cy="895350"/>
            </a:xfrm>
            <a:custGeom>
              <a:avLst/>
              <a:gdLst/>
              <a:ahLst/>
              <a:cxnLst/>
              <a:rect l="l" t="t" r="r" b="b"/>
              <a:pathLst>
                <a:path w="1850390" h="895350">
                  <a:moveTo>
                    <a:pt x="0" y="149225"/>
                  </a:moveTo>
                  <a:lnTo>
                    <a:pt x="7606" y="102055"/>
                  </a:lnTo>
                  <a:lnTo>
                    <a:pt x="28789" y="61091"/>
                  </a:lnTo>
                  <a:lnTo>
                    <a:pt x="61091" y="28789"/>
                  </a:lnTo>
                  <a:lnTo>
                    <a:pt x="102055" y="7606"/>
                  </a:lnTo>
                  <a:lnTo>
                    <a:pt x="149225" y="0"/>
                  </a:lnTo>
                  <a:lnTo>
                    <a:pt x="1700784" y="0"/>
                  </a:lnTo>
                  <a:lnTo>
                    <a:pt x="1747953" y="7606"/>
                  </a:lnTo>
                  <a:lnTo>
                    <a:pt x="1788917" y="28789"/>
                  </a:lnTo>
                  <a:lnTo>
                    <a:pt x="1821219" y="61091"/>
                  </a:lnTo>
                  <a:lnTo>
                    <a:pt x="1842402" y="102055"/>
                  </a:lnTo>
                  <a:lnTo>
                    <a:pt x="1850009" y="149225"/>
                  </a:lnTo>
                  <a:lnTo>
                    <a:pt x="1850009" y="746125"/>
                  </a:lnTo>
                  <a:lnTo>
                    <a:pt x="1842402" y="793294"/>
                  </a:lnTo>
                  <a:lnTo>
                    <a:pt x="1821219" y="834258"/>
                  </a:lnTo>
                  <a:lnTo>
                    <a:pt x="1788917" y="866560"/>
                  </a:lnTo>
                  <a:lnTo>
                    <a:pt x="1747953" y="887743"/>
                  </a:lnTo>
                  <a:lnTo>
                    <a:pt x="1700784" y="895350"/>
                  </a:lnTo>
                  <a:lnTo>
                    <a:pt x="149225" y="895350"/>
                  </a:lnTo>
                  <a:lnTo>
                    <a:pt x="102055" y="887743"/>
                  </a:lnTo>
                  <a:lnTo>
                    <a:pt x="61091" y="866560"/>
                  </a:lnTo>
                  <a:lnTo>
                    <a:pt x="28789" y="834258"/>
                  </a:lnTo>
                  <a:lnTo>
                    <a:pt x="7606" y="793294"/>
                  </a:lnTo>
                  <a:lnTo>
                    <a:pt x="0" y="746125"/>
                  </a:lnTo>
                  <a:lnTo>
                    <a:pt x="0" y="149225"/>
                  </a:lnTo>
                  <a:close/>
                </a:path>
              </a:pathLst>
            </a:custGeom>
            <a:ln w="12700">
              <a:solidFill>
                <a:srgbClr val="38562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7" name="object 87" descr=""/>
          <p:cNvSpPr txBox="1"/>
          <p:nvPr/>
        </p:nvSpPr>
        <p:spPr>
          <a:xfrm>
            <a:off x="7567041" y="5278627"/>
            <a:ext cx="1578610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64465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latin typeface="Calibri"/>
                <a:cs typeface="Calibri"/>
              </a:rPr>
              <a:t>Guaranteed </a:t>
            </a:r>
            <a:r>
              <a:rPr dirty="0" sz="2000">
                <a:latin typeface="Calibri"/>
                <a:cs typeface="Calibri"/>
              </a:rPr>
              <a:t>Annual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Income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8" name="object 88" descr=""/>
          <p:cNvSpPr/>
          <p:nvPr/>
        </p:nvSpPr>
        <p:spPr>
          <a:xfrm>
            <a:off x="9376791" y="5539866"/>
            <a:ext cx="492759" cy="242570"/>
          </a:xfrm>
          <a:custGeom>
            <a:avLst/>
            <a:gdLst/>
            <a:ahLst/>
            <a:cxnLst/>
            <a:rect l="l" t="t" r="r" b="b"/>
            <a:pathLst>
              <a:path w="492759" h="242570">
                <a:moveTo>
                  <a:pt x="0" y="60578"/>
                </a:moveTo>
                <a:lnTo>
                  <a:pt x="371348" y="60578"/>
                </a:lnTo>
                <a:lnTo>
                  <a:pt x="371348" y="0"/>
                </a:lnTo>
                <a:lnTo>
                  <a:pt x="492505" y="121157"/>
                </a:lnTo>
                <a:lnTo>
                  <a:pt x="371348" y="242315"/>
                </a:lnTo>
                <a:lnTo>
                  <a:pt x="371348" y="181736"/>
                </a:lnTo>
                <a:lnTo>
                  <a:pt x="0" y="181736"/>
                </a:lnTo>
                <a:lnTo>
                  <a:pt x="0" y="60578"/>
                </a:lnTo>
                <a:close/>
              </a:path>
            </a:pathLst>
          </a:custGeom>
          <a:ln w="12699">
            <a:solidFill>
              <a:srgbClr val="38562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266496" y="7056091"/>
            <a:ext cx="9325610" cy="870585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2000" b="1">
                <a:latin typeface="Calibri"/>
                <a:cs typeface="Calibri"/>
              </a:rPr>
              <a:t>UIN</a:t>
            </a:r>
            <a:r>
              <a:rPr dirty="0" sz="2000" spc="-3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:</a:t>
            </a:r>
            <a:r>
              <a:rPr dirty="0" sz="2000" spc="-10" b="1">
                <a:latin typeface="Calibri"/>
                <a:cs typeface="Calibri"/>
              </a:rPr>
              <a:t> 136N069V03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600">
                <a:latin typeface="Calibri"/>
                <a:cs typeface="Calibri"/>
              </a:rPr>
              <a:t>"</a:t>
            </a:r>
            <a:r>
              <a:rPr dirty="0" sz="1600" i="1">
                <a:latin typeface="Calibri"/>
                <a:cs typeface="Calibri"/>
              </a:rPr>
              <a:t>This</a:t>
            </a:r>
            <a:r>
              <a:rPr dirty="0" sz="1600" spc="-45" i="1">
                <a:latin typeface="Calibri"/>
                <a:cs typeface="Calibri"/>
              </a:rPr>
              <a:t> </a:t>
            </a:r>
            <a:r>
              <a:rPr dirty="0" sz="1600" i="1">
                <a:latin typeface="Calibri"/>
                <a:cs typeface="Calibri"/>
              </a:rPr>
              <a:t>is</a:t>
            </a:r>
            <a:r>
              <a:rPr dirty="0" sz="1600" spc="-50" i="1">
                <a:latin typeface="Calibri"/>
                <a:cs typeface="Calibri"/>
              </a:rPr>
              <a:t> </a:t>
            </a:r>
            <a:r>
              <a:rPr dirty="0" sz="1600" i="1">
                <a:latin typeface="Calibri"/>
                <a:cs typeface="Calibri"/>
              </a:rPr>
              <a:t>the</a:t>
            </a:r>
            <a:r>
              <a:rPr dirty="0" sz="1600" spc="-30" i="1">
                <a:latin typeface="Calibri"/>
                <a:cs typeface="Calibri"/>
              </a:rPr>
              <a:t> </a:t>
            </a:r>
            <a:r>
              <a:rPr dirty="0" sz="1600" spc="-10" i="1">
                <a:latin typeface="Calibri"/>
                <a:cs typeface="Calibri"/>
              </a:rPr>
              <a:t>authorized</a:t>
            </a:r>
            <a:r>
              <a:rPr dirty="0" sz="1600" spc="-20" i="1">
                <a:latin typeface="Calibri"/>
                <a:cs typeface="Calibri"/>
              </a:rPr>
              <a:t> </a:t>
            </a:r>
            <a:r>
              <a:rPr dirty="0" sz="1600" spc="-10" i="1">
                <a:latin typeface="Calibri"/>
                <a:cs typeface="Calibri"/>
              </a:rPr>
              <a:t>presentation</a:t>
            </a:r>
            <a:r>
              <a:rPr dirty="0" sz="1600" spc="-30" i="1">
                <a:latin typeface="Calibri"/>
                <a:cs typeface="Calibri"/>
              </a:rPr>
              <a:t> </a:t>
            </a:r>
            <a:r>
              <a:rPr dirty="0" sz="1600" i="1">
                <a:latin typeface="Calibri"/>
                <a:cs typeface="Calibri"/>
              </a:rPr>
              <a:t>and</a:t>
            </a:r>
            <a:r>
              <a:rPr dirty="0" sz="1600" spc="-20" i="1">
                <a:latin typeface="Calibri"/>
                <a:cs typeface="Calibri"/>
              </a:rPr>
              <a:t> </a:t>
            </a:r>
            <a:r>
              <a:rPr dirty="0" sz="1600" i="1">
                <a:latin typeface="Calibri"/>
                <a:cs typeface="Calibri"/>
              </a:rPr>
              <a:t>should</a:t>
            </a:r>
            <a:r>
              <a:rPr dirty="0" sz="1600" spc="-15" i="1">
                <a:latin typeface="Calibri"/>
                <a:cs typeface="Calibri"/>
              </a:rPr>
              <a:t> </a:t>
            </a:r>
            <a:r>
              <a:rPr dirty="0" sz="1600" i="1">
                <a:latin typeface="Calibri"/>
                <a:cs typeface="Calibri"/>
              </a:rPr>
              <a:t>not</a:t>
            </a:r>
            <a:r>
              <a:rPr dirty="0" sz="1600" spc="-25" i="1">
                <a:latin typeface="Calibri"/>
                <a:cs typeface="Calibri"/>
              </a:rPr>
              <a:t> </a:t>
            </a:r>
            <a:r>
              <a:rPr dirty="0" sz="1600" i="1">
                <a:latin typeface="Calibri"/>
                <a:cs typeface="Calibri"/>
              </a:rPr>
              <a:t>be</a:t>
            </a:r>
            <a:r>
              <a:rPr dirty="0" sz="1600" spc="-30" i="1">
                <a:latin typeface="Calibri"/>
                <a:cs typeface="Calibri"/>
              </a:rPr>
              <a:t> </a:t>
            </a:r>
            <a:r>
              <a:rPr dirty="0" sz="1600" i="1">
                <a:latin typeface="Calibri"/>
                <a:cs typeface="Calibri"/>
              </a:rPr>
              <a:t>altered</a:t>
            </a:r>
            <a:r>
              <a:rPr dirty="0" sz="1600" spc="-50" i="1">
                <a:latin typeface="Calibri"/>
                <a:cs typeface="Calibri"/>
              </a:rPr>
              <a:t> </a:t>
            </a:r>
            <a:r>
              <a:rPr dirty="0" sz="1600" i="1">
                <a:latin typeface="Calibri"/>
                <a:cs typeface="Calibri"/>
              </a:rPr>
              <a:t>without</a:t>
            </a:r>
            <a:r>
              <a:rPr dirty="0" sz="1600" spc="-20" i="1">
                <a:latin typeface="Calibri"/>
                <a:cs typeface="Calibri"/>
              </a:rPr>
              <a:t> </a:t>
            </a:r>
            <a:r>
              <a:rPr dirty="0" sz="1600" i="1">
                <a:latin typeface="Calibri"/>
                <a:cs typeface="Calibri"/>
              </a:rPr>
              <a:t>the</a:t>
            </a:r>
            <a:r>
              <a:rPr dirty="0" sz="1600" spc="-25" i="1">
                <a:latin typeface="Calibri"/>
                <a:cs typeface="Calibri"/>
              </a:rPr>
              <a:t> </a:t>
            </a:r>
            <a:r>
              <a:rPr dirty="0" sz="1600" i="1">
                <a:latin typeface="Calibri"/>
                <a:cs typeface="Calibri"/>
              </a:rPr>
              <a:t>permission</a:t>
            </a:r>
            <a:r>
              <a:rPr dirty="0" sz="1600" spc="-45" i="1">
                <a:latin typeface="Calibri"/>
                <a:cs typeface="Calibri"/>
              </a:rPr>
              <a:t> </a:t>
            </a:r>
            <a:r>
              <a:rPr dirty="0" sz="1600" i="1">
                <a:latin typeface="Calibri"/>
                <a:cs typeface="Calibri"/>
              </a:rPr>
              <a:t>of</a:t>
            </a:r>
            <a:r>
              <a:rPr dirty="0" sz="1600" spc="-35" i="1">
                <a:latin typeface="Calibri"/>
                <a:cs typeface="Calibri"/>
              </a:rPr>
              <a:t> </a:t>
            </a:r>
            <a:r>
              <a:rPr dirty="0" sz="1600" i="1">
                <a:latin typeface="Calibri"/>
                <a:cs typeface="Calibri"/>
              </a:rPr>
              <a:t>the</a:t>
            </a:r>
            <a:r>
              <a:rPr dirty="0" sz="1600" spc="-40" i="1">
                <a:latin typeface="Calibri"/>
                <a:cs typeface="Calibri"/>
              </a:rPr>
              <a:t> </a:t>
            </a:r>
            <a:r>
              <a:rPr dirty="0" sz="1600" i="1">
                <a:latin typeface="Calibri"/>
                <a:cs typeface="Calibri"/>
              </a:rPr>
              <a:t>Insurance</a:t>
            </a:r>
            <a:r>
              <a:rPr dirty="0" sz="1600" spc="-10" i="1">
                <a:latin typeface="Calibri"/>
                <a:cs typeface="Calibri"/>
              </a:rPr>
              <a:t> Company.“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600" spc="-10">
                <a:latin typeface="Calibri"/>
                <a:cs typeface="Calibri"/>
              </a:rPr>
              <a:t>Version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: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Nov’21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3131947"/>
            <a:ext cx="176530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Calibri"/>
                <a:cs typeface="Calibri"/>
              </a:rPr>
              <a:t>Thank</a:t>
            </a:r>
            <a:r>
              <a:rPr dirty="0" spc="-40">
                <a:latin typeface="Calibri"/>
                <a:cs typeface="Calibri"/>
              </a:rPr>
              <a:t> </a:t>
            </a:r>
            <a:r>
              <a:rPr dirty="0" spc="-60">
                <a:latin typeface="Calibri"/>
                <a:cs typeface="Calibri"/>
              </a:rPr>
              <a:t>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00152" rIns="0" bIns="0" rtlCol="0" vert="horz">
            <a:spAutoFit/>
          </a:bodyPr>
          <a:lstStyle/>
          <a:p>
            <a:pPr marL="94488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Key</a:t>
            </a:r>
            <a:r>
              <a:rPr dirty="0" spc="-125">
                <a:latin typeface="Calibri"/>
                <a:cs typeface="Calibri"/>
              </a:rPr>
              <a:t> </a:t>
            </a:r>
            <a:r>
              <a:rPr dirty="0" spc="-10">
                <a:latin typeface="Calibri"/>
                <a:cs typeface="Calibri"/>
              </a:rPr>
              <a:t>Benefits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1167385" y="1644408"/>
            <a:ext cx="12629515" cy="1057910"/>
            <a:chOff x="1167385" y="1644408"/>
            <a:chExt cx="12629515" cy="1057910"/>
          </a:xfrm>
        </p:grpSpPr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7385" y="1644408"/>
              <a:ext cx="12629385" cy="105763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3480" y="1886711"/>
              <a:ext cx="9715500" cy="466344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1219200" y="1676399"/>
              <a:ext cx="12524740" cy="953769"/>
            </a:xfrm>
            <a:custGeom>
              <a:avLst/>
              <a:gdLst/>
              <a:ahLst/>
              <a:cxnLst/>
              <a:rect l="l" t="t" r="r" b="b"/>
              <a:pathLst>
                <a:path w="12524740" h="953769">
                  <a:moveTo>
                    <a:pt x="12365609" y="0"/>
                  </a:moveTo>
                  <a:lnTo>
                    <a:pt x="158877" y="0"/>
                  </a:lnTo>
                  <a:lnTo>
                    <a:pt x="108655" y="8098"/>
                  </a:lnTo>
                  <a:lnTo>
                    <a:pt x="65041" y="30650"/>
                  </a:lnTo>
                  <a:lnTo>
                    <a:pt x="30650" y="65041"/>
                  </a:lnTo>
                  <a:lnTo>
                    <a:pt x="8098" y="108655"/>
                  </a:lnTo>
                  <a:lnTo>
                    <a:pt x="0" y="158876"/>
                  </a:lnTo>
                  <a:lnTo>
                    <a:pt x="0" y="794512"/>
                  </a:lnTo>
                  <a:lnTo>
                    <a:pt x="8098" y="844733"/>
                  </a:lnTo>
                  <a:lnTo>
                    <a:pt x="30650" y="888347"/>
                  </a:lnTo>
                  <a:lnTo>
                    <a:pt x="65041" y="922738"/>
                  </a:lnTo>
                  <a:lnTo>
                    <a:pt x="108655" y="945290"/>
                  </a:lnTo>
                  <a:lnTo>
                    <a:pt x="158877" y="953388"/>
                  </a:lnTo>
                  <a:lnTo>
                    <a:pt x="12365609" y="953388"/>
                  </a:lnTo>
                  <a:lnTo>
                    <a:pt x="12415830" y="945290"/>
                  </a:lnTo>
                  <a:lnTo>
                    <a:pt x="12459444" y="922738"/>
                  </a:lnTo>
                  <a:lnTo>
                    <a:pt x="12493835" y="888347"/>
                  </a:lnTo>
                  <a:lnTo>
                    <a:pt x="12516387" y="844733"/>
                  </a:lnTo>
                  <a:lnTo>
                    <a:pt x="12524486" y="794512"/>
                  </a:lnTo>
                  <a:lnTo>
                    <a:pt x="12524486" y="158876"/>
                  </a:lnTo>
                  <a:lnTo>
                    <a:pt x="12516387" y="108655"/>
                  </a:lnTo>
                  <a:lnTo>
                    <a:pt x="12493835" y="65041"/>
                  </a:lnTo>
                  <a:lnTo>
                    <a:pt x="12459444" y="30650"/>
                  </a:lnTo>
                  <a:lnTo>
                    <a:pt x="12415830" y="8098"/>
                  </a:lnTo>
                  <a:lnTo>
                    <a:pt x="1236560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219200" y="1676399"/>
              <a:ext cx="12524740" cy="953769"/>
            </a:xfrm>
            <a:custGeom>
              <a:avLst/>
              <a:gdLst/>
              <a:ahLst/>
              <a:cxnLst/>
              <a:rect l="l" t="t" r="r" b="b"/>
              <a:pathLst>
                <a:path w="12524740" h="953769">
                  <a:moveTo>
                    <a:pt x="0" y="158876"/>
                  </a:moveTo>
                  <a:lnTo>
                    <a:pt x="8098" y="108655"/>
                  </a:lnTo>
                  <a:lnTo>
                    <a:pt x="30650" y="65041"/>
                  </a:lnTo>
                  <a:lnTo>
                    <a:pt x="65041" y="30650"/>
                  </a:lnTo>
                  <a:lnTo>
                    <a:pt x="108655" y="8098"/>
                  </a:lnTo>
                  <a:lnTo>
                    <a:pt x="158877" y="0"/>
                  </a:lnTo>
                  <a:lnTo>
                    <a:pt x="12365609" y="0"/>
                  </a:lnTo>
                  <a:lnTo>
                    <a:pt x="12415830" y="8098"/>
                  </a:lnTo>
                  <a:lnTo>
                    <a:pt x="12459444" y="30650"/>
                  </a:lnTo>
                  <a:lnTo>
                    <a:pt x="12493835" y="65041"/>
                  </a:lnTo>
                  <a:lnTo>
                    <a:pt x="12516387" y="108655"/>
                  </a:lnTo>
                  <a:lnTo>
                    <a:pt x="12524486" y="158876"/>
                  </a:lnTo>
                  <a:lnTo>
                    <a:pt x="12524486" y="794512"/>
                  </a:lnTo>
                  <a:lnTo>
                    <a:pt x="12516387" y="844733"/>
                  </a:lnTo>
                  <a:lnTo>
                    <a:pt x="12493835" y="888347"/>
                  </a:lnTo>
                  <a:lnTo>
                    <a:pt x="12459444" y="922738"/>
                  </a:lnTo>
                  <a:lnTo>
                    <a:pt x="12415830" y="945290"/>
                  </a:lnTo>
                  <a:lnTo>
                    <a:pt x="12365609" y="953388"/>
                  </a:lnTo>
                  <a:lnTo>
                    <a:pt x="158877" y="953388"/>
                  </a:lnTo>
                  <a:lnTo>
                    <a:pt x="108655" y="945290"/>
                  </a:lnTo>
                  <a:lnTo>
                    <a:pt x="65041" y="922738"/>
                  </a:lnTo>
                  <a:lnTo>
                    <a:pt x="30650" y="888347"/>
                  </a:lnTo>
                  <a:lnTo>
                    <a:pt x="8098" y="844733"/>
                  </a:lnTo>
                  <a:lnTo>
                    <a:pt x="0" y="794512"/>
                  </a:lnTo>
                  <a:lnTo>
                    <a:pt x="0" y="158876"/>
                  </a:lnTo>
                  <a:close/>
                </a:path>
              </a:pathLst>
            </a:custGeom>
            <a:ln w="38100">
              <a:solidFill>
                <a:srgbClr val="49452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1344549" y="1956307"/>
            <a:ext cx="92462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 sz="2000" spc="-10">
                <a:latin typeface="Calibri"/>
                <a:cs typeface="Calibri"/>
              </a:rPr>
              <a:t>Provides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life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cover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for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entire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term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while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you</a:t>
            </a:r>
            <a:r>
              <a:rPr dirty="0" sz="2000" spc="-8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pay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premium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only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for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limited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period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1167385" y="2872752"/>
            <a:ext cx="12635865" cy="1057910"/>
            <a:chOff x="1167385" y="2872752"/>
            <a:chExt cx="12635865" cy="1057910"/>
          </a:xfrm>
        </p:grpSpPr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7385" y="2872752"/>
              <a:ext cx="12629385" cy="1057630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73480" y="2977895"/>
              <a:ext cx="12629388" cy="740663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1219200" y="2904870"/>
              <a:ext cx="12524740" cy="953769"/>
            </a:xfrm>
            <a:custGeom>
              <a:avLst/>
              <a:gdLst/>
              <a:ahLst/>
              <a:cxnLst/>
              <a:rect l="l" t="t" r="r" b="b"/>
              <a:pathLst>
                <a:path w="12524740" h="953770">
                  <a:moveTo>
                    <a:pt x="12365609" y="0"/>
                  </a:moveTo>
                  <a:lnTo>
                    <a:pt x="158877" y="0"/>
                  </a:lnTo>
                  <a:lnTo>
                    <a:pt x="108655" y="8098"/>
                  </a:lnTo>
                  <a:lnTo>
                    <a:pt x="65041" y="30650"/>
                  </a:lnTo>
                  <a:lnTo>
                    <a:pt x="30650" y="65041"/>
                  </a:lnTo>
                  <a:lnTo>
                    <a:pt x="8098" y="108655"/>
                  </a:lnTo>
                  <a:lnTo>
                    <a:pt x="0" y="158876"/>
                  </a:lnTo>
                  <a:lnTo>
                    <a:pt x="0" y="794512"/>
                  </a:lnTo>
                  <a:lnTo>
                    <a:pt x="8098" y="844733"/>
                  </a:lnTo>
                  <a:lnTo>
                    <a:pt x="30650" y="888347"/>
                  </a:lnTo>
                  <a:lnTo>
                    <a:pt x="65041" y="922738"/>
                  </a:lnTo>
                  <a:lnTo>
                    <a:pt x="108655" y="945290"/>
                  </a:lnTo>
                  <a:lnTo>
                    <a:pt x="158877" y="953388"/>
                  </a:lnTo>
                  <a:lnTo>
                    <a:pt x="12365609" y="953388"/>
                  </a:lnTo>
                  <a:lnTo>
                    <a:pt x="12415830" y="945290"/>
                  </a:lnTo>
                  <a:lnTo>
                    <a:pt x="12459444" y="922738"/>
                  </a:lnTo>
                  <a:lnTo>
                    <a:pt x="12493835" y="888347"/>
                  </a:lnTo>
                  <a:lnTo>
                    <a:pt x="12516387" y="844733"/>
                  </a:lnTo>
                  <a:lnTo>
                    <a:pt x="12524486" y="794512"/>
                  </a:lnTo>
                  <a:lnTo>
                    <a:pt x="12524486" y="158876"/>
                  </a:lnTo>
                  <a:lnTo>
                    <a:pt x="12516387" y="108655"/>
                  </a:lnTo>
                  <a:lnTo>
                    <a:pt x="12493835" y="65041"/>
                  </a:lnTo>
                  <a:lnTo>
                    <a:pt x="12459444" y="30650"/>
                  </a:lnTo>
                  <a:lnTo>
                    <a:pt x="12415830" y="8098"/>
                  </a:lnTo>
                  <a:lnTo>
                    <a:pt x="1236560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219200" y="2904870"/>
              <a:ext cx="12524740" cy="953769"/>
            </a:xfrm>
            <a:custGeom>
              <a:avLst/>
              <a:gdLst/>
              <a:ahLst/>
              <a:cxnLst/>
              <a:rect l="l" t="t" r="r" b="b"/>
              <a:pathLst>
                <a:path w="12524740" h="953770">
                  <a:moveTo>
                    <a:pt x="0" y="158876"/>
                  </a:moveTo>
                  <a:lnTo>
                    <a:pt x="8098" y="108655"/>
                  </a:lnTo>
                  <a:lnTo>
                    <a:pt x="30650" y="65041"/>
                  </a:lnTo>
                  <a:lnTo>
                    <a:pt x="65041" y="30650"/>
                  </a:lnTo>
                  <a:lnTo>
                    <a:pt x="108655" y="8098"/>
                  </a:lnTo>
                  <a:lnTo>
                    <a:pt x="158877" y="0"/>
                  </a:lnTo>
                  <a:lnTo>
                    <a:pt x="12365609" y="0"/>
                  </a:lnTo>
                  <a:lnTo>
                    <a:pt x="12415830" y="8098"/>
                  </a:lnTo>
                  <a:lnTo>
                    <a:pt x="12459444" y="30650"/>
                  </a:lnTo>
                  <a:lnTo>
                    <a:pt x="12493835" y="65041"/>
                  </a:lnTo>
                  <a:lnTo>
                    <a:pt x="12516387" y="108655"/>
                  </a:lnTo>
                  <a:lnTo>
                    <a:pt x="12524486" y="158876"/>
                  </a:lnTo>
                  <a:lnTo>
                    <a:pt x="12524486" y="794512"/>
                  </a:lnTo>
                  <a:lnTo>
                    <a:pt x="12516387" y="844733"/>
                  </a:lnTo>
                  <a:lnTo>
                    <a:pt x="12493835" y="888347"/>
                  </a:lnTo>
                  <a:lnTo>
                    <a:pt x="12459444" y="922738"/>
                  </a:lnTo>
                  <a:lnTo>
                    <a:pt x="12415830" y="945290"/>
                  </a:lnTo>
                  <a:lnTo>
                    <a:pt x="12365609" y="953388"/>
                  </a:lnTo>
                  <a:lnTo>
                    <a:pt x="158877" y="953388"/>
                  </a:lnTo>
                  <a:lnTo>
                    <a:pt x="108655" y="945290"/>
                  </a:lnTo>
                  <a:lnTo>
                    <a:pt x="65041" y="922738"/>
                  </a:lnTo>
                  <a:lnTo>
                    <a:pt x="30650" y="888347"/>
                  </a:lnTo>
                  <a:lnTo>
                    <a:pt x="8098" y="844733"/>
                  </a:lnTo>
                  <a:lnTo>
                    <a:pt x="0" y="794512"/>
                  </a:lnTo>
                  <a:lnTo>
                    <a:pt x="0" y="158876"/>
                  </a:lnTo>
                  <a:close/>
                </a:path>
              </a:pathLst>
            </a:custGeom>
            <a:ln w="38100">
              <a:solidFill>
                <a:srgbClr val="49452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 descr=""/>
          <p:cNvGrpSpPr/>
          <p:nvPr/>
        </p:nvGrpSpPr>
        <p:grpSpPr>
          <a:xfrm>
            <a:off x="1167385" y="4101096"/>
            <a:ext cx="12629515" cy="1057910"/>
            <a:chOff x="1167385" y="4101096"/>
            <a:chExt cx="12629515" cy="1057910"/>
          </a:xfrm>
        </p:grpSpPr>
        <p:pic>
          <p:nvPicPr>
            <p:cNvPr id="16" name="object 16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67385" y="4101096"/>
              <a:ext cx="12629385" cy="1057630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73480" y="4206239"/>
              <a:ext cx="12321540" cy="740663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1219200" y="4133341"/>
              <a:ext cx="12524740" cy="953769"/>
            </a:xfrm>
            <a:custGeom>
              <a:avLst/>
              <a:gdLst/>
              <a:ahLst/>
              <a:cxnLst/>
              <a:rect l="l" t="t" r="r" b="b"/>
              <a:pathLst>
                <a:path w="12524740" h="953770">
                  <a:moveTo>
                    <a:pt x="12365609" y="0"/>
                  </a:moveTo>
                  <a:lnTo>
                    <a:pt x="158877" y="0"/>
                  </a:lnTo>
                  <a:lnTo>
                    <a:pt x="108655" y="8111"/>
                  </a:lnTo>
                  <a:lnTo>
                    <a:pt x="65041" y="30695"/>
                  </a:lnTo>
                  <a:lnTo>
                    <a:pt x="30650" y="65123"/>
                  </a:lnTo>
                  <a:lnTo>
                    <a:pt x="8098" y="108768"/>
                  </a:lnTo>
                  <a:lnTo>
                    <a:pt x="0" y="159004"/>
                  </a:lnTo>
                  <a:lnTo>
                    <a:pt x="0" y="794512"/>
                  </a:lnTo>
                  <a:lnTo>
                    <a:pt x="8098" y="844747"/>
                  </a:lnTo>
                  <a:lnTo>
                    <a:pt x="30650" y="888392"/>
                  </a:lnTo>
                  <a:lnTo>
                    <a:pt x="65041" y="922820"/>
                  </a:lnTo>
                  <a:lnTo>
                    <a:pt x="108655" y="945404"/>
                  </a:lnTo>
                  <a:lnTo>
                    <a:pt x="158877" y="953516"/>
                  </a:lnTo>
                  <a:lnTo>
                    <a:pt x="12365609" y="953516"/>
                  </a:lnTo>
                  <a:lnTo>
                    <a:pt x="12415830" y="945404"/>
                  </a:lnTo>
                  <a:lnTo>
                    <a:pt x="12459444" y="922820"/>
                  </a:lnTo>
                  <a:lnTo>
                    <a:pt x="12493835" y="888392"/>
                  </a:lnTo>
                  <a:lnTo>
                    <a:pt x="12516387" y="844747"/>
                  </a:lnTo>
                  <a:lnTo>
                    <a:pt x="12524486" y="794512"/>
                  </a:lnTo>
                  <a:lnTo>
                    <a:pt x="12524486" y="159004"/>
                  </a:lnTo>
                  <a:lnTo>
                    <a:pt x="12516387" y="108768"/>
                  </a:lnTo>
                  <a:lnTo>
                    <a:pt x="12493835" y="65123"/>
                  </a:lnTo>
                  <a:lnTo>
                    <a:pt x="12459444" y="30695"/>
                  </a:lnTo>
                  <a:lnTo>
                    <a:pt x="12415830" y="8111"/>
                  </a:lnTo>
                  <a:lnTo>
                    <a:pt x="1236560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219200" y="4133341"/>
              <a:ext cx="12524740" cy="953769"/>
            </a:xfrm>
            <a:custGeom>
              <a:avLst/>
              <a:gdLst/>
              <a:ahLst/>
              <a:cxnLst/>
              <a:rect l="l" t="t" r="r" b="b"/>
              <a:pathLst>
                <a:path w="12524740" h="953770">
                  <a:moveTo>
                    <a:pt x="0" y="159004"/>
                  </a:moveTo>
                  <a:lnTo>
                    <a:pt x="8098" y="108768"/>
                  </a:lnTo>
                  <a:lnTo>
                    <a:pt x="30650" y="65123"/>
                  </a:lnTo>
                  <a:lnTo>
                    <a:pt x="65041" y="30695"/>
                  </a:lnTo>
                  <a:lnTo>
                    <a:pt x="108655" y="8111"/>
                  </a:lnTo>
                  <a:lnTo>
                    <a:pt x="158877" y="0"/>
                  </a:lnTo>
                  <a:lnTo>
                    <a:pt x="12365609" y="0"/>
                  </a:lnTo>
                  <a:lnTo>
                    <a:pt x="12415830" y="8111"/>
                  </a:lnTo>
                  <a:lnTo>
                    <a:pt x="12459444" y="30695"/>
                  </a:lnTo>
                  <a:lnTo>
                    <a:pt x="12493835" y="65123"/>
                  </a:lnTo>
                  <a:lnTo>
                    <a:pt x="12516387" y="108768"/>
                  </a:lnTo>
                  <a:lnTo>
                    <a:pt x="12524486" y="159004"/>
                  </a:lnTo>
                  <a:lnTo>
                    <a:pt x="12524486" y="794512"/>
                  </a:lnTo>
                  <a:lnTo>
                    <a:pt x="12516387" y="844747"/>
                  </a:lnTo>
                  <a:lnTo>
                    <a:pt x="12493835" y="888392"/>
                  </a:lnTo>
                  <a:lnTo>
                    <a:pt x="12459444" y="922820"/>
                  </a:lnTo>
                  <a:lnTo>
                    <a:pt x="12415830" y="945404"/>
                  </a:lnTo>
                  <a:lnTo>
                    <a:pt x="12365609" y="953516"/>
                  </a:lnTo>
                  <a:lnTo>
                    <a:pt x="158877" y="953516"/>
                  </a:lnTo>
                  <a:lnTo>
                    <a:pt x="108655" y="945404"/>
                  </a:lnTo>
                  <a:lnTo>
                    <a:pt x="65041" y="922820"/>
                  </a:lnTo>
                  <a:lnTo>
                    <a:pt x="30650" y="888392"/>
                  </a:lnTo>
                  <a:lnTo>
                    <a:pt x="8098" y="844747"/>
                  </a:lnTo>
                  <a:lnTo>
                    <a:pt x="0" y="794512"/>
                  </a:lnTo>
                  <a:lnTo>
                    <a:pt x="0" y="159004"/>
                  </a:lnTo>
                  <a:close/>
                </a:path>
              </a:pathLst>
            </a:custGeom>
            <a:ln w="38100">
              <a:solidFill>
                <a:srgbClr val="49452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 descr=""/>
          <p:cNvGrpSpPr/>
          <p:nvPr/>
        </p:nvGrpSpPr>
        <p:grpSpPr>
          <a:xfrm>
            <a:off x="1167385" y="5329415"/>
            <a:ext cx="12629515" cy="1059815"/>
            <a:chOff x="1167385" y="5329415"/>
            <a:chExt cx="12629515" cy="1059815"/>
          </a:xfrm>
        </p:grpSpPr>
        <p:pic>
          <p:nvPicPr>
            <p:cNvPr id="21" name="object 2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67385" y="5329415"/>
              <a:ext cx="12629385" cy="1059205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73480" y="5434583"/>
              <a:ext cx="12493752" cy="740663"/>
            </a:xfrm>
            <a:prstGeom prst="rect">
              <a:avLst/>
            </a:prstGeom>
          </p:spPr>
        </p:pic>
        <p:sp>
          <p:nvSpPr>
            <p:cNvPr id="23" name="object 23" descr=""/>
            <p:cNvSpPr/>
            <p:nvPr/>
          </p:nvSpPr>
          <p:spPr>
            <a:xfrm>
              <a:off x="1219200" y="5361939"/>
              <a:ext cx="12524740" cy="953769"/>
            </a:xfrm>
            <a:custGeom>
              <a:avLst/>
              <a:gdLst/>
              <a:ahLst/>
              <a:cxnLst/>
              <a:rect l="l" t="t" r="r" b="b"/>
              <a:pathLst>
                <a:path w="12524740" h="953770">
                  <a:moveTo>
                    <a:pt x="12365609" y="0"/>
                  </a:moveTo>
                  <a:lnTo>
                    <a:pt x="158877" y="0"/>
                  </a:lnTo>
                  <a:lnTo>
                    <a:pt x="108655" y="8098"/>
                  </a:lnTo>
                  <a:lnTo>
                    <a:pt x="65041" y="30650"/>
                  </a:lnTo>
                  <a:lnTo>
                    <a:pt x="30650" y="65041"/>
                  </a:lnTo>
                  <a:lnTo>
                    <a:pt x="8098" y="108655"/>
                  </a:lnTo>
                  <a:lnTo>
                    <a:pt x="0" y="158877"/>
                  </a:lnTo>
                  <a:lnTo>
                    <a:pt x="0" y="794512"/>
                  </a:lnTo>
                  <a:lnTo>
                    <a:pt x="8098" y="844733"/>
                  </a:lnTo>
                  <a:lnTo>
                    <a:pt x="30650" y="888347"/>
                  </a:lnTo>
                  <a:lnTo>
                    <a:pt x="65041" y="922738"/>
                  </a:lnTo>
                  <a:lnTo>
                    <a:pt x="108655" y="945290"/>
                  </a:lnTo>
                  <a:lnTo>
                    <a:pt x="158877" y="953389"/>
                  </a:lnTo>
                  <a:lnTo>
                    <a:pt x="12365609" y="953389"/>
                  </a:lnTo>
                  <a:lnTo>
                    <a:pt x="12415830" y="945290"/>
                  </a:lnTo>
                  <a:lnTo>
                    <a:pt x="12459444" y="922738"/>
                  </a:lnTo>
                  <a:lnTo>
                    <a:pt x="12493835" y="888347"/>
                  </a:lnTo>
                  <a:lnTo>
                    <a:pt x="12516387" y="844733"/>
                  </a:lnTo>
                  <a:lnTo>
                    <a:pt x="12524486" y="794512"/>
                  </a:lnTo>
                  <a:lnTo>
                    <a:pt x="12524486" y="158877"/>
                  </a:lnTo>
                  <a:lnTo>
                    <a:pt x="12516387" y="108655"/>
                  </a:lnTo>
                  <a:lnTo>
                    <a:pt x="12493835" y="65041"/>
                  </a:lnTo>
                  <a:lnTo>
                    <a:pt x="12459444" y="30650"/>
                  </a:lnTo>
                  <a:lnTo>
                    <a:pt x="12415830" y="8098"/>
                  </a:lnTo>
                  <a:lnTo>
                    <a:pt x="1236560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1219200" y="5361939"/>
              <a:ext cx="12524740" cy="953769"/>
            </a:xfrm>
            <a:custGeom>
              <a:avLst/>
              <a:gdLst/>
              <a:ahLst/>
              <a:cxnLst/>
              <a:rect l="l" t="t" r="r" b="b"/>
              <a:pathLst>
                <a:path w="12524740" h="953770">
                  <a:moveTo>
                    <a:pt x="0" y="158877"/>
                  </a:moveTo>
                  <a:lnTo>
                    <a:pt x="8098" y="108655"/>
                  </a:lnTo>
                  <a:lnTo>
                    <a:pt x="30650" y="65041"/>
                  </a:lnTo>
                  <a:lnTo>
                    <a:pt x="65041" y="30650"/>
                  </a:lnTo>
                  <a:lnTo>
                    <a:pt x="108655" y="8098"/>
                  </a:lnTo>
                  <a:lnTo>
                    <a:pt x="158877" y="0"/>
                  </a:lnTo>
                  <a:lnTo>
                    <a:pt x="12365609" y="0"/>
                  </a:lnTo>
                  <a:lnTo>
                    <a:pt x="12415830" y="8098"/>
                  </a:lnTo>
                  <a:lnTo>
                    <a:pt x="12459444" y="30650"/>
                  </a:lnTo>
                  <a:lnTo>
                    <a:pt x="12493835" y="65041"/>
                  </a:lnTo>
                  <a:lnTo>
                    <a:pt x="12516387" y="108655"/>
                  </a:lnTo>
                  <a:lnTo>
                    <a:pt x="12524486" y="158877"/>
                  </a:lnTo>
                  <a:lnTo>
                    <a:pt x="12524486" y="794512"/>
                  </a:lnTo>
                  <a:lnTo>
                    <a:pt x="12516387" y="844733"/>
                  </a:lnTo>
                  <a:lnTo>
                    <a:pt x="12493835" y="888347"/>
                  </a:lnTo>
                  <a:lnTo>
                    <a:pt x="12459444" y="922738"/>
                  </a:lnTo>
                  <a:lnTo>
                    <a:pt x="12415830" y="945290"/>
                  </a:lnTo>
                  <a:lnTo>
                    <a:pt x="12365609" y="953389"/>
                  </a:lnTo>
                  <a:lnTo>
                    <a:pt x="158877" y="953389"/>
                  </a:lnTo>
                  <a:lnTo>
                    <a:pt x="108655" y="945290"/>
                  </a:lnTo>
                  <a:lnTo>
                    <a:pt x="65041" y="922738"/>
                  </a:lnTo>
                  <a:lnTo>
                    <a:pt x="30650" y="888347"/>
                  </a:lnTo>
                  <a:lnTo>
                    <a:pt x="8098" y="844733"/>
                  </a:lnTo>
                  <a:lnTo>
                    <a:pt x="0" y="794512"/>
                  </a:lnTo>
                  <a:lnTo>
                    <a:pt x="0" y="158877"/>
                  </a:lnTo>
                  <a:close/>
                </a:path>
              </a:pathLst>
            </a:custGeom>
            <a:ln w="38100">
              <a:solidFill>
                <a:srgbClr val="49452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1344549" y="3047822"/>
            <a:ext cx="12216130" cy="30632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4965" indent="-342265">
              <a:lnSpc>
                <a:spcPts val="228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 sz="2000" spc="-10">
                <a:latin typeface="Calibri"/>
                <a:cs typeface="Calibri"/>
              </a:rPr>
              <a:t>Guaranteed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Annual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Income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payable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on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survival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at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end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every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policy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year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after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premium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payment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term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till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ts val="2280"/>
              </a:lnSpc>
            </a:pPr>
            <a:r>
              <a:rPr dirty="0" sz="2000" spc="-20">
                <a:latin typeface="Calibri"/>
                <a:cs typeface="Calibri"/>
              </a:rPr>
              <a:t>maturity,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provided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all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due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premiums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have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been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paid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endParaRPr sz="2000">
              <a:latin typeface="Calibri"/>
              <a:cs typeface="Calibri"/>
            </a:endParaRPr>
          </a:p>
          <a:p>
            <a:pPr marL="355600" marR="312420" indent="-342900">
              <a:lnSpc>
                <a:spcPts val="2160"/>
              </a:lnSpc>
              <a:spcBef>
                <a:spcPts val="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000" spc="-10">
                <a:latin typeface="Calibri"/>
                <a:cs typeface="Calibri"/>
              </a:rPr>
              <a:t>Guaranteed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Maturity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Benefit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guaranteed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benefit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payable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on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maturity,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provided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all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due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premiums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have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been paid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70"/>
              </a:spcBef>
              <a:buFont typeface="Arial MT"/>
              <a:buChar char="•"/>
            </a:pPr>
            <a:endParaRPr sz="2000">
              <a:latin typeface="Calibri"/>
              <a:cs typeface="Calibri"/>
            </a:endParaRPr>
          </a:p>
          <a:p>
            <a:pPr marL="355600" marR="135890" indent="-342900">
              <a:lnSpc>
                <a:spcPts val="2160"/>
              </a:lnSpc>
              <a:buFont typeface="Arial MT"/>
              <a:buChar char="•"/>
              <a:tabLst>
                <a:tab pos="355600" algn="l"/>
              </a:tabLst>
            </a:pPr>
            <a:r>
              <a:rPr dirty="0" sz="2000" spc="-10">
                <a:latin typeface="Calibri"/>
                <a:cs typeface="Calibri"/>
              </a:rPr>
              <a:t>Better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Value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for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Higher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Premium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–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High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Premium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Booster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ensure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that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you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get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extra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benefit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for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making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higher </a:t>
            </a:r>
            <a:r>
              <a:rPr dirty="0" sz="2000">
                <a:latin typeface="Calibri"/>
                <a:cs typeface="Calibri"/>
              </a:rPr>
              <a:t>premium</a:t>
            </a:r>
            <a:r>
              <a:rPr dirty="0" sz="2000" spc="-8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commitment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1167385" y="6557759"/>
            <a:ext cx="12629515" cy="1059815"/>
            <a:chOff x="1167385" y="6557759"/>
            <a:chExt cx="12629515" cy="1059815"/>
          </a:xfrm>
        </p:grpSpPr>
        <p:pic>
          <p:nvPicPr>
            <p:cNvPr id="27" name="object 27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67385" y="6557759"/>
              <a:ext cx="12629385" cy="1059205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73480" y="6676644"/>
              <a:ext cx="12370308" cy="713232"/>
            </a:xfrm>
            <a:prstGeom prst="rect">
              <a:avLst/>
            </a:prstGeom>
          </p:spPr>
        </p:pic>
        <p:sp>
          <p:nvSpPr>
            <p:cNvPr id="29" name="object 29" descr=""/>
            <p:cNvSpPr/>
            <p:nvPr/>
          </p:nvSpPr>
          <p:spPr>
            <a:xfrm>
              <a:off x="1219200" y="6590411"/>
              <a:ext cx="12524740" cy="953769"/>
            </a:xfrm>
            <a:custGeom>
              <a:avLst/>
              <a:gdLst/>
              <a:ahLst/>
              <a:cxnLst/>
              <a:rect l="l" t="t" r="r" b="b"/>
              <a:pathLst>
                <a:path w="12524740" h="953770">
                  <a:moveTo>
                    <a:pt x="12365609" y="0"/>
                  </a:moveTo>
                  <a:lnTo>
                    <a:pt x="158877" y="0"/>
                  </a:lnTo>
                  <a:lnTo>
                    <a:pt x="108655" y="8098"/>
                  </a:lnTo>
                  <a:lnTo>
                    <a:pt x="65041" y="30650"/>
                  </a:lnTo>
                  <a:lnTo>
                    <a:pt x="30650" y="65041"/>
                  </a:lnTo>
                  <a:lnTo>
                    <a:pt x="8098" y="108655"/>
                  </a:lnTo>
                  <a:lnTo>
                    <a:pt x="0" y="158876"/>
                  </a:lnTo>
                  <a:lnTo>
                    <a:pt x="0" y="794486"/>
                  </a:lnTo>
                  <a:lnTo>
                    <a:pt x="8098" y="844711"/>
                  </a:lnTo>
                  <a:lnTo>
                    <a:pt x="30650" y="888331"/>
                  </a:lnTo>
                  <a:lnTo>
                    <a:pt x="65041" y="922729"/>
                  </a:lnTo>
                  <a:lnTo>
                    <a:pt x="108655" y="945287"/>
                  </a:lnTo>
                  <a:lnTo>
                    <a:pt x="158877" y="953388"/>
                  </a:lnTo>
                  <a:lnTo>
                    <a:pt x="12365609" y="953388"/>
                  </a:lnTo>
                  <a:lnTo>
                    <a:pt x="12415830" y="945287"/>
                  </a:lnTo>
                  <a:lnTo>
                    <a:pt x="12459444" y="922729"/>
                  </a:lnTo>
                  <a:lnTo>
                    <a:pt x="12493835" y="888331"/>
                  </a:lnTo>
                  <a:lnTo>
                    <a:pt x="12516387" y="844711"/>
                  </a:lnTo>
                  <a:lnTo>
                    <a:pt x="12524486" y="794486"/>
                  </a:lnTo>
                  <a:lnTo>
                    <a:pt x="12524486" y="158876"/>
                  </a:lnTo>
                  <a:lnTo>
                    <a:pt x="12516387" y="108655"/>
                  </a:lnTo>
                  <a:lnTo>
                    <a:pt x="12493835" y="65041"/>
                  </a:lnTo>
                  <a:lnTo>
                    <a:pt x="12459444" y="30650"/>
                  </a:lnTo>
                  <a:lnTo>
                    <a:pt x="12415830" y="8098"/>
                  </a:lnTo>
                  <a:lnTo>
                    <a:pt x="1236560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1219200" y="6590411"/>
              <a:ext cx="12524740" cy="953769"/>
            </a:xfrm>
            <a:custGeom>
              <a:avLst/>
              <a:gdLst/>
              <a:ahLst/>
              <a:cxnLst/>
              <a:rect l="l" t="t" r="r" b="b"/>
              <a:pathLst>
                <a:path w="12524740" h="953770">
                  <a:moveTo>
                    <a:pt x="0" y="158876"/>
                  </a:moveTo>
                  <a:lnTo>
                    <a:pt x="8098" y="108655"/>
                  </a:lnTo>
                  <a:lnTo>
                    <a:pt x="30650" y="65041"/>
                  </a:lnTo>
                  <a:lnTo>
                    <a:pt x="65041" y="30650"/>
                  </a:lnTo>
                  <a:lnTo>
                    <a:pt x="108655" y="8098"/>
                  </a:lnTo>
                  <a:lnTo>
                    <a:pt x="158877" y="0"/>
                  </a:lnTo>
                  <a:lnTo>
                    <a:pt x="12365609" y="0"/>
                  </a:lnTo>
                  <a:lnTo>
                    <a:pt x="12415830" y="8098"/>
                  </a:lnTo>
                  <a:lnTo>
                    <a:pt x="12459444" y="30650"/>
                  </a:lnTo>
                  <a:lnTo>
                    <a:pt x="12493835" y="65041"/>
                  </a:lnTo>
                  <a:lnTo>
                    <a:pt x="12516387" y="108655"/>
                  </a:lnTo>
                  <a:lnTo>
                    <a:pt x="12524486" y="158876"/>
                  </a:lnTo>
                  <a:lnTo>
                    <a:pt x="12524486" y="794486"/>
                  </a:lnTo>
                  <a:lnTo>
                    <a:pt x="12516387" y="844711"/>
                  </a:lnTo>
                  <a:lnTo>
                    <a:pt x="12493835" y="888331"/>
                  </a:lnTo>
                  <a:lnTo>
                    <a:pt x="12459444" y="922729"/>
                  </a:lnTo>
                  <a:lnTo>
                    <a:pt x="12415830" y="945287"/>
                  </a:lnTo>
                  <a:lnTo>
                    <a:pt x="12365609" y="953388"/>
                  </a:lnTo>
                  <a:lnTo>
                    <a:pt x="158877" y="953388"/>
                  </a:lnTo>
                  <a:lnTo>
                    <a:pt x="108655" y="945287"/>
                  </a:lnTo>
                  <a:lnTo>
                    <a:pt x="65041" y="922729"/>
                  </a:lnTo>
                  <a:lnTo>
                    <a:pt x="30650" y="888331"/>
                  </a:lnTo>
                  <a:lnTo>
                    <a:pt x="8098" y="844711"/>
                  </a:lnTo>
                  <a:lnTo>
                    <a:pt x="0" y="794486"/>
                  </a:lnTo>
                  <a:lnTo>
                    <a:pt x="0" y="158876"/>
                  </a:lnTo>
                  <a:close/>
                </a:path>
              </a:pathLst>
            </a:custGeom>
            <a:ln w="38100">
              <a:solidFill>
                <a:srgbClr val="49452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 descr=""/>
          <p:cNvSpPr txBox="1"/>
          <p:nvPr/>
        </p:nvSpPr>
        <p:spPr>
          <a:xfrm>
            <a:off x="11083797" y="6773671"/>
            <a:ext cx="22390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(For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tax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related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queries,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1344549" y="6747764"/>
            <a:ext cx="9591040" cy="579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ts val="2295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 sz="2000" spc="-60">
                <a:latin typeface="Calibri"/>
                <a:cs typeface="Calibri"/>
              </a:rPr>
              <a:t>Tax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Benefits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as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per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prevailing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laws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Income</a:t>
            </a:r>
            <a:r>
              <a:rPr dirty="0" sz="2000" spc="-45">
                <a:latin typeface="Calibri"/>
                <a:cs typeface="Calibri"/>
              </a:rPr>
              <a:t> Tax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Act,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1961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as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amended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from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time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time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ts val="2055"/>
              </a:lnSpc>
            </a:pPr>
            <a:r>
              <a:rPr dirty="0" sz="1800" spc="-10">
                <a:latin typeface="Calibri"/>
                <a:cs typeface="Calibri"/>
              </a:rPr>
              <a:t>contact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your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independent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tax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advisor)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72178" y="3229101"/>
            <a:ext cx="570738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Boundary</a:t>
            </a:r>
            <a:r>
              <a:rPr dirty="0" sz="4400" spc="-25"/>
              <a:t> </a:t>
            </a:r>
            <a:r>
              <a:rPr dirty="0" sz="4400" spc="-10"/>
              <a:t>Conditions</a:t>
            </a:r>
            <a:endParaRPr sz="4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0439907" y="360845"/>
            <a:ext cx="3726815" cy="1938020"/>
            <a:chOff x="10439907" y="360845"/>
            <a:chExt cx="3726815" cy="193802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48812" y="360845"/>
              <a:ext cx="2617623" cy="797478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0452607" y="1207770"/>
              <a:ext cx="1212215" cy="1078230"/>
            </a:xfrm>
            <a:custGeom>
              <a:avLst/>
              <a:gdLst/>
              <a:ahLst/>
              <a:cxnLst/>
              <a:rect l="l" t="t" r="r" b="b"/>
              <a:pathLst>
                <a:path w="1212215" h="1078230">
                  <a:moveTo>
                    <a:pt x="1211961" y="0"/>
                  </a:moveTo>
                  <a:lnTo>
                    <a:pt x="0" y="0"/>
                  </a:lnTo>
                  <a:lnTo>
                    <a:pt x="0" y="700658"/>
                  </a:lnTo>
                  <a:lnTo>
                    <a:pt x="517017" y="700658"/>
                  </a:lnTo>
                  <a:lnTo>
                    <a:pt x="517017" y="808735"/>
                  </a:lnTo>
                  <a:lnTo>
                    <a:pt x="450850" y="808735"/>
                  </a:lnTo>
                  <a:lnTo>
                    <a:pt x="606044" y="1078229"/>
                  </a:lnTo>
                  <a:lnTo>
                    <a:pt x="761111" y="808735"/>
                  </a:lnTo>
                  <a:lnTo>
                    <a:pt x="695071" y="808735"/>
                  </a:lnTo>
                  <a:lnTo>
                    <a:pt x="695071" y="700658"/>
                  </a:lnTo>
                  <a:lnTo>
                    <a:pt x="1211961" y="700658"/>
                  </a:lnTo>
                  <a:lnTo>
                    <a:pt x="121196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0452607" y="1207770"/>
              <a:ext cx="1212215" cy="1078230"/>
            </a:xfrm>
            <a:custGeom>
              <a:avLst/>
              <a:gdLst/>
              <a:ahLst/>
              <a:cxnLst/>
              <a:rect l="l" t="t" r="r" b="b"/>
              <a:pathLst>
                <a:path w="1212215" h="1078230">
                  <a:moveTo>
                    <a:pt x="0" y="0"/>
                  </a:moveTo>
                  <a:lnTo>
                    <a:pt x="1211961" y="0"/>
                  </a:lnTo>
                  <a:lnTo>
                    <a:pt x="1211961" y="700658"/>
                  </a:lnTo>
                  <a:lnTo>
                    <a:pt x="695071" y="700658"/>
                  </a:lnTo>
                  <a:lnTo>
                    <a:pt x="695071" y="808735"/>
                  </a:lnTo>
                  <a:lnTo>
                    <a:pt x="761111" y="808735"/>
                  </a:lnTo>
                  <a:lnTo>
                    <a:pt x="606044" y="1078229"/>
                  </a:lnTo>
                  <a:lnTo>
                    <a:pt x="450850" y="808735"/>
                  </a:lnTo>
                  <a:lnTo>
                    <a:pt x="517017" y="808735"/>
                  </a:lnTo>
                  <a:lnTo>
                    <a:pt x="517017" y="700658"/>
                  </a:lnTo>
                  <a:lnTo>
                    <a:pt x="0" y="70065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3540" y="471297"/>
            <a:ext cx="402526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Entry</a:t>
            </a:r>
            <a:r>
              <a:rPr dirty="0" spc="-40"/>
              <a:t> </a:t>
            </a:r>
            <a:r>
              <a:rPr dirty="0"/>
              <a:t>&amp;</a:t>
            </a:r>
            <a:r>
              <a:rPr dirty="0" spc="-5"/>
              <a:t> </a:t>
            </a:r>
            <a:r>
              <a:rPr dirty="0"/>
              <a:t>Maturity</a:t>
            </a:r>
            <a:r>
              <a:rPr dirty="0" spc="-155"/>
              <a:t> </a:t>
            </a:r>
            <a:r>
              <a:rPr dirty="0" spc="-25"/>
              <a:t>Age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8335009" y="2341181"/>
            <a:ext cx="1277620" cy="621665"/>
          </a:xfrm>
          <a:prstGeom prst="rect">
            <a:avLst/>
          </a:prstGeom>
          <a:ln w="25400">
            <a:solidFill>
              <a:srgbClr val="7E7E7E"/>
            </a:solidFill>
          </a:ln>
        </p:spPr>
        <p:txBody>
          <a:bodyPr wrap="square" lIns="0" tIns="140335" rIns="0" bIns="0" rtlCol="0" vert="horz">
            <a:spAutoFit/>
          </a:bodyPr>
          <a:lstStyle/>
          <a:p>
            <a:pPr marL="274320">
              <a:lnSpc>
                <a:spcPct val="100000"/>
              </a:lnSpc>
              <a:spcBef>
                <a:spcPts val="1105"/>
              </a:spcBef>
            </a:pPr>
            <a:r>
              <a:rPr dirty="0" sz="2000">
                <a:latin typeface="Calibri"/>
                <a:cs typeface="Calibri"/>
              </a:rPr>
              <a:t>3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years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8335009" y="3395408"/>
            <a:ext cx="1277620" cy="621665"/>
          </a:xfrm>
          <a:prstGeom prst="rect">
            <a:avLst/>
          </a:prstGeom>
          <a:ln w="25400">
            <a:solidFill>
              <a:srgbClr val="7E7E7E"/>
            </a:solidFill>
          </a:ln>
        </p:spPr>
        <p:txBody>
          <a:bodyPr wrap="square" lIns="0" tIns="140335" rIns="0" bIns="0" rtlCol="0" vert="horz">
            <a:spAutoFit/>
          </a:bodyPr>
          <a:lstStyle/>
          <a:p>
            <a:pPr marL="210820">
              <a:lnSpc>
                <a:spcPct val="100000"/>
              </a:lnSpc>
              <a:spcBef>
                <a:spcPts val="1105"/>
              </a:spcBef>
            </a:pPr>
            <a:r>
              <a:rPr dirty="0" sz="2000">
                <a:latin typeface="Calibri"/>
                <a:cs typeface="Calibri"/>
              </a:rPr>
              <a:t>60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years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8335009" y="5369623"/>
            <a:ext cx="1277620" cy="621665"/>
          </a:xfrm>
          <a:prstGeom prst="rect">
            <a:avLst/>
          </a:prstGeom>
          <a:ln w="25400">
            <a:solidFill>
              <a:srgbClr val="943735"/>
            </a:solidFill>
          </a:ln>
        </p:spPr>
        <p:txBody>
          <a:bodyPr wrap="square" lIns="0" tIns="140970" rIns="0" bIns="0" rtlCol="0" vert="horz">
            <a:spAutoFit/>
          </a:bodyPr>
          <a:lstStyle/>
          <a:p>
            <a:pPr marL="211454">
              <a:lnSpc>
                <a:spcPct val="100000"/>
              </a:lnSpc>
              <a:spcBef>
                <a:spcPts val="1110"/>
              </a:spcBef>
            </a:pPr>
            <a:r>
              <a:rPr dirty="0" sz="2000">
                <a:latin typeface="Calibri"/>
                <a:cs typeface="Calibri"/>
              </a:rPr>
              <a:t>18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years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8335009" y="6389052"/>
            <a:ext cx="1277620" cy="621665"/>
          </a:xfrm>
          <a:prstGeom prst="rect">
            <a:avLst/>
          </a:prstGeom>
          <a:ln w="25400">
            <a:solidFill>
              <a:srgbClr val="943735"/>
            </a:solidFill>
          </a:ln>
        </p:spPr>
        <p:txBody>
          <a:bodyPr wrap="square" lIns="0" tIns="141605" rIns="0" bIns="0" rtlCol="0" vert="horz">
            <a:spAutoFit/>
          </a:bodyPr>
          <a:lstStyle/>
          <a:p>
            <a:pPr marL="210820">
              <a:lnSpc>
                <a:spcPct val="100000"/>
              </a:lnSpc>
              <a:spcBef>
                <a:spcPts val="1115"/>
              </a:spcBef>
            </a:pPr>
            <a:r>
              <a:rPr dirty="0" sz="2000">
                <a:latin typeface="Calibri"/>
                <a:cs typeface="Calibri"/>
              </a:rPr>
              <a:t>75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years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2697479" y="2766060"/>
            <a:ext cx="1312545" cy="820419"/>
            <a:chOff x="2697479" y="2766060"/>
            <a:chExt cx="1312545" cy="820419"/>
          </a:xfrm>
        </p:grpSpPr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97479" y="2801094"/>
              <a:ext cx="1312163" cy="784894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80359" y="2766060"/>
              <a:ext cx="1060703" cy="771144"/>
            </a:xfrm>
            <a:prstGeom prst="rect">
              <a:avLst/>
            </a:prstGeom>
          </p:spPr>
        </p:pic>
      </p:grpSp>
      <p:sp>
        <p:nvSpPr>
          <p:cNvPr id="14" name="object 14" descr=""/>
          <p:cNvSpPr txBox="1"/>
          <p:nvPr/>
        </p:nvSpPr>
        <p:spPr>
          <a:xfrm>
            <a:off x="2735960" y="2819412"/>
            <a:ext cx="1235075" cy="708025"/>
          </a:xfrm>
          <a:prstGeom prst="rect">
            <a:avLst/>
          </a:prstGeom>
          <a:solidFill>
            <a:srgbClr val="D9D9D9"/>
          </a:solidFill>
          <a:ln w="9525">
            <a:solidFill>
              <a:srgbClr val="7E7E7E"/>
            </a:solidFill>
          </a:ln>
        </p:spPr>
        <p:txBody>
          <a:bodyPr wrap="square" lIns="0" tIns="29845" rIns="0" bIns="0" rtlCol="0" vert="horz">
            <a:spAutoFit/>
          </a:bodyPr>
          <a:lstStyle/>
          <a:p>
            <a:pPr marL="354330" marR="330200" indent="-15240">
              <a:lnSpc>
                <a:spcPct val="100000"/>
              </a:lnSpc>
              <a:spcBef>
                <a:spcPts val="235"/>
              </a:spcBef>
            </a:pPr>
            <a:r>
              <a:rPr dirty="0" sz="2000" spc="-10" b="1">
                <a:latin typeface="Calibri"/>
                <a:cs typeface="Calibri"/>
              </a:rPr>
              <a:t>Entry </a:t>
            </a:r>
            <a:r>
              <a:rPr dirty="0" sz="2000" spc="-20" b="1">
                <a:latin typeface="Calibri"/>
                <a:cs typeface="Calibri"/>
              </a:rPr>
              <a:t>Age*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8842375" y="3017900"/>
            <a:ext cx="25844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-25">
                <a:latin typeface="Calibri"/>
                <a:cs typeface="Calibri"/>
              </a:rPr>
              <a:t>TO</a:t>
            </a:r>
            <a:endParaRPr sz="1650">
              <a:latin typeface="Calibri"/>
              <a:cs typeface="Calibri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5469628" y="2356125"/>
            <a:ext cx="1831975" cy="632460"/>
            <a:chOff x="5469628" y="2356125"/>
            <a:chExt cx="1831975" cy="632460"/>
          </a:xfrm>
        </p:grpSpPr>
        <p:pic>
          <p:nvPicPr>
            <p:cNvPr id="17" name="object 1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69628" y="2356125"/>
              <a:ext cx="1831866" cy="632417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5507990" y="2373756"/>
              <a:ext cx="1759585" cy="556260"/>
            </a:xfrm>
            <a:custGeom>
              <a:avLst/>
              <a:gdLst/>
              <a:ahLst/>
              <a:cxnLst/>
              <a:rect l="l" t="t" r="r" b="b"/>
              <a:pathLst>
                <a:path w="1759584" h="556260">
                  <a:moveTo>
                    <a:pt x="1514093" y="0"/>
                  </a:moveTo>
                  <a:lnTo>
                    <a:pt x="0" y="0"/>
                  </a:lnTo>
                  <a:lnTo>
                    <a:pt x="0" y="556259"/>
                  </a:lnTo>
                  <a:lnTo>
                    <a:pt x="1514093" y="556259"/>
                  </a:lnTo>
                  <a:lnTo>
                    <a:pt x="1759458" y="278129"/>
                  </a:lnTo>
                  <a:lnTo>
                    <a:pt x="1514093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5507990" y="2373756"/>
              <a:ext cx="1759585" cy="556260"/>
            </a:xfrm>
            <a:custGeom>
              <a:avLst/>
              <a:gdLst/>
              <a:ahLst/>
              <a:cxnLst/>
              <a:rect l="l" t="t" r="r" b="b"/>
              <a:pathLst>
                <a:path w="1759584" h="556260">
                  <a:moveTo>
                    <a:pt x="0" y="0"/>
                  </a:moveTo>
                  <a:lnTo>
                    <a:pt x="1514093" y="0"/>
                  </a:lnTo>
                  <a:lnTo>
                    <a:pt x="1759458" y="278129"/>
                  </a:lnTo>
                  <a:lnTo>
                    <a:pt x="1514093" y="556259"/>
                  </a:lnTo>
                  <a:lnTo>
                    <a:pt x="0" y="55625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 descr=""/>
          <p:cNvGrpSpPr/>
          <p:nvPr/>
        </p:nvGrpSpPr>
        <p:grpSpPr>
          <a:xfrm>
            <a:off x="5469628" y="3392445"/>
            <a:ext cx="1831975" cy="632460"/>
            <a:chOff x="5469628" y="3392445"/>
            <a:chExt cx="1831975" cy="632460"/>
          </a:xfrm>
        </p:grpSpPr>
        <p:pic>
          <p:nvPicPr>
            <p:cNvPr id="21" name="object 2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69628" y="3392445"/>
              <a:ext cx="1831866" cy="632417"/>
            </a:xfrm>
            <a:prstGeom prst="rect">
              <a:avLst/>
            </a:prstGeom>
          </p:spPr>
        </p:pic>
        <p:sp>
          <p:nvSpPr>
            <p:cNvPr id="22" name="object 22" descr=""/>
            <p:cNvSpPr/>
            <p:nvPr/>
          </p:nvSpPr>
          <p:spPr>
            <a:xfrm>
              <a:off x="5507990" y="3410077"/>
              <a:ext cx="1759585" cy="556260"/>
            </a:xfrm>
            <a:custGeom>
              <a:avLst/>
              <a:gdLst/>
              <a:ahLst/>
              <a:cxnLst/>
              <a:rect l="l" t="t" r="r" b="b"/>
              <a:pathLst>
                <a:path w="1759584" h="556260">
                  <a:moveTo>
                    <a:pt x="1514093" y="0"/>
                  </a:moveTo>
                  <a:lnTo>
                    <a:pt x="0" y="0"/>
                  </a:lnTo>
                  <a:lnTo>
                    <a:pt x="0" y="556260"/>
                  </a:lnTo>
                  <a:lnTo>
                    <a:pt x="1514093" y="556260"/>
                  </a:lnTo>
                  <a:lnTo>
                    <a:pt x="1759458" y="278130"/>
                  </a:lnTo>
                  <a:lnTo>
                    <a:pt x="1514093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5507990" y="3410077"/>
              <a:ext cx="1759585" cy="556260"/>
            </a:xfrm>
            <a:custGeom>
              <a:avLst/>
              <a:gdLst/>
              <a:ahLst/>
              <a:cxnLst/>
              <a:rect l="l" t="t" r="r" b="b"/>
              <a:pathLst>
                <a:path w="1759584" h="556260">
                  <a:moveTo>
                    <a:pt x="0" y="0"/>
                  </a:moveTo>
                  <a:lnTo>
                    <a:pt x="1514093" y="0"/>
                  </a:lnTo>
                  <a:lnTo>
                    <a:pt x="1759458" y="278130"/>
                  </a:lnTo>
                  <a:lnTo>
                    <a:pt x="1514093" y="556260"/>
                  </a:lnTo>
                  <a:lnTo>
                    <a:pt x="0" y="55626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5853176" y="3522979"/>
            <a:ext cx="107061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latin typeface="Calibri"/>
                <a:cs typeface="Calibri"/>
              </a:rPr>
              <a:t>Maximum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5872098" y="2468626"/>
            <a:ext cx="1033144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latin typeface="Calibri"/>
                <a:cs typeface="Calibri"/>
              </a:rPr>
              <a:t>Minimum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2711195" y="5751576"/>
            <a:ext cx="1379220" cy="820419"/>
            <a:chOff x="2711195" y="5751576"/>
            <a:chExt cx="1379220" cy="820419"/>
          </a:xfrm>
        </p:grpSpPr>
        <p:pic>
          <p:nvPicPr>
            <p:cNvPr id="27" name="object 2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72167" y="5786610"/>
              <a:ext cx="1199365" cy="784894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11195" y="5751576"/>
              <a:ext cx="1379220" cy="771144"/>
            </a:xfrm>
            <a:prstGeom prst="rect">
              <a:avLst/>
            </a:prstGeom>
          </p:spPr>
        </p:pic>
      </p:grpSp>
      <p:sp>
        <p:nvSpPr>
          <p:cNvPr id="29" name="object 29" descr=""/>
          <p:cNvSpPr txBox="1"/>
          <p:nvPr/>
        </p:nvSpPr>
        <p:spPr>
          <a:xfrm>
            <a:off x="2809875" y="5805309"/>
            <a:ext cx="1123315" cy="708025"/>
          </a:xfrm>
          <a:prstGeom prst="rect">
            <a:avLst/>
          </a:prstGeom>
          <a:solidFill>
            <a:srgbClr val="E6B8B8"/>
          </a:solidFill>
          <a:ln w="9525">
            <a:solidFill>
              <a:srgbClr val="943735"/>
            </a:solidFill>
          </a:ln>
        </p:spPr>
        <p:txBody>
          <a:bodyPr wrap="square" lIns="0" tIns="30480" rIns="0" bIns="0" rtlCol="0" vert="horz">
            <a:spAutoFit/>
          </a:bodyPr>
          <a:lstStyle/>
          <a:p>
            <a:pPr marL="299085" marR="86995" indent="-203200">
              <a:lnSpc>
                <a:spcPct val="100000"/>
              </a:lnSpc>
              <a:spcBef>
                <a:spcPts val="240"/>
              </a:spcBef>
            </a:pPr>
            <a:r>
              <a:rPr dirty="0" sz="2000" spc="-10" b="1">
                <a:latin typeface="Calibri"/>
                <a:cs typeface="Calibri"/>
              </a:rPr>
              <a:t>Maturity </a:t>
            </a:r>
            <a:r>
              <a:rPr dirty="0" sz="2000" spc="-20" b="1">
                <a:latin typeface="Calibri"/>
                <a:cs typeface="Calibri"/>
              </a:rPr>
              <a:t>Age*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5469628" y="5384313"/>
            <a:ext cx="1831975" cy="632460"/>
            <a:chOff x="5469628" y="5384313"/>
            <a:chExt cx="1831975" cy="632460"/>
          </a:xfrm>
        </p:grpSpPr>
        <p:pic>
          <p:nvPicPr>
            <p:cNvPr id="31" name="object 3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69628" y="5384313"/>
              <a:ext cx="1831866" cy="632417"/>
            </a:xfrm>
            <a:prstGeom prst="rect">
              <a:avLst/>
            </a:prstGeom>
          </p:spPr>
        </p:pic>
        <p:sp>
          <p:nvSpPr>
            <p:cNvPr id="32" name="object 32" descr=""/>
            <p:cNvSpPr/>
            <p:nvPr/>
          </p:nvSpPr>
          <p:spPr>
            <a:xfrm>
              <a:off x="5507990" y="5402199"/>
              <a:ext cx="1759585" cy="556260"/>
            </a:xfrm>
            <a:custGeom>
              <a:avLst/>
              <a:gdLst/>
              <a:ahLst/>
              <a:cxnLst/>
              <a:rect l="l" t="t" r="r" b="b"/>
              <a:pathLst>
                <a:path w="1759584" h="556260">
                  <a:moveTo>
                    <a:pt x="1514093" y="0"/>
                  </a:moveTo>
                  <a:lnTo>
                    <a:pt x="0" y="0"/>
                  </a:lnTo>
                  <a:lnTo>
                    <a:pt x="0" y="556259"/>
                  </a:lnTo>
                  <a:lnTo>
                    <a:pt x="1514093" y="556259"/>
                  </a:lnTo>
                  <a:lnTo>
                    <a:pt x="1759458" y="278130"/>
                  </a:lnTo>
                  <a:lnTo>
                    <a:pt x="1514093" y="0"/>
                  </a:lnTo>
                  <a:close/>
                </a:path>
              </a:pathLst>
            </a:custGeom>
            <a:solidFill>
              <a:srgbClr val="E6B8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5507990" y="5402199"/>
              <a:ext cx="1759585" cy="556260"/>
            </a:xfrm>
            <a:custGeom>
              <a:avLst/>
              <a:gdLst/>
              <a:ahLst/>
              <a:cxnLst/>
              <a:rect l="l" t="t" r="r" b="b"/>
              <a:pathLst>
                <a:path w="1759584" h="556260">
                  <a:moveTo>
                    <a:pt x="0" y="0"/>
                  </a:moveTo>
                  <a:lnTo>
                    <a:pt x="1514093" y="0"/>
                  </a:lnTo>
                  <a:lnTo>
                    <a:pt x="1759458" y="278130"/>
                  </a:lnTo>
                  <a:lnTo>
                    <a:pt x="1514093" y="556259"/>
                  </a:lnTo>
                  <a:lnTo>
                    <a:pt x="0" y="55625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94373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4" name="object 34" descr=""/>
          <p:cNvGrpSpPr/>
          <p:nvPr/>
        </p:nvGrpSpPr>
        <p:grpSpPr>
          <a:xfrm>
            <a:off x="5469628" y="6403869"/>
            <a:ext cx="1831975" cy="632460"/>
            <a:chOff x="5469628" y="6403869"/>
            <a:chExt cx="1831975" cy="632460"/>
          </a:xfrm>
        </p:grpSpPr>
        <p:pic>
          <p:nvPicPr>
            <p:cNvPr id="35" name="object 35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69628" y="6403869"/>
              <a:ext cx="1831866" cy="632417"/>
            </a:xfrm>
            <a:prstGeom prst="rect">
              <a:avLst/>
            </a:prstGeom>
          </p:spPr>
        </p:pic>
        <p:sp>
          <p:nvSpPr>
            <p:cNvPr id="36" name="object 36" descr=""/>
            <p:cNvSpPr/>
            <p:nvPr/>
          </p:nvSpPr>
          <p:spPr>
            <a:xfrm>
              <a:off x="5507990" y="6421628"/>
              <a:ext cx="1759585" cy="556260"/>
            </a:xfrm>
            <a:custGeom>
              <a:avLst/>
              <a:gdLst/>
              <a:ahLst/>
              <a:cxnLst/>
              <a:rect l="l" t="t" r="r" b="b"/>
              <a:pathLst>
                <a:path w="1759584" h="556259">
                  <a:moveTo>
                    <a:pt x="1514093" y="0"/>
                  </a:moveTo>
                  <a:lnTo>
                    <a:pt x="0" y="0"/>
                  </a:lnTo>
                  <a:lnTo>
                    <a:pt x="0" y="556247"/>
                  </a:lnTo>
                  <a:lnTo>
                    <a:pt x="1514093" y="556247"/>
                  </a:lnTo>
                  <a:lnTo>
                    <a:pt x="1759458" y="278130"/>
                  </a:lnTo>
                  <a:lnTo>
                    <a:pt x="1514093" y="0"/>
                  </a:lnTo>
                  <a:close/>
                </a:path>
              </a:pathLst>
            </a:custGeom>
            <a:solidFill>
              <a:srgbClr val="E6B8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5507990" y="6421628"/>
              <a:ext cx="1759585" cy="556260"/>
            </a:xfrm>
            <a:custGeom>
              <a:avLst/>
              <a:gdLst/>
              <a:ahLst/>
              <a:cxnLst/>
              <a:rect l="l" t="t" r="r" b="b"/>
              <a:pathLst>
                <a:path w="1759584" h="556259">
                  <a:moveTo>
                    <a:pt x="0" y="0"/>
                  </a:moveTo>
                  <a:lnTo>
                    <a:pt x="1514093" y="0"/>
                  </a:lnTo>
                  <a:lnTo>
                    <a:pt x="1759458" y="278130"/>
                  </a:lnTo>
                  <a:lnTo>
                    <a:pt x="1514093" y="556247"/>
                  </a:lnTo>
                  <a:lnTo>
                    <a:pt x="0" y="55624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94373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 descr=""/>
          <p:cNvSpPr txBox="1"/>
          <p:nvPr/>
        </p:nvSpPr>
        <p:spPr>
          <a:xfrm>
            <a:off x="5853176" y="6517081"/>
            <a:ext cx="107061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latin typeface="Calibri"/>
                <a:cs typeface="Calibri"/>
              </a:rPr>
              <a:t>Maximum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5872098" y="5497448"/>
            <a:ext cx="1033144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latin typeface="Calibri"/>
                <a:cs typeface="Calibri"/>
              </a:rPr>
              <a:t>Minimum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8842375" y="6029071"/>
            <a:ext cx="25844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-25">
                <a:latin typeface="Calibri"/>
                <a:cs typeface="Calibri"/>
              </a:rPr>
              <a:t>TO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41" name="object 41" descr=""/>
          <p:cNvSpPr/>
          <p:nvPr/>
        </p:nvSpPr>
        <p:spPr>
          <a:xfrm>
            <a:off x="1783207" y="4709540"/>
            <a:ext cx="10637520" cy="0"/>
          </a:xfrm>
          <a:custGeom>
            <a:avLst/>
            <a:gdLst/>
            <a:ahLst/>
            <a:cxnLst/>
            <a:rect l="l" t="t" r="r" b="b"/>
            <a:pathLst>
              <a:path w="10637520" h="0">
                <a:moveTo>
                  <a:pt x="0" y="0"/>
                </a:moveTo>
                <a:lnTo>
                  <a:pt x="10637393" y="0"/>
                </a:lnTo>
              </a:path>
            </a:pathLst>
          </a:custGeom>
          <a:ln w="3810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 descr=""/>
          <p:cNvSpPr txBox="1"/>
          <p:nvPr/>
        </p:nvSpPr>
        <p:spPr>
          <a:xfrm>
            <a:off x="10419842" y="2341181"/>
            <a:ext cx="1277620" cy="621665"/>
          </a:xfrm>
          <a:prstGeom prst="rect">
            <a:avLst/>
          </a:prstGeom>
          <a:ln w="25400">
            <a:solidFill>
              <a:srgbClr val="7E7E7E"/>
            </a:solidFill>
          </a:ln>
        </p:spPr>
        <p:txBody>
          <a:bodyPr wrap="square" lIns="0" tIns="140335" rIns="0" bIns="0" rtlCol="0" vert="horz">
            <a:spAutoFit/>
          </a:bodyPr>
          <a:lstStyle/>
          <a:p>
            <a:pPr marL="274320">
              <a:lnSpc>
                <a:spcPct val="100000"/>
              </a:lnSpc>
              <a:spcBef>
                <a:spcPts val="1105"/>
              </a:spcBef>
            </a:pPr>
            <a:r>
              <a:rPr dirty="0" sz="2000">
                <a:latin typeface="Calibri"/>
                <a:cs typeface="Calibri"/>
              </a:rPr>
              <a:t>6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years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10419842" y="3395408"/>
            <a:ext cx="1277620" cy="621665"/>
          </a:xfrm>
          <a:prstGeom prst="rect">
            <a:avLst/>
          </a:prstGeom>
          <a:ln w="25400">
            <a:solidFill>
              <a:srgbClr val="7E7E7E"/>
            </a:solidFill>
          </a:ln>
        </p:spPr>
        <p:txBody>
          <a:bodyPr wrap="square" lIns="0" tIns="140335" rIns="0" bIns="0" rtlCol="0" vert="horz">
            <a:spAutoFit/>
          </a:bodyPr>
          <a:lstStyle/>
          <a:p>
            <a:pPr marL="211454">
              <a:lnSpc>
                <a:spcPct val="100000"/>
              </a:lnSpc>
              <a:spcBef>
                <a:spcPts val="1105"/>
              </a:spcBef>
            </a:pPr>
            <a:r>
              <a:rPr dirty="0" sz="2000">
                <a:latin typeface="Calibri"/>
                <a:cs typeface="Calibri"/>
              </a:rPr>
              <a:t>60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years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10927206" y="3017900"/>
            <a:ext cx="25844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-25">
                <a:latin typeface="Calibri"/>
                <a:cs typeface="Calibri"/>
              </a:rPr>
              <a:t>TO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10636122" y="1224152"/>
            <a:ext cx="899160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46355">
              <a:lnSpc>
                <a:spcPct val="100000"/>
              </a:lnSpc>
              <a:spcBef>
                <a:spcPts val="100"/>
              </a:spcBef>
            </a:pPr>
            <a:r>
              <a:rPr dirty="0" sz="2000" spc="-25" b="1">
                <a:latin typeface="Calibri"/>
                <a:cs typeface="Calibri"/>
              </a:rPr>
              <a:t>PT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12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years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6" name="object 46" descr=""/>
          <p:cNvGrpSpPr/>
          <p:nvPr/>
        </p:nvGrpSpPr>
        <p:grpSpPr>
          <a:xfrm>
            <a:off x="8387842" y="1195069"/>
            <a:ext cx="1237615" cy="1103630"/>
            <a:chOff x="8387842" y="1195069"/>
            <a:chExt cx="1237615" cy="1103630"/>
          </a:xfrm>
        </p:grpSpPr>
        <p:sp>
          <p:nvSpPr>
            <p:cNvPr id="47" name="object 47" descr=""/>
            <p:cNvSpPr/>
            <p:nvPr/>
          </p:nvSpPr>
          <p:spPr>
            <a:xfrm>
              <a:off x="8400542" y="1207769"/>
              <a:ext cx="1212215" cy="1078230"/>
            </a:xfrm>
            <a:custGeom>
              <a:avLst/>
              <a:gdLst/>
              <a:ahLst/>
              <a:cxnLst/>
              <a:rect l="l" t="t" r="r" b="b"/>
              <a:pathLst>
                <a:path w="1212215" h="1078230">
                  <a:moveTo>
                    <a:pt x="1211960" y="0"/>
                  </a:moveTo>
                  <a:lnTo>
                    <a:pt x="0" y="0"/>
                  </a:lnTo>
                  <a:lnTo>
                    <a:pt x="0" y="700658"/>
                  </a:lnTo>
                  <a:lnTo>
                    <a:pt x="516889" y="700658"/>
                  </a:lnTo>
                  <a:lnTo>
                    <a:pt x="516889" y="808735"/>
                  </a:lnTo>
                  <a:lnTo>
                    <a:pt x="450850" y="808735"/>
                  </a:lnTo>
                  <a:lnTo>
                    <a:pt x="605916" y="1078229"/>
                  </a:lnTo>
                  <a:lnTo>
                    <a:pt x="761110" y="808735"/>
                  </a:lnTo>
                  <a:lnTo>
                    <a:pt x="694943" y="808735"/>
                  </a:lnTo>
                  <a:lnTo>
                    <a:pt x="694943" y="700658"/>
                  </a:lnTo>
                  <a:lnTo>
                    <a:pt x="1211960" y="700658"/>
                  </a:lnTo>
                  <a:lnTo>
                    <a:pt x="121196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8400542" y="1207769"/>
              <a:ext cx="1212215" cy="1078230"/>
            </a:xfrm>
            <a:custGeom>
              <a:avLst/>
              <a:gdLst/>
              <a:ahLst/>
              <a:cxnLst/>
              <a:rect l="l" t="t" r="r" b="b"/>
              <a:pathLst>
                <a:path w="1212215" h="1078230">
                  <a:moveTo>
                    <a:pt x="0" y="0"/>
                  </a:moveTo>
                  <a:lnTo>
                    <a:pt x="1211960" y="0"/>
                  </a:lnTo>
                  <a:lnTo>
                    <a:pt x="1211960" y="700658"/>
                  </a:lnTo>
                  <a:lnTo>
                    <a:pt x="694943" y="700658"/>
                  </a:lnTo>
                  <a:lnTo>
                    <a:pt x="694943" y="808735"/>
                  </a:lnTo>
                  <a:lnTo>
                    <a:pt x="761110" y="808735"/>
                  </a:lnTo>
                  <a:lnTo>
                    <a:pt x="605916" y="1078229"/>
                  </a:lnTo>
                  <a:lnTo>
                    <a:pt x="450850" y="808735"/>
                  </a:lnTo>
                  <a:lnTo>
                    <a:pt x="516889" y="808735"/>
                  </a:lnTo>
                  <a:lnTo>
                    <a:pt x="516889" y="700658"/>
                  </a:lnTo>
                  <a:lnTo>
                    <a:pt x="0" y="70065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 descr=""/>
          <p:cNvSpPr txBox="1"/>
          <p:nvPr/>
        </p:nvSpPr>
        <p:spPr>
          <a:xfrm>
            <a:off x="8583930" y="1224152"/>
            <a:ext cx="899160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46355">
              <a:lnSpc>
                <a:spcPct val="100000"/>
              </a:lnSpc>
              <a:spcBef>
                <a:spcPts val="100"/>
              </a:spcBef>
            </a:pPr>
            <a:r>
              <a:rPr dirty="0" sz="2000" spc="-25" b="1">
                <a:latin typeface="Calibri"/>
                <a:cs typeface="Calibri"/>
              </a:rPr>
              <a:t>PT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15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years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383540" y="7631379"/>
            <a:ext cx="50399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latin typeface="Calibri"/>
                <a:cs typeface="Calibri"/>
              </a:rPr>
              <a:t>*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Entry</a:t>
            </a:r>
            <a:r>
              <a:rPr dirty="0" sz="1600" spc="-2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Age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and</a:t>
            </a:r>
            <a:r>
              <a:rPr dirty="0" sz="1600" spc="-1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Maturity</a:t>
            </a:r>
            <a:r>
              <a:rPr dirty="0" sz="1600" spc="-1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Age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calculated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as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on</a:t>
            </a:r>
            <a:r>
              <a:rPr dirty="0" sz="1600" spc="-2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Last</a:t>
            </a:r>
            <a:r>
              <a:rPr dirty="0" sz="1600" spc="-45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Birthday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52444" y="2295144"/>
            <a:ext cx="7808975" cy="357073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2415" rIns="0" bIns="0" rtlCol="0" vert="horz">
            <a:spAutoFit/>
          </a:bodyPr>
          <a:lstStyle/>
          <a:p>
            <a:r>
              <a:t>Premium</a:t>
            </a:r>
          </a:p>
          <a:p>
            <a:r>
              <a:t>Minimum &amp; Maximum limits</a:t>
            </a:r>
          </a:p>
          <a:p>
            <a:r>
              <a:t>• Note: on slide 6th create a pie chart which has details from the table present there !</a:t>
            </a: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7308850" y="2508250"/>
          <a:ext cx="7397750" cy="3122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8400"/>
                <a:gridCol w="2438400"/>
                <a:gridCol w="2438400"/>
              </a:tblGrid>
              <a:tr h="12109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2200" spc="-20" b="1">
                          <a:latin typeface="Calibri"/>
                          <a:cs typeface="Calibri"/>
                        </a:rPr>
                        <a:t>Mode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996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00685" marR="393065" indent="-63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dirty="0" sz="2200" spc="-10" b="1">
                          <a:latin typeface="Calibri"/>
                          <a:cs typeface="Calibri"/>
                        </a:rPr>
                        <a:t>Minimum Instalment Premium</a:t>
                      </a:r>
                      <a:r>
                        <a:rPr dirty="0" sz="2200" spc="-7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 spc="-10" b="1">
                          <a:latin typeface="Calibri"/>
                          <a:cs typeface="Calibri"/>
                        </a:rPr>
                        <a:t>(Rs.)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857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692150" marR="621665" indent="-60960">
                        <a:lnSpc>
                          <a:spcPct val="100000"/>
                        </a:lnSpc>
                        <a:spcBef>
                          <a:spcPts val="1995"/>
                        </a:spcBef>
                      </a:pPr>
                      <a:r>
                        <a:rPr dirty="0" sz="2200" spc="-20" b="1">
                          <a:latin typeface="Calibri"/>
                          <a:cs typeface="Calibri"/>
                        </a:rPr>
                        <a:t>Maximum </a:t>
                      </a:r>
                      <a:r>
                        <a:rPr dirty="0" sz="2200" spc="-10" b="1">
                          <a:latin typeface="Calibri"/>
                          <a:cs typeface="Calibri"/>
                        </a:rPr>
                        <a:t>Premium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2533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</a:tr>
              <a:tr h="478155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2200" spc="-10" b="1">
                          <a:latin typeface="Calibri"/>
                          <a:cs typeface="Calibri"/>
                        </a:rPr>
                        <a:t>Annual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546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2200" spc="-10">
                          <a:latin typeface="Calibri"/>
                          <a:cs typeface="Calibri"/>
                        </a:rPr>
                        <a:t>1,00,000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546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algn="ctr" marL="619125" marR="608965" indent="-635">
                        <a:lnSpc>
                          <a:spcPct val="100000"/>
                        </a:lnSpc>
                      </a:pPr>
                      <a:r>
                        <a:rPr dirty="0" sz="2200">
                          <a:latin typeface="Calibri"/>
                          <a:cs typeface="Calibri"/>
                        </a:rPr>
                        <a:t>No</a:t>
                      </a:r>
                      <a:r>
                        <a:rPr dirty="0" sz="2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 spc="-10">
                          <a:latin typeface="Calibri"/>
                          <a:cs typeface="Calibri"/>
                        </a:rPr>
                        <a:t>Limit </a:t>
                      </a:r>
                      <a:r>
                        <a:rPr dirty="0" sz="2200">
                          <a:latin typeface="Calibri"/>
                          <a:cs typeface="Calibri"/>
                        </a:rPr>
                        <a:t>(subject</a:t>
                      </a:r>
                      <a:r>
                        <a:rPr dirty="0" sz="2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 spc="-45">
                          <a:latin typeface="Calibri"/>
                          <a:cs typeface="Calibri"/>
                        </a:rPr>
                        <a:t>to </a:t>
                      </a:r>
                      <a:r>
                        <a:rPr dirty="0" sz="2200" spc="-10">
                          <a:latin typeface="Calibri"/>
                          <a:cs typeface="Calibri"/>
                        </a:rPr>
                        <a:t>BAUP*)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1155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477520"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2200" spc="-20" b="1">
                          <a:latin typeface="Calibri"/>
                          <a:cs typeface="Calibri"/>
                        </a:rPr>
                        <a:t>Half-</a:t>
                      </a:r>
                      <a:r>
                        <a:rPr dirty="0" sz="2200" spc="-10" b="1">
                          <a:latin typeface="Calibri"/>
                          <a:cs typeface="Calibri"/>
                        </a:rPr>
                        <a:t>Yearly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546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2200" spc="-10">
                          <a:latin typeface="Calibri"/>
                          <a:cs typeface="Calibri"/>
                        </a:rPr>
                        <a:t>51,000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546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155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478155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2200" spc="-10" b="1">
                          <a:latin typeface="Calibri"/>
                          <a:cs typeface="Calibri"/>
                        </a:rPr>
                        <a:t>Quarterly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5524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2200" spc="-10">
                          <a:latin typeface="Calibri"/>
                          <a:cs typeface="Calibri"/>
                        </a:rPr>
                        <a:t>26,000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5524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155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478155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2200" spc="-10" b="1">
                          <a:latin typeface="Calibri"/>
                          <a:cs typeface="Calibri"/>
                        </a:rPr>
                        <a:t>Monthly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5524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2200" spc="-10">
                          <a:latin typeface="Calibri"/>
                          <a:cs typeface="Calibri"/>
                        </a:rPr>
                        <a:t>9,000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5524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155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182600" y="7260970"/>
            <a:ext cx="1249680" cy="668870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426516" y="7644485"/>
            <a:ext cx="274764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Calibri"/>
                <a:cs typeface="Calibri"/>
              </a:rPr>
              <a:t>*Board</a:t>
            </a:r>
            <a:r>
              <a:rPr dirty="0" sz="1400" spc="-6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Approved</a:t>
            </a:r>
            <a:r>
              <a:rPr dirty="0" sz="1400" spc="-5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Underwriting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Policy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2001520" y="6054737"/>
            <a:ext cx="10911840" cy="813435"/>
            <a:chOff x="2001520" y="6054737"/>
            <a:chExt cx="10911840" cy="813435"/>
          </a:xfrm>
        </p:grpSpPr>
        <p:sp>
          <p:nvSpPr>
            <p:cNvPr id="9" name="object 9" descr=""/>
            <p:cNvSpPr/>
            <p:nvPr/>
          </p:nvSpPr>
          <p:spPr>
            <a:xfrm>
              <a:off x="2007870" y="6061087"/>
              <a:ext cx="10899140" cy="800735"/>
            </a:xfrm>
            <a:custGeom>
              <a:avLst/>
              <a:gdLst/>
              <a:ahLst/>
              <a:cxnLst/>
              <a:rect l="l" t="t" r="r" b="b"/>
              <a:pathLst>
                <a:path w="10899140" h="800734">
                  <a:moveTo>
                    <a:pt x="10898632" y="0"/>
                  </a:moveTo>
                  <a:lnTo>
                    <a:pt x="0" y="0"/>
                  </a:lnTo>
                  <a:lnTo>
                    <a:pt x="0" y="800214"/>
                  </a:lnTo>
                  <a:lnTo>
                    <a:pt x="10898632" y="800214"/>
                  </a:lnTo>
                  <a:lnTo>
                    <a:pt x="108986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007870" y="6061087"/>
              <a:ext cx="10899140" cy="800735"/>
            </a:xfrm>
            <a:custGeom>
              <a:avLst/>
              <a:gdLst/>
              <a:ahLst/>
              <a:cxnLst/>
              <a:rect l="l" t="t" r="r" b="b"/>
              <a:pathLst>
                <a:path w="10899140" h="800734">
                  <a:moveTo>
                    <a:pt x="0" y="800214"/>
                  </a:moveTo>
                  <a:lnTo>
                    <a:pt x="10898632" y="800214"/>
                  </a:lnTo>
                  <a:lnTo>
                    <a:pt x="10898632" y="0"/>
                  </a:lnTo>
                  <a:lnTo>
                    <a:pt x="0" y="0"/>
                  </a:lnTo>
                  <a:lnTo>
                    <a:pt x="0" y="800214"/>
                  </a:lnTo>
                  <a:close/>
                </a:path>
              </a:pathLst>
            </a:custGeom>
            <a:ln w="127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2099436" y="5927344"/>
            <a:ext cx="10627360" cy="879475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286385" indent="-286385">
              <a:lnSpc>
                <a:spcPct val="100000"/>
              </a:lnSpc>
              <a:spcBef>
                <a:spcPts val="1300"/>
              </a:spcBef>
              <a:buFont typeface="Arial MT"/>
              <a:buChar char="•"/>
              <a:tabLst>
                <a:tab pos="286385" algn="l"/>
              </a:tabLst>
            </a:pPr>
            <a:r>
              <a:rPr dirty="0" sz="1800" spc="-10">
                <a:latin typeface="Calibri"/>
                <a:cs typeface="Calibri"/>
              </a:rPr>
              <a:t>Premiums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Paid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include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modal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premium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well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Underwriting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Extra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Premium</a:t>
            </a:r>
            <a:endParaRPr sz="1800">
              <a:latin typeface="Calibri"/>
              <a:cs typeface="Calibri"/>
            </a:endParaRPr>
          </a:p>
          <a:p>
            <a:pPr marL="286385" indent="-28638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286385" algn="l"/>
              </a:tabLst>
            </a:pPr>
            <a:r>
              <a:rPr dirty="0" sz="1800">
                <a:latin typeface="Calibri"/>
                <a:cs typeface="Calibri"/>
              </a:rPr>
              <a:t>Above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Minimum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Installment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Premium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are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exclusive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Goods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Services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40">
                <a:latin typeface="Calibri"/>
                <a:cs typeface="Calibri"/>
              </a:rPr>
              <a:t>Tax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&amp;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applicable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cess(es)/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levy,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any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8264" rIns="0" bIns="0" rtlCol="0" vert="horz">
            <a:spAutoFit/>
          </a:bodyPr>
          <a:lstStyle/>
          <a:p>
            <a:pPr marL="317500">
              <a:lnSpc>
                <a:spcPct val="100000"/>
              </a:lnSpc>
              <a:spcBef>
                <a:spcPts val="100"/>
              </a:spcBef>
            </a:pPr>
            <a:r>
              <a:rPr dirty="0"/>
              <a:t>Policy</a:t>
            </a:r>
            <a:r>
              <a:rPr dirty="0" spc="-85"/>
              <a:t> </a:t>
            </a:r>
            <a:r>
              <a:rPr dirty="0" spc="-25"/>
              <a:t>Term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80"/>
              <a:t> </a:t>
            </a:r>
            <a:r>
              <a:rPr dirty="0"/>
              <a:t>Premium</a:t>
            </a:r>
            <a:r>
              <a:rPr dirty="0" spc="-45"/>
              <a:t> </a:t>
            </a:r>
            <a:r>
              <a:rPr dirty="0"/>
              <a:t>Payment</a:t>
            </a:r>
            <a:r>
              <a:rPr dirty="0" spc="-70"/>
              <a:t> </a:t>
            </a:r>
            <a:r>
              <a:rPr dirty="0" spc="-20"/>
              <a:t>term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6325996" y="2359025"/>
            <a:ext cx="1487170" cy="776605"/>
            <a:chOff x="6325996" y="2359025"/>
            <a:chExt cx="1487170" cy="776605"/>
          </a:xfrm>
        </p:grpSpPr>
        <p:sp>
          <p:nvSpPr>
            <p:cNvPr id="5" name="object 5" descr=""/>
            <p:cNvSpPr/>
            <p:nvPr/>
          </p:nvSpPr>
          <p:spPr>
            <a:xfrm>
              <a:off x="6329171" y="2362200"/>
              <a:ext cx="1480820" cy="770255"/>
            </a:xfrm>
            <a:custGeom>
              <a:avLst/>
              <a:gdLst/>
              <a:ahLst/>
              <a:cxnLst/>
              <a:rect l="l" t="t" r="r" b="b"/>
              <a:pathLst>
                <a:path w="1480820" h="770255">
                  <a:moveTo>
                    <a:pt x="1162811" y="0"/>
                  </a:moveTo>
                  <a:lnTo>
                    <a:pt x="317753" y="0"/>
                  </a:lnTo>
                  <a:lnTo>
                    <a:pt x="0" y="385190"/>
                  </a:lnTo>
                  <a:lnTo>
                    <a:pt x="317753" y="770254"/>
                  </a:lnTo>
                  <a:lnTo>
                    <a:pt x="1162811" y="770254"/>
                  </a:lnTo>
                  <a:lnTo>
                    <a:pt x="1480438" y="385190"/>
                  </a:lnTo>
                  <a:lnTo>
                    <a:pt x="1162811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329171" y="2362200"/>
              <a:ext cx="1480820" cy="770255"/>
            </a:xfrm>
            <a:custGeom>
              <a:avLst/>
              <a:gdLst/>
              <a:ahLst/>
              <a:cxnLst/>
              <a:rect l="l" t="t" r="r" b="b"/>
              <a:pathLst>
                <a:path w="1480820" h="770255">
                  <a:moveTo>
                    <a:pt x="0" y="385190"/>
                  </a:moveTo>
                  <a:lnTo>
                    <a:pt x="317753" y="0"/>
                  </a:lnTo>
                  <a:lnTo>
                    <a:pt x="1162811" y="0"/>
                  </a:lnTo>
                  <a:lnTo>
                    <a:pt x="1480438" y="385190"/>
                  </a:lnTo>
                  <a:lnTo>
                    <a:pt x="1162811" y="770254"/>
                  </a:lnTo>
                  <a:lnTo>
                    <a:pt x="317753" y="770254"/>
                  </a:lnTo>
                  <a:lnTo>
                    <a:pt x="0" y="385190"/>
                  </a:lnTo>
                  <a:close/>
                </a:path>
              </a:pathLst>
            </a:custGeom>
            <a:ln w="6349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6628892" y="2550668"/>
            <a:ext cx="88265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12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years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9658857" y="2359025"/>
            <a:ext cx="1487170" cy="776605"/>
            <a:chOff x="9658857" y="2359025"/>
            <a:chExt cx="1487170" cy="776605"/>
          </a:xfrm>
        </p:grpSpPr>
        <p:sp>
          <p:nvSpPr>
            <p:cNvPr id="9" name="object 9" descr=""/>
            <p:cNvSpPr/>
            <p:nvPr/>
          </p:nvSpPr>
          <p:spPr>
            <a:xfrm>
              <a:off x="9662032" y="2362200"/>
              <a:ext cx="1480820" cy="770255"/>
            </a:xfrm>
            <a:custGeom>
              <a:avLst/>
              <a:gdLst/>
              <a:ahLst/>
              <a:cxnLst/>
              <a:rect l="l" t="t" r="r" b="b"/>
              <a:pathLst>
                <a:path w="1480820" h="770255">
                  <a:moveTo>
                    <a:pt x="1162685" y="0"/>
                  </a:moveTo>
                  <a:lnTo>
                    <a:pt x="317626" y="0"/>
                  </a:lnTo>
                  <a:lnTo>
                    <a:pt x="0" y="385190"/>
                  </a:lnTo>
                  <a:lnTo>
                    <a:pt x="317626" y="770254"/>
                  </a:lnTo>
                  <a:lnTo>
                    <a:pt x="1162685" y="770254"/>
                  </a:lnTo>
                  <a:lnTo>
                    <a:pt x="1480439" y="385190"/>
                  </a:lnTo>
                  <a:lnTo>
                    <a:pt x="1162685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9662032" y="2362200"/>
              <a:ext cx="1480820" cy="770255"/>
            </a:xfrm>
            <a:custGeom>
              <a:avLst/>
              <a:gdLst/>
              <a:ahLst/>
              <a:cxnLst/>
              <a:rect l="l" t="t" r="r" b="b"/>
              <a:pathLst>
                <a:path w="1480820" h="770255">
                  <a:moveTo>
                    <a:pt x="0" y="385190"/>
                  </a:moveTo>
                  <a:lnTo>
                    <a:pt x="317626" y="0"/>
                  </a:lnTo>
                  <a:lnTo>
                    <a:pt x="1162685" y="0"/>
                  </a:lnTo>
                  <a:lnTo>
                    <a:pt x="1480439" y="385190"/>
                  </a:lnTo>
                  <a:lnTo>
                    <a:pt x="1162685" y="770254"/>
                  </a:lnTo>
                  <a:lnTo>
                    <a:pt x="317626" y="770254"/>
                  </a:lnTo>
                  <a:lnTo>
                    <a:pt x="0" y="385190"/>
                  </a:lnTo>
                  <a:close/>
                </a:path>
              </a:pathLst>
            </a:custGeom>
            <a:ln w="635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9962133" y="2550668"/>
            <a:ext cx="88265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15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years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2065024" y="2331735"/>
            <a:ext cx="3371215" cy="870585"/>
            <a:chOff x="2065024" y="2331735"/>
            <a:chExt cx="3371215" cy="870585"/>
          </a:xfrm>
        </p:grpSpPr>
        <p:pic>
          <p:nvPicPr>
            <p:cNvPr id="13" name="object 1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65024" y="2331735"/>
              <a:ext cx="3371075" cy="870172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43784" y="2478024"/>
              <a:ext cx="1685544" cy="499872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2114677" y="2362200"/>
              <a:ext cx="3280410" cy="770255"/>
            </a:xfrm>
            <a:custGeom>
              <a:avLst/>
              <a:gdLst/>
              <a:ahLst/>
              <a:cxnLst/>
              <a:rect l="l" t="t" r="r" b="b"/>
              <a:pathLst>
                <a:path w="3280410" h="770255">
                  <a:moveTo>
                    <a:pt x="2895092" y="0"/>
                  </a:moveTo>
                  <a:lnTo>
                    <a:pt x="0" y="0"/>
                  </a:lnTo>
                  <a:lnTo>
                    <a:pt x="0" y="770254"/>
                  </a:lnTo>
                  <a:lnTo>
                    <a:pt x="2895092" y="770254"/>
                  </a:lnTo>
                  <a:lnTo>
                    <a:pt x="3280283" y="385190"/>
                  </a:lnTo>
                  <a:lnTo>
                    <a:pt x="2895092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3043173" y="2565907"/>
            <a:ext cx="122999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FFFF"/>
                </a:solidFill>
                <a:latin typeface="Calibri"/>
                <a:cs typeface="Calibri"/>
              </a:rPr>
              <a:t>Policy</a:t>
            </a:r>
            <a:r>
              <a:rPr dirty="0" sz="2000" spc="-7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30" b="1">
                <a:solidFill>
                  <a:srgbClr val="FFFFFF"/>
                </a:solidFill>
                <a:latin typeface="Calibri"/>
                <a:cs typeface="Calibri"/>
              </a:rPr>
              <a:t>Term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2065024" y="4012676"/>
            <a:ext cx="3371215" cy="871855"/>
            <a:chOff x="2065024" y="4012676"/>
            <a:chExt cx="3371215" cy="871855"/>
          </a:xfrm>
        </p:grpSpPr>
        <p:pic>
          <p:nvPicPr>
            <p:cNvPr id="18" name="object 1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65024" y="4012676"/>
              <a:ext cx="3371075" cy="871759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79320" y="4160520"/>
              <a:ext cx="3014472" cy="499872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2114677" y="4044569"/>
              <a:ext cx="3280410" cy="770255"/>
            </a:xfrm>
            <a:custGeom>
              <a:avLst/>
              <a:gdLst/>
              <a:ahLst/>
              <a:cxnLst/>
              <a:rect l="l" t="t" r="r" b="b"/>
              <a:pathLst>
                <a:path w="3280410" h="770254">
                  <a:moveTo>
                    <a:pt x="2895092" y="0"/>
                  </a:moveTo>
                  <a:lnTo>
                    <a:pt x="0" y="0"/>
                  </a:lnTo>
                  <a:lnTo>
                    <a:pt x="0" y="770254"/>
                  </a:lnTo>
                  <a:lnTo>
                    <a:pt x="2895092" y="770254"/>
                  </a:lnTo>
                  <a:lnTo>
                    <a:pt x="3280283" y="385190"/>
                  </a:lnTo>
                  <a:lnTo>
                    <a:pt x="2895092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2378455" y="4248657"/>
            <a:ext cx="255841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FFFF"/>
                </a:solidFill>
                <a:latin typeface="Calibri"/>
                <a:cs typeface="Calibri"/>
              </a:rPr>
              <a:t>Premium</a:t>
            </a:r>
            <a:r>
              <a:rPr dirty="0" sz="2000" spc="-7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Calibri"/>
                <a:cs typeface="Calibri"/>
              </a:rPr>
              <a:t>Payment</a:t>
            </a:r>
            <a:r>
              <a:rPr dirty="0" sz="2000" spc="-6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20" b="1">
                <a:solidFill>
                  <a:srgbClr val="FFFFFF"/>
                </a:solidFill>
                <a:latin typeface="Calibri"/>
                <a:cs typeface="Calibri"/>
              </a:rPr>
              <a:t>Term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6325996" y="4041394"/>
            <a:ext cx="1487170" cy="776605"/>
            <a:chOff x="6325996" y="4041394"/>
            <a:chExt cx="1487170" cy="776605"/>
          </a:xfrm>
        </p:grpSpPr>
        <p:sp>
          <p:nvSpPr>
            <p:cNvPr id="23" name="object 23" descr=""/>
            <p:cNvSpPr/>
            <p:nvPr/>
          </p:nvSpPr>
          <p:spPr>
            <a:xfrm>
              <a:off x="6329171" y="4044569"/>
              <a:ext cx="1480820" cy="770255"/>
            </a:xfrm>
            <a:custGeom>
              <a:avLst/>
              <a:gdLst/>
              <a:ahLst/>
              <a:cxnLst/>
              <a:rect l="l" t="t" r="r" b="b"/>
              <a:pathLst>
                <a:path w="1480820" h="770254">
                  <a:moveTo>
                    <a:pt x="1162811" y="0"/>
                  </a:moveTo>
                  <a:lnTo>
                    <a:pt x="317753" y="0"/>
                  </a:lnTo>
                  <a:lnTo>
                    <a:pt x="0" y="385190"/>
                  </a:lnTo>
                  <a:lnTo>
                    <a:pt x="317753" y="770254"/>
                  </a:lnTo>
                  <a:lnTo>
                    <a:pt x="1162811" y="770254"/>
                  </a:lnTo>
                  <a:lnTo>
                    <a:pt x="1480438" y="385190"/>
                  </a:lnTo>
                  <a:lnTo>
                    <a:pt x="1162811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6329171" y="4044569"/>
              <a:ext cx="1480820" cy="770255"/>
            </a:xfrm>
            <a:custGeom>
              <a:avLst/>
              <a:gdLst/>
              <a:ahLst/>
              <a:cxnLst/>
              <a:rect l="l" t="t" r="r" b="b"/>
              <a:pathLst>
                <a:path w="1480820" h="770254">
                  <a:moveTo>
                    <a:pt x="0" y="385190"/>
                  </a:moveTo>
                  <a:lnTo>
                    <a:pt x="317753" y="0"/>
                  </a:lnTo>
                  <a:lnTo>
                    <a:pt x="1162811" y="0"/>
                  </a:lnTo>
                  <a:lnTo>
                    <a:pt x="1480438" y="385190"/>
                  </a:lnTo>
                  <a:lnTo>
                    <a:pt x="1162811" y="770254"/>
                  </a:lnTo>
                  <a:lnTo>
                    <a:pt x="317753" y="770254"/>
                  </a:lnTo>
                  <a:lnTo>
                    <a:pt x="0" y="385190"/>
                  </a:lnTo>
                  <a:close/>
                </a:path>
              </a:pathLst>
            </a:custGeom>
            <a:ln w="6349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6692900" y="4233417"/>
            <a:ext cx="75501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7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years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9658857" y="4041394"/>
            <a:ext cx="1487170" cy="776605"/>
            <a:chOff x="9658857" y="4041394"/>
            <a:chExt cx="1487170" cy="776605"/>
          </a:xfrm>
        </p:grpSpPr>
        <p:sp>
          <p:nvSpPr>
            <p:cNvPr id="27" name="object 27" descr=""/>
            <p:cNvSpPr/>
            <p:nvPr/>
          </p:nvSpPr>
          <p:spPr>
            <a:xfrm>
              <a:off x="9662032" y="4044569"/>
              <a:ext cx="1480820" cy="770255"/>
            </a:xfrm>
            <a:custGeom>
              <a:avLst/>
              <a:gdLst/>
              <a:ahLst/>
              <a:cxnLst/>
              <a:rect l="l" t="t" r="r" b="b"/>
              <a:pathLst>
                <a:path w="1480820" h="770254">
                  <a:moveTo>
                    <a:pt x="1162685" y="0"/>
                  </a:moveTo>
                  <a:lnTo>
                    <a:pt x="317626" y="0"/>
                  </a:lnTo>
                  <a:lnTo>
                    <a:pt x="0" y="385190"/>
                  </a:lnTo>
                  <a:lnTo>
                    <a:pt x="317626" y="770254"/>
                  </a:lnTo>
                  <a:lnTo>
                    <a:pt x="1162685" y="770254"/>
                  </a:lnTo>
                  <a:lnTo>
                    <a:pt x="1480439" y="385190"/>
                  </a:lnTo>
                  <a:lnTo>
                    <a:pt x="1162685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9662032" y="4044569"/>
              <a:ext cx="1480820" cy="770255"/>
            </a:xfrm>
            <a:custGeom>
              <a:avLst/>
              <a:gdLst/>
              <a:ahLst/>
              <a:cxnLst/>
              <a:rect l="l" t="t" r="r" b="b"/>
              <a:pathLst>
                <a:path w="1480820" h="770254">
                  <a:moveTo>
                    <a:pt x="0" y="385190"/>
                  </a:moveTo>
                  <a:lnTo>
                    <a:pt x="317626" y="0"/>
                  </a:lnTo>
                  <a:lnTo>
                    <a:pt x="1162685" y="0"/>
                  </a:lnTo>
                  <a:lnTo>
                    <a:pt x="1480439" y="385190"/>
                  </a:lnTo>
                  <a:lnTo>
                    <a:pt x="1162685" y="770254"/>
                  </a:lnTo>
                  <a:lnTo>
                    <a:pt x="317626" y="770254"/>
                  </a:lnTo>
                  <a:lnTo>
                    <a:pt x="0" y="385190"/>
                  </a:lnTo>
                  <a:close/>
                </a:path>
              </a:pathLst>
            </a:custGeom>
            <a:ln w="635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>
            <a:off x="9962133" y="4233417"/>
            <a:ext cx="88265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10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years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6907530" y="3198241"/>
            <a:ext cx="313055" cy="781050"/>
            <a:chOff x="6907530" y="3198241"/>
            <a:chExt cx="313055" cy="781050"/>
          </a:xfrm>
        </p:grpSpPr>
        <p:sp>
          <p:nvSpPr>
            <p:cNvPr id="31" name="object 31" descr=""/>
            <p:cNvSpPr/>
            <p:nvPr/>
          </p:nvSpPr>
          <p:spPr>
            <a:xfrm>
              <a:off x="6913880" y="3204591"/>
              <a:ext cx="300355" cy="768350"/>
            </a:xfrm>
            <a:custGeom>
              <a:avLst/>
              <a:gdLst/>
              <a:ahLst/>
              <a:cxnLst/>
              <a:rect l="l" t="t" r="r" b="b"/>
              <a:pathLst>
                <a:path w="300354" h="768350">
                  <a:moveTo>
                    <a:pt x="150114" y="0"/>
                  </a:moveTo>
                  <a:lnTo>
                    <a:pt x="0" y="150113"/>
                  </a:lnTo>
                  <a:lnTo>
                    <a:pt x="75056" y="150113"/>
                  </a:lnTo>
                  <a:lnTo>
                    <a:pt x="75056" y="617728"/>
                  </a:lnTo>
                  <a:lnTo>
                    <a:pt x="0" y="617728"/>
                  </a:lnTo>
                  <a:lnTo>
                    <a:pt x="150114" y="767969"/>
                  </a:lnTo>
                  <a:lnTo>
                    <a:pt x="300354" y="617728"/>
                  </a:lnTo>
                  <a:lnTo>
                    <a:pt x="225298" y="617728"/>
                  </a:lnTo>
                  <a:lnTo>
                    <a:pt x="225298" y="150113"/>
                  </a:lnTo>
                  <a:lnTo>
                    <a:pt x="300354" y="150113"/>
                  </a:lnTo>
                  <a:lnTo>
                    <a:pt x="150114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6913880" y="3204591"/>
              <a:ext cx="300355" cy="768350"/>
            </a:xfrm>
            <a:custGeom>
              <a:avLst/>
              <a:gdLst/>
              <a:ahLst/>
              <a:cxnLst/>
              <a:rect l="l" t="t" r="r" b="b"/>
              <a:pathLst>
                <a:path w="300354" h="768350">
                  <a:moveTo>
                    <a:pt x="0" y="150113"/>
                  </a:moveTo>
                  <a:lnTo>
                    <a:pt x="150114" y="0"/>
                  </a:lnTo>
                  <a:lnTo>
                    <a:pt x="300354" y="150113"/>
                  </a:lnTo>
                  <a:lnTo>
                    <a:pt x="225298" y="150113"/>
                  </a:lnTo>
                  <a:lnTo>
                    <a:pt x="225298" y="617728"/>
                  </a:lnTo>
                  <a:lnTo>
                    <a:pt x="300354" y="617728"/>
                  </a:lnTo>
                  <a:lnTo>
                    <a:pt x="150114" y="767969"/>
                  </a:lnTo>
                  <a:lnTo>
                    <a:pt x="0" y="617728"/>
                  </a:lnTo>
                  <a:lnTo>
                    <a:pt x="75056" y="617728"/>
                  </a:lnTo>
                  <a:lnTo>
                    <a:pt x="75056" y="150113"/>
                  </a:lnTo>
                  <a:lnTo>
                    <a:pt x="0" y="150113"/>
                  </a:lnTo>
                  <a:close/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3" name="object 33" descr=""/>
          <p:cNvGrpSpPr/>
          <p:nvPr/>
        </p:nvGrpSpPr>
        <p:grpSpPr>
          <a:xfrm>
            <a:off x="10245725" y="3198241"/>
            <a:ext cx="313055" cy="781050"/>
            <a:chOff x="10245725" y="3198241"/>
            <a:chExt cx="313055" cy="781050"/>
          </a:xfrm>
        </p:grpSpPr>
        <p:sp>
          <p:nvSpPr>
            <p:cNvPr id="34" name="object 34" descr=""/>
            <p:cNvSpPr/>
            <p:nvPr/>
          </p:nvSpPr>
          <p:spPr>
            <a:xfrm>
              <a:off x="10252075" y="3204591"/>
              <a:ext cx="300355" cy="768350"/>
            </a:xfrm>
            <a:custGeom>
              <a:avLst/>
              <a:gdLst/>
              <a:ahLst/>
              <a:cxnLst/>
              <a:rect l="l" t="t" r="r" b="b"/>
              <a:pathLst>
                <a:path w="300354" h="768350">
                  <a:moveTo>
                    <a:pt x="150114" y="0"/>
                  </a:moveTo>
                  <a:lnTo>
                    <a:pt x="0" y="150113"/>
                  </a:lnTo>
                  <a:lnTo>
                    <a:pt x="75056" y="150113"/>
                  </a:lnTo>
                  <a:lnTo>
                    <a:pt x="75056" y="617728"/>
                  </a:lnTo>
                  <a:lnTo>
                    <a:pt x="0" y="617728"/>
                  </a:lnTo>
                  <a:lnTo>
                    <a:pt x="150114" y="767969"/>
                  </a:lnTo>
                  <a:lnTo>
                    <a:pt x="300354" y="617728"/>
                  </a:lnTo>
                  <a:lnTo>
                    <a:pt x="225298" y="617728"/>
                  </a:lnTo>
                  <a:lnTo>
                    <a:pt x="225298" y="150113"/>
                  </a:lnTo>
                  <a:lnTo>
                    <a:pt x="300354" y="150113"/>
                  </a:lnTo>
                  <a:lnTo>
                    <a:pt x="150114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10252075" y="3204591"/>
              <a:ext cx="300355" cy="768350"/>
            </a:xfrm>
            <a:custGeom>
              <a:avLst/>
              <a:gdLst/>
              <a:ahLst/>
              <a:cxnLst/>
              <a:rect l="l" t="t" r="r" b="b"/>
              <a:pathLst>
                <a:path w="300354" h="768350">
                  <a:moveTo>
                    <a:pt x="0" y="150113"/>
                  </a:moveTo>
                  <a:lnTo>
                    <a:pt x="150114" y="0"/>
                  </a:lnTo>
                  <a:lnTo>
                    <a:pt x="300354" y="150113"/>
                  </a:lnTo>
                  <a:lnTo>
                    <a:pt x="225298" y="150113"/>
                  </a:lnTo>
                  <a:lnTo>
                    <a:pt x="225298" y="617728"/>
                  </a:lnTo>
                  <a:lnTo>
                    <a:pt x="300354" y="617728"/>
                  </a:lnTo>
                  <a:lnTo>
                    <a:pt x="150114" y="767969"/>
                  </a:lnTo>
                  <a:lnTo>
                    <a:pt x="0" y="617728"/>
                  </a:lnTo>
                  <a:lnTo>
                    <a:pt x="75056" y="617728"/>
                  </a:lnTo>
                  <a:lnTo>
                    <a:pt x="75056" y="150113"/>
                  </a:lnTo>
                  <a:lnTo>
                    <a:pt x="0" y="150113"/>
                  </a:lnTo>
                  <a:close/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1414399" y="2221738"/>
            <a:ext cx="4991735" cy="3348354"/>
          </a:xfrm>
          <a:custGeom>
            <a:avLst/>
            <a:gdLst/>
            <a:ahLst/>
            <a:cxnLst/>
            <a:rect l="l" t="t" r="r" b="b"/>
            <a:pathLst>
              <a:path w="4991735" h="3348354">
                <a:moveTo>
                  <a:pt x="4656582" y="0"/>
                </a:moveTo>
                <a:lnTo>
                  <a:pt x="334771" y="0"/>
                </a:lnTo>
                <a:lnTo>
                  <a:pt x="285296" y="3632"/>
                </a:lnTo>
                <a:lnTo>
                  <a:pt x="238077" y="14182"/>
                </a:lnTo>
                <a:lnTo>
                  <a:pt x="193630" y="31131"/>
                </a:lnTo>
                <a:lnTo>
                  <a:pt x="152475" y="53960"/>
                </a:lnTo>
                <a:lnTo>
                  <a:pt x="115127" y="82149"/>
                </a:lnTo>
                <a:lnTo>
                  <a:pt x="82106" y="115179"/>
                </a:lnTo>
                <a:lnTo>
                  <a:pt x="53928" y="152531"/>
                </a:lnTo>
                <a:lnTo>
                  <a:pt x="31110" y="193685"/>
                </a:lnTo>
                <a:lnTo>
                  <a:pt x="14172" y="238123"/>
                </a:lnTo>
                <a:lnTo>
                  <a:pt x="3629" y="285325"/>
                </a:lnTo>
                <a:lnTo>
                  <a:pt x="0" y="334772"/>
                </a:lnTo>
                <a:lnTo>
                  <a:pt x="0" y="3013202"/>
                </a:lnTo>
                <a:lnTo>
                  <a:pt x="3629" y="3062648"/>
                </a:lnTo>
                <a:lnTo>
                  <a:pt x="14172" y="3109850"/>
                </a:lnTo>
                <a:lnTo>
                  <a:pt x="31110" y="3154288"/>
                </a:lnTo>
                <a:lnTo>
                  <a:pt x="53928" y="3195442"/>
                </a:lnTo>
                <a:lnTo>
                  <a:pt x="82106" y="3232794"/>
                </a:lnTo>
                <a:lnTo>
                  <a:pt x="115127" y="3265824"/>
                </a:lnTo>
                <a:lnTo>
                  <a:pt x="152475" y="3294013"/>
                </a:lnTo>
                <a:lnTo>
                  <a:pt x="193630" y="3316842"/>
                </a:lnTo>
                <a:lnTo>
                  <a:pt x="238077" y="3333791"/>
                </a:lnTo>
                <a:lnTo>
                  <a:pt x="285296" y="3344341"/>
                </a:lnTo>
                <a:lnTo>
                  <a:pt x="334771" y="3347974"/>
                </a:lnTo>
                <a:lnTo>
                  <a:pt x="4656582" y="3347974"/>
                </a:lnTo>
                <a:lnTo>
                  <a:pt x="4706057" y="3344341"/>
                </a:lnTo>
                <a:lnTo>
                  <a:pt x="4753276" y="3333791"/>
                </a:lnTo>
                <a:lnTo>
                  <a:pt x="4797723" y="3316842"/>
                </a:lnTo>
                <a:lnTo>
                  <a:pt x="4838878" y="3294013"/>
                </a:lnTo>
                <a:lnTo>
                  <a:pt x="4876226" y="3265824"/>
                </a:lnTo>
                <a:lnTo>
                  <a:pt x="4909247" y="3232794"/>
                </a:lnTo>
                <a:lnTo>
                  <a:pt x="4937425" y="3195442"/>
                </a:lnTo>
                <a:lnTo>
                  <a:pt x="4960243" y="3154288"/>
                </a:lnTo>
                <a:lnTo>
                  <a:pt x="4977181" y="3109850"/>
                </a:lnTo>
                <a:lnTo>
                  <a:pt x="4987724" y="3062648"/>
                </a:lnTo>
                <a:lnTo>
                  <a:pt x="4991354" y="3013202"/>
                </a:lnTo>
                <a:lnTo>
                  <a:pt x="4991354" y="334772"/>
                </a:lnTo>
                <a:lnTo>
                  <a:pt x="4987724" y="285325"/>
                </a:lnTo>
                <a:lnTo>
                  <a:pt x="4977181" y="238123"/>
                </a:lnTo>
                <a:lnTo>
                  <a:pt x="4960243" y="193685"/>
                </a:lnTo>
                <a:lnTo>
                  <a:pt x="4937425" y="152531"/>
                </a:lnTo>
                <a:lnTo>
                  <a:pt x="4909247" y="115179"/>
                </a:lnTo>
                <a:lnTo>
                  <a:pt x="4876226" y="82149"/>
                </a:lnTo>
                <a:lnTo>
                  <a:pt x="4838878" y="53960"/>
                </a:lnTo>
                <a:lnTo>
                  <a:pt x="4797723" y="31131"/>
                </a:lnTo>
                <a:lnTo>
                  <a:pt x="4753276" y="14182"/>
                </a:lnTo>
                <a:lnTo>
                  <a:pt x="4706057" y="3632"/>
                </a:lnTo>
                <a:lnTo>
                  <a:pt x="4656582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2551302" y="2510485"/>
            <a:ext cx="271907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b="1">
                <a:solidFill>
                  <a:srgbClr val="FFFFFF"/>
                </a:solidFill>
                <a:latin typeface="Calibri"/>
                <a:cs typeface="Calibri"/>
              </a:rPr>
              <a:t>Minimum</a:t>
            </a:r>
            <a:r>
              <a:rPr dirty="0" sz="2200" spc="-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FFFFFF"/>
                </a:solidFill>
                <a:latin typeface="Calibri"/>
                <a:cs typeface="Calibri"/>
              </a:rPr>
              <a:t>Sum</a:t>
            </a:r>
            <a:r>
              <a:rPr dirty="0" sz="22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0" b="1">
                <a:solidFill>
                  <a:srgbClr val="FFFFFF"/>
                </a:solidFill>
                <a:latin typeface="Calibri"/>
                <a:cs typeface="Calibri"/>
              </a:rPr>
              <a:t>Assured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6780148" y="2221738"/>
            <a:ext cx="4991735" cy="3348354"/>
          </a:xfrm>
          <a:custGeom>
            <a:avLst/>
            <a:gdLst/>
            <a:ahLst/>
            <a:cxnLst/>
            <a:rect l="l" t="t" r="r" b="b"/>
            <a:pathLst>
              <a:path w="4991734" h="3348354">
                <a:moveTo>
                  <a:pt x="4656582" y="0"/>
                </a:moveTo>
                <a:lnTo>
                  <a:pt x="334772" y="0"/>
                </a:lnTo>
                <a:lnTo>
                  <a:pt x="285296" y="3632"/>
                </a:lnTo>
                <a:lnTo>
                  <a:pt x="238077" y="14182"/>
                </a:lnTo>
                <a:lnTo>
                  <a:pt x="193630" y="31131"/>
                </a:lnTo>
                <a:lnTo>
                  <a:pt x="152475" y="53960"/>
                </a:lnTo>
                <a:lnTo>
                  <a:pt x="115127" y="82149"/>
                </a:lnTo>
                <a:lnTo>
                  <a:pt x="82106" y="115179"/>
                </a:lnTo>
                <a:lnTo>
                  <a:pt x="53928" y="152531"/>
                </a:lnTo>
                <a:lnTo>
                  <a:pt x="31110" y="193685"/>
                </a:lnTo>
                <a:lnTo>
                  <a:pt x="14172" y="238123"/>
                </a:lnTo>
                <a:lnTo>
                  <a:pt x="3629" y="285325"/>
                </a:lnTo>
                <a:lnTo>
                  <a:pt x="0" y="334772"/>
                </a:lnTo>
                <a:lnTo>
                  <a:pt x="0" y="3013202"/>
                </a:lnTo>
                <a:lnTo>
                  <a:pt x="3629" y="3062648"/>
                </a:lnTo>
                <a:lnTo>
                  <a:pt x="14172" y="3109850"/>
                </a:lnTo>
                <a:lnTo>
                  <a:pt x="31110" y="3154288"/>
                </a:lnTo>
                <a:lnTo>
                  <a:pt x="53928" y="3195442"/>
                </a:lnTo>
                <a:lnTo>
                  <a:pt x="82106" y="3232794"/>
                </a:lnTo>
                <a:lnTo>
                  <a:pt x="115127" y="3265824"/>
                </a:lnTo>
                <a:lnTo>
                  <a:pt x="152475" y="3294013"/>
                </a:lnTo>
                <a:lnTo>
                  <a:pt x="193630" y="3316842"/>
                </a:lnTo>
                <a:lnTo>
                  <a:pt x="238077" y="3333791"/>
                </a:lnTo>
                <a:lnTo>
                  <a:pt x="285296" y="3344341"/>
                </a:lnTo>
                <a:lnTo>
                  <a:pt x="334772" y="3347974"/>
                </a:lnTo>
                <a:lnTo>
                  <a:pt x="4656582" y="3347974"/>
                </a:lnTo>
                <a:lnTo>
                  <a:pt x="4706057" y="3344341"/>
                </a:lnTo>
                <a:lnTo>
                  <a:pt x="4753276" y="3333791"/>
                </a:lnTo>
                <a:lnTo>
                  <a:pt x="4797723" y="3316842"/>
                </a:lnTo>
                <a:lnTo>
                  <a:pt x="4838878" y="3294013"/>
                </a:lnTo>
                <a:lnTo>
                  <a:pt x="4876226" y="3265824"/>
                </a:lnTo>
                <a:lnTo>
                  <a:pt x="4909247" y="3232794"/>
                </a:lnTo>
                <a:lnTo>
                  <a:pt x="4937425" y="3195442"/>
                </a:lnTo>
                <a:lnTo>
                  <a:pt x="4960243" y="3154288"/>
                </a:lnTo>
                <a:lnTo>
                  <a:pt x="4977181" y="3109850"/>
                </a:lnTo>
                <a:lnTo>
                  <a:pt x="4987724" y="3062648"/>
                </a:lnTo>
                <a:lnTo>
                  <a:pt x="4991354" y="3013202"/>
                </a:lnTo>
                <a:lnTo>
                  <a:pt x="4991354" y="334772"/>
                </a:lnTo>
                <a:lnTo>
                  <a:pt x="4987724" y="285325"/>
                </a:lnTo>
                <a:lnTo>
                  <a:pt x="4977181" y="238123"/>
                </a:lnTo>
                <a:lnTo>
                  <a:pt x="4960243" y="193685"/>
                </a:lnTo>
                <a:lnTo>
                  <a:pt x="4937425" y="152531"/>
                </a:lnTo>
                <a:lnTo>
                  <a:pt x="4909247" y="115179"/>
                </a:lnTo>
                <a:lnTo>
                  <a:pt x="4876226" y="82149"/>
                </a:lnTo>
                <a:lnTo>
                  <a:pt x="4838878" y="53960"/>
                </a:lnTo>
                <a:lnTo>
                  <a:pt x="4797723" y="31131"/>
                </a:lnTo>
                <a:lnTo>
                  <a:pt x="4753276" y="14182"/>
                </a:lnTo>
                <a:lnTo>
                  <a:pt x="4706057" y="3632"/>
                </a:lnTo>
                <a:lnTo>
                  <a:pt x="4656582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7893177" y="2510485"/>
            <a:ext cx="276669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b="1">
                <a:solidFill>
                  <a:srgbClr val="FFFFFF"/>
                </a:solidFill>
                <a:latin typeface="Calibri"/>
                <a:cs typeface="Calibri"/>
              </a:rPr>
              <a:t>Maximum</a:t>
            </a:r>
            <a:r>
              <a:rPr dirty="0" sz="2200" spc="-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FFFFFF"/>
                </a:solidFill>
                <a:latin typeface="Calibri"/>
                <a:cs typeface="Calibri"/>
              </a:rPr>
              <a:t>Sum</a:t>
            </a:r>
            <a:r>
              <a:rPr dirty="0" sz="2200" spc="-5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spc="-10" b="1">
                <a:solidFill>
                  <a:srgbClr val="FFFFFF"/>
                </a:solidFill>
                <a:latin typeface="Calibri"/>
                <a:cs typeface="Calibri"/>
              </a:rPr>
              <a:t>Assured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7176516" y="3185160"/>
            <a:ext cx="4206240" cy="2295525"/>
            <a:chOff x="7176516" y="3185160"/>
            <a:chExt cx="4206240" cy="2295525"/>
          </a:xfrm>
        </p:grpSpPr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19188" y="3185160"/>
              <a:ext cx="4113276" cy="2295144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76516" y="3739896"/>
              <a:ext cx="4206239" cy="1109472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79259" y="3226181"/>
              <a:ext cx="3993134" cy="2176145"/>
            </a:xfrm>
            <a:prstGeom prst="rect">
              <a:avLst/>
            </a:prstGeom>
          </p:spPr>
        </p:pic>
      </p:grpSp>
      <p:sp>
        <p:nvSpPr>
          <p:cNvPr id="11" name="object 11" descr=""/>
          <p:cNvSpPr txBox="1"/>
          <p:nvPr/>
        </p:nvSpPr>
        <p:spPr>
          <a:xfrm>
            <a:off x="7424166" y="4133214"/>
            <a:ext cx="3703954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701040" marR="5080" indent="-688975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Basis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Board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Approved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Underwriting </a:t>
            </a:r>
            <a:r>
              <a:rPr dirty="0" sz="2000">
                <a:latin typeface="Calibri"/>
                <a:cs typeface="Calibri"/>
              </a:rPr>
              <a:t>Policy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Company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48817" rIns="0" bIns="0" rtlCol="0" vert="horz">
            <a:spAutoFit/>
          </a:bodyPr>
          <a:lstStyle/>
          <a:p>
            <a:pPr marL="317500">
              <a:lnSpc>
                <a:spcPct val="100000"/>
              </a:lnSpc>
              <a:spcBef>
                <a:spcPts val="100"/>
              </a:spcBef>
            </a:pPr>
            <a:r>
              <a:rPr dirty="0"/>
              <a:t>Sum</a:t>
            </a:r>
            <a:r>
              <a:rPr dirty="0" spc="-155"/>
              <a:t> </a:t>
            </a:r>
            <a:r>
              <a:rPr dirty="0"/>
              <a:t>Assured</a:t>
            </a:r>
            <a:r>
              <a:rPr dirty="0" spc="-25"/>
              <a:t> </a:t>
            </a:r>
            <a:r>
              <a:rPr dirty="0"/>
              <a:t>on</a:t>
            </a:r>
            <a:r>
              <a:rPr dirty="0" spc="-20"/>
              <a:t> </a:t>
            </a:r>
            <a:r>
              <a:rPr dirty="0" spc="-10"/>
              <a:t>Maturity</a:t>
            </a:r>
          </a:p>
        </p:txBody>
      </p:sp>
      <p:sp>
        <p:nvSpPr>
          <p:cNvPr id="13" name="object 13" descr=""/>
          <p:cNvSpPr/>
          <p:nvPr/>
        </p:nvSpPr>
        <p:spPr>
          <a:xfrm>
            <a:off x="2286000" y="6472097"/>
            <a:ext cx="8763635" cy="1339215"/>
          </a:xfrm>
          <a:custGeom>
            <a:avLst/>
            <a:gdLst/>
            <a:ahLst/>
            <a:cxnLst/>
            <a:rect l="l" t="t" r="r" b="b"/>
            <a:pathLst>
              <a:path w="8763635" h="1339215">
                <a:moveTo>
                  <a:pt x="0" y="1338833"/>
                </a:moveTo>
                <a:lnTo>
                  <a:pt x="8763254" y="1338833"/>
                </a:lnTo>
                <a:lnTo>
                  <a:pt x="8763254" y="0"/>
                </a:lnTo>
                <a:lnTo>
                  <a:pt x="0" y="0"/>
                </a:lnTo>
                <a:lnTo>
                  <a:pt x="0" y="1338833"/>
                </a:lnTo>
                <a:close/>
              </a:path>
            </a:pathLst>
          </a:custGeom>
          <a:ln w="12700">
            <a:solidFill>
              <a:srgbClr val="A4A4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2377694" y="6449923"/>
            <a:ext cx="8461375" cy="1260475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342265" indent="-342265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342265" algn="l"/>
              </a:tabLst>
            </a:pPr>
            <a:r>
              <a:rPr dirty="0" sz="1800" spc="-10">
                <a:latin typeface="Calibri"/>
                <a:cs typeface="Calibri"/>
              </a:rPr>
              <a:t>Guaranteed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Sum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Assured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Maturity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Sum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Assured</a:t>
            </a:r>
            <a:endParaRPr sz="1800">
              <a:latin typeface="Calibri"/>
              <a:cs typeface="Calibri"/>
            </a:endParaRPr>
          </a:p>
          <a:p>
            <a:pPr marL="342265" indent="-34226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42265" algn="l"/>
              </a:tabLst>
            </a:pPr>
            <a:r>
              <a:rPr dirty="0" sz="1800">
                <a:latin typeface="Calibri"/>
                <a:cs typeface="Calibri"/>
              </a:rPr>
              <a:t>Basic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Sum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Assured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Annualized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Premium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X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Sum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Assured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Factor</a:t>
            </a:r>
            <a:endParaRPr sz="1800">
              <a:latin typeface="Calibri"/>
              <a:cs typeface="Calibri"/>
            </a:endParaRPr>
          </a:p>
          <a:p>
            <a:pPr marL="342265" indent="-34226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42265" algn="l"/>
              </a:tabLst>
            </a:pPr>
            <a:r>
              <a:rPr dirty="0" sz="1800">
                <a:latin typeface="Calibri"/>
                <a:cs typeface="Calibri"/>
              </a:rPr>
              <a:t>Sum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Assured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Factor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varies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basis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Entry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Age,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Policy</a:t>
            </a:r>
            <a:r>
              <a:rPr dirty="0" sz="1800" spc="-25">
                <a:latin typeface="Calibri"/>
                <a:cs typeface="Calibri"/>
              </a:rPr>
              <a:t> Term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Premium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Payment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Term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1854707" y="3113532"/>
            <a:ext cx="4112260" cy="2295525"/>
            <a:chOff x="1854707" y="3113532"/>
            <a:chExt cx="4112260" cy="2295525"/>
          </a:xfrm>
        </p:grpSpPr>
        <p:pic>
          <p:nvPicPr>
            <p:cNvPr id="16" name="object 1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54707" y="3113532"/>
              <a:ext cx="4111752" cy="2295144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13508" y="3153918"/>
              <a:ext cx="3993133" cy="2176145"/>
            </a:xfrm>
            <a:prstGeom prst="rect">
              <a:avLst/>
            </a:prstGeom>
          </p:spPr>
        </p:pic>
      </p:grpSp>
      <p:sp>
        <p:nvSpPr>
          <p:cNvPr id="18" name="object 18" descr=""/>
          <p:cNvSpPr txBox="1"/>
          <p:nvPr/>
        </p:nvSpPr>
        <p:spPr>
          <a:xfrm>
            <a:off x="2070354" y="3141091"/>
            <a:ext cx="18294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Determined</a:t>
            </a:r>
            <a:r>
              <a:rPr dirty="0" sz="2000" spc="-11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basis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2070354" y="3446246"/>
            <a:ext cx="3578225" cy="1854835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 sz="2000">
                <a:latin typeface="Calibri"/>
                <a:cs typeface="Calibri"/>
              </a:rPr>
              <a:t>Minimum</a:t>
            </a:r>
            <a:r>
              <a:rPr dirty="0" sz="2000" spc="-7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Annualised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Premium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 sz="2000">
                <a:latin typeface="Calibri"/>
                <a:cs typeface="Calibri"/>
              </a:rPr>
              <a:t>Entry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Age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 sz="2000">
                <a:latin typeface="Calibri"/>
                <a:cs typeface="Calibri"/>
              </a:rPr>
              <a:t>Policy</a:t>
            </a:r>
            <a:r>
              <a:rPr dirty="0" sz="2000" spc="-8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Term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 sz="2000">
                <a:latin typeface="Calibri"/>
                <a:cs typeface="Calibri"/>
              </a:rPr>
              <a:t>Premium</a:t>
            </a:r>
            <a:r>
              <a:rPr dirty="0" sz="2000" spc="-9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Payment</a:t>
            </a:r>
            <a:r>
              <a:rPr dirty="0" sz="2000" spc="-8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Term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74" y="8065768"/>
            <a:ext cx="14621325" cy="16383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542279" y="3715638"/>
            <a:ext cx="3567429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Plan</a:t>
            </a:r>
            <a:r>
              <a:rPr dirty="0" sz="4400" spc="-15"/>
              <a:t> </a:t>
            </a:r>
            <a:r>
              <a:rPr dirty="0" sz="4400" spc="-10"/>
              <a:t>Benefits</a:t>
            </a:r>
            <a:endParaRPr sz="4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GAURAV GOEL</dc:creator>
  <dc:title>Presentation Title</dc:title>
  <dcterms:created xsi:type="dcterms:W3CDTF">2025-08-26T07:43:35Z</dcterms:created>
  <dcterms:modified xsi:type="dcterms:W3CDTF">2025-08-26T07:43:35Z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2022-06-15T00:00:00Z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2025-08-26T00:00:00Z</vt:filetime>
  </property>
  <property fmtid="{D5CDD505-2E9C-101B-9397-08002B2CF9AE}" pid="5" name="Producer">
    <vt:lpwstr>Microsoft® Office PowerPoint® 2007</vt:lpwstr>
  </property>
</Properties>
</file>