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3.jpg" ContentType="image/jpg"/>
  <Override PartName="/ppt/media/image32.jpg" ContentType="image/jpg"/>
  <Override PartName="/ppt/media/image7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jp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31140" y="6875474"/>
            <a:ext cx="9325610" cy="101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UIN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0" b="1">
                <a:latin typeface="Calibri"/>
                <a:cs typeface="Calibri"/>
              </a:rPr>
              <a:t> 136N069V03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>
                <a:latin typeface="Calibri"/>
                <a:cs typeface="Calibri"/>
              </a:rPr>
              <a:t>"</a:t>
            </a:r>
            <a:r>
              <a:rPr dirty="0" sz="1600" i="1">
                <a:latin typeface="Calibri"/>
                <a:cs typeface="Calibri"/>
              </a:rPr>
              <a:t>This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authorized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presentation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and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should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not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altered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without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permission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of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Insurance</a:t>
            </a:r>
            <a:r>
              <a:rPr dirty="0" sz="1600" spc="-10" i="1">
                <a:latin typeface="Calibri"/>
                <a:cs typeface="Calibri"/>
              </a:rPr>
              <a:t> Company.“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Nov’21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3126" y="2934393"/>
            <a:ext cx="8188682" cy="2360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Survival</a:t>
            </a:r>
            <a:r>
              <a:rPr dirty="0" spc="-9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Benefit</a:t>
            </a:r>
          </a:p>
          <a:p>
            <a:pPr marL="259079">
              <a:lnSpc>
                <a:spcPct val="100000"/>
              </a:lnSpc>
              <a:spcBef>
                <a:spcPts val="145"/>
              </a:spcBef>
            </a:pPr>
            <a:r>
              <a:rPr dirty="0" sz="2400" spc="-10">
                <a:solidFill>
                  <a:srgbClr val="E36C09"/>
                </a:solidFill>
              </a:rPr>
              <a:t>Guaranteed</a:t>
            </a:r>
            <a:r>
              <a:rPr dirty="0" sz="2400" spc="-140">
                <a:solidFill>
                  <a:srgbClr val="E36C09"/>
                </a:solidFill>
              </a:rPr>
              <a:t> </a:t>
            </a:r>
            <a:r>
              <a:rPr dirty="0" sz="2400">
                <a:solidFill>
                  <a:srgbClr val="E36C09"/>
                </a:solidFill>
              </a:rPr>
              <a:t>Annual</a:t>
            </a:r>
            <a:r>
              <a:rPr dirty="0" sz="2400" spc="-20">
                <a:solidFill>
                  <a:srgbClr val="E36C09"/>
                </a:solidFill>
              </a:rPr>
              <a:t> </a:t>
            </a:r>
            <a:r>
              <a:rPr dirty="0" sz="2400" spc="-10">
                <a:solidFill>
                  <a:srgbClr val="E36C09"/>
                </a:solidFill>
              </a:rPr>
              <a:t>Income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77925" y="2489961"/>
          <a:ext cx="9368155" cy="271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/>
                <a:gridCol w="1322069"/>
                <a:gridCol w="1716404"/>
                <a:gridCol w="2334259"/>
                <a:gridCol w="2514600"/>
              </a:tblGrid>
              <a:tr h="42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2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Annual</a:t>
                      </a:r>
                      <a:r>
                        <a:rPr dirty="0" sz="22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1925">
                <a:tc>
                  <a:txBody>
                    <a:bodyPr/>
                    <a:lstStyle/>
                    <a:p>
                      <a:pPr algn="ctr" marL="167640" marR="1600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Premium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Payment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Policy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1775" marR="226060" indent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2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 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Timing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 Income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5925" marR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2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Payout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Percentage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Annualised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Premium)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140%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200%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050037" y="1470660"/>
            <a:ext cx="12780645" cy="791210"/>
            <a:chOff x="1050037" y="1470660"/>
            <a:chExt cx="12780645" cy="79121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7" y="1470660"/>
              <a:ext cx="12780261" cy="7909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4207" y="1542288"/>
              <a:ext cx="3995928" cy="55168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84275" y="1476857"/>
              <a:ext cx="12708255" cy="718185"/>
            </a:xfrm>
            <a:custGeom>
              <a:avLst/>
              <a:gdLst/>
              <a:ahLst/>
              <a:cxnLst/>
              <a:rect l="l" t="t" r="r" b="b"/>
              <a:pathLst>
                <a:path w="12708255" h="718185">
                  <a:moveTo>
                    <a:pt x="12707874" y="0"/>
                  </a:moveTo>
                  <a:lnTo>
                    <a:pt x="0" y="0"/>
                  </a:lnTo>
                  <a:lnTo>
                    <a:pt x="0" y="718083"/>
                  </a:lnTo>
                  <a:lnTo>
                    <a:pt x="12707874" y="718083"/>
                  </a:lnTo>
                  <a:lnTo>
                    <a:pt x="127078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84275" y="1476857"/>
            <a:ext cx="12708255" cy="7181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2400" spc="-10" b="1">
                <a:latin typeface="Calibri"/>
                <a:cs typeface="Calibri"/>
              </a:rPr>
              <a:t>Guaranteed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Annual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Income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7605" y="6376555"/>
            <a:ext cx="12459335" cy="1139190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Year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completion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Payment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Term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(PPT)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term,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20">
                <a:latin typeface="Calibri"/>
                <a:cs typeface="Calibri"/>
              </a:rPr>
              <a:t> paid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0">
                <a:latin typeface="Calibri"/>
                <a:cs typeface="Calibri"/>
              </a:rPr>
              <a:t> 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84275" y="5690742"/>
            <a:ext cx="9061450" cy="459740"/>
          </a:xfrm>
          <a:custGeom>
            <a:avLst/>
            <a:gdLst/>
            <a:ahLst/>
            <a:cxnLst/>
            <a:rect l="l" t="t" r="r" b="b"/>
            <a:pathLst>
              <a:path w="9061450" h="459739">
                <a:moveTo>
                  <a:pt x="8984411" y="0"/>
                </a:moveTo>
                <a:lnTo>
                  <a:pt x="76619" y="0"/>
                </a:lnTo>
                <a:lnTo>
                  <a:pt x="46795" y="6018"/>
                </a:lnTo>
                <a:lnTo>
                  <a:pt x="22440" y="22431"/>
                </a:lnTo>
                <a:lnTo>
                  <a:pt x="6020" y="46773"/>
                </a:lnTo>
                <a:lnTo>
                  <a:pt x="0" y="76580"/>
                </a:lnTo>
                <a:lnTo>
                  <a:pt x="0" y="383031"/>
                </a:lnTo>
                <a:lnTo>
                  <a:pt x="6020" y="412912"/>
                </a:lnTo>
                <a:lnTo>
                  <a:pt x="22440" y="437292"/>
                </a:lnTo>
                <a:lnTo>
                  <a:pt x="46795" y="453719"/>
                </a:lnTo>
                <a:lnTo>
                  <a:pt x="76619" y="459739"/>
                </a:lnTo>
                <a:lnTo>
                  <a:pt x="8984411" y="459739"/>
                </a:lnTo>
                <a:lnTo>
                  <a:pt x="9014219" y="453719"/>
                </a:lnTo>
                <a:lnTo>
                  <a:pt x="9038561" y="437292"/>
                </a:lnTo>
                <a:lnTo>
                  <a:pt x="9054974" y="412912"/>
                </a:lnTo>
                <a:lnTo>
                  <a:pt x="9060992" y="383031"/>
                </a:lnTo>
                <a:lnTo>
                  <a:pt x="9060992" y="76580"/>
                </a:lnTo>
                <a:lnTo>
                  <a:pt x="9054974" y="46773"/>
                </a:lnTo>
                <a:lnTo>
                  <a:pt x="9038561" y="22431"/>
                </a:lnTo>
                <a:lnTo>
                  <a:pt x="9014219" y="6018"/>
                </a:lnTo>
                <a:lnTo>
                  <a:pt x="8984411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652142" y="5777865"/>
            <a:ext cx="792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Annualised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Payout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percentage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631551" y="3572509"/>
            <a:ext cx="840105" cy="840740"/>
          </a:xfrm>
          <a:custGeom>
            <a:avLst/>
            <a:gdLst/>
            <a:ahLst/>
            <a:cxnLst/>
            <a:rect l="l" t="t" r="r" b="b"/>
            <a:pathLst>
              <a:path w="840104" h="840739">
                <a:moveTo>
                  <a:pt x="839978" y="285750"/>
                </a:moveTo>
                <a:lnTo>
                  <a:pt x="554355" y="285750"/>
                </a:lnTo>
                <a:lnTo>
                  <a:pt x="554355" y="0"/>
                </a:lnTo>
                <a:lnTo>
                  <a:pt x="285623" y="0"/>
                </a:lnTo>
                <a:lnTo>
                  <a:pt x="285623" y="285750"/>
                </a:lnTo>
                <a:lnTo>
                  <a:pt x="0" y="285750"/>
                </a:lnTo>
                <a:lnTo>
                  <a:pt x="0" y="554990"/>
                </a:lnTo>
                <a:lnTo>
                  <a:pt x="285623" y="554990"/>
                </a:lnTo>
                <a:lnTo>
                  <a:pt x="285623" y="840740"/>
                </a:lnTo>
                <a:lnTo>
                  <a:pt x="554355" y="840740"/>
                </a:lnTo>
                <a:lnTo>
                  <a:pt x="554355" y="554990"/>
                </a:lnTo>
                <a:lnTo>
                  <a:pt x="839978" y="554990"/>
                </a:lnTo>
                <a:lnTo>
                  <a:pt x="839978" y="2857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1730228" y="3148595"/>
            <a:ext cx="1824355" cy="1748155"/>
            <a:chOff x="11730228" y="3148595"/>
            <a:chExt cx="1824355" cy="174815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0228" y="3148595"/>
              <a:ext cx="1824227" cy="17480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5384" y="3416807"/>
              <a:ext cx="1670304" cy="112318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764264" y="3154679"/>
              <a:ext cx="1752600" cy="1676400"/>
            </a:xfrm>
            <a:custGeom>
              <a:avLst/>
              <a:gdLst/>
              <a:ahLst/>
              <a:cxnLst/>
              <a:rect l="l" t="t" r="r" b="b"/>
              <a:pathLst>
                <a:path w="1752600" h="1676400">
                  <a:moveTo>
                    <a:pt x="17526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752600" y="1676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764264" y="3154679"/>
            <a:ext cx="1752600" cy="1676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286385" marR="27813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libri"/>
                <a:cs typeface="Calibri"/>
              </a:rPr>
              <a:t>Applicable Boosters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2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Maturity</a:t>
            </a:r>
            <a:r>
              <a:rPr dirty="0" spc="-55"/>
              <a:t> </a:t>
            </a:r>
            <a:r>
              <a:rPr dirty="0" spc="-10"/>
              <a:t>Benefit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24400" y="3397351"/>
            <a:ext cx="4904105" cy="462280"/>
          </a:xfrm>
          <a:prstGeom prst="rect">
            <a:avLst/>
          </a:prstGeom>
          <a:solidFill>
            <a:srgbClr val="C55A11"/>
          </a:solidFill>
        </p:spPr>
        <p:txBody>
          <a:bodyPr wrap="square" lIns="0" tIns="26034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204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Guaranteed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Maturity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1489" y="6312941"/>
            <a:ext cx="10829925" cy="78486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terminate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625089" y="2286635"/>
            <a:ext cx="9892665" cy="1792605"/>
            <a:chOff x="2625089" y="2286635"/>
            <a:chExt cx="9892665" cy="1792605"/>
          </a:xfrm>
        </p:grpSpPr>
        <p:sp>
          <p:nvSpPr>
            <p:cNvPr id="4" name="object 4" descr=""/>
            <p:cNvSpPr/>
            <p:nvPr/>
          </p:nvSpPr>
          <p:spPr>
            <a:xfrm>
              <a:off x="7493254" y="3546475"/>
              <a:ext cx="5017770" cy="526415"/>
            </a:xfrm>
            <a:custGeom>
              <a:avLst/>
              <a:gdLst/>
              <a:ahLst/>
              <a:cxnLst/>
              <a:rect l="l" t="t" r="r" b="b"/>
              <a:pathLst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5017770" y="263271"/>
                  </a:lnTo>
                  <a:lnTo>
                    <a:pt x="5017770" y="526414"/>
                  </a:lnTo>
                </a:path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1828419" y="263271"/>
                  </a:lnTo>
                  <a:lnTo>
                    <a:pt x="1828419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76493" y="3546475"/>
              <a:ext cx="1517015" cy="526415"/>
            </a:xfrm>
            <a:custGeom>
              <a:avLst/>
              <a:gdLst/>
              <a:ahLst/>
              <a:cxnLst/>
              <a:rect l="l" t="t" r="r" b="b"/>
              <a:pathLst>
                <a:path w="1517015" h="526414">
                  <a:moveTo>
                    <a:pt x="1516761" y="0"/>
                  </a:moveTo>
                  <a:lnTo>
                    <a:pt x="1516761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9A9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1439" y="3546475"/>
              <a:ext cx="4862195" cy="526415"/>
            </a:xfrm>
            <a:custGeom>
              <a:avLst/>
              <a:gdLst/>
              <a:ahLst/>
              <a:cxnLst/>
              <a:rect l="l" t="t" r="r" b="b"/>
              <a:pathLst>
                <a:path w="4862195" h="526414">
                  <a:moveTo>
                    <a:pt x="4861814" y="0"/>
                  </a:moveTo>
                  <a:lnTo>
                    <a:pt x="4861814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2772282" y="0"/>
                  </a:moveTo>
                  <a:lnTo>
                    <a:pt x="0" y="0"/>
                  </a:lnTo>
                  <a:lnTo>
                    <a:pt x="0" y="1253489"/>
                  </a:lnTo>
                  <a:lnTo>
                    <a:pt x="2772282" y="1253489"/>
                  </a:lnTo>
                  <a:lnTo>
                    <a:pt x="2772282" y="0"/>
                  </a:lnTo>
                  <a:close/>
                </a:path>
              </a:pathLst>
            </a:custGeom>
            <a:solidFill>
              <a:srgbClr val="BEBEB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0" y="1253489"/>
                  </a:moveTo>
                  <a:lnTo>
                    <a:pt x="2772282" y="1253489"/>
                  </a:lnTo>
                  <a:lnTo>
                    <a:pt x="2772282" y="0"/>
                  </a:lnTo>
                  <a:lnTo>
                    <a:pt x="0" y="0"/>
                  </a:lnTo>
                  <a:lnTo>
                    <a:pt x="0" y="12534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07176" y="2292985"/>
            <a:ext cx="2772410" cy="125349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901700" marR="152400" indent="-741045">
              <a:lnSpc>
                <a:spcPct val="127499"/>
              </a:lnSpc>
              <a:spcBef>
                <a:spcPts val="1310"/>
              </a:spcBef>
            </a:pPr>
            <a:r>
              <a:rPr dirty="0" sz="2000" b="1">
                <a:latin typeface="Calibri"/>
                <a:cs typeface="Calibri"/>
              </a:rPr>
              <a:t>Sum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Assured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Death, </a:t>
            </a:r>
            <a:r>
              <a:rPr dirty="0" sz="2000" b="1">
                <a:latin typeface="Calibri"/>
                <a:cs typeface="Calibri"/>
              </a:rPr>
              <a:t>Higher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15720" y="4066540"/>
            <a:ext cx="2831465" cy="1266190"/>
            <a:chOff x="1215720" y="4066540"/>
            <a:chExt cx="2831465" cy="1266190"/>
          </a:xfrm>
        </p:grpSpPr>
        <p:sp>
          <p:nvSpPr>
            <p:cNvPr id="11" name="object 11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222070" y="4072890"/>
            <a:ext cx="2818765" cy="12534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sz="20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11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Annualized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60823" y="4066540"/>
            <a:ext cx="2831465" cy="1266190"/>
            <a:chOff x="4560823" y="4066540"/>
            <a:chExt cx="2831465" cy="1266190"/>
          </a:xfrm>
        </p:grpSpPr>
        <p:sp>
          <p:nvSpPr>
            <p:cNvPr id="15" name="object 15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7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7" y="1253490"/>
                  </a:lnTo>
                  <a:lnTo>
                    <a:pt x="2818637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7" y="1253490"/>
                  </a:lnTo>
                  <a:lnTo>
                    <a:pt x="2818637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567173" y="4072890"/>
            <a:ext cx="2818765" cy="12534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L="205740" marR="118745">
              <a:lnSpc>
                <a:spcPct val="91700"/>
              </a:lnSpc>
              <a:spcBef>
                <a:spcPts val="400"/>
              </a:spcBef>
            </a:pPr>
            <a:r>
              <a:rPr dirty="0" sz="2000">
                <a:latin typeface="Calibri"/>
                <a:cs typeface="Calibri"/>
              </a:rPr>
              <a:t>105%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Total </a:t>
            </a:r>
            <a:r>
              <a:rPr dirty="0" sz="2000" spc="-10">
                <a:latin typeface="Calibri"/>
                <a:cs typeface="Calibri"/>
              </a:rPr>
              <a:t>Premiums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20">
                <a:latin typeface="Calibri"/>
                <a:cs typeface="Calibri"/>
              </a:rPr>
              <a:t> Extra </a:t>
            </a:r>
            <a:r>
              <a:rPr dirty="0" sz="2000" spc="-1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906004" y="4066540"/>
            <a:ext cx="2831465" cy="1266190"/>
            <a:chOff x="7906004" y="4066540"/>
            <a:chExt cx="2831465" cy="1266190"/>
          </a:xfrm>
        </p:grpSpPr>
        <p:sp>
          <p:nvSpPr>
            <p:cNvPr id="19" name="object 19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912354" y="4072890"/>
            <a:ext cx="2818765" cy="12534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endParaRPr sz="2000">
              <a:latin typeface="Times New Roman"/>
              <a:cs typeface="Times New Roman"/>
            </a:endParaRPr>
          </a:p>
          <a:p>
            <a:pPr marL="796290" marR="95885" indent="-693420">
              <a:lnSpc>
                <a:spcPts val="2210"/>
              </a:lnSpc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1251183" y="4066540"/>
            <a:ext cx="2519680" cy="1266190"/>
            <a:chOff x="11251183" y="4066540"/>
            <a:chExt cx="2519680" cy="1266190"/>
          </a:xfrm>
        </p:grpSpPr>
        <p:sp>
          <p:nvSpPr>
            <p:cNvPr id="23" name="object 23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2506979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506979" y="1253490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0" y="1253490"/>
                  </a:moveTo>
                  <a:lnTo>
                    <a:pt x="2506979" y="1253490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1257533" y="4072890"/>
            <a:ext cx="2506980" cy="125349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algn="ctr" marL="127635" marR="119380" indent="635">
              <a:lnSpc>
                <a:spcPct val="91800"/>
              </a:lnSpc>
              <a:spcBef>
                <a:spcPts val="1495"/>
              </a:spcBef>
            </a:pPr>
            <a:r>
              <a:rPr dirty="0" sz="2000">
                <a:latin typeface="Calibri"/>
                <a:cs typeface="Calibri"/>
              </a:rPr>
              <a:t>Absolute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493" rIns="0" bIns="0" rtlCol="0" vert="horz">
            <a:spAutoFit/>
          </a:bodyPr>
          <a:lstStyle/>
          <a:p>
            <a:pPr marL="317500">
              <a:lnSpc>
                <a:spcPts val="3710"/>
              </a:lnSpc>
              <a:spcBef>
                <a:spcPts val="105"/>
              </a:spcBef>
            </a:pPr>
            <a:r>
              <a:rPr dirty="0"/>
              <a:t>Sum</a:t>
            </a:r>
            <a:r>
              <a:rPr dirty="0" spc="-165"/>
              <a:t> </a:t>
            </a:r>
            <a:r>
              <a:rPr dirty="0"/>
              <a:t>Assured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 spc="-10"/>
              <a:t>Death</a:t>
            </a:r>
          </a:p>
          <a:p>
            <a:pPr marL="317500">
              <a:lnSpc>
                <a:spcPts val="2750"/>
              </a:lnSpc>
            </a:pPr>
            <a:r>
              <a:rPr dirty="0" sz="2400" spc="-10">
                <a:solidFill>
                  <a:srgbClr val="C55A11"/>
                </a:solidFill>
              </a:rPr>
              <a:t>Calculation</a:t>
            </a:r>
            <a:endParaRPr sz="2400"/>
          </a:p>
        </p:txBody>
      </p:sp>
      <p:sp>
        <p:nvSpPr>
          <p:cNvPr id="27" name="object 27" descr=""/>
          <p:cNvSpPr/>
          <p:nvPr/>
        </p:nvSpPr>
        <p:spPr>
          <a:xfrm>
            <a:off x="2813557" y="7162787"/>
            <a:ext cx="8528685" cy="671195"/>
          </a:xfrm>
          <a:custGeom>
            <a:avLst/>
            <a:gdLst/>
            <a:ahLst/>
            <a:cxnLst/>
            <a:rect l="l" t="t" r="r" b="b"/>
            <a:pathLst>
              <a:path w="8528685" h="671195">
                <a:moveTo>
                  <a:pt x="0" y="670585"/>
                </a:moveTo>
                <a:lnTo>
                  <a:pt x="8528558" y="670585"/>
                </a:lnTo>
                <a:lnTo>
                  <a:pt x="8528558" y="0"/>
                </a:lnTo>
                <a:lnTo>
                  <a:pt x="0" y="0"/>
                </a:lnTo>
                <a:lnTo>
                  <a:pt x="0" y="670585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905379" y="7230871"/>
            <a:ext cx="69564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600" spc="-10">
                <a:latin typeface="Calibri"/>
                <a:cs typeface="Calibri"/>
              </a:rPr>
              <a:t>Absolute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amount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paid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death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Life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</a:tabLst>
            </a:pPr>
            <a:r>
              <a:rPr dirty="0" sz="1600" spc="-10">
                <a:latin typeface="Calibri"/>
                <a:cs typeface="Calibri"/>
              </a:rPr>
              <a:t>Guaranteed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Maturity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5288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/>
              <a:t>Death</a:t>
            </a:r>
            <a:r>
              <a:rPr dirty="0" spc="-35"/>
              <a:t> </a:t>
            </a:r>
            <a:r>
              <a:rPr dirty="0" spc="-10"/>
              <a:t>Benefit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457704" y="4938521"/>
            <a:ext cx="9525000" cy="443230"/>
          </a:xfrm>
          <a:custGeom>
            <a:avLst/>
            <a:gdLst/>
            <a:ahLst/>
            <a:cxnLst/>
            <a:rect l="l" t="t" r="r" b="b"/>
            <a:pathLst>
              <a:path w="9525000" h="443229">
                <a:moveTo>
                  <a:pt x="0" y="73786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9451213" y="0"/>
                </a:lnTo>
                <a:lnTo>
                  <a:pt x="9479940" y="5796"/>
                </a:lnTo>
                <a:lnTo>
                  <a:pt x="9503394" y="21605"/>
                </a:lnTo>
                <a:lnTo>
                  <a:pt x="9519203" y="45059"/>
                </a:lnTo>
                <a:lnTo>
                  <a:pt x="9525000" y="73786"/>
                </a:lnTo>
                <a:lnTo>
                  <a:pt x="9525000" y="368934"/>
                </a:lnTo>
                <a:lnTo>
                  <a:pt x="9519203" y="397662"/>
                </a:lnTo>
                <a:lnTo>
                  <a:pt x="9503394" y="421116"/>
                </a:lnTo>
                <a:lnTo>
                  <a:pt x="9479940" y="436925"/>
                </a:lnTo>
                <a:lnTo>
                  <a:pt x="9451213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6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10357" y="4977510"/>
            <a:ext cx="9218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deducted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amount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27301" y="5874969"/>
            <a:ext cx="10386060" cy="133921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Assured’s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unfortunate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in-</a:t>
            </a:r>
            <a:r>
              <a:rPr dirty="0" sz="1800" spc="-10">
                <a:latin typeface="Calibri"/>
                <a:cs typeface="Calibri"/>
              </a:rPr>
              <a:t>force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payable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Nominee/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Legal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Heir,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terminate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12714" y="2766161"/>
            <a:ext cx="3015615" cy="462280"/>
          </a:xfrm>
          <a:prstGeom prst="rect">
            <a:avLst/>
          </a:prstGeom>
          <a:solidFill>
            <a:srgbClr val="E36C09"/>
          </a:solidFill>
        </p:spPr>
        <p:txBody>
          <a:bodyPr wrap="square" lIns="0" tIns="26034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787140" y="3493008"/>
            <a:ext cx="7620000" cy="2822575"/>
            <a:chOff x="3787140" y="3493008"/>
            <a:chExt cx="7620000" cy="2822575"/>
          </a:xfrm>
        </p:grpSpPr>
        <p:sp>
          <p:nvSpPr>
            <p:cNvPr id="4" name="object 4" descr=""/>
            <p:cNvSpPr/>
            <p:nvPr/>
          </p:nvSpPr>
          <p:spPr>
            <a:xfrm>
              <a:off x="3787902" y="3494786"/>
              <a:ext cx="4076700" cy="1024255"/>
            </a:xfrm>
            <a:custGeom>
              <a:avLst/>
              <a:gdLst/>
              <a:ahLst/>
              <a:cxnLst/>
              <a:rect l="l" t="t" r="r" b="b"/>
              <a:pathLst>
                <a:path w="4076700" h="1024254">
                  <a:moveTo>
                    <a:pt x="407670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4076700" y="102412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64729" y="3494786"/>
              <a:ext cx="3541395" cy="1024255"/>
            </a:xfrm>
            <a:custGeom>
              <a:avLst/>
              <a:gdLst/>
              <a:ahLst/>
              <a:cxnLst/>
              <a:rect l="l" t="t" r="r" b="b"/>
              <a:pathLst>
                <a:path w="3541395" h="1024254">
                  <a:moveTo>
                    <a:pt x="3540886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3540886" y="102412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87902" y="4518812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64729" y="4518812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87902" y="4970805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64729" y="4970805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87902" y="5422798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64729" y="5422798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87902" y="5874689"/>
              <a:ext cx="4076700" cy="440055"/>
            </a:xfrm>
            <a:custGeom>
              <a:avLst/>
              <a:gdLst/>
              <a:ahLst/>
              <a:cxnLst/>
              <a:rect l="l" t="t" r="r" b="b"/>
              <a:pathLst>
                <a:path w="4076700" h="440054">
                  <a:moveTo>
                    <a:pt x="4076700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4076700" y="43987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64729" y="5874689"/>
              <a:ext cx="3541395" cy="440055"/>
            </a:xfrm>
            <a:custGeom>
              <a:avLst/>
              <a:gdLst/>
              <a:ahLst/>
              <a:cxnLst/>
              <a:rect l="l" t="t" r="r" b="b"/>
              <a:pathLst>
                <a:path w="3541395" h="440054">
                  <a:moveTo>
                    <a:pt x="3540886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3540886" y="43987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140" y="3493008"/>
              <a:ext cx="7620000" cy="2822448"/>
            </a:xfrm>
            <a:prstGeom prst="rect">
              <a:avLst/>
            </a:prstGeom>
          </p:spPr>
        </p:pic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781552" y="3488435"/>
          <a:ext cx="7706995" cy="281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3540759"/>
              </a:tblGrid>
              <a:tr h="1023619">
                <a:tc>
                  <a:txBody>
                    <a:bodyPr/>
                    <a:lstStyle/>
                    <a:p>
                      <a:pPr marL="1802130" marR="571500" indent="-12242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Annualized</a:t>
                      </a:r>
                      <a:r>
                        <a:rPr dirty="0" sz="20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Premium*</a:t>
                      </a:r>
                      <a:r>
                        <a:rPr dirty="0" sz="2000" spc="-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Band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(Rs.)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High</a:t>
                      </a:r>
                      <a:r>
                        <a:rPr dirty="0" sz="20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Booster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46685" marR="13716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000" spc="-5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2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000" spc="-4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Annual Income)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1,00,000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2,00,000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Nil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500,000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5,00,000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1.75%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Greater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2.00%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4587240" y="1752600"/>
            <a:ext cx="3108960" cy="2743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38600" y="1600200"/>
            <a:ext cx="6949440" cy="133921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891790" marR="532765" indent="770890">
              <a:lnSpc>
                <a:spcPts val="3240"/>
              </a:lnSpc>
              <a:spcBef>
                <a:spcPts val="204"/>
              </a:spcBef>
            </a:pPr>
            <a:r>
              <a:rPr dirty="0" sz="1800">
                <a:latin typeface="Calibri"/>
                <a:cs typeface="Calibri"/>
              </a:rPr>
              <a:t>available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 </a:t>
            </a:r>
            <a:r>
              <a:rPr dirty="0" sz="1800">
                <a:latin typeface="Calibri"/>
                <a:cs typeface="Calibri"/>
              </a:rPr>
              <a:t>increased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699770">
              <a:lnSpc>
                <a:spcPct val="100000"/>
              </a:lnSpc>
              <a:spcBef>
                <a:spcPts val="795"/>
              </a:spcBef>
            </a:pP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336406" y="2135123"/>
            <a:ext cx="344170" cy="377190"/>
            <a:chOff x="8336406" y="2135123"/>
            <a:chExt cx="344170" cy="377190"/>
          </a:xfrm>
        </p:grpSpPr>
        <p:sp>
          <p:nvSpPr>
            <p:cNvPr id="19" name="object 19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274689" y="2135123"/>
            <a:ext cx="344170" cy="377190"/>
            <a:chOff x="6274689" y="2135123"/>
            <a:chExt cx="344170" cy="377190"/>
          </a:xfrm>
        </p:grpSpPr>
        <p:sp>
          <p:nvSpPr>
            <p:cNvPr id="22" name="object 22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79347" y="4026408"/>
            <a:ext cx="3226435" cy="1740535"/>
            <a:chOff x="879347" y="4026408"/>
            <a:chExt cx="3226435" cy="174053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7" y="4026408"/>
              <a:ext cx="3226307" cy="174040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711" y="4027932"/>
              <a:ext cx="2734056" cy="66141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163" y="4515612"/>
              <a:ext cx="3019043" cy="661415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177848" y="4139945"/>
            <a:ext cx="250507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C55A11"/>
                </a:solidFill>
                <a:latin typeface="Georgia"/>
                <a:cs typeface="Georgia"/>
              </a:rPr>
              <a:t>Enhanced Guaranteed Income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5147" y="7438440"/>
            <a:ext cx="77209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*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Annualised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payable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year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Policyholder, </a:t>
            </a:r>
            <a:r>
              <a:rPr dirty="0" sz="1600" spc="-10">
                <a:latin typeface="Calibri"/>
                <a:cs typeface="Calibri"/>
              </a:rPr>
              <a:t>excluding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underwriting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premiums,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(taxes)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loadings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dirty="0" spc="-50"/>
              <a:t> </a:t>
            </a:r>
            <a:r>
              <a:rPr dirty="0"/>
              <a:t>Premium</a:t>
            </a:r>
            <a:r>
              <a:rPr dirty="0" spc="-5"/>
              <a:t> </a:t>
            </a:r>
            <a:r>
              <a:rPr dirty="0" spc="-10"/>
              <a:t>Booster</a:t>
            </a: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solidFill>
                  <a:srgbClr val="C55A11"/>
                </a:solidFill>
              </a:rPr>
              <a:t>Higher</a:t>
            </a:r>
            <a:r>
              <a:rPr dirty="0" sz="2400" spc="-3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Basic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Guaranteed</a:t>
            </a:r>
            <a:r>
              <a:rPr dirty="0" sz="2400" spc="-12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Annual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Income</a:t>
            </a:r>
            <a:r>
              <a:rPr dirty="0" sz="2400" spc="-3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for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Higher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Premium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9624" y="2879979"/>
            <a:ext cx="7661909" cy="3054350"/>
          </a:xfrm>
          <a:custGeom>
            <a:avLst/>
            <a:gdLst/>
            <a:ahLst/>
            <a:cxnLst/>
            <a:rect l="l" t="t" r="r" b="b"/>
            <a:pathLst>
              <a:path w="7661909" h="3054350">
                <a:moveTo>
                  <a:pt x="0" y="3053842"/>
                </a:moveTo>
                <a:lnTo>
                  <a:pt x="7661402" y="3053842"/>
                </a:lnTo>
                <a:lnTo>
                  <a:pt x="7661402" y="0"/>
                </a:lnTo>
                <a:lnTo>
                  <a:pt x="0" y="0"/>
                </a:lnTo>
                <a:lnTo>
                  <a:pt x="0" y="3053842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51255" y="3002026"/>
            <a:ext cx="7475220" cy="18249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8005" indent="-5480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Min.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Rs.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20,000</a:t>
            </a:r>
            <a:endParaRPr sz="2000">
              <a:latin typeface="Calibri"/>
              <a:cs typeface="Calibri"/>
            </a:endParaRPr>
          </a:p>
          <a:p>
            <a:pPr marL="548005" indent="-548005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Max.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Loan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prevailing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548005" indent="-54800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Min.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Repayment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lowest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Rs.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2,000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Outstanding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Loan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Arial MT"/>
                <a:cs typeface="Arial MT"/>
              </a:rPr>
              <a:t>including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outstanding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interest,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1255" y="4862296"/>
            <a:ext cx="71221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8640" marR="5080" indent="-54927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548640" algn="l"/>
              </a:tabLst>
            </a:pPr>
            <a:r>
              <a:rPr dirty="0" sz="2000" b="1">
                <a:latin typeface="Calibri"/>
                <a:cs typeface="Calibri"/>
              </a:rPr>
              <a:t>Max.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Repayment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Outstanding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including </a:t>
            </a:r>
            <a:r>
              <a:rPr dirty="0" sz="2000">
                <a:latin typeface="Calibri"/>
                <a:cs typeface="Calibri"/>
              </a:rPr>
              <a:t>outstanding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104118" y="1981200"/>
            <a:ext cx="3684270" cy="2600325"/>
            <a:chOff x="10104118" y="1981200"/>
            <a:chExt cx="3684270" cy="2600325"/>
          </a:xfrm>
        </p:grpSpPr>
        <p:sp>
          <p:nvSpPr>
            <p:cNvPr id="7" name="object 7" descr=""/>
            <p:cNvSpPr/>
            <p:nvPr/>
          </p:nvSpPr>
          <p:spPr>
            <a:xfrm>
              <a:off x="10104118" y="1981200"/>
              <a:ext cx="3684270" cy="2600325"/>
            </a:xfrm>
            <a:custGeom>
              <a:avLst/>
              <a:gdLst/>
              <a:ahLst/>
              <a:cxnLst/>
              <a:rect l="l" t="t" r="r" b="b"/>
              <a:pathLst>
                <a:path w="3684269" h="2600325">
                  <a:moveTo>
                    <a:pt x="3348102" y="0"/>
                  </a:moveTo>
                  <a:lnTo>
                    <a:pt x="65025" y="1859026"/>
                  </a:lnTo>
                  <a:lnTo>
                    <a:pt x="26094" y="1892774"/>
                  </a:lnTo>
                  <a:lnTo>
                    <a:pt x="3891" y="1937273"/>
                  </a:lnTo>
                  <a:lnTo>
                    <a:pt x="0" y="1986845"/>
                  </a:lnTo>
                  <a:lnTo>
                    <a:pt x="16003" y="2035810"/>
                  </a:lnTo>
                  <a:lnTo>
                    <a:pt x="335662" y="2600325"/>
                  </a:lnTo>
                  <a:lnTo>
                    <a:pt x="3618739" y="741299"/>
                  </a:lnTo>
                  <a:lnTo>
                    <a:pt x="3657671" y="707530"/>
                  </a:lnTo>
                  <a:lnTo>
                    <a:pt x="3679874" y="662987"/>
                  </a:lnTo>
                  <a:lnTo>
                    <a:pt x="3683765" y="613372"/>
                  </a:lnTo>
                  <a:lnTo>
                    <a:pt x="3667761" y="564388"/>
                  </a:lnTo>
                  <a:lnTo>
                    <a:pt x="33481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983" y="2717165"/>
              <a:ext cx="1786001" cy="113918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439400" y="4569840"/>
            <a:ext cx="3806190" cy="194945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96850" rIns="0" bIns="0" rtlCol="0" vert="horz">
            <a:spAutoFit/>
          </a:bodyPr>
          <a:lstStyle/>
          <a:p>
            <a:pPr marL="434975" marR="229235" indent="-3429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0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dirty="0" sz="2000" spc="-20" i="1">
                <a:solidFill>
                  <a:srgbClr val="FFFFFF"/>
                </a:solidFill>
                <a:latin typeface="Calibri"/>
                <a:cs typeface="Calibri"/>
              </a:rPr>
              <a:t>force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  <a:p>
            <a:pPr marL="434975" marR="65405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0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20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facility</a:t>
            </a:r>
            <a:r>
              <a:rPr dirty="0" sz="20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 spc="-25" i="1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Loan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981200" y="1981212"/>
            <a:ext cx="5697855" cy="708025"/>
          </a:xfrm>
          <a:prstGeom prst="rect">
            <a:avLst/>
          </a:prstGeom>
          <a:solidFill>
            <a:srgbClr val="FAE4D5"/>
          </a:solidFill>
          <a:ln w="6350">
            <a:solidFill>
              <a:srgbClr val="C55A11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before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starts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56449" y="6564312"/>
            <a:ext cx="7668259" cy="1345565"/>
            <a:chOff x="956449" y="6564312"/>
            <a:chExt cx="7668259" cy="134556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624" y="6567487"/>
              <a:ext cx="7661402" cy="13388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59624" y="6567487"/>
              <a:ext cx="7661909" cy="1339215"/>
            </a:xfrm>
            <a:custGeom>
              <a:avLst/>
              <a:gdLst/>
              <a:ahLst/>
              <a:cxnLst/>
              <a:rect l="l" t="t" r="r" b="b"/>
              <a:pathLst>
                <a:path w="7661909" h="1339215">
                  <a:moveTo>
                    <a:pt x="0" y="1338834"/>
                  </a:moveTo>
                  <a:lnTo>
                    <a:pt x="7661402" y="1338834"/>
                  </a:lnTo>
                  <a:lnTo>
                    <a:pt x="7661402" y="0"/>
                  </a:lnTo>
                  <a:lnTo>
                    <a:pt x="0" y="0"/>
                  </a:lnTo>
                  <a:lnTo>
                    <a:pt x="0" y="1338834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51255" y="6545274"/>
            <a:ext cx="642429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foreclosed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 spc="-10">
                <a:latin typeface="Calibri"/>
                <a:cs typeface="Calibri"/>
              </a:rPr>
              <a:t>Outstanding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Amount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(including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&gt;=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Surrender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Policyholder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fails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repay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outstanding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2238" y="3229101"/>
            <a:ext cx="47459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Policy</a:t>
            </a:r>
            <a:r>
              <a:rPr dirty="0" sz="4400" spc="-145"/>
              <a:t> </a:t>
            </a:r>
            <a:r>
              <a:rPr dirty="0" sz="4400" spc="-10"/>
              <a:t>Conditions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727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dirty="0"/>
              <a:t>Discontinuance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10"/>
              <a:t>Premium</a:t>
            </a:r>
          </a:p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C55A11"/>
                </a:solidFill>
              </a:rPr>
              <a:t>Premium</a:t>
            </a:r>
            <a:r>
              <a:rPr dirty="0" sz="2400" spc="-8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Paying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 spc="-20">
                <a:solidFill>
                  <a:srgbClr val="C55A11"/>
                </a:solidFill>
              </a:rPr>
              <a:t>Term</a:t>
            </a:r>
            <a:r>
              <a:rPr dirty="0" sz="2400" spc="-6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7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or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10</a:t>
            </a:r>
            <a:r>
              <a:rPr dirty="0" sz="2400" spc="-6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years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57325" y="1670050"/>
          <a:ext cx="13249275" cy="545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020"/>
                <a:gridCol w="818007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u="sng" sz="2000" spc="-6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4710" indent="-3397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471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99465" indent="-284480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Arial MT"/>
                        <a:buChar char="•"/>
                        <a:tabLst>
                          <a:tab pos="79946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payable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 marL="227965" marR="2444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 spc="-1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second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premium(s)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43915" indent="-328930">
                        <a:lnSpc>
                          <a:spcPts val="2330"/>
                        </a:lnSpc>
                        <a:buFont typeface="Arial MT"/>
                        <a:buChar char="•"/>
                        <a:tabLst>
                          <a:tab pos="84391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89305" marR="266700" indent="-274320">
                        <a:lnSpc>
                          <a:spcPct val="100299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78930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Early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Exit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10%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Premiums</a:t>
                      </a:r>
                      <a:r>
                        <a:rPr dirty="0" sz="21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Paid,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10">
                          <a:latin typeface="Calibri"/>
                          <a:cs typeface="Calibri"/>
                        </a:rPr>
                        <a:t>excluding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Underwriting</a:t>
                      </a:r>
                      <a:r>
                        <a:rPr dirty="0" sz="21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Extra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Premium,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30">
                          <a:latin typeface="Calibri"/>
                          <a:cs typeface="Calibri"/>
                        </a:rPr>
                        <a:t>any,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will be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payable</a:t>
                      </a:r>
                      <a:r>
                        <a:rPr dirty="0" sz="21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earlier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upon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termination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revival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 marR="50673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3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policy years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99465" indent="-342265">
                        <a:lnSpc>
                          <a:spcPts val="2280"/>
                        </a:lnSpc>
                        <a:buFont typeface="Arial MT"/>
                        <a:buChar char="•"/>
                        <a:tabLst>
                          <a:tab pos="799465" algn="l"/>
                          <a:tab pos="1854835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Acquires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period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20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up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36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reduced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till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maturity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death,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whichever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earlier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995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  <a:tab pos="2000885" algn="l"/>
                          <a:tab pos="2954655" algn="l"/>
                          <a:tab pos="3483610" algn="l"/>
                          <a:tab pos="3910329" algn="l"/>
                          <a:tab pos="5017135" algn="l"/>
                          <a:tab pos="5573395" algn="l"/>
                          <a:tab pos="6772909" algn="l"/>
                          <a:tab pos="7510780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accepted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paid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SV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factor)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041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Revival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371600" y="1300607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4"/>
                </a:moveTo>
                <a:lnTo>
                  <a:pt x="6739" y="90529"/>
                </a:lnTo>
                <a:lnTo>
                  <a:pt x="25505" y="54205"/>
                </a:lnTo>
                <a:lnTo>
                  <a:pt x="54123" y="25550"/>
                </a:lnTo>
                <a:lnTo>
                  <a:pt x="90415" y="6752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52"/>
                </a:lnTo>
                <a:lnTo>
                  <a:pt x="10591397" y="25550"/>
                </a:lnTo>
                <a:lnTo>
                  <a:pt x="10620015" y="54205"/>
                </a:lnTo>
                <a:lnTo>
                  <a:pt x="10638781" y="90529"/>
                </a:lnTo>
                <a:lnTo>
                  <a:pt x="10645521" y="132334"/>
                </a:lnTo>
                <a:lnTo>
                  <a:pt x="10645521" y="661289"/>
                </a:lnTo>
                <a:lnTo>
                  <a:pt x="10638781" y="703093"/>
                </a:lnTo>
                <a:lnTo>
                  <a:pt x="10620015" y="739417"/>
                </a:lnTo>
                <a:lnTo>
                  <a:pt x="10591397" y="768072"/>
                </a:lnTo>
                <a:lnTo>
                  <a:pt x="10555105" y="786870"/>
                </a:lnTo>
                <a:lnTo>
                  <a:pt x="10513314" y="793623"/>
                </a:lnTo>
                <a:lnTo>
                  <a:pt x="132206" y="793623"/>
                </a:lnTo>
                <a:lnTo>
                  <a:pt x="90415" y="786870"/>
                </a:lnTo>
                <a:lnTo>
                  <a:pt x="54123" y="768072"/>
                </a:lnTo>
                <a:lnTo>
                  <a:pt x="25505" y="739417"/>
                </a:lnTo>
                <a:lnTo>
                  <a:pt x="6739" y="703093"/>
                </a:lnTo>
                <a:lnTo>
                  <a:pt x="0" y="661289"/>
                </a:lnTo>
                <a:lnTo>
                  <a:pt x="0" y="132334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71600" y="2419604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74088" y="1363472"/>
            <a:ext cx="1040765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Revive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anytime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during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unpaid premium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Pay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past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along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applicable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71600" y="353860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162"/>
                </a:lnTo>
                <a:lnTo>
                  <a:pt x="10638781" y="703015"/>
                </a:lnTo>
                <a:lnTo>
                  <a:pt x="10620015" y="739345"/>
                </a:lnTo>
                <a:lnTo>
                  <a:pt x="10591397" y="767982"/>
                </a:lnTo>
                <a:lnTo>
                  <a:pt x="10555105" y="786755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5"/>
                </a:lnTo>
                <a:lnTo>
                  <a:pt x="54123" y="767982"/>
                </a:lnTo>
                <a:lnTo>
                  <a:pt x="25505" y="739345"/>
                </a:lnTo>
                <a:lnTo>
                  <a:pt x="6739" y="703015"/>
                </a:lnTo>
                <a:lnTo>
                  <a:pt x="0" y="661162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65250" y="5770117"/>
            <a:ext cx="10658475" cy="806450"/>
            <a:chOff x="1365250" y="5770117"/>
            <a:chExt cx="10658475" cy="806450"/>
          </a:xfrm>
        </p:grpSpPr>
        <p:sp>
          <p:nvSpPr>
            <p:cNvPr id="9" name="object 9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39"/>
                  </a:lnTo>
                  <a:lnTo>
                    <a:pt x="54123" y="25505"/>
                  </a:lnTo>
                  <a:lnTo>
                    <a:pt x="25505" y="54123"/>
                  </a:lnTo>
                  <a:lnTo>
                    <a:pt x="6739" y="90415"/>
                  </a:lnTo>
                  <a:lnTo>
                    <a:pt x="0" y="132206"/>
                  </a:lnTo>
                  <a:lnTo>
                    <a:pt x="0" y="661288"/>
                  </a:lnTo>
                  <a:lnTo>
                    <a:pt x="6739" y="703080"/>
                  </a:lnTo>
                  <a:lnTo>
                    <a:pt x="25505" y="739372"/>
                  </a:lnTo>
                  <a:lnTo>
                    <a:pt x="54123" y="767990"/>
                  </a:lnTo>
                  <a:lnTo>
                    <a:pt x="90415" y="786756"/>
                  </a:lnTo>
                  <a:lnTo>
                    <a:pt x="132206" y="793495"/>
                  </a:lnTo>
                  <a:lnTo>
                    <a:pt x="10513314" y="793495"/>
                  </a:lnTo>
                  <a:lnTo>
                    <a:pt x="10555105" y="786756"/>
                  </a:lnTo>
                  <a:lnTo>
                    <a:pt x="10591397" y="767990"/>
                  </a:lnTo>
                  <a:lnTo>
                    <a:pt x="10620015" y="739372"/>
                  </a:lnTo>
                  <a:lnTo>
                    <a:pt x="10638781" y="703080"/>
                  </a:lnTo>
                  <a:lnTo>
                    <a:pt x="10645521" y="661288"/>
                  </a:lnTo>
                  <a:lnTo>
                    <a:pt x="10645521" y="132206"/>
                  </a:lnTo>
                  <a:lnTo>
                    <a:pt x="10638781" y="90415"/>
                  </a:lnTo>
                  <a:lnTo>
                    <a:pt x="10620015" y="54123"/>
                  </a:lnTo>
                  <a:lnTo>
                    <a:pt x="10591397" y="25505"/>
                  </a:lnTo>
                  <a:lnTo>
                    <a:pt x="10555105" y="6739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206"/>
                  </a:moveTo>
                  <a:lnTo>
                    <a:pt x="6739" y="90415"/>
                  </a:lnTo>
                  <a:lnTo>
                    <a:pt x="25505" y="54123"/>
                  </a:lnTo>
                  <a:lnTo>
                    <a:pt x="54123" y="25505"/>
                  </a:lnTo>
                  <a:lnTo>
                    <a:pt x="90415" y="6739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39"/>
                  </a:lnTo>
                  <a:lnTo>
                    <a:pt x="10591397" y="25505"/>
                  </a:lnTo>
                  <a:lnTo>
                    <a:pt x="10620015" y="54123"/>
                  </a:lnTo>
                  <a:lnTo>
                    <a:pt x="10638781" y="90415"/>
                  </a:lnTo>
                  <a:lnTo>
                    <a:pt x="10645521" y="132206"/>
                  </a:lnTo>
                  <a:lnTo>
                    <a:pt x="10645521" y="661288"/>
                  </a:lnTo>
                  <a:lnTo>
                    <a:pt x="10638781" y="703080"/>
                  </a:lnTo>
                  <a:lnTo>
                    <a:pt x="10620015" y="739372"/>
                  </a:lnTo>
                  <a:lnTo>
                    <a:pt x="10591397" y="767990"/>
                  </a:lnTo>
                  <a:lnTo>
                    <a:pt x="10555105" y="786756"/>
                  </a:lnTo>
                  <a:lnTo>
                    <a:pt x="10513314" y="793495"/>
                  </a:lnTo>
                  <a:lnTo>
                    <a:pt x="132206" y="793495"/>
                  </a:lnTo>
                  <a:lnTo>
                    <a:pt x="90415" y="786756"/>
                  </a:lnTo>
                  <a:lnTo>
                    <a:pt x="54123" y="767990"/>
                  </a:lnTo>
                  <a:lnTo>
                    <a:pt x="25505" y="739372"/>
                  </a:lnTo>
                  <a:lnTo>
                    <a:pt x="6739" y="703080"/>
                  </a:lnTo>
                  <a:lnTo>
                    <a:pt x="0" y="661288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365250" y="6888988"/>
            <a:ext cx="10658475" cy="806450"/>
            <a:chOff x="1365250" y="6888988"/>
            <a:chExt cx="10658475" cy="806450"/>
          </a:xfrm>
        </p:grpSpPr>
        <p:sp>
          <p:nvSpPr>
            <p:cNvPr id="12" name="object 12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52"/>
                  </a:lnTo>
                  <a:lnTo>
                    <a:pt x="54123" y="25548"/>
                  </a:lnTo>
                  <a:lnTo>
                    <a:pt x="25505" y="54200"/>
                  </a:lnTo>
                  <a:lnTo>
                    <a:pt x="6739" y="90516"/>
                  </a:lnTo>
                  <a:lnTo>
                    <a:pt x="0" y="132308"/>
                  </a:lnTo>
                  <a:lnTo>
                    <a:pt x="0" y="661327"/>
                  </a:lnTo>
                  <a:lnTo>
                    <a:pt x="6739" y="703133"/>
                  </a:lnTo>
                  <a:lnTo>
                    <a:pt x="25505" y="739439"/>
                  </a:lnTo>
                  <a:lnTo>
                    <a:pt x="54123" y="768068"/>
                  </a:lnTo>
                  <a:lnTo>
                    <a:pt x="90415" y="786842"/>
                  </a:lnTo>
                  <a:lnTo>
                    <a:pt x="132206" y="793584"/>
                  </a:lnTo>
                  <a:lnTo>
                    <a:pt x="10513314" y="793584"/>
                  </a:lnTo>
                  <a:lnTo>
                    <a:pt x="10555105" y="786842"/>
                  </a:lnTo>
                  <a:lnTo>
                    <a:pt x="10591397" y="768068"/>
                  </a:lnTo>
                  <a:lnTo>
                    <a:pt x="10620015" y="739439"/>
                  </a:lnTo>
                  <a:lnTo>
                    <a:pt x="10638781" y="703133"/>
                  </a:lnTo>
                  <a:lnTo>
                    <a:pt x="10645521" y="661327"/>
                  </a:lnTo>
                  <a:lnTo>
                    <a:pt x="10645521" y="132308"/>
                  </a:lnTo>
                  <a:lnTo>
                    <a:pt x="10638781" y="90516"/>
                  </a:lnTo>
                  <a:lnTo>
                    <a:pt x="10620015" y="54200"/>
                  </a:lnTo>
                  <a:lnTo>
                    <a:pt x="10591397" y="25548"/>
                  </a:lnTo>
                  <a:lnTo>
                    <a:pt x="10555105" y="6752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308"/>
                  </a:moveTo>
                  <a:lnTo>
                    <a:pt x="6739" y="90516"/>
                  </a:lnTo>
                  <a:lnTo>
                    <a:pt x="25505" y="54200"/>
                  </a:lnTo>
                  <a:lnTo>
                    <a:pt x="54123" y="25548"/>
                  </a:lnTo>
                  <a:lnTo>
                    <a:pt x="90415" y="6752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52"/>
                  </a:lnTo>
                  <a:lnTo>
                    <a:pt x="10591397" y="25548"/>
                  </a:lnTo>
                  <a:lnTo>
                    <a:pt x="10620015" y="54200"/>
                  </a:lnTo>
                  <a:lnTo>
                    <a:pt x="10638781" y="90516"/>
                  </a:lnTo>
                  <a:lnTo>
                    <a:pt x="10645521" y="132308"/>
                  </a:lnTo>
                  <a:lnTo>
                    <a:pt x="10645521" y="661327"/>
                  </a:lnTo>
                  <a:lnTo>
                    <a:pt x="10638781" y="703133"/>
                  </a:lnTo>
                  <a:lnTo>
                    <a:pt x="10620015" y="739439"/>
                  </a:lnTo>
                  <a:lnTo>
                    <a:pt x="10591397" y="768068"/>
                  </a:lnTo>
                  <a:lnTo>
                    <a:pt x="10555105" y="786842"/>
                  </a:lnTo>
                  <a:lnTo>
                    <a:pt x="10513314" y="793584"/>
                  </a:lnTo>
                  <a:lnTo>
                    <a:pt x="132206" y="793584"/>
                  </a:lnTo>
                  <a:lnTo>
                    <a:pt x="90415" y="786842"/>
                  </a:lnTo>
                  <a:lnTo>
                    <a:pt x="54123" y="768068"/>
                  </a:lnTo>
                  <a:lnTo>
                    <a:pt x="25505" y="739439"/>
                  </a:lnTo>
                  <a:lnTo>
                    <a:pt x="6739" y="703133"/>
                  </a:lnTo>
                  <a:lnTo>
                    <a:pt x="0" y="661327"/>
                  </a:lnTo>
                  <a:lnTo>
                    <a:pt x="0" y="13230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1371600" y="465747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3"/>
                </a:moveTo>
                <a:lnTo>
                  <a:pt x="6739" y="90480"/>
                </a:lnTo>
                <a:lnTo>
                  <a:pt x="25505" y="54150"/>
                </a:lnTo>
                <a:lnTo>
                  <a:pt x="54123" y="25513"/>
                </a:lnTo>
                <a:lnTo>
                  <a:pt x="90415" y="6740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40"/>
                </a:lnTo>
                <a:lnTo>
                  <a:pt x="10591397" y="25513"/>
                </a:lnTo>
                <a:lnTo>
                  <a:pt x="10620015" y="54150"/>
                </a:lnTo>
                <a:lnTo>
                  <a:pt x="10638781" y="90480"/>
                </a:lnTo>
                <a:lnTo>
                  <a:pt x="10645521" y="132333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5"/>
                </a:lnTo>
                <a:lnTo>
                  <a:pt x="132206" y="793495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333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474088" y="3738829"/>
            <a:ext cx="10421620" cy="3825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request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accepted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declined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Board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Approved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000">
              <a:latin typeface="Calibri"/>
              <a:cs typeface="Calibri"/>
            </a:endParaRPr>
          </a:p>
          <a:p>
            <a:pPr marL="12700" marR="1651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lapse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terminate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expiry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Post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policy,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would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reinstated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000">
              <a:latin typeface="Calibri"/>
              <a:cs typeface="Calibri"/>
            </a:endParaRPr>
          </a:p>
          <a:p>
            <a:pPr marL="12700" marR="66802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status,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revival,</a:t>
            </a:r>
            <a:r>
              <a:rPr dirty="0" sz="2000" spc="-25">
                <a:latin typeface="Calibri"/>
                <a:cs typeface="Calibri"/>
              </a:rPr>
              <a:t> the </a:t>
            </a:r>
            <a:r>
              <a:rPr dirty="0" sz="2000">
                <a:latin typeface="Calibri"/>
                <a:cs typeface="Calibri"/>
              </a:rPr>
              <a:t>remaining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balance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in-force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10743" y="3599522"/>
            <a:ext cx="13160375" cy="977900"/>
            <a:chOff x="510743" y="3599522"/>
            <a:chExt cx="13160375" cy="977900"/>
          </a:xfrm>
        </p:grpSpPr>
        <p:sp>
          <p:nvSpPr>
            <p:cNvPr id="4" name="object 4" descr=""/>
            <p:cNvSpPr/>
            <p:nvPr/>
          </p:nvSpPr>
          <p:spPr>
            <a:xfrm>
              <a:off x="3177793" y="360587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06590" y="2455252"/>
            <a:ext cx="13174980" cy="977900"/>
            <a:chOff x="506590" y="2455252"/>
            <a:chExt cx="13174980" cy="977900"/>
          </a:xfrm>
        </p:grpSpPr>
        <p:sp>
          <p:nvSpPr>
            <p:cNvPr id="8" name="object 8" descr=""/>
            <p:cNvSpPr/>
            <p:nvPr/>
          </p:nvSpPr>
          <p:spPr>
            <a:xfrm>
              <a:off x="3188334" y="246160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699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9290" y="2610053"/>
            <a:ext cx="3266440" cy="17805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000">
              <a:latin typeface="Calibri"/>
              <a:cs typeface="Calibri"/>
            </a:endParaRPr>
          </a:p>
          <a:p>
            <a:pPr algn="ctr" marL="382270" marR="373380">
              <a:lnSpc>
                <a:spcPct val="100000"/>
              </a:lnSpc>
            </a:pP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8470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dirty="0" spc="-10"/>
              <a:t>Paid-</a:t>
            </a:r>
            <a:r>
              <a:rPr dirty="0"/>
              <a:t>up</a:t>
            </a:r>
            <a:r>
              <a:rPr dirty="0" spc="-15"/>
              <a:t> Value</a:t>
            </a:r>
          </a:p>
          <a:p>
            <a:pPr marL="12700">
              <a:lnSpc>
                <a:spcPts val="2750"/>
              </a:lnSpc>
            </a:pPr>
            <a:r>
              <a:rPr dirty="0" sz="2400" spc="-10">
                <a:solidFill>
                  <a:srgbClr val="C55A11"/>
                </a:solidFill>
              </a:rPr>
              <a:t>Definitions</a:t>
            </a:r>
            <a:endParaRPr sz="2400"/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06590" y="4980635"/>
            <a:ext cx="13174980" cy="950594"/>
            <a:chOff x="506590" y="4980635"/>
            <a:chExt cx="13174980" cy="950594"/>
          </a:xfrm>
        </p:grpSpPr>
        <p:sp>
          <p:nvSpPr>
            <p:cNvPr id="16" name="object 16" descr=""/>
            <p:cNvSpPr/>
            <p:nvPr/>
          </p:nvSpPr>
          <p:spPr>
            <a:xfrm>
              <a:off x="3177793" y="4997780"/>
              <a:ext cx="10497185" cy="927100"/>
            </a:xfrm>
            <a:custGeom>
              <a:avLst/>
              <a:gdLst/>
              <a:ahLst/>
              <a:cxnLst/>
              <a:rect l="l" t="t" r="r" b="b"/>
              <a:pathLst>
                <a:path w="10497185" h="927100">
                  <a:moveTo>
                    <a:pt x="0" y="927023"/>
                  </a:moveTo>
                  <a:lnTo>
                    <a:pt x="10497058" y="927023"/>
                  </a:lnTo>
                  <a:lnTo>
                    <a:pt x="10497058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3274949" y="0"/>
                  </a:moveTo>
                  <a:lnTo>
                    <a:pt x="0" y="0"/>
                  </a:lnTo>
                  <a:lnTo>
                    <a:pt x="0" y="927023"/>
                  </a:lnTo>
                  <a:lnTo>
                    <a:pt x="3274949" y="927023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0" y="927023"/>
                  </a:moveTo>
                  <a:lnTo>
                    <a:pt x="3274949" y="927023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CB8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19290" y="5117033"/>
            <a:ext cx="326262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10">
                <a:latin typeface="Calibri"/>
                <a:cs typeface="Calibri"/>
              </a:rPr>
              <a:t> Guaranteed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Annual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676400" y="1351953"/>
            <a:ext cx="10896600" cy="945515"/>
          </a:xfrm>
          <a:prstGeom prst="rect">
            <a:avLst/>
          </a:prstGeom>
          <a:solidFill>
            <a:srgbClr val="F1F1F1"/>
          </a:solidFill>
          <a:ln w="6350">
            <a:solidFill>
              <a:srgbClr val="7E7E7E"/>
            </a:solidFill>
          </a:ln>
        </p:spPr>
        <p:txBody>
          <a:bodyPr wrap="square" lIns="0" tIns="207645" rIns="0" bIns="0" rtlCol="0" vert="horz">
            <a:spAutoFit/>
          </a:bodyPr>
          <a:lstStyle/>
          <a:p>
            <a:pPr marL="884555" marR="418465" indent="-457200">
              <a:lnSpc>
                <a:spcPts val="2160"/>
              </a:lnSpc>
              <a:spcBef>
                <a:spcPts val="1635"/>
              </a:spcBef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expiry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first </a:t>
            </a:r>
            <a:r>
              <a:rPr dirty="0" sz="2000">
                <a:latin typeface="Calibri"/>
                <a:cs typeface="Calibri"/>
              </a:rPr>
              <a:t>unpaid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consecutive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years’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271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r>
              <a:rPr dirty="0"/>
              <a:t>Abbreviations</a:t>
            </a:r>
            <a:r>
              <a:rPr dirty="0" spc="-100"/>
              <a:t> </a:t>
            </a:r>
            <a:r>
              <a:rPr dirty="0" spc="-20"/>
              <a:t>used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18613" y="3289172"/>
            <a:ext cx="260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25192" y="3727830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indent="-12065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748529" y="3312921"/>
            <a:ext cx="250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51553" y="3752215"/>
            <a:ext cx="119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indent="-12065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94476" y="3259835"/>
            <a:ext cx="1811020" cy="1148080"/>
            <a:chOff x="6094476" y="3259835"/>
            <a:chExt cx="1811020" cy="114808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3259835"/>
              <a:ext cx="1787651" cy="4526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4476" y="3689603"/>
              <a:ext cx="1810512" cy="71780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77534" y="3169284"/>
            <a:ext cx="1471295" cy="110553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22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PPT</a:t>
            </a:r>
            <a:endParaRPr sz="1800">
              <a:latin typeface="Calibri"/>
              <a:cs typeface="Calibri"/>
            </a:endParaRPr>
          </a:p>
          <a:p>
            <a:pPr marL="127000" marR="5080" indent="-121285">
              <a:lnSpc>
                <a:spcPts val="1939"/>
              </a:lnSpc>
              <a:spcBef>
                <a:spcPts val="1365"/>
              </a:spcBef>
              <a:buSzPct val="94444"/>
              <a:buChar char="•"/>
              <a:tabLst>
                <a:tab pos="127000" algn="l"/>
              </a:tabLst>
            </a:pPr>
            <a:r>
              <a:rPr dirty="0" sz="1800" spc="-10">
                <a:latin typeface="Calibri"/>
                <a:cs typeface="Calibri"/>
              </a:rPr>
              <a:t>Premium Payment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220456" y="3241548"/>
            <a:ext cx="1805939" cy="1138555"/>
            <a:chOff x="8220456" y="3241548"/>
            <a:chExt cx="1805939" cy="1138555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5028" y="3241548"/>
              <a:ext cx="1792224" cy="44805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0456" y="3662172"/>
              <a:ext cx="1805940" cy="71780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8303768" y="3148583"/>
            <a:ext cx="1170940" cy="110236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695960">
              <a:lnSpc>
                <a:spcPct val="100000"/>
              </a:lnSpc>
              <a:spcBef>
                <a:spcPts val="1205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endParaRPr sz="1800">
              <a:latin typeface="Calibri"/>
              <a:cs typeface="Calibri"/>
            </a:endParaRPr>
          </a:p>
          <a:p>
            <a:pPr algn="ctr" marL="113664" indent="-113664">
              <a:lnSpc>
                <a:spcPts val="2050"/>
              </a:lnSpc>
              <a:spcBef>
                <a:spcPts val="1110"/>
              </a:spcBef>
              <a:buSzPct val="86111"/>
              <a:buChar char="•"/>
              <a:tabLst>
                <a:tab pos="113664" algn="l"/>
              </a:tabLst>
            </a:pPr>
            <a:r>
              <a:rPr dirty="0" sz="1800" spc="-10">
                <a:latin typeface="Calibri"/>
                <a:cs typeface="Calibri"/>
              </a:rPr>
              <a:t>Annualised</a:t>
            </a:r>
            <a:endParaRPr sz="1800">
              <a:latin typeface="Calibri"/>
              <a:cs typeface="Calibri"/>
            </a:endParaRPr>
          </a:p>
          <a:p>
            <a:pPr algn="ctr" marL="42545">
              <a:lnSpc>
                <a:spcPts val="2050"/>
              </a:lnSpc>
            </a:pPr>
            <a:r>
              <a:rPr dirty="0" sz="1800" spc="-10">
                <a:latin typeface="Calibri"/>
                <a:cs typeface="Calibri"/>
              </a:rPr>
              <a:t>Premium*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341864" y="3241548"/>
            <a:ext cx="2341245" cy="1143000"/>
            <a:chOff x="10341864" y="3241548"/>
            <a:chExt cx="2341245" cy="1143000"/>
          </a:xfrm>
        </p:grpSpPr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1008" y="3241548"/>
              <a:ext cx="2322576" cy="44805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1864" y="3662172"/>
              <a:ext cx="2340864" cy="72237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425430" y="3150107"/>
            <a:ext cx="2036445" cy="10991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802005">
              <a:lnSpc>
                <a:spcPct val="100000"/>
              </a:lnSpc>
              <a:spcBef>
                <a:spcPts val="1195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GSAM</a:t>
            </a:r>
            <a:endParaRPr sz="1800">
              <a:latin typeface="Calibri"/>
              <a:cs typeface="Calibri"/>
            </a:endParaRPr>
          </a:p>
          <a:p>
            <a:pPr marL="127000" marR="5080" indent="-121285">
              <a:lnSpc>
                <a:spcPts val="1939"/>
              </a:lnSpc>
              <a:spcBef>
                <a:spcPts val="1340"/>
              </a:spcBef>
              <a:buSzPct val="94444"/>
              <a:buChar char="•"/>
              <a:tabLst>
                <a:tab pos="127000" algn="l"/>
              </a:tabLst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Sum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1691" y="7413752"/>
            <a:ext cx="79914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*Annualized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payable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Policyholder,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excluding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underwriting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GST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(taxes)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loadings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639690" y="1594053"/>
            <a:ext cx="6295390" cy="1488440"/>
            <a:chOff x="4639690" y="1594053"/>
            <a:chExt cx="6295390" cy="1488440"/>
          </a:xfrm>
        </p:grpSpPr>
        <p:sp>
          <p:nvSpPr>
            <p:cNvPr id="4" name="object 4" descr=""/>
            <p:cNvSpPr/>
            <p:nvPr/>
          </p:nvSpPr>
          <p:spPr>
            <a:xfrm>
              <a:off x="4646040" y="2639313"/>
              <a:ext cx="6282690" cy="436880"/>
            </a:xfrm>
            <a:custGeom>
              <a:avLst/>
              <a:gdLst/>
              <a:ahLst/>
              <a:cxnLst/>
              <a:rect l="l" t="t" r="r" b="b"/>
              <a:pathLst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6282309" y="218186"/>
                  </a:lnTo>
                  <a:lnTo>
                    <a:pt x="6282309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0" y="218186"/>
                  </a:lnTo>
                  <a:lnTo>
                    <a:pt x="0" y="436372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2732659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9" y="1038910"/>
                  </a:lnTo>
                  <a:lnTo>
                    <a:pt x="27326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0" y="1038910"/>
                  </a:moveTo>
                  <a:lnTo>
                    <a:pt x="2732659" y="1038910"/>
                  </a:lnTo>
                  <a:lnTo>
                    <a:pt x="2732659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34772" y="1600403"/>
            <a:ext cx="2705100" cy="103949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dirty="0" sz="2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  <a:p>
            <a:pPr algn="ctr" marL="62230">
              <a:lnSpc>
                <a:spcPct val="100000"/>
              </a:lnSpc>
              <a:spcBef>
                <a:spcPts val="72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payable</a:t>
            </a:r>
            <a:r>
              <a:rPr dirty="0" sz="22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273297" y="3069285"/>
            <a:ext cx="2745740" cy="1052195"/>
            <a:chOff x="3273297" y="3069285"/>
            <a:chExt cx="2745740" cy="1052195"/>
          </a:xfrm>
        </p:grpSpPr>
        <p:sp>
          <p:nvSpPr>
            <p:cNvPr id="9" name="object 9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279647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Survival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442328" y="3069285"/>
            <a:ext cx="2689860" cy="1052195"/>
            <a:chOff x="6442328" y="3069285"/>
            <a:chExt cx="2689860" cy="1052195"/>
          </a:xfrm>
        </p:grpSpPr>
        <p:sp>
          <p:nvSpPr>
            <p:cNvPr id="13" name="object 13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2676905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676905" y="1038910"/>
                  </a:lnTo>
                  <a:lnTo>
                    <a:pt x="267690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0" y="1038910"/>
                  </a:moveTo>
                  <a:lnTo>
                    <a:pt x="2676905" y="1038910"/>
                  </a:lnTo>
                  <a:lnTo>
                    <a:pt x="2676905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434772" y="3075635"/>
            <a:ext cx="270510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Maturity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555733" y="3069285"/>
            <a:ext cx="2745740" cy="1052195"/>
            <a:chOff x="9555733" y="3069285"/>
            <a:chExt cx="2745740" cy="1052195"/>
          </a:xfrm>
        </p:grpSpPr>
        <p:sp>
          <p:nvSpPr>
            <p:cNvPr id="17" name="object 17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562083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Death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71608" y="4191000"/>
            <a:ext cx="2696845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imes New Roman"/>
              <a:cs typeface="Times New Roman"/>
            </a:endParaRPr>
          </a:p>
          <a:p>
            <a:pPr marL="1037590" marR="99695" indent="-93154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Assured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77000" y="4191000"/>
            <a:ext cx="26670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imes New Roman"/>
              <a:cs typeface="Times New Roman"/>
            </a:endParaRPr>
          </a:p>
          <a:p>
            <a:pPr marL="720090" marR="247650" indent="-46672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76600" y="4191000"/>
            <a:ext cx="27432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algn="ctr" marL="349885" marR="34417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  <a:p>
            <a:pPr algn="ctr" marL="245745" marR="239395" indent="43180">
              <a:lnSpc>
                <a:spcPct val="100000"/>
              </a:lnSpc>
              <a:spcBef>
                <a:spcPts val="30"/>
              </a:spcBef>
            </a:pPr>
            <a:r>
              <a:rPr dirty="0" sz="1600" spc="-10">
                <a:latin typeface="Calibri"/>
                <a:cs typeface="Calibri"/>
              </a:rPr>
              <a:t>(payable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after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Premium </a:t>
            </a:r>
            <a:r>
              <a:rPr dirty="0" sz="1600" spc="-20">
                <a:latin typeface="Calibri"/>
                <a:cs typeface="Calibri"/>
              </a:rPr>
              <a:t>Payment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Term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till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maturity)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Paid-</a:t>
            </a:r>
            <a:r>
              <a:rPr dirty="0"/>
              <a:t>up</a:t>
            </a:r>
            <a:r>
              <a:rPr dirty="0" spc="-15"/>
              <a:t> Value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4853559" y="7259243"/>
            <a:ext cx="5867400" cy="64643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624205" marR="314960" indent="-305435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deducting outstanding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amount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including</a:t>
            </a:r>
            <a:r>
              <a:rPr dirty="0" sz="1800" spc="-10">
                <a:latin typeface="Calibri"/>
                <a:cs typeface="Calibri"/>
              </a:rPr>
              <a:t> interest,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07601" y="40647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69" y="2848"/>
                </a:lnTo>
                <a:lnTo>
                  <a:pt x="275682" y="11167"/>
                </a:lnTo>
                <a:lnTo>
                  <a:pt x="233542" y="24613"/>
                </a:lnTo>
                <a:lnTo>
                  <a:pt x="193790" y="42844"/>
                </a:lnTo>
                <a:lnTo>
                  <a:pt x="156770" y="65517"/>
                </a:lnTo>
                <a:lnTo>
                  <a:pt x="122822" y="92291"/>
                </a:lnTo>
                <a:lnTo>
                  <a:pt x="92291" y="122822"/>
                </a:lnTo>
                <a:lnTo>
                  <a:pt x="65517" y="156770"/>
                </a:lnTo>
                <a:lnTo>
                  <a:pt x="42844" y="193790"/>
                </a:lnTo>
                <a:lnTo>
                  <a:pt x="24613" y="233542"/>
                </a:lnTo>
                <a:lnTo>
                  <a:pt x="11167" y="275682"/>
                </a:lnTo>
                <a:lnTo>
                  <a:pt x="2848" y="319869"/>
                </a:lnTo>
                <a:lnTo>
                  <a:pt x="0" y="365760"/>
                </a:lnTo>
                <a:lnTo>
                  <a:pt x="2848" y="411625"/>
                </a:lnTo>
                <a:lnTo>
                  <a:pt x="11167" y="455795"/>
                </a:lnTo>
                <a:lnTo>
                  <a:pt x="24613" y="497925"/>
                </a:lnTo>
                <a:lnTo>
                  <a:pt x="42844" y="537673"/>
                </a:lnTo>
                <a:lnTo>
                  <a:pt x="65517" y="574694"/>
                </a:lnTo>
                <a:lnTo>
                  <a:pt x="92291" y="608646"/>
                </a:lnTo>
                <a:lnTo>
                  <a:pt x="122822" y="639185"/>
                </a:lnTo>
                <a:lnTo>
                  <a:pt x="156770" y="665967"/>
                </a:lnTo>
                <a:lnTo>
                  <a:pt x="193790" y="688650"/>
                </a:lnTo>
                <a:lnTo>
                  <a:pt x="233542" y="706891"/>
                </a:lnTo>
                <a:lnTo>
                  <a:pt x="275682" y="720344"/>
                </a:lnTo>
                <a:lnTo>
                  <a:pt x="319869" y="728669"/>
                </a:lnTo>
                <a:lnTo>
                  <a:pt x="365759" y="731520"/>
                </a:lnTo>
                <a:lnTo>
                  <a:pt x="411625" y="728669"/>
                </a:lnTo>
                <a:lnTo>
                  <a:pt x="455795" y="720344"/>
                </a:lnTo>
                <a:lnTo>
                  <a:pt x="497925" y="706891"/>
                </a:lnTo>
                <a:lnTo>
                  <a:pt x="537673" y="688650"/>
                </a:lnTo>
                <a:lnTo>
                  <a:pt x="574694" y="665967"/>
                </a:lnTo>
                <a:lnTo>
                  <a:pt x="608646" y="639185"/>
                </a:lnTo>
                <a:lnTo>
                  <a:pt x="639185" y="608646"/>
                </a:lnTo>
                <a:lnTo>
                  <a:pt x="665967" y="574694"/>
                </a:lnTo>
                <a:lnTo>
                  <a:pt x="688650" y="537673"/>
                </a:lnTo>
                <a:lnTo>
                  <a:pt x="706891" y="497925"/>
                </a:lnTo>
                <a:lnTo>
                  <a:pt x="720344" y="455795"/>
                </a:lnTo>
                <a:lnTo>
                  <a:pt x="728669" y="411625"/>
                </a:lnTo>
                <a:lnTo>
                  <a:pt x="731520" y="365760"/>
                </a:lnTo>
                <a:lnTo>
                  <a:pt x="728669" y="319869"/>
                </a:lnTo>
                <a:lnTo>
                  <a:pt x="720344" y="275682"/>
                </a:lnTo>
                <a:lnTo>
                  <a:pt x="706891" y="233542"/>
                </a:lnTo>
                <a:lnTo>
                  <a:pt x="688650" y="193790"/>
                </a:lnTo>
                <a:lnTo>
                  <a:pt x="665967" y="156770"/>
                </a:lnTo>
                <a:lnTo>
                  <a:pt x="639185" y="122822"/>
                </a:lnTo>
                <a:lnTo>
                  <a:pt x="608646" y="92291"/>
                </a:lnTo>
                <a:lnTo>
                  <a:pt x="574694" y="65517"/>
                </a:lnTo>
                <a:lnTo>
                  <a:pt x="537673" y="42844"/>
                </a:lnTo>
                <a:lnTo>
                  <a:pt x="497925" y="24613"/>
                </a:lnTo>
                <a:lnTo>
                  <a:pt x="455795" y="11167"/>
                </a:lnTo>
                <a:lnTo>
                  <a:pt x="411625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981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dirty="0" spc="-10"/>
              <a:t>Surrender</a:t>
            </a:r>
          </a:p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C55A11"/>
                </a:solidFill>
              </a:rPr>
              <a:t>Guaranteed</a:t>
            </a:r>
            <a:r>
              <a:rPr dirty="0" sz="2400" spc="-10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Surrender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Value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(GSV)</a:t>
            </a:r>
            <a:r>
              <a:rPr dirty="0" sz="2400" spc="-9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&amp;</a:t>
            </a:r>
            <a:r>
              <a:rPr dirty="0" sz="2400" spc="-7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Special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Surrender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Value</a:t>
            </a:r>
            <a:r>
              <a:rPr dirty="0" sz="2400" spc="-85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(SSV)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5210175" y="2277998"/>
            <a:ext cx="9420225" cy="75247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7335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365"/>
              </a:spcBef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payment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64767" y="4019156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6220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860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46957" y="4064761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9075" y="0"/>
                </a:moveTo>
                <a:lnTo>
                  <a:pt x="1489075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9075" y="561975"/>
                </a:lnTo>
                <a:lnTo>
                  <a:pt x="1489075" y="749300"/>
                </a:lnTo>
                <a:lnTo>
                  <a:pt x="1863725" y="374650"/>
                </a:lnTo>
                <a:lnTo>
                  <a:pt x="148907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49344" y="4243197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76441" y="4038663"/>
            <a:ext cx="3204845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304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835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39400" y="4038663"/>
            <a:ext cx="3204845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3045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83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94926" y="423494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422638" y="258292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94" y="2848"/>
                </a:lnTo>
                <a:lnTo>
                  <a:pt x="275724" y="11167"/>
                </a:lnTo>
                <a:lnTo>
                  <a:pt x="233594" y="24613"/>
                </a:lnTo>
                <a:lnTo>
                  <a:pt x="193846" y="42844"/>
                </a:lnTo>
                <a:lnTo>
                  <a:pt x="156825" y="65517"/>
                </a:lnTo>
                <a:lnTo>
                  <a:pt x="122873" y="92291"/>
                </a:lnTo>
                <a:lnTo>
                  <a:pt x="92334" y="122822"/>
                </a:lnTo>
                <a:lnTo>
                  <a:pt x="65552" y="156770"/>
                </a:lnTo>
                <a:lnTo>
                  <a:pt x="42869" y="193790"/>
                </a:lnTo>
                <a:lnTo>
                  <a:pt x="24628" y="233542"/>
                </a:lnTo>
                <a:lnTo>
                  <a:pt x="11175" y="275682"/>
                </a:lnTo>
                <a:lnTo>
                  <a:pt x="2850" y="319869"/>
                </a:lnTo>
                <a:lnTo>
                  <a:pt x="0" y="365760"/>
                </a:lnTo>
                <a:lnTo>
                  <a:pt x="2850" y="411625"/>
                </a:lnTo>
                <a:lnTo>
                  <a:pt x="11175" y="455795"/>
                </a:lnTo>
                <a:lnTo>
                  <a:pt x="24628" y="497925"/>
                </a:lnTo>
                <a:lnTo>
                  <a:pt x="42869" y="537673"/>
                </a:lnTo>
                <a:lnTo>
                  <a:pt x="65552" y="574694"/>
                </a:lnTo>
                <a:lnTo>
                  <a:pt x="92334" y="608646"/>
                </a:lnTo>
                <a:lnTo>
                  <a:pt x="122873" y="639185"/>
                </a:lnTo>
                <a:lnTo>
                  <a:pt x="156825" y="665967"/>
                </a:lnTo>
                <a:lnTo>
                  <a:pt x="193846" y="688650"/>
                </a:lnTo>
                <a:lnTo>
                  <a:pt x="233594" y="706891"/>
                </a:lnTo>
                <a:lnTo>
                  <a:pt x="275724" y="720344"/>
                </a:lnTo>
                <a:lnTo>
                  <a:pt x="319894" y="728669"/>
                </a:lnTo>
                <a:lnTo>
                  <a:pt x="365759" y="731520"/>
                </a:lnTo>
                <a:lnTo>
                  <a:pt x="411650" y="728669"/>
                </a:lnTo>
                <a:lnTo>
                  <a:pt x="455837" y="720344"/>
                </a:lnTo>
                <a:lnTo>
                  <a:pt x="497977" y="706891"/>
                </a:lnTo>
                <a:lnTo>
                  <a:pt x="537729" y="688650"/>
                </a:lnTo>
                <a:lnTo>
                  <a:pt x="574749" y="665967"/>
                </a:lnTo>
                <a:lnTo>
                  <a:pt x="608697" y="639185"/>
                </a:lnTo>
                <a:lnTo>
                  <a:pt x="639228" y="608646"/>
                </a:lnTo>
                <a:lnTo>
                  <a:pt x="666002" y="574694"/>
                </a:lnTo>
                <a:lnTo>
                  <a:pt x="688675" y="537673"/>
                </a:lnTo>
                <a:lnTo>
                  <a:pt x="706906" y="497925"/>
                </a:lnTo>
                <a:lnTo>
                  <a:pt x="720352" y="455795"/>
                </a:lnTo>
                <a:lnTo>
                  <a:pt x="728671" y="411625"/>
                </a:lnTo>
                <a:lnTo>
                  <a:pt x="731519" y="365760"/>
                </a:lnTo>
                <a:lnTo>
                  <a:pt x="728671" y="319869"/>
                </a:lnTo>
                <a:lnTo>
                  <a:pt x="720352" y="275682"/>
                </a:lnTo>
                <a:lnTo>
                  <a:pt x="706906" y="233542"/>
                </a:lnTo>
                <a:lnTo>
                  <a:pt x="688675" y="193790"/>
                </a:lnTo>
                <a:lnTo>
                  <a:pt x="666002" y="156770"/>
                </a:lnTo>
                <a:lnTo>
                  <a:pt x="639228" y="122822"/>
                </a:lnTo>
                <a:lnTo>
                  <a:pt x="608697" y="92291"/>
                </a:lnTo>
                <a:lnTo>
                  <a:pt x="574749" y="65517"/>
                </a:lnTo>
                <a:lnTo>
                  <a:pt x="537729" y="42844"/>
                </a:lnTo>
                <a:lnTo>
                  <a:pt x="497977" y="24613"/>
                </a:lnTo>
                <a:lnTo>
                  <a:pt x="455837" y="11167"/>
                </a:lnTo>
                <a:lnTo>
                  <a:pt x="411650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4004" rIns="0" bIns="0" rtlCol="0" vert="horz">
            <a:spAutoFit/>
          </a:bodyPr>
          <a:lstStyle/>
          <a:p>
            <a:pPr marL="499745">
              <a:lnSpc>
                <a:spcPts val="3704"/>
              </a:lnSpc>
              <a:spcBef>
                <a:spcPts val="100"/>
              </a:spcBef>
            </a:pPr>
            <a:r>
              <a:rPr dirty="0" spc="-10"/>
              <a:t>Surrender</a:t>
            </a:r>
          </a:p>
          <a:p>
            <a:pPr marL="499745">
              <a:lnSpc>
                <a:spcPts val="2745"/>
              </a:lnSpc>
            </a:pP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Guaranteed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Surrender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5" b="0">
                <a:solidFill>
                  <a:srgbClr val="C55A11"/>
                </a:solidFill>
                <a:latin typeface="Calibri Light"/>
                <a:cs typeface="Calibri Light"/>
              </a:rPr>
              <a:t>Value</a:t>
            </a:r>
            <a:r>
              <a:rPr dirty="0" sz="2400" spc="-9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(GSV)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C55A11"/>
                </a:solidFill>
                <a:latin typeface="Calibri Light"/>
                <a:cs typeface="Calibri Light"/>
              </a:rPr>
              <a:t>&amp;</a:t>
            </a:r>
            <a:r>
              <a:rPr dirty="0" sz="2400" spc="-45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Special</a:t>
            </a:r>
            <a:r>
              <a:rPr dirty="0" sz="2400" spc="-6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Surrender</a:t>
            </a:r>
            <a:r>
              <a:rPr dirty="0" sz="2400" spc="-75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5" b="0">
                <a:solidFill>
                  <a:srgbClr val="C55A11"/>
                </a:solidFill>
                <a:latin typeface="Calibri Light"/>
                <a:cs typeface="Calibri Light"/>
              </a:rPr>
              <a:t>Value</a:t>
            </a:r>
            <a:r>
              <a:rPr dirty="0" sz="2400" spc="-9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(SSV)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1478" y="3358260"/>
            <a:ext cx="3187700" cy="223139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434975" marR="449580" indent="-3429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percentage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35">
                <a:latin typeface="Calibri"/>
                <a:cs typeface="Calibri"/>
              </a:rPr>
              <a:t>Total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  <a:p>
            <a:pPr marL="434975" marR="90170" indent="-342900">
              <a:lnSpc>
                <a:spcPct val="100000"/>
              </a:lnSpc>
              <a:buFont typeface="Arial MT"/>
              <a:buChar char="•"/>
              <a:tabLst>
                <a:tab pos="434975" algn="l"/>
              </a:tabLst>
            </a:pPr>
            <a:r>
              <a:rPr dirty="0" sz="2000">
                <a:latin typeface="Calibri"/>
                <a:cs typeface="Calibri"/>
              </a:rPr>
              <a:t>Reduced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already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</a:t>
            </a:r>
            <a:r>
              <a:rPr dirty="0" sz="2000">
                <a:latin typeface="Calibri"/>
                <a:cs typeface="Calibri"/>
              </a:rPr>
              <a:t>force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or </a:t>
            </a:r>
            <a:r>
              <a:rPr dirty="0" sz="2000" spc="-30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 </a:t>
            </a:r>
            <a:r>
              <a:rPr dirty="0" sz="2000" spc="-25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applicable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354436" y="3349497"/>
            <a:ext cx="3183890" cy="1847214"/>
          </a:xfrm>
          <a:custGeom>
            <a:avLst/>
            <a:gdLst/>
            <a:ahLst/>
            <a:cxnLst/>
            <a:rect l="l" t="t" r="r" b="b"/>
            <a:pathLst>
              <a:path w="3183890" h="1847214">
                <a:moveTo>
                  <a:pt x="0" y="1846707"/>
                </a:moveTo>
                <a:lnTo>
                  <a:pt x="3183509" y="1846707"/>
                </a:lnTo>
                <a:lnTo>
                  <a:pt x="3183509" y="0"/>
                </a:lnTo>
                <a:lnTo>
                  <a:pt x="0" y="0"/>
                </a:lnTo>
                <a:lnTo>
                  <a:pt x="0" y="184670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47019" y="3368167"/>
            <a:ext cx="2790825" cy="176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900" algn="l"/>
              </a:tabLst>
            </a:pPr>
            <a:r>
              <a:rPr dirty="0" sz="1900" spc="-10">
                <a:latin typeface="Calibri"/>
                <a:cs typeface="Calibri"/>
              </a:rPr>
              <a:t>Determined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by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Company </a:t>
            </a:r>
            <a:r>
              <a:rPr dirty="0" sz="1900">
                <a:latin typeface="Calibri"/>
                <a:cs typeface="Calibri"/>
              </a:rPr>
              <a:t>&amp;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vary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from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time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time</a:t>
            </a:r>
            <a:endParaRPr sz="1900">
              <a:latin typeface="Calibri"/>
              <a:cs typeface="Calibri"/>
            </a:endParaRPr>
          </a:p>
          <a:p>
            <a:pPr marL="342900" marR="53975" indent="-3429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342900" algn="l"/>
              </a:tabLst>
            </a:pPr>
            <a:r>
              <a:rPr dirty="0" sz="1900">
                <a:latin typeface="Calibri"/>
                <a:cs typeface="Calibri"/>
              </a:rPr>
              <a:t>May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revised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future </a:t>
            </a:r>
            <a:r>
              <a:rPr dirty="0" sz="1900">
                <a:latin typeface="Calibri"/>
                <a:cs typeface="Calibri"/>
              </a:rPr>
              <a:t>with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prior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approval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of </a:t>
            </a:r>
            <a:r>
              <a:rPr dirty="0" sz="1900" spc="-10">
                <a:latin typeface="Calibri"/>
                <a:cs typeface="Calibri"/>
              </a:rPr>
              <a:t>Authority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1977" y="7441488"/>
            <a:ext cx="124434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i="1">
                <a:latin typeface="Calibri"/>
                <a:cs typeface="Calibri"/>
              </a:rPr>
              <a:t>For the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details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on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Guaranteed</a:t>
            </a:r>
            <a:r>
              <a:rPr dirty="0" sz="1650" spc="-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Surrender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Value</a:t>
            </a:r>
            <a:r>
              <a:rPr dirty="0" sz="1650" spc="1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percentages</a:t>
            </a:r>
            <a:r>
              <a:rPr dirty="0" sz="1650" spc="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(Factors),</a:t>
            </a:r>
            <a:r>
              <a:rPr dirty="0" sz="1650" spc="5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please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refer</a:t>
            </a:r>
            <a:r>
              <a:rPr dirty="0" sz="1650" spc="1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to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the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sample Policy</a:t>
            </a:r>
            <a:r>
              <a:rPr dirty="0" sz="1650" spc="3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Contract available</a:t>
            </a:r>
            <a:r>
              <a:rPr dirty="0" sz="1650" spc="2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on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Company's </a:t>
            </a:r>
            <a:r>
              <a:rPr dirty="0" sz="1650" spc="-10" i="1">
                <a:latin typeface="Calibri"/>
                <a:cs typeface="Calibri"/>
              </a:rPr>
              <a:t>website</a:t>
            </a:r>
            <a:r>
              <a:rPr dirty="0" sz="1650" spc="-10"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9868" y="2537320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5585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85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762121" y="2582926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8948" y="0"/>
                </a:moveTo>
                <a:lnTo>
                  <a:pt x="1488948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8948" y="561975"/>
                </a:lnTo>
                <a:lnTo>
                  <a:pt x="1488948" y="749300"/>
                </a:lnTo>
                <a:lnTo>
                  <a:pt x="1863598" y="374650"/>
                </a:lnTo>
                <a:lnTo>
                  <a:pt x="148894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64253" y="2760979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91478" y="2556700"/>
            <a:ext cx="3187700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241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830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54436" y="2556700"/>
            <a:ext cx="3183890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2410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10090" y="273380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450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Exclusions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5832" y="2736850"/>
            <a:ext cx="12771120" cy="3025775"/>
            <a:chOff x="845832" y="2736850"/>
            <a:chExt cx="12771120" cy="3025775"/>
          </a:xfrm>
        </p:grpSpPr>
        <p:sp>
          <p:nvSpPr>
            <p:cNvPr id="5" name="object 5" descr=""/>
            <p:cNvSpPr/>
            <p:nvPr/>
          </p:nvSpPr>
          <p:spPr>
            <a:xfrm>
              <a:off x="852182" y="3366516"/>
              <a:ext cx="12758420" cy="2390140"/>
            </a:xfrm>
            <a:custGeom>
              <a:avLst/>
              <a:gdLst/>
              <a:ahLst/>
              <a:cxnLst/>
              <a:rect l="l" t="t" r="r" b="b"/>
              <a:pathLst>
                <a:path w="12758419" h="2390140">
                  <a:moveTo>
                    <a:pt x="0" y="2389631"/>
                  </a:moveTo>
                  <a:lnTo>
                    <a:pt x="12758039" y="2389631"/>
                  </a:lnTo>
                  <a:lnTo>
                    <a:pt x="12758039" y="0"/>
                  </a:lnTo>
                  <a:lnTo>
                    <a:pt x="0" y="0"/>
                  </a:lnTo>
                  <a:lnTo>
                    <a:pt x="0" y="2389631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9394570" y="0"/>
                  </a:moveTo>
                  <a:lnTo>
                    <a:pt x="149733" y="0"/>
                  </a:lnTo>
                  <a:lnTo>
                    <a:pt x="102412" y="7635"/>
                  </a:lnTo>
                  <a:lnTo>
                    <a:pt x="61310" y="28895"/>
                  </a:lnTo>
                  <a:lnTo>
                    <a:pt x="28895" y="61310"/>
                  </a:lnTo>
                  <a:lnTo>
                    <a:pt x="7635" y="102412"/>
                  </a:lnTo>
                  <a:lnTo>
                    <a:pt x="0" y="149733"/>
                  </a:lnTo>
                  <a:lnTo>
                    <a:pt x="0" y="748538"/>
                  </a:lnTo>
                  <a:lnTo>
                    <a:pt x="7635" y="795858"/>
                  </a:lnTo>
                  <a:lnTo>
                    <a:pt x="28895" y="836960"/>
                  </a:lnTo>
                  <a:lnTo>
                    <a:pt x="61310" y="869375"/>
                  </a:lnTo>
                  <a:lnTo>
                    <a:pt x="102412" y="890635"/>
                  </a:lnTo>
                  <a:lnTo>
                    <a:pt x="149733" y="898271"/>
                  </a:lnTo>
                  <a:lnTo>
                    <a:pt x="9394570" y="898271"/>
                  </a:lnTo>
                  <a:lnTo>
                    <a:pt x="9441891" y="890635"/>
                  </a:lnTo>
                  <a:lnTo>
                    <a:pt x="9482993" y="869375"/>
                  </a:lnTo>
                  <a:lnTo>
                    <a:pt x="9515408" y="836960"/>
                  </a:lnTo>
                  <a:lnTo>
                    <a:pt x="9536668" y="795858"/>
                  </a:lnTo>
                  <a:lnTo>
                    <a:pt x="9544304" y="748538"/>
                  </a:lnTo>
                  <a:lnTo>
                    <a:pt x="9544304" y="149733"/>
                  </a:lnTo>
                  <a:lnTo>
                    <a:pt x="9536668" y="102412"/>
                  </a:lnTo>
                  <a:lnTo>
                    <a:pt x="9515408" y="61310"/>
                  </a:lnTo>
                  <a:lnTo>
                    <a:pt x="9482993" y="28895"/>
                  </a:lnTo>
                  <a:lnTo>
                    <a:pt x="9441891" y="7635"/>
                  </a:lnTo>
                  <a:lnTo>
                    <a:pt x="93945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0" y="149733"/>
                  </a:moveTo>
                  <a:lnTo>
                    <a:pt x="7635" y="102412"/>
                  </a:lnTo>
                  <a:lnTo>
                    <a:pt x="28895" y="61310"/>
                  </a:lnTo>
                  <a:lnTo>
                    <a:pt x="61310" y="28895"/>
                  </a:lnTo>
                  <a:lnTo>
                    <a:pt x="102412" y="7635"/>
                  </a:lnTo>
                  <a:lnTo>
                    <a:pt x="149733" y="0"/>
                  </a:lnTo>
                  <a:lnTo>
                    <a:pt x="9394570" y="0"/>
                  </a:lnTo>
                  <a:lnTo>
                    <a:pt x="9441891" y="7635"/>
                  </a:lnTo>
                  <a:lnTo>
                    <a:pt x="9482993" y="28895"/>
                  </a:lnTo>
                  <a:lnTo>
                    <a:pt x="9515408" y="61310"/>
                  </a:lnTo>
                  <a:lnTo>
                    <a:pt x="9536668" y="102412"/>
                  </a:lnTo>
                  <a:lnTo>
                    <a:pt x="9544304" y="149733"/>
                  </a:lnTo>
                  <a:lnTo>
                    <a:pt x="9544304" y="748538"/>
                  </a:lnTo>
                  <a:lnTo>
                    <a:pt x="9536668" y="795858"/>
                  </a:lnTo>
                  <a:lnTo>
                    <a:pt x="9515408" y="836960"/>
                  </a:lnTo>
                  <a:lnTo>
                    <a:pt x="9482993" y="869375"/>
                  </a:lnTo>
                  <a:lnTo>
                    <a:pt x="9441891" y="890635"/>
                  </a:lnTo>
                  <a:lnTo>
                    <a:pt x="9394570" y="898271"/>
                  </a:lnTo>
                  <a:lnTo>
                    <a:pt x="149733" y="898271"/>
                  </a:lnTo>
                  <a:lnTo>
                    <a:pt x="102412" y="890635"/>
                  </a:lnTo>
                  <a:lnTo>
                    <a:pt x="61310" y="869375"/>
                  </a:lnTo>
                  <a:lnTo>
                    <a:pt x="28895" y="836960"/>
                  </a:lnTo>
                  <a:lnTo>
                    <a:pt x="7635" y="795858"/>
                  </a:lnTo>
                  <a:lnTo>
                    <a:pt x="0" y="748538"/>
                  </a:lnTo>
                  <a:lnTo>
                    <a:pt x="0" y="14973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82242" y="2978861"/>
            <a:ext cx="10845165" cy="2726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Suicide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200">
              <a:latin typeface="Calibri"/>
              <a:cs typeface="Calibri"/>
            </a:endParaRPr>
          </a:p>
          <a:p>
            <a:pPr marL="432434" marR="5080" indent="-204470">
              <a:lnSpc>
                <a:spcPct val="90000"/>
              </a:lnSpc>
              <a:buChar char="•"/>
              <a:tabLst>
                <a:tab pos="433705" algn="l"/>
              </a:tabLst>
            </a:pP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commencement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risk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Policy,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Nominee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entitled</a:t>
            </a:r>
            <a:r>
              <a:rPr dirty="0" sz="2000" spc="-25">
                <a:latin typeface="Calibri"/>
                <a:cs typeface="Calibri"/>
              </a:rPr>
              <a:t> to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Total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whichever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higher,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Policy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</a:t>
            </a:r>
            <a:r>
              <a:rPr dirty="0" sz="2000" spc="-20">
                <a:latin typeface="Calibri"/>
                <a:cs typeface="Calibri"/>
              </a:rPr>
              <a:t>force</a:t>
            </a:r>
            <a:endParaRPr sz="2000">
              <a:latin typeface="Calibri"/>
              <a:cs typeface="Calibri"/>
            </a:endParaRPr>
          </a:p>
          <a:p>
            <a:pPr marL="432434" marR="177800" indent="-204470">
              <a:lnSpc>
                <a:spcPts val="2160"/>
              </a:lnSpc>
              <a:spcBef>
                <a:spcPts val="390"/>
              </a:spcBef>
              <a:buChar char="•"/>
              <a:tabLst>
                <a:tab pos="433705" algn="l"/>
              </a:tabLst>
            </a:pP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Policy,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Nominee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entitled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amount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Total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966605"/>
            <a:ext cx="14630400" cy="945515"/>
          </a:xfrm>
          <a:custGeom>
            <a:avLst/>
            <a:gdLst/>
            <a:ahLst/>
            <a:cxnLst/>
            <a:rect l="l" t="t" r="r" b="b"/>
            <a:pathLst>
              <a:path w="14630400" h="945514">
                <a:moveTo>
                  <a:pt x="14630400" y="0"/>
                </a:moveTo>
                <a:lnTo>
                  <a:pt x="0" y="0"/>
                </a:lnTo>
                <a:lnTo>
                  <a:pt x="0" y="945375"/>
                </a:lnTo>
                <a:lnTo>
                  <a:pt x="14630400" y="945375"/>
                </a:lnTo>
                <a:lnTo>
                  <a:pt x="146304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8977" y="3074035"/>
            <a:ext cx="5097780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 spc="-30" b="0">
                <a:solidFill>
                  <a:srgbClr val="FFFFFF"/>
                </a:solidFill>
                <a:latin typeface="Calibri Light"/>
                <a:cs typeface="Calibri Light"/>
              </a:rPr>
              <a:t>Sample</a:t>
            </a:r>
            <a:r>
              <a:rPr dirty="0" sz="3850" spc="-18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850" spc="-30" b="0">
                <a:solidFill>
                  <a:srgbClr val="FFFFFF"/>
                </a:solidFill>
                <a:latin typeface="Calibri Light"/>
                <a:cs typeface="Calibri Light"/>
              </a:rPr>
              <a:t>Benefit</a:t>
            </a:r>
            <a:r>
              <a:rPr dirty="0" sz="3850" spc="-16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850" spc="-20" b="0">
                <a:solidFill>
                  <a:srgbClr val="FFFFFF"/>
                </a:solidFill>
                <a:latin typeface="Calibri Light"/>
                <a:cs typeface="Calibri Light"/>
              </a:rPr>
              <a:t>Illustration</a:t>
            </a:r>
            <a:endParaRPr sz="38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3000" y="1752600"/>
            <a:ext cx="12344400" cy="455993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34340" marR="81915" indent="-342900">
              <a:lnSpc>
                <a:spcPts val="7200"/>
              </a:lnSpc>
              <a:spcBef>
                <a:spcPts val="5"/>
              </a:spcBef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latin typeface="Calibri"/>
                <a:cs typeface="Calibri"/>
              </a:rPr>
              <a:t>Let’s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understand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benefits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greater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detail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Mr.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Mishra,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customer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aged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35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Guaranteed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Income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Advantage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policy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4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limited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premium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payment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annual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₹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00,000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p.a.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Calibri"/>
              <a:cs typeface="Calibri"/>
            </a:endParaRPr>
          </a:p>
          <a:p>
            <a:pPr marL="433705" indent="-342265">
              <a:lnSpc>
                <a:spcPct val="100000"/>
              </a:lnSpc>
              <a:buFont typeface="Arial MT"/>
              <a:buChar char="•"/>
              <a:tabLst>
                <a:tab pos="433705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annual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premium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beginning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year.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140436" y="4450079"/>
            <a:ext cx="128905" cy="2103755"/>
          </a:xfrm>
          <a:custGeom>
            <a:avLst/>
            <a:gdLst/>
            <a:ahLst/>
            <a:cxnLst/>
            <a:rect l="l" t="t" r="r" b="b"/>
            <a:pathLst>
              <a:path w="128905" h="2103754">
                <a:moveTo>
                  <a:pt x="57152" y="85216"/>
                </a:moveTo>
                <a:lnTo>
                  <a:pt x="28578" y="86232"/>
                </a:lnTo>
                <a:lnTo>
                  <a:pt x="100420" y="2102612"/>
                </a:lnTo>
                <a:lnTo>
                  <a:pt x="100456" y="2103628"/>
                </a:lnTo>
                <a:lnTo>
                  <a:pt x="128904" y="2102612"/>
                </a:lnTo>
                <a:lnTo>
                  <a:pt x="57224" y="87249"/>
                </a:lnTo>
                <a:lnTo>
                  <a:pt x="57152" y="85216"/>
                </a:lnTo>
                <a:close/>
              </a:path>
              <a:path w="128905" h="2103754">
                <a:moveTo>
                  <a:pt x="39877" y="0"/>
                </a:moveTo>
                <a:lnTo>
                  <a:pt x="0" y="87249"/>
                </a:lnTo>
                <a:lnTo>
                  <a:pt x="28578" y="86232"/>
                </a:lnTo>
                <a:lnTo>
                  <a:pt x="28067" y="71882"/>
                </a:lnTo>
                <a:lnTo>
                  <a:pt x="56642" y="70866"/>
                </a:lnTo>
                <a:lnTo>
                  <a:pt x="78464" y="70866"/>
                </a:lnTo>
                <a:lnTo>
                  <a:pt x="39877" y="0"/>
                </a:lnTo>
                <a:close/>
              </a:path>
              <a:path w="128905" h="2103754">
                <a:moveTo>
                  <a:pt x="56642" y="70866"/>
                </a:moveTo>
                <a:lnTo>
                  <a:pt x="28067" y="71882"/>
                </a:lnTo>
                <a:lnTo>
                  <a:pt x="28505" y="84200"/>
                </a:lnTo>
                <a:lnTo>
                  <a:pt x="28578" y="86232"/>
                </a:lnTo>
                <a:lnTo>
                  <a:pt x="57152" y="85216"/>
                </a:lnTo>
                <a:lnTo>
                  <a:pt x="56678" y="71882"/>
                </a:lnTo>
                <a:lnTo>
                  <a:pt x="56642" y="70866"/>
                </a:lnTo>
                <a:close/>
              </a:path>
              <a:path w="128905" h="2103754">
                <a:moveTo>
                  <a:pt x="78464" y="70866"/>
                </a:moveTo>
                <a:lnTo>
                  <a:pt x="56642" y="70866"/>
                </a:lnTo>
                <a:lnTo>
                  <a:pt x="57116" y="84200"/>
                </a:lnTo>
                <a:lnTo>
                  <a:pt x="57152" y="85216"/>
                </a:lnTo>
                <a:lnTo>
                  <a:pt x="85725" y="84200"/>
                </a:lnTo>
                <a:lnTo>
                  <a:pt x="78464" y="70866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-6350" y="1558594"/>
            <a:ext cx="14643100" cy="1286510"/>
            <a:chOff x="-6350" y="1558594"/>
            <a:chExt cx="14643100" cy="128651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58594"/>
              <a:ext cx="14630400" cy="13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14630400" y="0"/>
                  </a:moveTo>
                  <a:lnTo>
                    <a:pt x="0" y="0"/>
                  </a:lnTo>
                  <a:lnTo>
                    <a:pt x="0" y="1267078"/>
                  </a:lnTo>
                  <a:lnTo>
                    <a:pt x="14630400" y="1267078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0" y="1267078"/>
                  </a:moveTo>
                  <a:lnTo>
                    <a:pt x="14630400" y="1267078"/>
                  </a:lnTo>
                  <a:lnTo>
                    <a:pt x="14630400" y="0"/>
                  </a:lnTo>
                  <a:lnTo>
                    <a:pt x="0" y="0"/>
                  </a:lnTo>
                  <a:lnTo>
                    <a:pt x="0" y="126707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2070842" y="3890136"/>
            <a:ext cx="2102485" cy="501015"/>
          </a:xfrm>
          <a:custGeom>
            <a:avLst/>
            <a:gdLst/>
            <a:ahLst/>
            <a:cxnLst/>
            <a:rect l="l" t="t" r="r" b="b"/>
            <a:pathLst>
              <a:path w="2102484" h="501014">
                <a:moveTo>
                  <a:pt x="1051178" y="0"/>
                </a:moveTo>
                <a:lnTo>
                  <a:pt x="925956" y="23749"/>
                </a:lnTo>
                <a:lnTo>
                  <a:pt x="779144" y="8509"/>
                </a:lnTo>
                <a:lnTo>
                  <a:pt x="683894" y="39242"/>
                </a:lnTo>
                <a:lnTo>
                  <a:pt x="525526" y="33527"/>
                </a:lnTo>
                <a:lnTo>
                  <a:pt x="466978" y="69087"/>
                </a:lnTo>
                <a:lnTo>
                  <a:pt x="307848" y="73405"/>
                </a:lnTo>
                <a:lnTo>
                  <a:pt x="289813" y="111251"/>
                </a:lnTo>
                <a:lnTo>
                  <a:pt x="140842" y="125222"/>
                </a:lnTo>
                <a:lnTo>
                  <a:pt x="164591" y="162940"/>
                </a:lnTo>
                <a:lnTo>
                  <a:pt x="35813" y="185547"/>
                </a:lnTo>
                <a:lnTo>
                  <a:pt x="99694" y="220599"/>
                </a:lnTo>
                <a:lnTo>
                  <a:pt x="0" y="250443"/>
                </a:lnTo>
                <a:lnTo>
                  <a:pt x="99694" y="280288"/>
                </a:lnTo>
                <a:lnTo>
                  <a:pt x="35813" y="315213"/>
                </a:lnTo>
                <a:lnTo>
                  <a:pt x="164591" y="337947"/>
                </a:lnTo>
                <a:lnTo>
                  <a:pt x="140842" y="375538"/>
                </a:lnTo>
                <a:lnTo>
                  <a:pt x="289813" y="389509"/>
                </a:lnTo>
                <a:lnTo>
                  <a:pt x="307848" y="427482"/>
                </a:lnTo>
                <a:lnTo>
                  <a:pt x="466978" y="431800"/>
                </a:lnTo>
                <a:lnTo>
                  <a:pt x="525526" y="467233"/>
                </a:lnTo>
                <a:lnTo>
                  <a:pt x="683894" y="461645"/>
                </a:lnTo>
                <a:lnTo>
                  <a:pt x="779144" y="492251"/>
                </a:lnTo>
                <a:lnTo>
                  <a:pt x="925956" y="477012"/>
                </a:lnTo>
                <a:lnTo>
                  <a:pt x="1051178" y="500761"/>
                </a:lnTo>
                <a:lnTo>
                  <a:pt x="1176400" y="477012"/>
                </a:lnTo>
                <a:lnTo>
                  <a:pt x="1323213" y="492251"/>
                </a:lnTo>
                <a:lnTo>
                  <a:pt x="1418463" y="461645"/>
                </a:lnTo>
                <a:lnTo>
                  <a:pt x="1576704" y="467233"/>
                </a:lnTo>
                <a:lnTo>
                  <a:pt x="1635378" y="431800"/>
                </a:lnTo>
                <a:lnTo>
                  <a:pt x="1794509" y="427482"/>
                </a:lnTo>
                <a:lnTo>
                  <a:pt x="1812544" y="389509"/>
                </a:lnTo>
                <a:lnTo>
                  <a:pt x="1961515" y="375538"/>
                </a:lnTo>
                <a:lnTo>
                  <a:pt x="1937765" y="337947"/>
                </a:lnTo>
                <a:lnTo>
                  <a:pt x="2066544" y="315213"/>
                </a:lnTo>
                <a:lnTo>
                  <a:pt x="2002663" y="280288"/>
                </a:lnTo>
                <a:lnTo>
                  <a:pt x="2102357" y="250443"/>
                </a:lnTo>
                <a:lnTo>
                  <a:pt x="2002663" y="220599"/>
                </a:lnTo>
                <a:lnTo>
                  <a:pt x="2066544" y="185547"/>
                </a:lnTo>
                <a:lnTo>
                  <a:pt x="1937765" y="162940"/>
                </a:lnTo>
                <a:lnTo>
                  <a:pt x="1961515" y="125222"/>
                </a:lnTo>
                <a:lnTo>
                  <a:pt x="1812544" y="111251"/>
                </a:lnTo>
                <a:lnTo>
                  <a:pt x="1794509" y="73405"/>
                </a:lnTo>
                <a:lnTo>
                  <a:pt x="1635378" y="69087"/>
                </a:lnTo>
                <a:lnTo>
                  <a:pt x="1576704" y="33527"/>
                </a:lnTo>
                <a:lnTo>
                  <a:pt x="1418463" y="39242"/>
                </a:lnTo>
                <a:lnTo>
                  <a:pt x="1323213" y="8509"/>
                </a:lnTo>
                <a:lnTo>
                  <a:pt x="1176400" y="23749"/>
                </a:lnTo>
                <a:lnTo>
                  <a:pt x="1051178" y="0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04990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821685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593338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36549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137150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9703689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047546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124724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201902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279105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460231" y="3803650"/>
            <a:ext cx="3521075" cy="673735"/>
            <a:chOff x="8460231" y="3803650"/>
            <a:chExt cx="3521075" cy="673735"/>
          </a:xfrm>
        </p:grpSpPr>
        <p:sp>
          <p:nvSpPr>
            <p:cNvPr id="37" name="object 37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3398266" y="0"/>
                  </a:moveTo>
                  <a:lnTo>
                    <a:pt x="110236" y="0"/>
                  </a:lnTo>
                  <a:lnTo>
                    <a:pt x="67347" y="8651"/>
                  </a:lnTo>
                  <a:lnTo>
                    <a:pt x="32305" y="32257"/>
                  </a:lnTo>
                  <a:lnTo>
                    <a:pt x="8669" y="67294"/>
                  </a:lnTo>
                  <a:lnTo>
                    <a:pt x="0" y="110236"/>
                  </a:lnTo>
                  <a:lnTo>
                    <a:pt x="0" y="550926"/>
                  </a:lnTo>
                  <a:lnTo>
                    <a:pt x="8669" y="593794"/>
                  </a:lnTo>
                  <a:lnTo>
                    <a:pt x="32305" y="628792"/>
                  </a:lnTo>
                  <a:lnTo>
                    <a:pt x="67347" y="652385"/>
                  </a:lnTo>
                  <a:lnTo>
                    <a:pt x="110236" y="661035"/>
                  </a:lnTo>
                  <a:lnTo>
                    <a:pt x="3398266" y="661035"/>
                  </a:lnTo>
                  <a:lnTo>
                    <a:pt x="3441134" y="652385"/>
                  </a:lnTo>
                  <a:lnTo>
                    <a:pt x="3476132" y="628792"/>
                  </a:lnTo>
                  <a:lnTo>
                    <a:pt x="3499725" y="593794"/>
                  </a:lnTo>
                  <a:lnTo>
                    <a:pt x="3508375" y="550926"/>
                  </a:lnTo>
                  <a:lnTo>
                    <a:pt x="3508375" y="110236"/>
                  </a:lnTo>
                  <a:lnTo>
                    <a:pt x="3499725" y="67294"/>
                  </a:lnTo>
                  <a:lnTo>
                    <a:pt x="3476132" y="32257"/>
                  </a:lnTo>
                  <a:lnTo>
                    <a:pt x="3441134" y="8651"/>
                  </a:lnTo>
                  <a:lnTo>
                    <a:pt x="3398266" y="0"/>
                  </a:lnTo>
                  <a:close/>
                </a:path>
              </a:pathLst>
            </a:custGeom>
            <a:solidFill>
              <a:srgbClr val="E4D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0" y="110236"/>
                  </a:moveTo>
                  <a:lnTo>
                    <a:pt x="8669" y="67294"/>
                  </a:lnTo>
                  <a:lnTo>
                    <a:pt x="32305" y="32257"/>
                  </a:lnTo>
                  <a:lnTo>
                    <a:pt x="67347" y="8651"/>
                  </a:lnTo>
                  <a:lnTo>
                    <a:pt x="110236" y="0"/>
                  </a:lnTo>
                  <a:lnTo>
                    <a:pt x="3398266" y="0"/>
                  </a:lnTo>
                  <a:lnTo>
                    <a:pt x="3441134" y="8651"/>
                  </a:lnTo>
                  <a:lnTo>
                    <a:pt x="3476132" y="32257"/>
                  </a:lnTo>
                  <a:lnTo>
                    <a:pt x="3499725" y="67294"/>
                  </a:lnTo>
                  <a:lnTo>
                    <a:pt x="3508375" y="110236"/>
                  </a:lnTo>
                  <a:lnTo>
                    <a:pt x="3508375" y="550926"/>
                  </a:lnTo>
                  <a:lnTo>
                    <a:pt x="3499725" y="593794"/>
                  </a:lnTo>
                  <a:lnTo>
                    <a:pt x="3476132" y="628792"/>
                  </a:lnTo>
                  <a:lnTo>
                    <a:pt x="3441134" y="652385"/>
                  </a:lnTo>
                  <a:lnTo>
                    <a:pt x="3398266" y="661035"/>
                  </a:lnTo>
                  <a:lnTo>
                    <a:pt x="110236" y="661035"/>
                  </a:lnTo>
                  <a:lnTo>
                    <a:pt x="67347" y="652385"/>
                  </a:lnTo>
                  <a:lnTo>
                    <a:pt x="32305" y="628792"/>
                  </a:lnTo>
                  <a:lnTo>
                    <a:pt x="8669" y="593794"/>
                  </a:lnTo>
                  <a:lnTo>
                    <a:pt x="0" y="550926"/>
                  </a:lnTo>
                  <a:lnTo>
                    <a:pt x="0" y="110236"/>
                  </a:lnTo>
                  <a:close/>
                </a:path>
              </a:pathLst>
            </a:custGeom>
            <a:ln w="12700">
              <a:solidFill>
                <a:srgbClr val="815F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102538" y="3102482"/>
            <a:ext cx="13150215" cy="3745229"/>
            <a:chOff x="102538" y="3102482"/>
            <a:chExt cx="13150215" cy="3745229"/>
          </a:xfrm>
        </p:grpSpPr>
        <p:sp>
          <p:nvSpPr>
            <p:cNvPr id="40" name="object 40" descr=""/>
            <p:cNvSpPr/>
            <p:nvPr/>
          </p:nvSpPr>
          <p:spPr>
            <a:xfrm>
              <a:off x="1659636" y="6379717"/>
              <a:ext cx="11586210" cy="461645"/>
            </a:xfrm>
            <a:custGeom>
              <a:avLst/>
              <a:gdLst/>
              <a:ahLst/>
              <a:cxnLst/>
              <a:rect l="l" t="t" r="r" b="b"/>
              <a:pathLst>
                <a:path w="11586210" h="461645">
                  <a:moveTo>
                    <a:pt x="17144" y="248284"/>
                  </a:moveTo>
                  <a:lnTo>
                    <a:pt x="11584304" y="243966"/>
                  </a:lnTo>
                </a:path>
                <a:path w="11586210" h="461645">
                  <a:moveTo>
                    <a:pt x="1905" y="3936"/>
                  </a:moveTo>
                  <a:lnTo>
                    <a:pt x="0" y="461136"/>
                  </a:lnTo>
                </a:path>
                <a:path w="11586210" h="461645">
                  <a:moveTo>
                    <a:pt x="11586210" y="0"/>
                  </a:moveTo>
                  <a:lnTo>
                    <a:pt x="11584304" y="4571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37741" y="6262027"/>
              <a:ext cx="717092" cy="3616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9741" y="6262027"/>
              <a:ext cx="717092" cy="3616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61741" y="6262027"/>
              <a:ext cx="717092" cy="3616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3741" y="6262027"/>
              <a:ext cx="717092" cy="3616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85741" y="6262027"/>
              <a:ext cx="717092" cy="3616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7741" y="6262027"/>
              <a:ext cx="717092" cy="36165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9741" y="6262027"/>
              <a:ext cx="717092" cy="3616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1741" y="6262027"/>
              <a:ext cx="717092" cy="36165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3741" y="6262027"/>
              <a:ext cx="717092" cy="3616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95741" y="6262027"/>
              <a:ext cx="717092" cy="36165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25122" y="5192902"/>
              <a:ext cx="1456054" cy="142176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08591" y="5199252"/>
              <a:ext cx="1802256" cy="141541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02538" y="3102482"/>
              <a:ext cx="3176905" cy="2096135"/>
            </a:xfrm>
            <a:custGeom>
              <a:avLst/>
              <a:gdLst/>
              <a:ahLst/>
              <a:cxnLst/>
              <a:rect l="l" t="t" r="r" b="b"/>
              <a:pathLst>
                <a:path w="3176904" h="2096135">
                  <a:moveTo>
                    <a:pt x="1588212" y="0"/>
                  </a:moveTo>
                  <a:lnTo>
                    <a:pt x="1279983" y="288797"/>
                  </a:lnTo>
                  <a:lnTo>
                    <a:pt x="794119" y="140462"/>
                  </a:lnTo>
                  <a:lnTo>
                    <a:pt x="745948" y="492251"/>
                  </a:lnTo>
                  <a:lnTo>
                    <a:pt x="212789" y="524001"/>
                  </a:lnTo>
                  <a:lnTo>
                    <a:pt x="437655" y="844676"/>
                  </a:lnTo>
                  <a:lnTo>
                    <a:pt x="0" y="1048130"/>
                  </a:lnTo>
                  <a:lnTo>
                    <a:pt x="437655" y="1251457"/>
                  </a:lnTo>
                  <a:lnTo>
                    <a:pt x="212789" y="1572132"/>
                  </a:lnTo>
                  <a:lnTo>
                    <a:pt x="745948" y="1603882"/>
                  </a:lnTo>
                  <a:lnTo>
                    <a:pt x="794119" y="1955672"/>
                  </a:lnTo>
                  <a:lnTo>
                    <a:pt x="1279983" y="1807337"/>
                  </a:lnTo>
                  <a:lnTo>
                    <a:pt x="1588212" y="2096134"/>
                  </a:lnTo>
                  <a:lnTo>
                    <a:pt x="1896568" y="1807337"/>
                  </a:lnTo>
                  <a:lnTo>
                    <a:pt x="2382343" y="1955672"/>
                  </a:lnTo>
                  <a:lnTo>
                    <a:pt x="2430603" y="1603882"/>
                  </a:lnTo>
                  <a:lnTo>
                    <a:pt x="2963749" y="1572132"/>
                  </a:lnTo>
                  <a:lnTo>
                    <a:pt x="2738832" y="1251457"/>
                  </a:lnTo>
                  <a:lnTo>
                    <a:pt x="3176474" y="1048130"/>
                  </a:lnTo>
                  <a:lnTo>
                    <a:pt x="2738832" y="844676"/>
                  </a:lnTo>
                  <a:lnTo>
                    <a:pt x="2963749" y="524001"/>
                  </a:lnTo>
                  <a:lnTo>
                    <a:pt x="2430603" y="492251"/>
                  </a:lnTo>
                  <a:lnTo>
                    <a:pt x="2382343" y="140462"/>
                  </a:lnTo>
                  <a:lnTo>
                    <a:pt x="1896568" y="288797"/>
                  </a:lnTo>
                  <a:lnTo>
                    <a:pt x="15882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8656446" y="3807078"/>
            <a:ext cx="31305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Maturity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Benefit </a:t>
            </a:r>
            <a:r>
              <a:rPr dirty="0" sz="2000">
                <a:latin typeface="Calibri"/>
                <a:cs typeface="Calibri"/>
              </a:rPr>
              <a:t>(including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payout)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518030" y="1847418"/>
            <a:ext cx="1378585" cy="560070"/>
          </a:xfrm>
          <a:prstGeom prst="rect">
            <a:avLst/>
          </a:prstGeom>
          <a:solidFill>
            <a:srgbClr val="9DC3E6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126739" y="1847418"/>
            <a:ext cx="1689735" cy="56007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622294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282819" y="2480817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046471" y="1847418"/>
            <a:ext cx="1294765" cy="560070"/>
          </a:xfrm>
          <a:prstGeom prst="rect">
            <a:avLst/>
          </a:prstGeom>
          <a:solidFill>
            <a:srgbClr val="C5DFB4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Annual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baseline="25462" sz="1800" spc="-15">
                <a:latin typeface="Calibri"/>
                <a:cs typeface="Calibri"/>
              </a:rPr>
              <a:t>#</a:t>
            </a:r>
            <a:endParaRPr baseline="25462" sz="1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898269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15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571233" y="1847418"/>
            <a:ext cx="3186430" cy="60325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12065" rIns="0" bIns="0" rtlCol="0" vert="horz">
            <a:spAutoFit/>
          </a:bodyPr>
          <a:lstStyle/>
          <a:p>
            <a:pPr marL="330200" marR="311785" indent="-12700">
              <a:lnSpc>
                <a:spcPct val="100000"/>
              </a:lnSpc>
              <a:spcBef>
                <a:spcPts val="95"/>
              </a:spcBef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Income </a:t>
            </a:r>
            <a:r>
              <a:rPr dirty="0" sz="1800">
                <a:latin typeface="Calibri"/>
                <a:cs typeface="Calibri"/>
              </a:rPr>
              <a:t>(%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Annualised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704076" y="2466213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200%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1.75%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203.5%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57200" y="1847367"/>
            <a:ext cx="830580" cy="531495"/>
          </a:xfrm>
          <a:prstGeom prst="rect">
            <a:avLst/>
          </a:prstGeom>
          <a:solidFill>
            <a:srgbClr val="F8CAAC"/>
          </a:solidFill>
        </p:spPr>
        <p:txBody>
          <a:bodyPr wrap="square" lIns="0" tIns="113664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894"/>
              </a:spcBef>
            </a:pPr>
            <a:r>
              <a:rPr dirty="0" sz="1800" spc="-25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01675" y="2487625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35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697594" y="7747507"/>
            <a:ext cx="5774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*Guaranteed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Maturity;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exclusive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GST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9984740" y="1828749"/>
            <a:ext cx="1527810" cy="603250"/>
          </a:xfrm>
          <a:prstGeom prst="rect">
            <a:avLst/>
          </a:prstGeom>
          <a:solidFill>
            <a:srgbClr val="E9D2B0"/>
          </a:solidFill>
        </p:spPr>
        <p:txBody>
          <a:bodyPr wrap="square" lIns="0" tIns="149225" rIns="0" bIns="0" rtlCol="0" vert="horz">
            <a:spAutoFit/>
          </a:bodyPr>
          <a:lstStyle/>
          <a:p>
            <a:pPr marL="419734">
              <a:lnSpc>
                <a:spcPct val="100000"/>
              </a:lnSpc>
              <a:spcBef>
                <a:spcPts val="1175"/>
              </a:spcBef>
            </a:pPr>
            <a:r>
              <a:rPr dirty="0" sz="1800" spc="-10">
                <a:latin typeface="Calibri"/>
                <a:cs typeface="Calibri"/>
              </a:rPr>
              <a:t>GSAM*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233659" y="2505583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35,23,650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2651740" y="3957573"/>
            <a:ext cx="106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45,41,150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1821921" y="1835988"/>
            <a:ext cx="1883410" cy="60325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Death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2358116" y="2456434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55,00,000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3985767" y="3288538"/>
            <a:ext cx="3771265" cy="1662430"/>
          </a:xfrm>
          <a:custGeom>
            <a:avLst/>
            <a:gdLst/>
            <a:ahLst/>
            <a:cxnLst/>
            <a:rect l="l" t="t" r="r" b="b"/>
            <a:pathLst>
              <a:path w="3771265" h="1662429">
                <a:moveTo>
                  <a:pt x="3771011" y="0"/>
                </a:moveTo>
                <a:lnTo>
                  <a:pt x="0" y="0"/>
                </a:lnTo>
                <a:lnTo>
                  <a:pt x="0" y="1662049"/>
                </a:lnTo>
                <a:lnTo>
                  <a:pt x="3771011" y="1662049"/>
                </a:lnTo>
                <a:lnTo>
                  <a:pt x="37710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4832984" y="3306826"/>
            <a:ext cx="2075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</a:t>
            </a:r>
            <a:r>
              <a:rPr dirty="0" u="sng" sz="18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Amount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064889" y="3581527"/>
            <a:ext cx="1642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b="1">
                <a:solidFill>
                  <a:srgbClr val="974707"/>
                </a:solidFill>
                <a:latin typeface="Calibri"/>
                <a:cs typeface="Calibri"/>
              </a:rPr>
              <a:t>Premium</a:t>
            </a:r>
            <a:r>
              <a:rPr dirty="0" sz="1800" spc="-4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974707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064889" y="3855846"/>
            <a:ext cx="2043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9250" algn="l"/>
              </a:tabLst>
            </a:pPr>
            <a:r>
              <a:rPr dirty="0" sz="1800" spc="-20" b="1">
                <a:solidFill>
                  <a:srgbClr val="4F6128"/>
                </a:solidFill>
                <a:latin typeface="Calibri"/>
                <a:cs typeface="Calibri"/>
              </a:rPr>
              <a:t>GSAM</a:t>
            </a:r>
            <a:endParaRPr sz="1800">
              <a:latin typeface="Calibri"/>
              <a:cs typeface="Calibri"/>
            </a:endParaRPr>
          </a:p>
          <a:p>
            <a:pPr marL="349250" indent="-336550">
              <a:lnSpc>
                <a:spcPct val="100000"/>
              </a:lnSpc>
              <a:buFont typeface="Wingdings"/>
              <a:buChar char=""/>
              <a:tabLst>
                <a:tab pos="349250" algn="l"/>
              </a:tabLst>
            </a:pP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5</a:t>
            </a:r>
            <a:r>
              <a:rPr dirty="0" sz="1800" spc="-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Income</a:t>
            </a:r>
            <a:r>
              <a:rPr dirty="0" sz="1800" spc="-40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Payouts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288311" y="3581527"/>
            <a:ext cx="13900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dirty="0" sz="1800" spc="-50" b="1">
                <a:solidFill>
                  <a:srgbClr val="974707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974707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974707"/>
                </a:solidFill>
                <a:latin typeface="Calibri"/>
                <a:cs typeface="Calibri"/>
              </a:rPr>
              <a:t>50,00,000</a:t>
            </a:r>
            <a:endParaRPr sz="18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tabLst>
                <a:tab pos="446405" algn="l"/>
              </a:tabLst>
            </a:pP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35,23,650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1325" algn="l"/>
              </a:tabLst>
            </a:pP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45,41,510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064889" y="4587366"/>
            <a:ext cx="2347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Total</a:t>
            </a:r>
            <a:r>
              <a:rPr dirty="0" sz="1800" spc="-3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Amount</a:t>
            </a:r>
            <a:r>
              <a:rPr dirty="0" sz="1800" spc="-30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Received</a:t>
            </a:r>
            <a:r>
              <a:rPr dirty="0" sz="1800" spc="-6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700833" y="4587366"/>
            <a:ext cx="955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86,11,150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1583436" y="7230478"/>
            <a:ext cx="11753850" cy="311785"/>
            <a:chOff x="1583436" y="7230478"/>
            <a:chExt cx="11753850" cy="311785"/>
          </a:xfrm>
        </p:grpSpPr>
        <p:sp>
          <p:nvSpPr>
            <p:cNvPr id="79" name="object 79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11696573" y="0"/>
                  </a:moveTo>
                  <a:lnTo>
                    <a:pt x="50926" y="0"/>
                  </a:lnTo>
                  <a:lnTo>
                    <a:pt x="31128" y="3999"/>
                  </a:lnTo>
                  <a:lnTo>
                    <a:pt x="14938" y="14905"/>
                  </a:lnTo>
                  <a:lnTo>
                    <a:pt x="4010" y="31080"/>
                  </a:lnTo>
                  <a:lnTo>
                    <a:pt x="0" y="50888"/>
                  </a:lnTo>
                  <a:lnTo>
                    <a:pt x="0" y="254482"/>
                  </a:lnTo>
                  <a:lnTo>
                    <a:pt x="4010" y="274292"/>
                  </a:lnTo>
                  <a:lnTo>
                    <a:pt x="14938" y="290472"/>
                  </a:lnTo>
                  <a:lnTo>
                    <a:pt x="31128" y="301383"/>
                  </a:lnTo>
                  <a:lnTo>
                    <a:pt x="50926" y="305384"/>
                  </a:lnTo>
                  <a:lnTo>
                    <a:pt x="11696573" y="305384"/>
                  </a:lnTo>
                  <a:lnTo>
                    <a:pt x="11716424" y="301383"/>
                  </a:lnTo>
                  <a:lnTo>
                    <a:pt x="11732609" y="290472"/>
                  </a:lnTo>
                  <a:lnTo>
                    <a:pt x="11743507" y="274292"/>
                  </a:lnTo>
                  <a:lnTo>
                    <a:pt x="11747500" y="254482"/>
                  </a:lnTo>
                  <a:lnTo>
                    <a:pt x="11747500" y="50888"/>
                  </a:lnTo>
                  <a:lnTo>
                    <a:pt x="11743507" y="31080"/>
                  </a:lnTo>
                  <a:lnTo>
                    <a:pt x="11732609" y="14905"/>
                  </a:lnTo>
                  <a:lnTo>
                    <a:pt x="11716424" y="3999"/>
                  </a:lnTo>
                  <a:lnTo>
                    <a:pt x="1169657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50926" y="305384"/>
                  </a:moveTo>
                  <a:lnTo>
                    <a:pt x="31128" y="301383"/>
                  </a:lnTo>
                  <a:lnTo>
                    <a:pt x="14938" y="290472"/>
                  </a:lnTo>
                  <a:lnTo>
                    <a:pt x="4010" y="274292"/>
                  </a:lnTo>
                  <a:lnTo>
                    <a:pt x="0" y="254482"/>
                  </a:lnTo>
                  <a:lnTo>
                    <a:pt x="0" y="50888"/>
                  </a:lnTo>
                  <a:lnTo>
                    <a:pt x="4010" y="31080"/>
                  </a:lnTo>
                  <a:lnTo>
                    <a:pt x="14938" y="14905"/>
                  </a:lnTo>
                  <a:lnTo>
                    <a:pt x="31128" y="3999"/>
                  </a:lnTo>
                  <a:lnTo>
                    <a:pt x="50926" y="0"/>
                  </a:lnTo>
                </a:path>
                <a:path w="11747500" h="305434">
                  <a:moveTo>
                    <a:pt x="11696573" y="0"/>
                  </a:moveTo>
                  <a:lnTo>
                    <a:pt x="11716424" y="3999"/>
                  </a:lnTo>
                  <a:lnTo>
                    <a:pt x="11732609" y="14905"/>
                  </a:lnTo>
                  <a:lnTo>
                    <a:pt x="11743507" y="31080"/>
                  </a:lnTo>
                  <a:lnTo>
                    <a:pt x="11747500" y="50888"/>
                  </a:lnTo>
                  <a:lnTo>
                    <a:pt x="11747500" y="254482"/>
                  </a:lnTo>
                  <a:lnTo>
                    <a:pt x="11743507" y="274292"/>
                  </a:lnTo>
                  <a:lnTo>
                    <a:pt x="11732609" y="290472"/>
                  </a:lnTo>
                  <a:lnTo>
                    <a:pt x="11716424" y="301383"/>
                  </a:lnTo>
                  <a:lnTo>
                    <a:pt x="11696573" y="305384"/>
                  </a:lnTo>
                </a:path>
              </a:pathLst>
            </a:custGeom>
            <a:ln w="635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5765672" y="6700215"/>
            <a:ext cx="3451225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699260" algn="l"/>
                <a:tab pos="2470785" algn="l"/>
                <a:tab pos="3178810" algn="l"/>
              </a:tabLst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₹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55,00,000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61440" y="3455619"/>
            <a:ext cx="1457325" cy="1369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95"/>
              </a:spcBef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172%</a:t>
            </a:r>
            <a:r>
              <a:rPr dirty="0" sz="3200" spc="-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you pay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902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dirty="0" spc="-50"/>
              <a:t> </a:t>
            </a:r>
            <a:r>
              <a:rPr dirty="0" spc="-10"/>
              <a:t>Illustration</a:t>
            </a:r>
          </a:p>
        </p:txBody>
      </p:sp>
      <p:grpSp>
        <p:nvGrpSpPr>
          <p:cNvPr id="84" name="object 84" descr=""/>
          <p:cNvGrpSpPr/>
          <p:nvPr/>
        </p:nvGrpSpPr>
        <p:grpSpPr>
          <a:xfrm>
            <a:off x="7423911" y="5157723"/>
            <a:ext cx="1863089" cy="908050"/>
            <a:chOff x="7423911" y="5157723"/>
            <a:chExt cx="1863089" cy="908050"/>
          </a:xfrm>
        </p:grpSpPr>
        <p:sp>
          <p:nvSpPr>
            <p:cNvPr id="85" name="object 85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1700784" y="0"/>
                  </a:moveTo>
                  <a:lnTo>
                    <a:pt x="149225" y="0"/>
                  </a:lnTo>
                  <a:lnTo>
                    <a:pt x="102055" y="7606"/>
                  </a:lnTo>
                  <a:lnTo>
                    <a:pt x="61091" y="28789"/>
                  </a:lnTo>
                  <a:lnTo>
                    <a:pt x="28789" y="61091"/>
                  </a:lnTo>
                  <a:lnTo>
                    <a:pt x="7606" y="102055"/>
                  </a:lnTo>
                  <a:lnTo>
                    <a:pt x="0" y="149225"/>
                  </a:lnTo>
                  <a:lnTo>
                    <a:pt x="0" y="746125"/>
                  </a:lnTo>
                  <a:lnTo>
                    <a:pt x="7606" y="793294"/>
                  </a:lnTo>
                  <a:lnTo>
                    <a:pt x="28789" y="834258"/>
                  </a:lnTo>
                  <a:lnTo>
                    <a:pt x="61091" y="866560"/>
                  </a:lnTo>
                  <a:lnTo>
                    <a:pt x="102055" y="887743"/>
                  </a:lnTo>
                  <a:lnTo>
                    <a:pt x="149225" y="895350"/>
                  </a:lnTo>
                  <a:lnTo>
                    <a:pt x="1700784" y="895350"/>
                  </a:lnTo>
                  <a:lnTo>
                    <a:pt x="1747953" y="887743"/>
                  </a:lnTo>
                  <a:lnTo>
                    <a:pt x="1788917" y="866560"/>
                  </a:lnTo>
                  <a:lnTo>
                    <a:pt x="1821219" y="834258"/>
                  </a:lnTo>
                  <a:lnTo>
                    <a:pt x="1842402" y="793294"/>
                  </a:lnTo>
                  <a:lnTo>
                    <a:pt x="1850009" y="746125"/>
                  </a:lnTo>
                  <a:lnTo>
                    <a:pt x="1850009" y="149225"/>
                  </a:lnTo>
                  <a:lnTo>
                    <a:pt x="1842402" y="102055"/>
                  </a:lnTo>
                  <a:lnTo>
                    <a:pt x="1821219" y="61091"/>
                  </a:lnTo>
                  <a:lnTo>
                    <a:pt x="1788917" y="28789"/>
                  </a:lnTo>
                  <a:lnTo>
                    <a:pt x="1747953" y="7606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0" y="149225"/>
                  </a:moveTo>
                  <a:lnTo>
                    <a:pt x="7606" y="102055"/>
                  </a:lnTo>
                  <a:lnTo>
                    <a:pt x="28789" y="61091"/>
                  </a:lnTo>
                  <a:lnTo>
                    <a:pt x="61091" y="28789"/>
                  </a:lnTo>
                  <a:lnTo>
                    <a:pt x="102055" y="7606"/>
                  </a:lnTo>
                  <a:lnTo>
                    <a:pt x="149225" y="0"/>
                  </a:lnTo>
                  <a:lnTo>
                    <a:pt x="1700784" y="0"/>
                  </a:lnTo>
                  <a:lnTo>
                    <a:pt x="1747953" y="7606"/>
                  </a:lnTo>
                  <a:lnTo>
                    <a:pt x="1788917" y="28789"/>
                  </a:lnTo>
                  <a:lnTo>
                    <a:pt x="1821219" y="61091"/>
                  </a:lnTo>
                  <a:lnTo>
                    <a:pt x="1842402" y="102055"/>
                  </a:lnTo>
                  <a:lnTo>
                    <a:pt x="1850009" y="149225"/>
                  </a:lnTo>
                  <a:lnTo>
                    <a:pt x="1850009" y="746125"/>
                  </a:lnTo>
                  <a:lnTo>
                    <a:pt x="1842402" y="793294"/>
                  </a:lnTo>
                  <a:lnTo>
                    <a:pt x="1821219" y="834258"/>
                  </a:lnTo>
                  <a:lnTo>
                    <a:pt x="1788917" y="866560"/>
                  </a:lnTo>
                  <a:lnTo>
                    <a:pt x="1747953" y="887743"/>
                  </a:lnTo>
                  <a:lnTo>
                    <a:pt x="1700784" y="895350"/>
                  </a:lnTo>
                  <a:lnTo>
                    <a:pt x="149225" y="895350"/>
                  </a:lnTo>
                  <a:lnTo>
                    <a:pt x="102055" y="887743"/>
                  </a:lnTo>
                  <a:lnTo>
                    <a:pt x="61091" y="866560"/>
                  </a:lnTo>
                  <a:lnTo>
                    <a:pt x="28789" y="834258"/>
                  </a:lnTo>
                  <a:lnTo>
                    <a:pt x="7606" y="793294"/>
                  </a:lnTo>
                  <a:lnTo>
                    <a:pt x="0" y="746125"/>
                  </a:lnTo>
                  <a:lnTo>
                    <a:pt x="0" y="149225"/>
                  </a:lnTo>
                  <a:close/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7567041" y="5278627"/>
            <a:ext cx="15786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Guaranteed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9376791" y="5539866"/>
            <a:ext cx="492759" cy="242570"/>
          </a:xfrm>
          <a:custGeom>
            <a:avLst/>
            <a:gdLst/>
            <a:ahLst/>
            <a:cxnLst/>
            <a:rect l="l" t="t" r="r" b="b"/>
            <a:pathLst>
              <a:path w="492759" h="242570">
                <a:moveTo>
                  <a:pt x="0" y="60578"/>
                </a:moveTo>
                <a:lnTo>
                  <a:pt x="371348" y="60578"/>
                </a:lnTo>
                <a:lnTo>
                  <a:pt x="371348" y="0"/>
                </a:lnTo>
                <a:lnTo>
                  <a:pt x="492505" y="121157"/>
                </a:lnTo>
                <a:lnTo>
                  <a:pt x="371348" y="242315"/>
                </a:lnTo>
                <a:lnTo>
                  <a:pt x="371348" y="181736"/>
                </a:lnTo>
                <a:lnTo>
                  <a:pt x="0" y="181736"/>
                </a:lnTo>
                <a:lnTo>
                  <a:pt x="0" y="60578"/>
                </a:lnTo>
                <a:close/>
              </a:path>
            </a:pathLst>
          </a:custGeom>
          <a:ln w="12699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66496" y="7056091"/>
            <a:ext cx="9325610" cy="870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000" b="1">
                <a:latin typeface="Calibri"/>
                <a:cs typeface="Calibri"/>
              </a:rPr>
              <a:t>UIN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0" b="1">
                <a:latin typeface="Calibri"/>
                <a:cs typeface="Calibri"/>
              </a:rPr>
              <a:t> 136N069V03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latin typeface="Calibri"/>
                <a:cs typeface="Calibri"/>
              </a:rPr>
              <a:t>"</a:t>
            </a:r>
            <a:r>
              <a:rPr dirty="0" sz="1600" i="1">
                <a:latin typeface="Calibri"/>
                <a:cs typeface="Calibri"/>
              </a:rPr>
              <a:t>This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authorized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presentation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and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should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not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altered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without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permission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of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Insurance</a:t>
            </a:r>
            <a:r>
              <a:rPr dirty="0" sz="1600" spc="-10" i="1">
                <a:latin typeface="Calibri"/>
                <a:cs typeface="Calibri"/>
              </a:rPr>
              <a:t> Company.“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Nov’21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131947"/>
            <a:ext cx="17653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Thank</a:t>
            </a:r>
            <a:r>
              <a:rPr dirty="0" spc="-4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152" rIns="0" bIns="0" rtlCol="0" vert="horz">
            <a:spAutoFit/>
          </a:bodyPr>
          <a:lstStyle/>
          <a:p>
            <a:pPr marL="9448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Key</a:t>
            </a:r>
            <a:r>
              <a:rPr dirty="0" spc="-125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Benefits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167385" y="1644408"/>
            <a:ext cx="12629515" cy="1057910"/>
            <a:chOff x="1167385" y="1644408"/>
            <a:chExt cx="12629515" cy="105791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5" y="1644408"/>
              <a:ext cx="12629385" cy="105763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80" y="1886711"/>
              <a:ext cx="9715500" cy="46634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44549" y="1956307"/>
            <a:ext cx="92462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Provides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life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cover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limited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67385" y="2872752"/>
            <a:ext cx="12635865" cy="1057910"/>
            <a:chOff x="1167385" y="2872752"/>
            <a:chExt cx="12635865" cy="105791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5" y="2872752"/>
              <a:ext cx="12629385" cy="105763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80" y="2977895"/>
              <a:ext cx="12629388" cy="74066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167385" y="4101096"/>
            <a:ext cx="12629515" cy="1057910"/>
            <a:chOff x="1167385" y="4101096"/>
            <a:chExt cx="12629515" cy="105791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385" y="4101096"/>
              <a:ext cx="12629385" cy="105763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480" y="4206239"/>
              <a:ext cx="12321540" cy="74066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111"/>
                  </a:lnTo>
                  <a:lnTo>
                    <a:pt x="65041" y="30695"/>
                  </a:lnTo>
                  <a:lnTo>
                    <a:pt x="30650" y="65123"/>
                  </a:lnTo>
                  <a:lnTo>
                    <a:pt x="8098" y="108768"/>
                  </a:lnTo>
                  <a:lnTo>
                    <a:pt x="0" y="159004"/>
                  </a:lnTo>
                  <a:lnTo>
                    <a:pt x="0" y="794512"/>
                  </a:lnTo>
                  <a:lnTo>
                    <a:pt x="8098" y="844747"/>
                  </a:lnTo>
                  <a:lnTo>
                    <a:pt x="30650" y="888392"/>
                  </a:lnTo>
                  <a:lnTo>
                    <a:pt x="65041" y="922820"/>
                  </a:lnTo>
                  <a:lnTo>
                    <a:pt x="108655" y="945404"/>
                  </a:lnTo>
                  <a:lnTo>
                    <a:pt x="158877" y="953516"/>
                  </a:lnTo>
                  <a:lnTo>
                    <a:pt x="12365609" y="953516"/>
                  </a:lnTo>
                  <a:lnTo>
                    <a:pt x="12415830" y="945404"/>
                  </a:lnTo>
                  <a:lnTo>
                    <a:pt x="12459444" y="922820"/>
                  </a:lnTo>
                  <a:lnTo>
                    <a:pt x="12493835" y="888392"/>
                  </a:lnTo>
                  <a:lnTo>
                    <a:pt x="12516387" y="844747"/>
                  </a:lnTo>
                  <a:lnTo>
                    <a:pt x="12524486" y="794512"/>
                  </a:lnTo>
                  <a:lnTo>
                    <a:pt x="12524486" y="159004"/>
                  </a:lnTo>
                  <a:lnTo>
                    <a:pt x="12516387" y="108768"/>
                  </a:lnTo>
                  <a:lnTo>
                    <a:pt x="12493835" y="65123"/>
                  </a:lnTo>
                  <a:lnTo>
                    <a:pt x="12459444" y="30695"/>
                  </a:lnTo>
                  <a:lnTo>
                    <a:pt x="12415830" y="8111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9004"/>
                  </a:moveTo>
                  <a:lnTo>
                    <a:pt x="8098" y="108768"/>
                  </a:lnTo>
                  <a:lnTo>
                    <a:pt x="30650" y="65123"/>
                  </a:lnTo>
                  <a:lnTo>
                    <a:pt x="65041" y="30695"/>
                  </a:lnTo>
                  <a:lnTo>
                    <a:pt x="108655" y="8111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111"/>
                  </a:lnTo>
                  <a:lnTo>
                    <a:pt x="12459444" y="30695"/>
                  </a:lnTo>
                  <a:lnTo>
                    <a:pt x="12493835" y="65123"/>
                  </a:lnTo>
                  <a:lnTo>
                    <a:pt x="12516387" y="108768"/>
                  </a:lnTo>
                  <a:lnTo>
                    <a:pt x="12524486" y="159004"/>
                  </a:lnTo>
                  <a:lnTo>
                    <a:pt x="12524486" y="794512"/>
                  </a:lnTo>
                  <a:lnTo>
                    <a:pt x="12516387" y="844747"/>
                  </a:lnTo>
                  <a:lnTo>
                    <a:pt x="12493835" y="888392"/>
                  </a:lnTo>
                  <a:lnTo>
                    <a:pt x="12459444" y="922820"/>
                  </a:lnTo>
                  <a:lnTo>
                    <a:pt x="12415830" y="945404"/>
                  </a:lnTo>
                  <a:lnTo>
                    <a:pt x="12365609" y="953516"/>
                  </a:lnTo>
                  <a:lnTo>
                    <a:pt x="158877" y="953516"/>
                  </a:lnTo>
                  <a:lnTo>
                    <a:pt x="108655" y="945404"/>
                  </a:lnTo>
                  <a:lnTo>
                    <a:pt x="65041" y="922820"/>
                  </a:lnTo>
                  <a:lnTo>
                    <a:pt x="30650" y="888392"/>
                  </a:lnTo>
                  <a:lnTo>
                    <a:pt x="8098" y="844747"/>
                  </a:lnTo>
                  <a:lnTo>
                    <a:pt x="0" y="794512"/>
                  </a:lnTo>
                  <a:lnTo>
                    <a:pt x="0" y="159004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167385" y="5329415"/>
            <a:ext cx="12629515" cy="1059815"/>
            <a:chOff x="1167385" y="5329415"/>
            <a:chExt cx="12629515" cy="1059815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385" y="5329415"/>
              <a:ext cx="12629385" cy="105920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3480" y="5434583"/>
              <a:ext cx="12493752" cy="74066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7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9"/>
                  </a:lnTo>
                  <a:lnTo>
                    <a:pt x="12365609" y="953389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7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7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7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9"/>
                  </a:lnTo>
                  <a:lnTo>
                    <a:pt x="158877" y="953389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7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44549" y="3047822"/>
            <a:ext cx="12216130" cy="3063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payment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till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dirty="0" sz="2000" spc="-20">
                <a:latin typeface="Calibri"/>
                <a:cs typeface="Calibri"/>
              </a:rPr>
              <a:t>maturity,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00">
              <a:latin typeface="Calibri"/>
              <a:cs typeface="Calibri"/>
            </a:endParaRPr>
          </a:p>
          <a:p>
            <a:pPr marL="355600" marR="312420" indent="-3429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Maturity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maturity,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been paid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135890" indent="-342900">
              <a:lnSpc>
                <a:spcPts val="216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Better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Booster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higher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commitment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167385" y="6557759"/>
            <a:ext cx="12629515" cy="1059815"/>
            <a:chOff x="1167385" y="6557759"/>
            <a:chExt cx="12629515" cy="1059815"/>
          </a:xfrm>
        </p:grpSpPr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385" y="6557759"/>
              <a:ext cx="12629385" cy="105920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480" y="6676644"/>
              <a:ext cx="12370308" cy="71323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486"/>
                  </a:lnTo>
                  <a:lnTo>
                    <a:pt x="8098" y="844711"/>
                  </a:lnTo>
                  <a:lnTo>
                    <a:pt x="30650" y="888331"/>
                  </a:lnTo>
                  <a:lnTo>
                    <a:pt x="65041" y="922729"/>
                  </a:lnTo>
                  <a:lnTo>
                    <a:pt x="108655" y="945287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87"/>
                  </a:lnTo>
                  <a:lnTo>
                    <a:pt x="12459444" y="922729"/>
                  </a:lnTo>
                  <a:lnTo>
                    <a:pt x="12493835" y="888331"/>
                  </a:lnTo>
                  <a:lnTo>
                    <a:pt x="12516387" y="844711"/>
                  </a:lnTo>
                  <a:lnTo>
                    <a:pt x="12524486" y="794486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486"/>
                  </a:lnTo>
                  <a:lnTo>
                    <a:pt x="12516387" y="844711"/>
                  </a:lnTo>
                  <a:lnTo>
                    <a:pt x="12493835" y="888331"/>
                  </a:lnTo>
                  <a:lnTo>
                    <a:pt x="12459444" y="922729"/>
                  </a:lnTo>
                  <a:lnTo>
                    <a:pt x="12415830" y="945287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87"/>
                  </a:lnTo>
                  <a:lnTo>
                    <a:pt x="65041" y="922729"/>
                  </a:lnTo>
                  <a:lnTo>
                    <a:pt x="30650" y="888331"/>
                  </a:lnTo>
                  <a:lnTo>
                    <a:pt x="8098" y="844711"/>
                  </a:lnTo>
                  <a:lnTo>
                    <a:pt x="0" y="794486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083797" y="6773671"/>
            <a:ext cx="2239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(For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queries,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44549" y="6747764"/>
            <a:ext cx="959104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29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60">
                <a:latin typeface="Calibri"/>
                <a:cs typeface="Calibri"/>
              </a:rPr>
              <a:t>Tax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prevailing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laws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45">
                <a:latin typeface="Calibri"/>
                <a:cs typeface="Calibri"/>
              </a:rPr>
              <a:t> Tax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1961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amended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055"/>
              </a:lnSpc>
            </a:pPr>
            <a:r>
              <a:rPr dirty="0" sz="1800" spc="-10">
                <a:latin typeface="Calibri"/>
                <a:cs typeface="Calibri"/>
              </a:rPr>
              <a:t>contact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independent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tax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advisor)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178" y="3229101"/>
            <a:ext cx="57073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Boundary</a:t>
            </a:r>
            <a:r>
              <a:rPr dirty="0" sz="4400" spc="-25"/>
              <a:t> </a:t>
            </a:r>
            <a:r>
              <a:rPr dirty="0" sz="4400" spc="-10"/>
              <a:t>Conditions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39907" y="360845"/>
            <a:ext cx="3726815" cy="1938020"/>
            <a:chOff x="10439907" y="360845"/>
            <a:chExt cx="3726815" cy="19380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8812" y="360845"/>
              <a:ext cx="2617623" cy="79747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1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7017" y="700658"/>
                  </a:lnTo>
                  <a:lnTo>
                    <a:pt x="517017" y="808735"/>
                  </a:lnTo>
                  <a:lnTo>
                    <a:pt x="450850" y="808735"/>
                  </a:lnTo>
                  <a:lnTo>
                    <a:pt x="606044" y="1078229"/>
                  </a:lnTo>
                  <a:lnTo>
                    <a:pt x="761111" y="808735"/>
                  </a:lnTo>
                  <a:lnTo>
                    <a:pt x="695071" y="808735"/>
                  </a:lnTo>
                  <a:lnTo>
                    <a:pt x="695071" y="700658"/>
                  </a:lnTo>
                  <a:lnTo>
                    <a:pt x="1211961" y="700658"/>
                  </a:lnTo>
                  <a:lnTo>
                    <a:pt x="12119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1" y="0"/>
                  </a:lnTo>
                  <a:lnTo>
                    <a:pt x="1211961" y="700658"/>
                  </a:lnTo>
                  <a:lnTo>
                    <a:pt x="695071" y="700658"/>
                  </a:lnTo>
                  <a:lnTo>
                    <a:pt x="695071" y="808735"/>
                  </a:lnTo>
                  <a:lnTo>
                    <a:pt x="761111" y="808735"/>
                  </a:lnTo>
                  <a:lnTo>
                    <a:pt x="606044" y="1078229"/>
                  </a:lnTo>
                  <a:lnTo>
                    <a:pt x="450850" y="808735"/>
                  </a:lnTo>
                  <a:lnTo>
                    <a:pt x="517017" y="808735"/>
                  </a:lnTo>
                  <a:lnTo>
                    <a:pt x="517017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471297"/>
            <a:ext cx="40252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Entry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/>
              <a:t>Maturity</a:t>
            </a:r>
            <a:r>
              <a:rPr dirty="0" spc="-155"/>
              <a:t> </a:t>
            </a:r>
            <a:r>
              <a:rPr dirty="0" spc="-25"/>
              <a:t>Age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335009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35009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35009" y="5369623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10"/>
              </a:spcBef>
            </a:pPr>
            <a:r>
              <a:rPr dirty="0" sz="2000">
                <a:latin typeface="Calibri"/>
                <a:cs typeface="Calibri"/>
              </a:rPr>
              <a:t>18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35009" y="6389052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115"/>
              </a:spcBef>
            </a:pPr>
            <a:r>
              <a:rPr dirty="0" sz="2000">
                <a:latin typeface="Calibri"/>
                <a:cs typeface="Calibri"/>
              </a:rPr>
              <a:t>75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697479" y="2766060"/>
            <a:ext cx="1312545" cy="820419"/>
            <a:chOff x="2697479" y="2766060"/>
            <a:chExt cx="1312545" cy="820419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9" y="2801094"/>
              <a:ext cx="1312163" cy="78489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359" y="2766060"/>
              <a:ext cx="1060703" cy="77114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735960" y="2819412"/>
            <a:ext cx="1235075" cy="708025"/>
          </a:xfrm>
          <a:prstGeom prst="rect">
            <a:avLst/>
          </a:prstGeom>
          <a:solidFill>
            <a:srgbClr val="D9D9D9"/>
          </a:solidFill>
          <a:ln w="9525">
            <a:solidFill>
              <a:srgbClr val="7E7E7E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54330" marR="330200" indent="-15240">
              <a:lnSpc>
                <a:spcPct val="100000"/>
              </a:lnSpc>
              <a:spcBef>
                <a:spcPts val="235"/>
              </a:spcBef>
            </a:pPr>
            <a:r>
              <a:rPr dirty="0" sz="2000" spc="-10" b="1">
                <a:latin typeface="Calibri"/>
                <a:cs typeface="Calibri"/>
              </a:rPr>
              <a:t>Entry </a:t>
            </a:r>
            <a:r>
              <a:rPr dirty="0" sz="2000" spc="-20" b="1">
                <a:latin typeface="Calibri"/>
                <a:cs typeface="Calibri"/>
              </a:rPr>
              <a:t>Age*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42375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469628" y="2356125"/>
            <a:ext cx="1831975" cy="632460"/>
            <a:chOff x="5469628" y="2356125"/>
            <a:chExt cx="1831975" cy="63246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2356125"/>
              <a:ext cx="1831866" cy="63241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29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29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5469628" y="3392445"/>
            <a:ext cx="1831975" cy="632460"/>
            <a:chOff x="5469628" y="3392445"/>
            <a:chExt cx="1831975" cy="63246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3392445"/>
              <a:ext cx="1831866" cy="63241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514093" y="556260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60"/>
                  </a:lnTo>
                  <a:lnTo>
                    <a:pt x="0" y="5562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53176" y="3522979"/>
            <a:ext cx="10706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Maximum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72098" y="2468626"/>
            <a:ext cx="10331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711195" y="5751576"/>
            <a:ext cx="1379220" cy="820419"/>
            <a:chOff x="2711195" y="5751576"/>
            <a:chExt cx="1379220" cy="820419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2167" y="5786610"/>
              <a:ext cx="1199365" cy="78489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195" y="5751576"/>
              <a:ext cx="1379220" cy="77114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809875" y="5805309"/>
            <a:ext cx="1123315" cy="708025"/>
          </a:xfrm>
          <a:prstGeom prst="rect">
            <a:avLst/>
          </a:prstGeom>
          <a:solidFill>
            <a:srgbClr val="E6B8B8"/>
          </a:solidFill>
          <a:ln w="9525">
            <a:solidFill>
              <a:srgbClr val="943735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99085" marR="86995" indent="-203200">
              <a:lnSpc>
                <a:spcPct val="100000"/>
              </a:lnSpc>
              <a:spcBef>
                <a:spcPts val="240"/>
              </a:spcBef>
            </a:pPr>
            <a:r>
              <a:rPr dirty="0" sz="2000" spc="-10" b="1">
                <a:latin typeface="Calibri"/>
                <a:cs typeface="Calibri"/>
              </a:rPr>
              <a:t>Maturity </a:t>
            </a:r>
            <a:r>
              <a:rPr dirty="0" sz="2000" spc="-20" b="1">
                <a:latin typeface="Calibri"/>
                <a:cs typeface="Calibri"/>
              </a:rPr>
              <a:t>Age*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69628" y="5384313"/>
            <a:ext cx="1831975" cy="632460"/>
            <a:chOff x="5469628" y="5384313"/>
            <a:chExt cx="1831975" cy="632460"/>
          </a:xfrm>
        </p:grpSpPr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9628" y="5384313"/>
              <a:ext cx="1831866" cy="63241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5469628" y="6403869"/>
            <a:ext cx="1831975" cy="632460"/>
            <a:chOff x="5469628" y="6403869"/>
            <a:chExt cx="1831975" cy="632460"/>
          </a:xfrm>
        </p:grpSpPr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9628" y="6403869"/>
              <a:ext cx="1831866" cy="63241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1514093" y="0"/>
                  </a:moveTo>
                  <a:lnTo>
                    <a:pt x="0" y="0"/>
                  </a:lnTo>
                  <a:lnTo>
                    <a:pt x="0" y="556247"/>
                  </a:lnTo>
                  <a:lnTo>
                    <a:pt x="1514093" y="556247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47"/>
                  </a:lnTo>
                  <a:lnTo>
                    <a:pt x="0" y="5562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853176" y="6517081"/>
            <a:ext cx="1070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Maximum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872098" y="5497448"/>
            <a:ext cx="10331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842375" y="6029071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783207" y="4709540"/>
            <a:ext cx="10637520" cy="0"/>
          </a:xfrm>
          <a:custGeom>
            <a:avLst/>
            <a:gdLst/>
            <a:ahLst/>
            <a:cxnLst/>
            <a:rect l="l" t="t" r="r" b="b"/>
            <a:pathLst>
              <a:path w="10637520" h="0">
                <a:moveTo>
                  <a:pt x="0" y="0"/>
                </a:moveTo>
                <a:lnTo>
                  <a:pt x="10637393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0419842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19842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927206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636122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12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387842" y="1195069"/>
            <a:ext cx="1237615" cy="1103630"/>
            <a:chOff x="8387842" y="1195069"/>
            <a:chExt cx="1237615" cy="1103630"/>
          </a:xfrm>
        </p:grpSpPr>
        <p:sp>
          <p:nvSpPr>
            <p:cNvPr id="47" name="object 47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0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6889" y="700658"/>
                  </a:lnTo>
                  <a:lnTo>
                    <a:pt x="516889" y="808735"/>
                  </a:lnTo>
                  <a:lnTo>
                    <a:pt x="450850" y="808735"/>
                  </a:lnTo>
                  <a:lnTo>
                    <a:pt x="605916" y="1078229"/>
                  </a:lnTo>
                  <a:lnTo>
                    <a:pt x="761110" y="808735"/>
                  </a:lnTo>
                  <a:lnTo>
                    <a:pt x="694943" y="808735"/>
                  </a:lnTo>
                  <a:lnTo>
                    <a:pt x="694943" y="700658"/>
                  </a:lnTo>
                  <a:lnTo>
                    <a:pt x="1211960" y="700658"/>
                  </a:lnTo>
                  <a:lnTo>
                    <a:pt x="12119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0" y="0"/>
                  </a:lnTo>
                  <a:lnTo>
                    <a:pt x="1211960" y="700658"/>
                  </a:lnTo>
                  <a:lnTo>
                    <a:pt x="694943" y="700658"/>
                  </a:lnTo>
                  <a:lnTo>
                    <a:pt x="694943" y="808735"/>
                  </a:lnTo>
                  <a:lnTo>
                    <a:pt x="761110" y="808735"/>
                  </a:lnTo>
                  <a:lnTo>
                    <a:pt x="605916" y="1078229"/>
                  </a:lnTo>
                  <a:lnTo>
                    <a:pt x="450850" y="808735"/>
                  </a:lnTo>
                  <a:lnTo>
                    <a:pt x="516889" y="808735"/>
                  </a:lnTo>
                  <a:lnTo>
                    <a:pt x="516889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583930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15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83540" y="7631379"/>
            <a:ext cx="5039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*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Entry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Maturity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calculated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Last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Birthday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415" rIns="0" bIns="0" rtlCol="0" vert="horz">
            <a:spAutoFit/>
          </a:bodyPr>
          <a:lstStyle/>
          <a:p>
            <a:pPr marL="652780">
              <a:lnSpc>
                <a:spcPts val="3710"/>
              </a:lnSpc>
              <a:spcBef>
                <a:spcPts val="105"/>
              </a:spcBef>
            </a:pPr>
            <a:r>
              <a:rPr dirty="0" spc="-10"/>
              <a:t>Premium</a:t>
            </a:r>
          </a:p>
          <a:p>
            <a:pPr marL="652780">
              <a:lnSpc>
                <a:spcPts val="2750"/>
              </a:lnSpc>
            </a:pPr>
            <a:r>
              <a:rPr dirty="0" sz="2400">
                <a:solidFill>
                  <a:srgbClr val="C55A11"/>
                </a:solidFill>
              </a:rPr>
              <a:t>Minimum</a:t>
            </a:r>
            <a:r>
              <a:rPr dirty="0" sz="2400" spc="-7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&amp;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Maximum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limits</a:t>
            </a:r>
            <a:endParaRPr sz="240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08850" y="2508250"/>
          <a:ext cx="7397750" cy="312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438400"/>
              </a:tblGrid>
              <a:tr h="1210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685" marR="393065" indent="-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Minimum Instalment Premium</a:t>
                      </a:r>
                      <a:r>
                        <a:rPr dirty="0" sz="22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(Rs.)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92150" marR="621665" indent="-60960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Maximum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Premium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533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Annual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1,00,000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19125" marR="608965" indent="-63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Limit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(subject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BAUP*)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Half-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51,000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Quarterly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26,000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Monthly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9,000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600" y="7260970"/>
            <a:ext cx="1249680" cy="66887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26516" y="7644485"/>
            <a:ext cx="2747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*Board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Approved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Underwriting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Policy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001520" y="6054737"/>
            <a:ext cx="10911840" cy="813435"/>
            <a:chOff x="2001520" y="6054737"/>
            <a:chExt cx="10911840" cy="813435"/>
          </a:xfrm>
        </p:grpSpPr>
        <p:sp>
          <p:nvSpPr>
            <p:cNvPr id="9" name="object 9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10898632" y="0"/>
                  </a:moveTo>
                  <a:lnTo>
                    <a:pt x="0" y="0"/>
                  </a:lnTo>
                  <a:lnTo>
                    <a:pt x="0" y="800214"/>
                  </a:lnTo>
                  <a:lnTo>
                    <a:pt x="10898632" y="800214"/>
                  </a:lnTo>
                  <a:lnTo>
                    <a:pt x="1089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0" y="800214"/>
                  </a:moveTo>
                  <a:lnTo>
                    <a:pt x="10898632" y="800214"/>
                  </a:lnTo>
                  <a:lnTo>
                    <a:pt x="10898632" y="0"/>
                  </a:lnTo>
                  <a:lnTo>
                    <a:pt x="0" y="0"/>
                  </a:lnTo>
                  <a:lnTo>
                    <a:pt x="0" y="80021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099436" y="5927344"/>
            <a:ext cx="10627360" cy="8794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Underwriting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Extra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Installment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exclusive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Goods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Tax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cess(es)/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levy,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4572000" y="1371600"/>
          <a:ext cx="3657600" cy="27432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4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dirty="0" spc="-85"/>
              <a:t> </a:t>
            </a:r>
            <a:r>
              <a:rPr dirty="0" spc="-25"/>
              <a:t>Term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Premium</a:t>
            </a:r>
            <a:r>
              <a:rPr dirty="0" spc="-45"/>
              <a:t> </a:t>
            </a:r>
            <a:r>
              <a:rPr dirty="0"/>
              <a:t>Payment</a:t>
            </a:r>
            <a:r>
              <a:rPr dirty="0" spc="-70"/>
              <a:t> </a:t>
            </a:r>
            <a:r>
              <a:rPr dirty="0" spc="-20"/>
              <a:t>term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325996" y="2359025"/>
            <a:ext cx="1487170" cy="776605"/>
            <a:chOff x="6325996" y="2359025"/>
            <a:chExt cx="1487170" cy="776605"/>
          </a:xfrm>
        </p:grpSpPr>
        <p:sp>
          <p:nvSpPr>
            <p:cNvPr id="5" name="object 5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628892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658857" y="2359025"/>
            <a:ext cx="1487170" cy="776605"/>
            <a:chOff x="9658857" y="2359025"/>
            <a:chExt cx="1487170" cy="776605"/>
          </a:xfrm>
        </p:grpSpPr>
        <p:sp>
          <p:nvSpPr>
            <p:cNvPr id="9" name="object 9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962133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15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065024" y="2331735"/>
            <a:ext cx="3371215" cy="870585"/>
            <a:chOff x="2065024" y="2331735"/>
            <a:chExt cx="3371215" cy="87058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024" y="2331735"/>
              <a:ext cx="3371075" cy="8701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4" y="2478024"/>
              <a:ext cx="1685544" cy="49987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114677" y="2362200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5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043173" y="2565907"/>
            <a:ext cx="1229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065024" y="4012676"/>
            <a:ext cx="3371215" cy="871855"/>
            <a:chOff x="2065024" y="4012676"/>
            <a:chExt cx="3371215" cy="87185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24" y="4012676"/>
              <a:ext cx="3371075" cy="8717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320" y="4160520"/>
              <a:ext cx="3014472" cy="49987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14677" y="4044569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4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78455" y="4248657"/>
            <a:ext cx="2558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Premium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325996" y="4041394"/>
            <a:ext cx="1487170" cy="776605"/>
            <a:chOff x="6325996" y="4041394"/>
            <a:chExt cx="1487170" cy="776605"/>
          </a:xfrm>
        </p:grpSpPr>
        <p:sp>
          <p:nvSpPr>
            <p:cNvPr id="23" name="object 23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92900" y="4233417"/>
            <a:ext cx="755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7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658857" y="4041394"/>
            <a:ext cx="1487170" cy="776605"/>
            <a:chOff x="9658857" y="4041394"/>
            <a:chExt cx="1487170" cy="776605"/>
          </a:xfrm>
        </p:grpSpPr>
        <p:sp>
          <p:nvSpPr>
            <p:cNvPr id="27" name="object 27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962133" y="4233417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907530" y="3198241"/>
            <a:ext cx="313055" cy="781050"/>
            <a:chOff x="6907530" y="3198241"/>
            <a:chExt cx="313055" cy="781050"/>
          </a:xfrm>
        </p:grpSpPr>
        <p:sp>
          <p:nvSpPr>
            <p:cNvPr id="31" name="object 31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0245725" y="3198241"/>
            <a:ext cx="313055" cy="781050"/>
            <a:chOff x="10245725" y="3198241"/>
            <a:chExt cx="313055" cy="781050"/>
          </a:xfrm>
        </p:grpSpPr>
        <p:sp>
          <p:nvSpPr>
            <p:cNvPr id="34" name="object 34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14399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5" h="3348354">
                <a:moveTo>
                  <a:pt x="4656582" y="0"/>
                </a:moveTo>
                <a:lnTo>
                  <a:pt x="334771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1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551302" y="2510485"/>
            <a:ext cx="27190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2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80148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4" h="3348354">
                <a:moveTo>
                  <a:pt x="4656582" y="0"/>
                </a:moveTo>
                <a:lnTo>
                  <a:pt x="334772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2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93177" y="2510485"/>
            <a:ext cx="27666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dirty="0" sz="2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176516" y="3185160"/>
            <a:ext cx="4206240" cy="2295525"/>
            <a:chOff x="7176516" y="3185160"/>
            <a:chExt cx="4206240" cy="22955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188" y="3185160"/>
              <a:ext cx="4113276" cy="22951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516" y="3739896"/>
              <a:ext cx="4206239" cy="11094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9259" y="3226181"/>
              <a:ext cx="3993134" cy="217614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424166" y="4133214"/>
            <a:ext cx="3703954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1040" marR="5080" indent="-6889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Basis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Board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Approved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Underwriting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8817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dirty="0" spc="-155"/>
              <a:t> </a:t>
            </a:r>
            <a:r>
              <a:rPr dirty="0"/>
              <a:t>Assured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 spc="-10"/>
              <a:t>Maturity</a:t>
            </a:r>
          </a:p>
        </p:txBody>
      </p:sp>
      <p:sp>
        <p:nvSpPr>
          <p:cNvPr id="13" name="object 13" descr=""/>
          <p:cNvSpPr/>
          <p:nvPr/>
        </p:nvSpPr>
        <p:spPr>
          <a:xfrm>
            <a:off x="2286000" y="6472097"/>
            <a:ext cx="8763635" cy="1339215"/>
          </a:xfrm>
          <a:custGeom>
            <a:avLst/>
            <a:gdLst/>
            <a:ahLst/>
            <a:cxnLst/>
            <a:rect l="l" t="t" r="r" b="b"/>
            <a:pathLst>
              <a:path w="8763635" h="1339215">
                <a:moveTo>
                  <a:pt x="0" y="1338833"/>
                </a:moveTo>
                <a:lnTo>
                  <a:pt x="8763254" y="1338833"/>
                </a:lnTo>
                <a:lnTo>
                  <a:pt x="8763254" y="0"/>
                </a:lnTo>
                <a:lnTo>
                  <a:pt x="0" y="0"/>
                </a:lnTo>
                <a:lnTo>
                  <a:pt x="0" y="1338833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77694" y="6449923"/>
            <a:ext cx="846137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Assured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Annualized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Factor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Factor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Entry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Age,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Term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854707" y="3113532"/>
            <a:ext cx="4112260" cy="2295525"/>
            <a:chOff x="1854707" y="3113532"/>
            <a:chExt cx="4112260" cy="229552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4707" y="3113532"/>
              <a:ext cx="4111752" cy="22951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3508" y="3153918"/>
              <a:ext cx="3993133" cy="217614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070354" y="3141091"/>
            <a:ext cx="1829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Determined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70354" y="3446246"/>
            <a:ext cx="3578225" cy="1854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Minimum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Annualised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Entry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Age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Payment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2279" y="3715638"/>
            <a:ext cx="35674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Plan</a:t>
            </a:r>
            <a:r>
              <a:rPr dirty="0" sz="4400" spc="-15"/>
              <a:t> </a:t>
            </a:r>
            <a:r>
              <a:rPr dirty="0" sz="4400" spc="-10"/>
              <a:t>Benefits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GOEL</dc:creator>
  <dc:title>Presentation Title</dc:title>
  <dcterms:created xsi:type="dcterms:W3CDTF">2025-08-26T07:43:35Z</dcterms:created>
  <dcterms:modified xsi:type="dcterms:W3CDTF">2025-08-26T07:43:35Z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