
<file path=[Content_Types].xml><?xml version="1.0" encoding="utf-8"?>
<Types xmlns="http://schemas.openxmlformats.org/package/2006/content-types">
  <Default Extension="png" ContentType="image/png"/>
  <Default Extension="jfif" ContentType="image/jpe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08" r:id="rId2"/>
    <p:sldMasterId id="2147483820" r:id="rId3"/>
    <p:sldMasterId id="2147483906" r:id="rId4"/>
  </p:sldMasterIdLst>
  <p:notesMasterIdLst>
    <p:notesMasterId r:id="rId79"/>
  </p:notesMasterIdLst>
  <p:handoutMasterIdLst>
    <p:handoutMasterId r:id="rId80"/>
  </p:handoutMasterIdLst>
  <p:sldIdLst>
    <p:sldId id="276" r:id="rId5"/>
    <p:sldId id="277" r:id="rId6"/>
    <p:sldId id="573" r:id="rId7"/>
    <p:sldId id="372" r:id="rId8"/>
    <p:sldId id="586" r:id="rId9"/>
    <p:sldId id="466" r:id="rId10"/>
    <p:sldId id="461" r:id="rId11"/>
    <p:sldId id="581" r:id="rId12"/>
    <p:sldId id="472" r:id="rId13"/>
    <p:sldId id="533" r:id="rId14"/>
    <p:sldId id="532" r:id="rId15"/>
    <p:sldId id="475" r:id="rId16"/>
    <p:sldId id="491" r:id="rId17"/>
    <p:sldId id="525" r:id="rId18"/>
    <p:sldId id="526" r:id="rId19"/>
    <p:sldId id="527" r:id="rId20"/>
    <p:sldId id="528" r:id="rId21"/>
    <p:sldId id="608" r:id="rId22"/>
    <p:sldId id="530" r:id="rId23"/>
    <p:sldId id="531" r:id="rId24"/>
    <p:sldId id="534" r:id="rId25"/>
    <p:sldId id="538" r:id="rId26"/>
    <p:sldId id="541" r:id="rId27"/>
    <p:sldId id="537" r:id="rId28"/>
    <p:sldId id="535" r:id="rId29"/>
    <p:sldId id="542" r:id="rId30"/>
    <p:sldId id="547" r:id="rId31"/>
    <p:sldId id="550" r:id="rId32"/>
    <p:sldId id="601" r:id="rId33"/>
    <p:sldId id="553" r:id="rId34"/>
    <p:sldId id="554" r:id="rId35"/>
    <p:sldId id="606" r:id="rId36"/>
    <p:sldId id="607" r:id="rId37"/>
    <p:sldId id="556" r:id="rId38"/>
    <p:sldId id="605" r:id="rId39"/>
    <p:sldId id="558" r:id="rId40"/>
    <p:sldId id="572" r:id="rId41"/>
    <p:sldId id="562" r:id="rId42"/>
    <p:sldId id="602" r:id="rId43"/>
    <p:sldId id="609" r:id="rId44"/>
    <p:sldId id="610" r:id="rId45"/>
    <p:sldId id="611" r:id="rId46"/>
    <p:sldId id="612" r:id="rId47"/>
    <p:sldId id="566" r:id="rId48"/>
    <p:sldId id="567" r:id="rId49"/>
    <p:sldId id="523" r:id="rId50"/>
    <p:sldId id="497" r:id="rId51"/>
    <p:sldId id="498" r:id="rId52"/>
    <p:sldId id="500" r:id="rId53"/>
    <p:sldId id="502" r:id="rId54"/>
    <p:sldId id="503" r:id="rId55"/>
    <p:sldId id="509" r:id="rId56"/>
    <p:sldId id="510" r:id="rId57"/>
    <p:sldId id="511" r:id="rId58"/>
    <p:sldId id="512" r:id="rId59"/>
    <p:sldId id="513" r:id="rId60"/>
    <p:sldId id="514" r:id="rId61"/>
    <p:sldId id="515" r:id="rId62"/>
    <p:sldId id="516" r:id="rId63"/>
    <p:sldId id="517" r:id="rId64"/>
    <p:sldId id="518" r:id="rId65"/>
    <p:sldId id="519" r:id="rId66"/>
    <p:sldId id="520" r:id="rId67"/>
    <p:sldId id="521" r:id="rId68"/>
    <p:sldId id="522" r:id="rId69"/>
    <p:sldId id="587" r:id="rId70"/>
    <p:sldId id="593" r:id="rId71"/>
    <p:sldId id="594" r:id="rId72"/>
    <p:sldId id="596" r:id="rId73"/>
    <p:sldId id="582" r:id="rId74"/>
    <p:sldId id="583" r:id="rId75"/>
    <p:sldId id="599" r:id="rId76"/>
    <p:sldId id="459" r:id="rId77"/>
    <p:sldId id="600" r:id="rId78"/>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Tahoma" charset="0"/>
        <a:ea typeface="+mn-ea"/>
        <a:cs typeface="+mn-cs"/>
      </a:defRPr>
    </a:lvl1pPr>
    <a:lvl2pPr marL="457200" algn="l" rtl="0" fontAlgn="base">
      <a:spcBef>
        <a:spcPct val="0"/>
      </a:spcBef>
      <a:spcAft>
        <a:spcPct val="0"/>
      </a:spcAft>
      <a:defRPr sz="1600" kern="1200">
        <a:solidFill>
          <a:schemeClr val="tx1"/>
        </a:solidFill>
        <a:latin typeface="Tahoma" charset="0"/>
        <a:ea typeface="+mn-ea"/>
        <a:cs typeface="+mn-cs"/>
      </a:defRPr>
    </a:lvl2pPr>
    <a:lvl3pPr marL="914400" algn="l" rtl="0" fontAlgn="base">
      <a:spcBef>
        <a:spcPct val="0"/>
      </a:spcBef>
      <a:spcAft>
        <a:spcPct val="0"/>
      </a:spcAft>
      <a:defRPr sz="1600" kern="1200">
        <a:solidFill>
          <a:schemeClr val="tx1"/>
        </a:solidFill>
        <a:latin typeface="Tahoma" charset="0"/>
        <a:ea typeface="+mn-ea"/>
        <a:cs typeface="+mn-cs"/>
      </a:defRPr>
    </a:lvl3pPr>
    <a:lvl4pPr marL="1371600" algn="l" rtl="0" fontAlgn="base">
      <a:spcBef>
        <a:spcPct val="0"/>
      </a:spcBef>
      <a:spcAft>
        <a:spcPct val="0"/>
      </a:spcAft>
      <a:defRPr sz="1600" kern="1200">
        <a:solidFill>
          <a:schemeClr val="tx1"/>
        </a:solidFill>
        <a:latin typeface="Tahoma" charset="0"/>
        <a:ea typeface="+mn-ea"/>
        <a:cs typeface="+mn-cs"/>
      </a:defRPr>
    </a:lvl4pPr>
    <a:lvl5pPr marL="1828800" algn="l" rtl="0" fontAlgn="base">
      <a:spcBef>
        <a:spcPct val="0"/>
      </a:spcBef>
      <a:spcAft>
        <a:spcPct val="0"/>
      </a:spcAft>
      <a:defRPr sz="1600" kern="1200">
        <a:solidFill>
          <a:schemeClr val="tx1"/>
        </a:solidFill>
        <a:latin typeface="Tahoma" charset="0"/>
        <a:ea typeface="+mn-ea"/>
        <a:cs typeface="+mn-cs"/>
      </a:defRPr>
    </a:lvl5pPr>
    <a:lvl6pPr marL="2286000" algn="l" defTabSz="914400" rtl="0" eaLnBrk="1" latinLnBrk="0" hangingPunct="1">
      <a:defRPr sz="1600" kern="1200">
        <a:solidFill>
          <a:schemeClr val="tx1"/>
        </a:solidFill>
        <a:latin typeface="Tahoma" charset="0"/>
        <a:ea typeface="+mn-ea"/>
        <a:cs typeface="+mn-cs"/>
      </a:defRPr>
    </a:lvl6pPr>
    <a:lvl7pPr marL="2743200" algn="l" defTabSz="914400" rtl="0" eaLnBrk="1" latinLnBrk="0" hangingPunct="1">
      <a:defRPr sz="1600" kern="1200">
        <a:solidFill>
          <a:schemeClr val="tx1"/>
        </a:solidFill>
        <a:latin typeface="Tahoma" charset="0"/>
        <a:ea typeface="+mn-ea"/>
        <a:cs typeface="+mn-cs"/>
      </a:defRPr>
    </a:lvl7pPr>
    <a:lvl8pPr marL="3200400" algn="l" defTabSz="914400" rtl="0" eaLnBrk="1" latinLnBrk="0" hangingPunct="1">
      <a:defRPr sz="1600" kern="1200">
        <a:solidFill>
          <a:schemeClr val="tx1"/>
        </a:solidFill>
        <a:latin typeface="Tahoma" charset="0"/>
        <a:ea typeface="+mn-ea"/>
        <a:cs typeface="+mn-cs"/>
      </a:defRPr>
    </a:lvl8pPr>
    <a:lvl9pPr marL="3657600" algn="l" defTabSz="914400" rtl="0" eaLnBrk="1" latinLnBrk="0" hangingPunct="1">
      <a:defRPr sz="1600"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99" autoAdjust="0"/>
    <p:restoredTop sz="90929"/>
  </p:normalViewPr>
  <p:slideViewPr>
    <p:cSldViewPr>
      <p:cViewPr varScale="1">
        <p:scale>
          <a:sx n="50" d="100"/>
          <a:sy n="50" d="100"/>
        </p:scale>
        <p:origin x="1445"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r>
              <a:rPr lang="en-US"/>
              <a:t>Lecture-1</a:t>
            </a:r>
          </a:p>
        </p:txBody>
      </p:sp>
      <p:sp>
        <p:nvSpPr>
          <p:cNvPr id="358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023B7232-710D-494E-88C7-F703C04F40C2}" type="datetimeFigureOut">
              <a:rPr lang="en-US" smtClean="0"/>
              <a:pPr>
                <a:defRPr/>
              </a:pPr>
              <a:t>8/30/2020</a:t>
            </a:fld>
            <a:endParaRPr lang="en-US"/>
          </a:p>
        </p:txBody>
      </p:sp>
      <p:sp>
        <p:nvSpPr>
          <p:cNvPr id="358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358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96DCEF7-9E9F-4185-8062-A1F4E6576C3B}" type="slidenum">
              <a:rPr lang="en-US"/>
              <a:pPr>
                <a:defRPr/>
              </a:pPr>
              <a:t>‹#›</a:t>
            </a:fld>
            <a:endParaRPr lang="en-US"/>
          </a:p>
        </p:txBody>
      </p:sp>
    </p:spTree>
    <p:extLst>
      <p:ext uri="{BB962C8B-B14F-4D97-AF65-F5344CB8AC3E}">
        <p14:creationId xmlns:p14="http://schemas.microsoft.com/office/powerpoint/2010/main" val="16149976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Lecture-1</a:t>
            </a:r>
          </a:p>
        </p:txBody>
      </p:sp>
      <p:sp>
        <p:nvSpPr>
          <p:cNvPr id="348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2B1E8206-5749-452C-870E-52CFAFB5846C}" type="datetimeFigureOut">
              <a:rPr lang="en-US" smtClean="0"/>
              <a:pPr>
                <a:defRPr/>
              </a:pPr>
              <a:t>8/30/2020</a:t>
            </a:fld>
            <a:endParaRPr lang="en-US"/>
          </a:p>
        </p:txBody>
      </p:sp>
      <p:sp>
        <p:nvSpPr>
          <p:cNvPr id="57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29515144-DAD1-4D30-BCF8-73F71ACED815}" type="slidenum">
              <a:rPr lang="en-US"/>
              <a:pPr>
                <a:defRPr/>
              </a:pPr>
              <a:t>‹#›</a:t>
            </a:fld>
            <a:endParaRPr lang="en-US"/>
          </a:p>
        </p:txBody>
      </p:sp>
    </p:spTree>
    <p:extLst>
      <p:ext uri="{BB962C8B-B14F-4D97-AF65-F5344CB8AC3E}">
        <p14:creationId xmlns:p14="http://schemas.microsoft.com/office/powerpoint/2010/main" val="114376957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Header Placeholder 3"/>
          <p:cNvSpPr>
            <a:spLocks noGrp="1"/>
          </p:cNvSpPr>
          <p:nvPr>
            <p:ph type="hdr" sz="quarter" idx="10"/>
          </p:nvPr>
        </p:nvSpPr>
        <p:spPr/>
        <p:txBody>
          <a:bodyPr/>
          <a:lstStyle/>
          <a:p>
            <a:pPr>
              <a:defRPr/>
            </a:pPr>
            <a:r>
              <a:rPr lang="en-US" smtClean="0"/>
              <a:t>Lecture-1</a:t>
            </a:r>
            <a:endParaRPr lang="en-US"/>
          </a:p>
        </p:txBody>
      </p:sp>
      <p:sp>
        <p:nvSpPr>
          <p:cNvPr id="5" name="Slide Number Placeholder 4"/>
          <p:cNvSpPr>
            <a:spLocks noGrp="1"/>
          </p:cNvSpPr>
          <p:nvPr>
            <p:ph type="sldNum" sz="quarter" idx="11"/>
          </p:nvPr>
        </p:nvSpPr>
        <p:spPr/>
        <p:txBody>
          <a:bodyPr/>
          <a:lstStyle/>
          <a:p>
            <a:pPr>
              <a:defRPr/>
            </a:pPr>
            <a:fld id="{29515144-DAD1-4D30-BCF8-73F71ACED815}" type="slidenum">
              <a:rPr lang="en-US" smtClean="0"/>
              <a:pPr>
                <a:defRPr/>
              </a:pPr>
              <a:t>2</a:t>
            </a:fld>
            <a:endParaRPr lang="en-US"/>
          </a:p>
        </p:txBody>
      </p:sp>
    </p:spTree>
    <p:extLst>
      <p:ext uri="{BB962C8B-B14F-4D97-AF65-F5344CB8AC3E}">
        <p14:creationId xmlns:p14="http://schemas.microsoft.com/office/powerpoint/2010/main" val="217281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7836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684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8" name="Google Shape;438;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683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4c7d604673_6_36:notes"/>
          <p:cNvSpPr txBox="1">
            <a:spLocks noGrp="1"/>
          </p:cNvSpPr>
          <p:nvPr>
            <p:ph type="body" idx="1"/>
          </p:nvPr>
        </p:nvSpPr>
        <p:spPr>
          <a:xfrm>
            <a:off x="1219200" y="3257644"/>
            <a:ext cx="6705600" cy="30856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g4c7d604673_6_36:notes"/>
          <p:cNvSpPr>
            <a:spLocks noGrp="1" noRot="1" noChangeAspect="1"/>
          </p:cNvSpPr>
          <p:nvPr>
            <p:ph type="sldImg" idx="2"/>
          </p:nvPr>
        </p:nvSpPr>
        <p:spPr>
          <a:xfrm>
            <a:off x="2859088"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6647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735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582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2" name="Google Shape;532;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814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2" name="Google Shape;592;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5462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2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2" name="Google Shape;622;p2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1529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2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9" name="Google Shape;629;p2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4324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Rot="1" noChangeAspect="1" noChangeArrowheads="1" noTextEdit="1"/>
          </p:cNvSpPr>
          <p:nvPr>
            <p:ph type="sldImg"/>
          </p:nvPr>
        </p:nvSpPr>
        <p:spPr>
          <a:ln/>
        </p:spPr>
      </p:sp>
      <p:sp>
        <p:nvSpPr>
          <p:cNvPr id="834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6365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4c7d604673_2_39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00" name="Google Shape;1300;g4c7d604673_2_396:notes"/>
          <p:cNvSpPr txBox="1">
            <a:spLocks noGrp="1"/>
          </p:cNvSpPr>
          <p:nvPr>
            <p:ph type="body" idx="1"/>
          </p:nvPr>
        </p:nvSpPr>
        <p:spPr>
          <a:xfrm>
            <a:off x="914400" y="3300413"/>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1" name="Google Shape;1301;g4c7d604673_2_396: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algn="r" fontAlgn="auto">
              <a:spcBef>
                <a:spcPts val="0"/>
              </a:spcBef>
              <a:spcAft>
                <a:spcPts val="0"/>
              </a:spcAft>
              <a:buClr>
                <a:srgbClr val="000000"/>
              </a:buClr>
              <a:buFont typeface="Arial" panose="020B0604020202020204"/>
              <a:buNone/>
            </a:pPr>
            <a:fld id="{00000000-1234-1234-1234-123412341234}" type="slidenum">
              <a:rPr lang="en-US" sz="1200" kern="0">
                <a:solidFill>
                  <a:srgbClr val="000000"/>
                </a:solidFill>
                <a:latin typeface="Calibri" panose="020F0502020204030204"/>
                <a:ea typeface="Calibri" panose="020F0502020204030204"/>
                <a:cs typeface="Calibri" panose="020F0502020204030204"/>
                <a:sym typeface="Calibri" panose="020F0502020204030204"/>
              </a:rPr>
              <a:pPr algn="r" fontAlgn="auto">
                <a:spcBef>
                  <a:spcPts val="0"/>
                </a:spcBef>
                <a:spcAft>
                  <a:spcPts val="0"/>
                </a:spcAft>
                <a:buClr>
                  <a:srgbClr val="000000"/>
                </a:buClr>
                <a:buFont typeface="Arial" panose="020B0604020202020204"/>
                <a:buNone/>
              </a:pPr>
              <a:t>32</a:t>
            </a:fld>
            <a:endParaRPr sz="1200" kern="0">
              <a:solidFill>
                <a:srgbClr val="000000"/>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207593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4c7d604673_2_40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4" name="Google Shape;1314;g4c7d604673_2_409:notes"/>
          <p:cNvSpPr txBox="1">
            <a:spLocks noGrp="1"/>
          </p:cNvSpPr>
          <p:nvPr>
            <p:ph type="body" idx="1"/>
          </p:nvPr>
        </p:nvSpPr>
        <p:spPr>
          <a:xfrm>
            <a:off x="914400" y="3300413"/>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5" name="Google Shape;1315;g4c7d604673_2_409: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algn="r" fontAlgn="auto">
              <a:spcBef>
                <a:spcPts val="0"/>
              </a:spcBef>
              <a:spcAft>
                <a:spcPts val="0"/>
              </a:spcAft>
              <a:buClr>
                <a:srgbClr val="000000"/>
              </a:buClr>
              <a:buFont typeface="Arial" panose="020B0604020202020204"/>
              <a:buNone/>
            </a:pPr>
            <a:fld id="{00000000-1234-1234-1234-123412341234}" type="slidenum">
              <a:rPr lang="en-US" sz="1200" kern="0">
                <a:solidFill>
                  <a:srgbClr val="000000"/>
                </a:solidFill>
                <a:latin typeface="Calibri" panose="020F0502020204030204"/>
                <a:ea typeface="Calibri" panose="020F0502020204030204"/>
                <a:cs typeface="Calibri" panose="020F0502020204030204"/>
                <a:sym typeface="Calibri" panose="020F0502020204030204"/>
              </a:rPr>
              <a:pPr algn="r" fontAlgn="auto">
                <a:spcBef>
                  <a:spcPts val="0"/>
                </a:spcBef>
                <a:spcAft>
                  <a:spcPts val="0"/>
                </a:spcAft>
                <a:buClr>
                  <a:srgbClr val="000000"/>
                </a:buClr>
                <a:buFont typeface="Arial" panose="020B0604020202020204"/>
                <a:buNone/>
              </a:pPr>
              <a:t>33</a:t>
            </a:fld>
            <a:endParaRPr sz="1200" kern="0">
              <a:solidFill>
                <a:srgbClr val="000000"/>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1617527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2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1" name="Google Shape;811;p2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4698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4c7d604673_2_41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25" name="Google Shape;1325;g4c7d604673_2_419:notes"/>
          <p:cNvSpPr txBox="1">
            <a:spLocks noGrp="1"/>
          </p:cNvSpPr>
          <p:nvPr>
            <p:ph type="body" idx="1"/>
          </p:nvPr>
        </p:nvSpPr>
        <p:spPr>
          <a:xfrm>
            <a:off x="914400" y="3300413"/>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6" name="Google Shape;1326;g4c7d604673_2_419: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algn="r" fontAlgn="auto">
              <a:spcBef>
                <a:spcPts val="0"/>
              </a:spcBef>
              <a:spcAft>
                <a:spcPts val="0"/>
              </a:spcAft>
              <a:buClr>
                <a:srgbClr val="000000"/>
              </a:buClr>
              <a:buFont typeface="Arial" panose="020B0604020202020204"/>
              <a:buNone/>
            </a:pPr>
            <a:fld id="{00000000-1234-1234-1234-123412341234}" type="slidenum">
              <a:rPr lang="en-US" sz="1200" kern="0">
                <a:solidFill>
                  <a:srgbClr val="000000"/>
                </a:solidFill>
                <a:latin typeface="Calibri" panose="020F0502020204030204"/>
                <a:ea typeface="Calibri" panose="020F0502020204030204"/>
                <a:cs typeface="Calibri" panose="020F0502020204030204"/>
                <a:sym typeface="Calibri" panose="020F0502020204030204"/>
              </a:rPr>
              <a:pPr algn="r" fontAlgn="auto">
                <a:spcBef>
                  <a:spcPts val="0"/>
                </a:spcBef>
                <a:spcAft>
                  <a:spcPts val="0"/>
                </a:spcAft>
                <a:buClr>
                  <a:srgbClr val="000000"/>
                </a:buClr>
                <a:buFont typeface="Arial" panose="020B0604020202020204"/>
                <a:buNone/>
              </a:pPr>
              <a:t>35</a:t>
            </a:fld>
            <a:endParaRPr sz="1200" kern="0">
              <a:solidFill>
                <a:srgbClr val="000000"/>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764569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p2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3" name="Google Shape;923;p2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6374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p3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6" name="Google Shape;1026;p3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6175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p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kumimoji="1" lang="en-US" sz="1200" b="1" i="0" u="none" strike="noStrike" kern="1200" dirty="0" smtClean="0">
                <a:solidFill>
                  <a:schemeClr val="tx1"/>
                </a:solidFill>
                <a:effectLst/>
                <a:latin typeface="Times New Roman" pitchFamily="18" charset="0"/>
                <a:ea typeface="+mn-ea"/>
                <a:cs typeface="+mn-cs"/>
              </a:rPr>
              <a:t>Reinforcement vs. Unsupervised Learning:</a:t>
            </a:r>
            <a:r>
              <a:rPr kumimoji="1" lang="en-US" sz="1200" b="0" i="0" u="none" strike="noStrike" kern="1200" dirty="0" smtClean="0">
                <a:solidFill>
                  <a:schemeClr val="tx1"/>
                </a:solidFill>
                <a:effectLst/>
                <a:latin typeface="Times New Roman" pitchFamily="18" charset="0"/>
                <a:ea typeface="+mn-ea"/>
                <a:cs typeface="+mn-cs"/>
              </a:rPr>
              <a:t> Reinforcement Learning basically has a mapping structure that guides the machine from input to output. However, Unsupervised Learning has no such features present in it. In Unsupervised Learning, the machine focuses on the underlying task of locating the patterns rather than the mapping for progressing towards the end goal. For example, if the task for the machine is to suggest a good news update to a user, a Reinforcement Learning algorithm will look to get regular feedback from the user in question, and would then through the feedback build a reputable knowledge graph of all news related articles that the person may like. On the contrary, an Unsupervised Learning algorithm will try looking at many other articles that the person has read, similar to this one, and suggest something that matches the user’s preferences. </a:t>
            </a:r>
            <a:endParaRPr dirty="0"/>
          </a:p>
        </p:txBody>
      </p:sp>
      <p:sp>
        <p:nvSpPr>
          <p:cNvPr id="1098" name="Google Shape;1098;p3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9876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Lecture-1</a:t>
            </a:r>
            <a:endParaRPr lang="en-US"/>
          </a:p>
        </p:txBody>
      </p:sp>
      <p:sp>
        <p:nvSpPr>
          <p:cNvPr id="5" name="Slide Number Placeholder 4"/>
          <p:cNvSpPr>
            <a:spLocks noGrp="1"/>
          </p:cNvSpPr>
          <p:nvPr>
            <p:ph type="sldNum" sz="quarter" idx="11"/>
          </p:nvPr>
        </p:nvSpPr>
        <p:spPr/>
        <p:txBody>
          <a:bodyPr/>
          <a:lstStyle/>
          <a:p>
            <a:pPr>
              <a:defRPr/>
            </a:pPr>
            <a:fld id="{29515144-DAD1-4D30-BCF8-73F71ACED815}" type="slidenum">
              <a:rPr lang="en-US" smtClean="0"/>
              <a:pPr>
                <a:defRPr/>
              </a:pPr>
              <a:t>41</a:t>
            </a:fld>
            <a:endParaRPr lang="en-US"/>
          </a:p>
        </p:txBody>
      </p:sp>
    </p:spTree>
    <p:extLst>
      <p:ext uri="{BB962C8B-B14F-4D97-AF65-F5344CB8AC3E}">
        <p14:creationId xmlns:p14="http://schemas.microsoft.com/office/powerpoint/2010/main" val="22900232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Lecture-1</a:t>
            </a:r>
            <a:endParaRPr lang="en-US"/>
          </a:p>
        </p:txBody>
      </p:sp>
      <p:sp>
        <p:nvSpPr>
          <p:cNvPr id="5" name="Slide Number Placeholder 4"/>
          <p:cNvSpPr>
            <a:spLocks noGrp="1"/>
          </p:cNvSpPr>
          <p:nvPr>
            <p:ph type="sldNum" sz="quarter" idx="11"/>
          </p:nvPr>
        </p:nvSpPr>
        <p:spPr/>
        <p:txBody>
          <a:bodyPr/>
          <a:lstStyle/>
          <a:p>
            <a:pPr>
              <a:defRPr/>
            </a:pPr>
            <a:fld id="{29515144-DAD1-4D30-BCF8-73F71ACED815}" type="slidenum">
              <a:rPr lang="en-US" smtClean="0"/>
              <a:pPr>
                <a:defRPr/>
              </a:pPr>
              <a:t>42</a:t>
            </a:fld>
            <a:endParaRPr lang="en-US"/>
          </a:p>
        </p:txBody>
      </p:sp>
    </p:spTree>
    <p:extLst>
      <p:ext uri="{BB962C8B-B14F-4D97-AF65-F5344CB8AC3E}">
        <p14:creationId xmlns:p14="http://schemas.microsoft.com/office/powerpoint/2010/main" val="24130495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p3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1" name="Google Shape;1161;p3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2940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p:cNvGrpSpPr/>
        <p:nvPr/>
      </p:nvGrpSpPr>
      <p:grpSpPr>
        <a:xfrm>
          <a:off x="0" y="0"/>
          <a:ext cx="0" cy="0"/>
          <a:chOff x="0" y="0"/>
          <a:chExt cx="0" cy="0"/>
        </a:xfrm>
      </p:grpSpPr>
      <p:sp>
        <p:nvSpPr>
          <p:cNvPr id="1482" name="Google Shape;1482;p5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3" name="Google Shape;1483;p5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22507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p3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6" name="Google Shape;1166;p3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29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Lecture-1</a:t>
            </a:r>
            <a:endParaRPr lang="en-US"/>
          </a:p>
        </p:txBody>
      </p:sp>
      <p:sp>
        <p:nvSpPr>
          <p:cNvPr id="5" name="Slide Number Placeholder 4"/>
          <p:cNvSpPr>
            <a:spLocks noGrp="1"/>
          </p:cNvSpPr>
          <p:nvPr>
            <p:ph type="sldNum" sz="quarter" idx="11"/>
          </p:nvPr>
        </p:nvSpPr>
        <p:spPr/>
        <p:txBody>
          <a:bodyPr/>
          <a:lstStyle/>
          <a:p>
            <a:pPr>
              <a:defRPr/>
            </a:pPr>
            <a:fld id="{29515144-DAD1-4D30-BCF8-73F71ACED815}" type="slidenum">
              <a:rPr lang="en-US" smtClean="0"/>
              <a:pPr>
                <a:defRPr/>
              </a:pPr>
              <a:t>53</a:t>
            </a:fld>
            <a:endParaRPr lang="en-US"/>
          </a:p>
        </p:txBody>
      </p:sp>
    </p:spTree>
    <p:extLst>
      <p:ext uri="{BB962C8B-B14F-4D97-AF65-F5344CB8AC3E}">
        <p14:creationId xmlns:p14="http://schemas.microsoft.com/office/powerpoint/2010/main" val="8172075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Lecture-1</a:t>
            </a:r>
            <a:endParaRPr lang="en-US"/>
          </a:p>
        </p:txBody>
      </p:sp>
      <p:sp>
        <p:nvSpPr>
          <p:cNvPr id="5" name="Slide Number Placeholder 4"/>
          <p:cNvSpPr>
            <a:spLocks noGrp="1"/>
          </p:cNvSpPr>
          <p:nvPr>
            <p:ph type="sldNum" sz="quarter" idx="11"/>
          </p:nvPr>
        </p:nvSpPr>
        <p:spPr/>
        <p:txBody>
          <a:bodyPr/>
          <a:lstStyle/>
          <a:p>
            <a:pPr>
              <a:defRPr/>
            </a:pPr>
            <a:fld id="{29515144-DAD1-4D30-BCF8-73F71ACED815}" type="slidenum">
              <a:rPr lang="en-US" smtClean="0"/>
              <a:pPr>
                <a:defRPr/>
              </a:pPr>
              <a:t>60</a:t>
            </a:fld>
            <a:endParaRPr lang="en-US"/>
          </a:p>
        </p:txBody>
      </p:sp>
    </p:spTree>
    <p:extLst>
      <p:ext uri="{BB962C8B-B14F-4D97-AF65-F5344CB8AC3E}">
        <p14:creationId xmlns:p14="http://schemas.microsoft.com/office/powerpoint/2010/main" val="80949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p4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2" name="Google Shape;1292;p4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80229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p4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0" name="Google Shape;1370;p4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4892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Google Shape;1377;g4c7d604673_2_68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8" name="Google Shape;1378;g4c7d604673_2_681:notes"/>
          <p:cNvSpPr txBox="1">
            <a:spLocks noGrp="1"/>
          </p:cNvSpPr>
          <p:nvPr>
            <p:ph type="body" idx="1"/>
          </p:nvPr>
        </p:nvSpPr>
        <p:spPr>
          <a:xfrm>
            <a:off x="914400" y="3300413"/>
            <a:ext cx="7315200" cy="2700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Diagnosis example</a:t>
            </a:r>
          </a:p>
        </p:txBody>
      </p:sp>
      <p:sp>
        <p:nvSpPr>
          <p:cNvPr id="1379" name="Google Shape;1379;g4c7d604673_2_681:notes"/>
          <p:cNvSpPr txBox="1">
            <a:spLocks noGrp="1"/>
          </p:cNvSpPr>
          <p:nvPr>
            <p:ph type="sldNum" idx="12"/>
          </p:nvPr>
        </p:nvSpPr>
        <p:spPr>
          <a:xfrm>
            <a:off x="5179484" y="6513910"/>
            <a:ext cx="3962400" cy="344100"/>
          </a:xfrm>
          <a:prstGeom prst="rect">
            <a:avLst/>
          </a:prstGeom>
          <a:noFill/>
          <a:ln>
            <a:noFill/>
          </a:ln>
        </p:spPr>
        <p:txBody>
          <a:bodyPr spcFirstLastPara="1" wrap="square" lIns="91425" tIns="45700" rIns="91425" bIns="45700" anchor="b" anchorCtr="0">
            <a:noAutofit/>
          </a:bodyPr>
          <a:lstStyle/>
          <a:p>
            <a:pPr algn="r" fontAlgn="auto">
              <a:spcBef>
                <a:spcPts val="0"/>
              </a:spcBef>
              <a:spcAft>
                <a:spcPts val="0"/>
              </a:spcAft>
              <a:buClr>
                <a:srgbClr val="000000"/>
              </a:buClr>
              <a:buFont typeface="Arial" panose="020B0604020202020204"/>
              <a:buNone/>
            </a:pPr>
            <a:fld id="{00000000-1234-1234-1234-123412341234}" type="slidenum">
              <a:rPr lang="en-US" sz="1400" kern="0">
                <a:solidFill>
                  <a:srgbClr val="000000"/>
                </a:solidFill>
                <a:latin typeface="Arial" panose="020B0604020202020204"/>
                <a:cs typeface="Arial" panose="020B0604020202020204"/>
                <a:sym typeface="Arial" panose="020B0604020202020204"/>
              </a:rPr>
              <a:pPr algn="r" fontAlgn="auto">
                <a:spcBef>
                  <a:spcPts val="0"/>
                </a:spcBef>
                <a:spcAft>
                  <a:spcPts val="0"/>
                </a:spcAft>
                <a:buClr>
                  <a:srgbClr val="000000"/>
                </a:buClr>
                <a:buFont typeface="Arial" panose="020B0604020202020204"/>
                <a:buNone/>
              </a:pPr>
              <a:t>68</a:t>
            </a:fld>
            <a:endParaRPr sz="1400" kern="0">
              <a:solidFill>
                <a:srgbClr val="000000"/>
              </a:solidFill>
              <a:latin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40044953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0"/>
        <p:cNvGrpSpPr/>
        <p:nvPr/>
      </p:nvGrpSpPr>
      <p:grpSpPr>
        <a:xfrm>
          <a:off x="0" y="0"/>
          <a:ext cx="0" cy="0"/>
          <a:chOff x="0" y="0"/>
          <a:chExt cx="0" cy="0"/>
        </a:xfrm>
      </p:grpSpPr>
      <p:sp>
        <p:nvSpPr>
          <p:cNvPr id="1421" name="Google Shape;1421;g4c7d604673_2_723: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2" name="Google Shape;1422;g4c7d604673_2_72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73657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4c7d604673_2_447:notes"/>
          <p:cNvSpPr txBox="1">
            <a:spLocks noGrp="1"/>
          </p:cNvSpPr>
          <p:nvPr>
            <p:ph type="body" idx="1"/>
          </p:nvPr>
        </p:nvSpPr>
        <p:spPr>
          <a:xfrm>
            <a:off x="914400" y="3300413"/>
            <a:ext cx="7315200" cy="27003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3" name="Google Shape;1193;g4c7d604673_2_44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3221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p4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1" name="Google Shape;1201;p4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4502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p4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9" name="Google Shape;1429;p4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0814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37E5CCE-1FFE-43DC-BC84-3B47A4BEBDA7}" type="slidenum">
              <a:rPr lang="en-AU"/>
              <a:pPr/>
              <a:t>6</a:t>
            </a:fld>
            <a:endParaRPr lang="en-AU"/>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r>
              <a:rPr lang="en-US">
                <a:latin typeface="Times-Roman" charset="0"/>
              </a:rPr>
              <a:t>The requirements of information security within an organization have undergone two major changes in the last several decades. Before the widespread use of data processing equipment,the security of information felt to be valuable to an organization was provided primarily by physical </a:t>
            </a:r>
            <a:r>
              <a:rPr lang="en-US"/>
              <a:t>(eg. rugged filing cabinets with locks) and administrative mechanisms (eg. Personnel screening procedures during hiring process).</a:t>
            </a:r>
          </a:p>
          <a:p>
            <a:r>
              <a:rPr lang="en-US"/>
              <a:t>Growing computer use implies a need for automated tools for protecting files and other information stored on it. This is especially the case for a shared system, such as a time-sharing system, and even more so for systems that can be accessed over a public telephone network, data network, or the Internet.</a:t>
            </a:r>
          </a:p>
          <a:p>
            <a:r>
              <a:rPr lang="en-US">
                <a:latin typeface="Times-Roman" charset="0"/>
              </a:rPr>
              <a:t>The second major change that affected security is the introduction of distributed systems and the use of networks and communications facilities for carrying data between terminal user and computer and between computer and computer. Network security measures are needed to protect data during their transmission.</a:t>
            </a:r>
            <a:endParaRPr lang="en-US"/>
          </a:p>
          <a:p>
            <a:endParaRPr lang="en-US"/>
          </a:p>
          <a:p>
            <a:endParaRPr lang="en-AU"/>
          </a:p>
        </p:txBody>
      </p:sp>
    </p:spTree>
    <p:extLst>
      <p:ext uri="{BB962C8B-B14F-4D97-AF65-F5344CB8AC3E}">
        <p14:creationId xmlns:p14="http://schemas.microsoft.com/office/powerpoint/2010/main" val="1135441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Lecture-1</a:t>
            </a:r>
            <a:endParaRPr lang="en-US"/>
          </a:p>
        </p:txBody>
      </p:sp>
      <p:sp>
        <p:nvSpPr>
          <p:cNvPr id="5" name="Slide Number Placeholder 4"/>
          <p:cNvSpPr>
            <a:spLocks noGrp="1"/>
          </p:cNvSpPr>
          <p:nvPr>
            <p:ph type="sldNum" sz="quarter" idx="11"/>
          </p:nvPr>
        </p:nvSpPr>
        <p:spPr/>
        <p:txBody>
          <a:bodyPr/>
          <a:lstStyle/>
          <a:p>
            <a:pPr>
              <a:defRPr/>
            </a:pPr>
            <a:fld id="{29515144-DAD1-4D30-BCF8-73F71ACED815}" type="slidenum">
              <a:rPr lang="en-US" smtClean="0"/>
              <a:pPr>
                <a:defRPr/>
              </a:pPr>
              <a:t>7</a:t>
            </a:fld>
            <a:endParaRPr lang="en-US"/>
          </a:p>
        </p:txBody>
      </p:sp>
    </p:spTree>
    <p:extLst>
      <p:ext uri="{BB962C8B-B14F-4D97-AF65-F5344CB8AC3E}">
        <p14:creationId xmlns:p14="http://schemas.microsoft.com/office/powerpoint/2010/main" val="905365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Rot="1" noChangeAspect="1" noChangeArrowheads="1" noTextEdit="1"/>
          </p:cNvSpPr>
          <p:nvPr>
            <p:ph type="sldImg"/>
          </p:nvPr>
        </p:nvSpPr>
        <p:spPr>
          <a:ln/>
        </p:spPr>
      </p:sp>
      <p:sp>
        <p:nvSpPr>
          <p:cNvPr id="834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65471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8673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Lecture-1</a:t>
            </a:r>
            <a:endParaRPr lang="en-US"/>
          </a:p>
        </p:txBody>
      </p:sp>
      <p:sp>
        <p:nvSpPr>
          <p:cNvPr id="5" name="Slide Number Placeholder 4"/>
          <p:cNvSpPr>
            <a:spLocks noGrp="1"/>
          </p:cNvSpPr>
          <p:nvPr>
            <p:ph type="sldNum" sz="quarter" idx="11"/>
          </p:nvPr>
        </p:nvSpPr>
        <p:spPr/>
        <p:txBody>
          <a:bodyPr/>
          <a:lstStyle/>
          <a:p>
            <a:pPr>
              <a:defRPr/>
            </a:pPr>
            <a:fld id="{29515144-DAD1-4D30-BCF8-73F71ACED815}" type="slidenum">
              <a:rPr lang="en-US" smtClean="0"/>
              <a:pPr>
                <a:defRPr/>
              </a:pPr>
              <a:t>14</a:t>
            </a:fld>
            <a:endParaRPr lang="en-US"/>
          </a:p>
        </p:txBody>
      </p:sp>
    </p:spTree>
    <p:extLst>
      <p:ext uri="{BB962C8B-B14F-4D97-AF65-F5344CB8AC3E}">
        <p14:creationId xmlns:p14="http://schemas.microsoft.com/office/powerpoint/2010/main" val="619135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4c7d604673_2_669:notes"/>
          <p:cNvSpPr txBox="1">
            <a:spLocks noGrp="1"/>
          </p:cNvSpPr>
          <p:nvPr>
            <p:ph type="body" idx="1"/>
          </p:nvPr>
        </p:nvSpPr>
        <p:spPr>
          <a:xfrm>
            <a:off x="914400" y="3300413"/>
            <a:ext cx="7315200" cy="27003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7" name="Google Shape;1437;g4c7d604673_2_66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63225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Arial" pitchFamily="34" charset="0"/>
              <a:cs typeface="Arial" pitchFamily="34" charset="0"/>
            </a:endParaRPr>
          </a:p>
        </p:txBody>
      </p:sp>
      <p:sp>
        <p:nvSpPr>
          <p:cNvPr id="4" name="Rectangle 3"/>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7"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4" name="Group 19"/>
          <p:cNvGrpSpPr>
            <a:grpSpLocks/>
          </p:cNvGrpSpPr>
          <p:nvPr/>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24"/>
          <p:cNvGrpSpPr>
            <a:grpSpLocks/>
          </p:cNvGrpSpPr>
          <p:nvPr/>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grpSp>
        <p:nvGrpSpPr>
          <p:cNvPr id="4" name="Group 7"/>
          <p:cNvGrpSpPr>
            <a:grpSpLocks/>
          </p:cNvGrpSpPr>
          <p:nvPr/>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0" descr="Picture 7.png"/>
          <p:cNvPicPr>
            <a:picLocks noChangeAspect="1"/>
          </p:cNvPicPr>
          <p:nvPr/>
        </p:nvPicPr>
        <p:blipFill>
          <a:blip r:embed="rId2" cstate="print"/>
          <a:srcRect l="5336" t="1923"/>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p:nvSpPr>
        <p:spPr>
          <a:xfrm rot="5400000">
            <a:off x="-2794793" y="3809206"/>
            <a:ext cx="5867400" cy="230187"/>
          </a:xfrm>
          <a:prstGeom prst="rect">
            <a:avLst/>
          </a:prstGeom>
          <a:noFill/>
        </p:spPr>
        <p:txBody>
          <a:bodyPr>
            <a:spAutoFit/>
          </a:bodyPr>
          <a:lstStyle/>
          <a:p>
            <a:pPr algn="r">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3"/>
          <p:cNvSpPr/>
          <p:nvPr/>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5" name="Picture 6" descr="Picture 7.png"/>
          <p:cNvPicPr>
            <a:picLocks noChangeAspect="1"/>
          </p:cNvPicPr>
          <p:nvPr/>
        </p:nvPicPr>
        <p:blipFill>
          <a:blip r:embed="rId3" cstate="print"/>
          <a:srcRect l="1923" b="5336"/>
          <a:stretch>
            <a:fillRect/>
          </a:stretch>
        </p:blipFill>
        <p:spPr bwMode="auto">
          <a:xfrm>
            <a:off x="6629400" y="0"/>
            <a:ext cx="2193925" cy="692150"/>
          </a:xfrm>
          <a:prstGeom prst="rect">
            <a:avLst/>
          </a:prstGeom>
          <a:noFill/>
          <a:ln w="9525">
            <a:noFill/>
            <a:miter lim="800000"/>
            <a:headEnd/>
            <a:tailEnd/>
          </a:ln>
        </p:spPr>
      </p:pic>
      <p:sp>
        <p:nvSpPr>
          <p:cNvPr id="6" name="Rectangle 5"/>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p:nvSpPr>
        <p:spPr>
          <a:xfrm>
            <a:off x="6858000" y="7620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p:nvPr/>
        </p:nvSpPr>
        <p:spPr>
          <a:xfrm>
            <a:off x="7086600" y="11715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F6C300FC-D642-4D31-8A15-4FA78C96497F}" type="datetime1">
              <a:rPr lang="en-US" smtClean="0"/>
              <a:t>8/30/2020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89A1433-2BD6-474A-B042-E5F0856EF487}"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4"/>
          <p:cNvSpPr>
            <a:spLocks noGrp="1"/>
          </p:cNvSpPr>
          <p:nvPr>
            <p:ph type="ftr" sz="quarter" idx="10"/>
          </p:nvPr>
        </p:nvSpPr>
        <p:spPr>
          <a:xfrm>
            <a:off x="2195513" y="6237288"/>
            <a:ext cx="4392612" cy="365125"/>
          </a:xfrm>
          <a:prstGeom prst="rect">
            <a:avLst/>
          </a:prstGeom>
        </p:spPr>
        <p:txBody>
          <a:bodyPr/>
          <a:lstStyle>
            <a:lvl1pPr algn="ctr">
              <a:defRPr sz="1200" b="1"/>
            </a:lvl1pPr>
          </a:lstStyle>
          <a:p>
            <a:pPr>
              <a:defRPr/>
            </a:pPr>
            <a:endParaRPr lang="en-IN" dirty="0"/>
          </a:p>
        </p:txBody>
      </p:sp>
      <p:sp>
        <p:nvSpPr>
          <p:cNvPr id="5" name="Slide Number Placeholder 5"/>
          <p:cNvSpPr>
            <a:spLocks noGrp="1"/>
          </p:cNvSpPr>
          <p:nvPr>
            <p:ph type="sldNum" sz="quarter" idx="11"/>
          </p:nvPr>
        </p:nvSpPr>
        <p:spPr>
          <a:xfrm>
            <a:off x="8532813" y="6237288"/>
            <a:ext cx="611187" cy="293687"/>
          </a:xfrm>
          <a:prstGeom prst="rect">
            <a:avLst/>
          </a:prstGeom>
        </p:spPr>
        <p:txBody>
          <a:bodyPr/>
          <a:lstStyle>
            <a:lvl1pPr>
              <a:defRPr sz="1600" b="1"/>
            </a:lvl1pPr>
          </a:lstStyle>
          <a:p>
            <a:pPr>
              <a:defRPr/>
            </a:pPr>
            <a:fld id="{78B23240-9A46-45DC-80D8-72E6138EF4CC}" type="slidenum">
              <a:rPr lang="en-IN"/>
              <a:pPr>
                <a:defRPr/>
              </a:pPr>
              <a:t>‹#›</a:t>
            </a:fld>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E715DBA4-7D61-4EF0-84ED-BC77BBBD76C3}" type="datetime1">
              <a:rPr lang="en-US" smtClean="0"/>
              <a:t>8/30/2020</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DBD8A489-38BD-40B0-9083-7E99DA903139}" type="slidenum">
              <a:rPr lang="en-IN"/>
              <a:pPr>
                <a:defRPr/>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02F12F95-64FA-403E-9EE0-678C65D0D299}" type="datetime1">
              <a:rPr lang="en-US" smtClean="0"/>
              <a:t>8/30/2020</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D38CB16-FC74-415F-A778-AFAE7BEAFAF6}" type="slidenum">
              <a:rPr lang="en-IN"/>
              <a:pPr>
                <a:defRPr/>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fld id="{F1200599-7BEE-463B-8411-A43917BFC349}" type="datetime1">
              <a:rPr lang="en-US" smtClean="0"/>
              <a:t>8/30/2020</a:t>
            </a:fld>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6FB1E71-4690-4FD4-BBCF-A3779CD52565}" type="slidenum">
              <a:rPr lang="en-IN"/>
              <a:pPr>
                <a:defRPr/>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fld id="{6D73415C-FE33-4DC2-96C9-9FF4625BB8E2}" type="datetime1">
              <a:rPr lang="en-US" smtClean="0"/>
              <a:t>8/30/2020</a:t>
            </a:fld>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FD64774-6889-4F3F-87B3-82AF987C97C8}"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2" name="Rectangle 11"/>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13" name="Rectangle 12"/>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16" name="Picture 17"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7" name="TextBox 16"/>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8" name="TextBox 17"/>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fld id="{710943E7-37D7-437E-B58C-A5C75F070D4E}" type="datetime1">
              <a:rPr lang="en-US" smtClean="0"/>
              <a:t>8/30/2020</a:t>
            </a:fld>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102715D1-A74F-4481-8AFF-0CF19F1A4227}" type="slidenum">
              <a:rPr lang="en-IN"/>
              <a:pPr>
                <a:defRPr/>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92CCDF47-80FE-4CCA-BCF7-3F457F9B8440}" type="datetime1">
              <a:rPr lang="en-US" smtClean="0"/>
              <a:t>8/30/2020</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B936656-7811-4E10-ABA8-C743BA19F43F}" type="slidenum">
              <a:rPr lang="en-IN"/>
              <a:pPr>
                <a:defRPr/>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0D5FADEA-6F6D-4933-9FE0-B6F37CE7554E}" type="datetime1">
              <a:rPr lang="en-US" smtClean="0"/>
              <a:t>8/30/2020</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A0E505A-A9CD-4645-BB6F-663BC8294A50}" type="slidenum">
              <a:rPr lang="en-IN"/>
              <a:pPr>
                <a:defRPr/>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8BF5BD2D-709E-47A5-BC42-9994CC74C963}" type="datetime1">
              <a:rPr lang="en-US" smtClean="0"/>
              <a:t>8/30/2020</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FB21827-D599-4054-9CED-35F966873CDF}" type="slidenum">
              <a:rPr lang="en-IN"/>
              <a:pPr>
                <a:defRPr/>
              </a:pPr>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3BA816B7-1F90-4FDA-9242-9B28AC85CD40}" type="datetime1">
              <a:rPr lang="en-US" smtClean="0"/>
              <a:t>8/30/2020</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6872A46-881B-4CE5-A377-400F5AC5756F}" type="slidenum">
              <a:rPr lang="en-IN"/>
              <a:pPr>
                <a:defRPr/>
              </a:pPr>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FC0C1690-8CA7-4BF3-A2AD-205F376CB408}" type="datetime1">
              <a:rPr lang="en-US" smtClean="0"/>
              <a:t>8/30/2020</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5EFCE0F-DF2D-4465-B568-7505733AD931}" type="slidenum">
              <a:rPr lang="en-IN"/>
              <a:pPr>
                <a:defRPr/>
              </a:pPr>
              <a:t>‹#›</a:t>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4"/>
          <p:cNvSpPr>
            <a:spLocks noGrp="1"/>
          </p:cNvSpPr>
          <p:nvPr>
            <p:ph type="ftr" sz="quarter" idx="10"/>
          </p:nvPr>
        </p:nvSpPr>
        <p:spPr>
          <a:xfrm>
            <a:off x="2195513" y="6237288"/>
            <a:ext cx="4392612" cy="365125"/>
          </a:xfrm>
          <a:prstGeom prst="rect">
            <a:avLst/>
          </a:prstGeom>
        </p:spPr>
        <p:txBody>
          <a:bodyPr/>
          <a:lstStyle>
            <a:lvl1pPr algn="ctr">
              <a:defRPr sz="1200" b="1" smtClean="0"/>
            </a:lvl1pPr>
          </a:lstStyle>
          <a:p>
            <a:pPr>
              <a:defRPr/>
            </a:pPr>
            <a:endParaRPr lang="en-IN" dirty="0"/>
          </a:p>
        </p:txBody>
      </p:sp>
      <p:sp>
        <p:nvSpPr>
          <p:cNvPr id="5" name="Slide Number Placeholder 5"/>
          <p:cNvSpPr>
            <a:spLocks noGrp="1"/>
          </p:cNvSpPr>
          <p:nvPr>
            <p:ph type="sldNum" sz="quarter" idx="11"/>
          </p:nvPr>
        </p:nvSpPr>
        <p:spPr>
          <a:xfrm>
            <a:off x="8532813" y="6237288"/>
            <a:ext cx="611187" cy="293687"/>
          </a:xfrm>
          <a:prstGeom prst="rect">
            <a:avLst/>
          </a:prstGeom>
        </p:spPr>
        <p:txBody>
          <a:bodyPr/>
          <a:lstStyle>
            <a:lvl1pPr>
              <a:defRPr sz="1600" b="1" smtClean="0"/>
            </a:lvl1pPr>
          </a:lstStyle>
          <a:p>
            <a:pPr>
              <a:defRPr/>
            </a:pPr>
            <a:fld id="{578891D9-9DBF-4503-8954-7823A473F5F2}" type="slidenum">
              <a:rPr lang="en-IN"/>
              <a:pPr>
                <a:defRPr/>
              </a:pPr>
              <a:t>‹#›</a:t>
            </a:fld>
            <a:endParaRPr lang="en-IN"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EED7F078-45CA-436D-BCDB-2763B33808C1}" type="datetime1">
              <a:rPr lang="en-US" smtClean="0"/>
              <a:t>8/30/2020</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7754B72-864B-4419-8417-A1CD80834F11}" type="slidenum">
              <a:rPr lang="en-IN"/>
              <a:pPr>
                <a:defRPr/>
              </a:pPr>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E1EDC1C1-EAE1-4BB9-9C6A-E69598A608B8}" type="datetime1">
              <a:rPr lang="en-US" smtClean="0"/>
              <a:t>8/30/2020</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3CC4AA0-627E-417E-B63D-B3DF9B458D26}" type="slidenum">
              <a:rPr lang="en-IN"/>
              <a:pPr>
                <a:defRPr/>
              </a:pPr>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fld id="{1864ACAF-850F-4E54-8FE9-8FA2C243DE68}" type="datetime1">
              <a:rPr lang="en-US" smtClean="0"/>
              <a:t>8/30/2020</a:t>
            </a:fld>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85947CB-2DD6-480A-BB8A-9DB725A59BE4}"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3" name="Picture 2" descr="\\Server\D\jyoti\FI023_BITS_v1\styleguide img\IMG_5627_b.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3"/>
          <p:cNvSpPr/>
          <p:nvPr/>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5" name="Picture 8" descr="Picture 7.png"/>
          <p:cNvPicPr>
            <a:picLocks noChangeAspect="1"/>
          </p:cNvPicPr>
          <p:nvPr/>
        </p:nvPicPr>
        <p:blipFill>
          <a:blip r:embed="rId3" cstate="print"/>
          <a:srcRect l="1923" b="5336"/>
          <a:stretch>
            <a:fillRect/>
          </a:stretch>
        </p:blipFill>
        <p:spPr bwMode="auto">
          <a:xfrm>
            <a:off x="6629400" y="0"/>
            <a:ext cx="2193925" cy="692150"/>
          </a:xfrm>
          <a:prstGeom prst="rect">
            <a:avLst/>
          </a:prstGeom>
          <a:noFill/>
          <a:ln w="9525">
            <a:noFill/>
            <a:miter lim="800000"/>
            <a:headEnd/>
            <a:tailEnd/>
          </a:ln>
        </p:spPr>
      </p:pic>
      <p:sp>
        <p:nvSpPr>
          <p:cNvPr id="6" name="Rectangle 5"/>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p:nvSpPr>
        <p:spPr>
          <a:xfrm>
            <a:off x="6858000" y="7620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p:nvPr/>
        </p:nvSpPr>
        <p:spPr>
          <a:xfrm>
            <a:off x="7086600" y="11715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fld id="{EF782099-724F-40AB-8E67-4FB981F47242}" type="datetime1">
              <a:rPr lang="en-US" smtClean="0"/>
              <a:t>8/30/2020</a:t>
            </a:fld>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9A44F58-842A-4939-AD5D-04575B8B76C1}" type="slidenum">
              <a:rPr lang="en-IN"/>
              <a:pPr>
                <a:defRPr/>
              </a:pPr>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fld id="{0B7781A9-26D8-498A-A78A-4369AE67AC51}" type="datetime1">
              <a:rPr lang="en-US" smtClean="0"/>
              <a:t>8/30/2020</a:t>
            </a:fld>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062B2FC-FC80-4EAE-B114-A316EDBA5B6E}" type="slidenum">
              <a:rPr lang="en-IN"/>
              <a:pPr>
                <a:defRPr/>
              </a:pPr>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660FC157-7303-4896-BF84-95F3AD505D15}" type="datetime1">
              <a:rPr lang="en-US" smtClean="0"/>
              <a:t>8/30/2020</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333D8C1-C48A-434B-B05D-32EFC992A06D}" type="slidenum">
              <a:rPr lang="en-IN"/>
              <a:pPr>
                <a:defRPr/>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8D140035-DD72-475E-99C9-FA286FF8CEF5}" type="datetime1">
              <a:rPr lang="en-US" smtClean="0"/>
              <a:t>8/30/2020</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ABC52F0-3AC6-4B70-9B7C-80128C5BC8D3}" type="slidenum">
              <a:rPr lang="en-IN"/>
              <a:pPr>
                <a:defRPr/>
              </a:pPr>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E5326905-178E-415A-9E8A-DF517F197F55}" type="datetime1">
              <a:rPr lang="en-US" smtClean="0"/>
              <a:t>8/30/2020</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904F594-7693-4705-8E88-CEADBE86DA53}" type="slidenum">
              <a:rPr lang="en-IN"/>
              <a:pPr>
                <a:defRPr/>
              </a:pPr>
              <a:t>‹#›</a:t>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8EAD8F48-34D1-47D3-BB07-1911D9B7808E}" type="datetime1">
              <a:rPr lang="en-US" smtClean="0"/>
              <a:t>8/30/2020</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0806891-6D43-46F3-BFF0-1270190D4E6C}" type="slidenum">
              <a:rPr lang="en-IN"/>
              <a:pPr>
                <a:defRPr/>
              </a:pPr>
              <a:t>‹#›</a:t>
            </a:fld>
            <a:endParaRPr lang="en-I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fld id="{60EFC283-09B0-4637-98DE-4EA18B48056F}" type="datetime1">
              <a:rPr lang="en-US" smtClean="0"/>
              <a:t>8/30/2020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defRPr/>
            </a:pPr>
            <a:endParaRPr lang="en-US"/>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fld id="{4D183FC5-153D-441D-95F7-882E3FFDCE2D}" type="datetime1">
              <a:rPr lang="en-US" smtClean="0"/>
              <a:t>8/30/2020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fld id="{BBD183EF-6B4A-402C-A608-B18EB5B7F9EE}" type="datetime1">
              <a:rPr lang="en-US" smtClean="0"/>
              <a:t>8/30/2020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Box 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a:defRPr/>
            </a:pPr>
            <a:fld id="{3EDFD9EE-9969-456E-B39E-68D117FEF1DF}" type="datetime1">
              <a:rPr lang="en-US" smtClean="0"/>
              <a:t>8/30/2020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a:defRPr/>
            </a:pPr>
            <a:fld id="{EE6AA240-BB03-4790-A676-9895F78EB64C}" type="datetime1">
              <a:rPr lang="en-US" smtClean="0"/>
              <a:t>8/30/2020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a:defRPr/>
            </a:pPr>
            <a:fld id="{460CB459-1A4D-47F4-A8EE-5438035C956C}" type="datetime1">
              <a:rPr lang="en-US" smtClean="0"/>
              <a:t>8/30/2020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fld id="{67E401A7-543D-4BB0-A9D1-A26B478A180A}" type="datetime1">
              <a:rPr lang="en-US" smtClean="0"/>
              <a:t>8/30/2020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fld id="{06EF66B0-2922-450D-BC4A-DD8665B7C322}" type="datetime1">
              <a:rPr lang="en-US" smtClean="0"/>
              <a:t>8/30/2020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fld id="{53D6EBD3-8BD3-4291-92B7-C6BAAE2FE2E1}" type="datetime1">
              <a:rPr lang="en-US" smtClean="0"/>
              <a:t>8/30/2020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fld id="{E69A138C-D4A2-4FBE-91CC-9AD0E3FAC8EF}" type="datetime1">
              <a:rPr lang="en-US" smtClean="0"/>
              <a:t>8/30/2020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ext" type="tx">
  <p:cSld name="Title and text">
    <p:spTree>
      <p:nvGrpSpPr>
        <p:cNvPr id="1" name="Shape 277"/>
        <p:cNvGrpSpPr/>
        <p:nvPr/>
      </p:nvGrpSpPr>
      <p:grpSpPr>
        <a:xfrm>
          <a:off x="0" y="0"/>
          <a:ext cx="0" cy="0"/>
          <a:chOff x="0" y="0"/>
          <a:chExt cx="0" cy="0"/>
        </a:xfrm>
      </p:grpSpPr>
      <p:sp>
        <p:nvSpPr>
          <p:cNvPr id="278" name="Google Shape;278;p45"/>
          <p:cNvSpPr txBox="1">
            <a:spLocks noGrp="1"/>
          </p:cNvSpPr>
          <p:nvPr>
            <p:ph type="title"/>
          </p:nvPr>
        </p:nvSpPr>
        <p:spPr>
          <a:xfrm>
            <a:off x="685800" y="228600"/>
            <a:ext cx="7772400" cy="9906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9" name="Google Shape;279;p45"/>
          <p:cNvSpPr txBox="1">
            <a:spLocks noGrp="1"/>
          </p:cNvSpPr>
          <p:nvPr>
            <p:ph type="body" idx="1"/>
          </p:nvPr>
        </p:nvSpPr>
        <p:spPr>
          <a:xfrm>
            <a:off x="685800" y="1371600"/>
            <a:ext cx="7772400" cy="4687800"/>
          </a:xfrm>
          <a:prstGeom prst="rect">
            <a:avLst/>
          </a:prstGeom>
          <a:noFill/>
          <a:ln>
            <a:noFill/>
          </a:ln>
        </p:spPr>
        <p:txBody>
          <a:bodyPr spcFirstLastPara="1" wrap="square" lIns="91425" tIns="45700" rIns="91425" bIns="45700" anchor="t" anchorCtr="0"/>
          <a:lstStyle>
            <a:lvl1pPr marL="457200" lvl="0" indent="-342900" algn="l" rtl="0">
              <a:lnSpc>
                <a:spcPct val="100000"/>
              </a:lnSpc>
              <a:spcBef>
                <a:spcPts val="360"/>
              </a:spcBef>
              <a:spcAft>
                <a:spcPts val="0"/>
              </a:spcAft>
              <a:buSzPts val="1800"/>
              <a:buChar char="•"/>
              <a:defRPr/>
            </a:lvl1pPr>
            <a:lvl2pPr marL="914400" lvl="1" indent="-342900" algn="l" rtl="0">
              <a:lnSpc>
                <a:spcPct val="100000"/>
              </a:lnSpc>
              <a:spcBef>
                <a:spcPts val="360"/>
              </a:spcBef>
              <a:spcAft>
                <a:spcPts val="0"/>
              </a:spcAft>
              <a:buSzPts val="1800"/>
              <a:buChar char="–"/>
              <a:defRPr/>
            </a:lvl2pPr>
            <a:lvl3pPr marL="1371600" lvl="2" indent="-342900" algn="l" rtl="0">
              <a:lnSpc>
                <a:spcPct val="100000"/>
              </a:lnSpc>
              <a:spcBef>
                <a:spcPts val="360"/>
              </a:spcBef>
              <a:spcAft>
                <a:spcPts val="0"/>
              </a:spcAft>
              <a:buSzPts val="1800"/>
              <a:buChar char="•"/>
              <a:defRPr/>
            </a:lvl3pPr>
            <a:lvl4pPr marL="1828800" lvl="3" indent="-342900" algn="l" rtl="0">
              <a:lnSpc>
                <a:spcPct val="100000"/>
              </a:lnSpc>
              <a:spcBef>
                <a:spcPts val="360"/>
              </a:spcBef>
              <a:spcAft>
                <a:spcPts val="0"/>
              </a:spcAft>
              <a:buSzPts val="180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280" name="Google Shape;280;p45"/>
          <p:cNvSpPr txBox="1">
            <a:spLocks noGrp="1"/>
          </p:cNvSpPr>
          <p:nvPr>
            <p:ph type="dt" idx="10"/>
          </p:nvPr>
        </p:nvSpPr>
        <p:spPr>
          <a:xfrm>
            <a:off x="228600" y="6400800"/>
            <a:ext cx="1905000" cy="457200"/>
          </a:xfrm>
          <a:prstGeom prst="rect">
            <a:avLst/>
          </a:prstGeom>
          <a:noFill/>
          <a:ln>
            <a:noFill/>
          </a:ln>
        </p:spPr>
        <p:txBody>
          <a:bodyPr spcFirstLastPara="1" wrap="square" lIns="91425" tIns="45700" rIns="91425" bIns="45700" anchor="t"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fld id="{B738500D-AB03-49D1-A239-244B5B46FC8A}" type="datetime1">
              <a:rPr lang="en-US" smtClean="0"/>
              <a:t>8/30/2020</a:t>
            </a:fld>
            <a:endParaRPr/>
          </a:p>
        </p:txBody>
      </p:sp>
      <p:sp>
        <p:nvSpPr>
          <p:cNvPr id="281" name="Google Shape;281;p45"/>
          <p:cNvSpPr txBox="1">
            <a:spLocks noGrp="1"/>
          </p:cNvSpPr>
          <p:nvPr>
            <p:ph type="ftr" idx="11"/>
          </p:nvPr>
        </p:nvSpPr>
        <p:spPr>
          <a:xfrm>
            <a:off x="3124200" y="6400800"/>
            <a:ext cx="2895600" cy="457200"/>
          </a:xfrm>
          <a:prstGeom prst="rect">
            <a:avLst/>
          </a:prstGeom>
          <a:noFill/>
          <a:ln>
            <a:noFill/>
          </a:ln>
        </p:spPr>
        <p:txBody>
          <a:bodyPr spcFirstLastPara="1" wrap="square" lIns="91425" tIns="45700" rIns="91425" bIns="45700" anchor="t"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2" name="Google Shape;282;p45"/>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t" anchorCtr="0">
            <a:noAutofit/>
          </a:bodyPr>
          <a:lstStyle>
            <a:lvl1pPr marL="0" lvl="0" indent="0" algn="r" rtl="0">
              <a:lnSpc>
                <a:spcPct val="100000"/>
              </a:lnSpc>
              <a:spcBef>
                <a:spcPts val="0"/>
              </a:spcBef>
              <a:spcAft>
                <a:spcPts val="0"/>
              </a:spcAft>
              <a:buNone/>
              <a:defRPr sz="1200">
                <a:latin typeface="Helvetica Neue"/>
                <a:ea typeface="Helvetica Neue"/>
                <a:cs typeface="Helvetica Neue"/>
                <a:sym typeface="Helvetica Neue"/>
              </a:defRPr>
            </a:lvl1pPr>
            <a:lvl2pPr marL="0" lvl="1" indent="0" algn="r" rtl="0">
              <a:lnSpc>
                <a:spcPct val="100000"/>
              </a:lnSpc>
              <a:spcBef>
                <a:spcPts val="0"/>
              </a:spcBef>
              <a:spcAft>
                <a:spcPts val="0"/>
              </a:spcAft>
              <a:buNone/>
              <a:defRPr sz="1200">
                <a:latin typeface="Helvetica Neue"/>
                <a:ea typeface="Helvetica Neue"/>
                <a:cs typeface="Helvetica Neue"/>
                <a:sym typeface="Helvetica Neue"/>
              </a:defRPr>
            </a:lvl2pPr>
            <a:lvl3pPr marL="0" lvl="2" indent="0" algn="r" rtl="0">
              <a:lnSpc>
                <a:spcPct val="100000"/>
              </a:lnSpc>
              <a:spcBef>
                <a:spcPts val="0"/>
              </a:spcBef>
              <a:spcAft>
                <a:spcPts val="0"/>
              </a:spcAft>
              <a:buNone/>
              <a:defRPr sz="1200">
                <a:latin typeface="Helvetica Neue"/>
                <a:ea typeface="Helvetica Neue"/>
                <a:cs typeface="Helvetica Neue"/>
                <a:sym typeface="Helvetica Neue"/>
              </a:defRPr>
            </a:lvl3pPr>
            <a:lvl4pPr marL="0" lvl="3" indent="0" algn="r" rtl="0">
              <a:lnSpc>
                <a:spcPct val="100000"/>
              </a:lnSpc>
              <a:spcBef>
                <a:spcPts val="0"/>
              </a:spcBef>
              <a:spcAft>
                <a:spcPts val="0"/>
              </a:spcAft>
              <a:buNone/>
              <a:defRPr sz="1200">
                <a:latin typeface="Helvetica Neue"/>
                <a:ea typeface="Helvetica Neue"/>
                <a:cs typeface="Helvetica Neue"/>
                <a:sym typeface="Helvetica Neue"/>
              </a:defRPr>
            </a:lvl4pPr>
            <a:lvl5pPr marL="0" lvl="4" indent="0" algn="r" rtl="0">
              <a:lnSpc>
                <a:spcPct val="100000"/>
              </a:lnSpc>
              <a:spcBef>
                <a:spcPts val="0"/>
              </a:spcBef>
              <a:spcAft>
                <a:spcPts val="0"/>
              </a:spcAft>
              <a:buNone/>
              <a:defRPr sz="1200">
                <a:latin typeface="Helvetica Neue"/>
                <a:ea typeface="Helvetica Neue"/>
                <a:cs typeface="Helvetica Neue"/>
                <a:sym typeface="Helvetica Neue"/>
              </a:defRPr>
            </a:lvl5pPr>
            <a:lvl6pPr marL="0" lvl="5" indent="0" algn="r" rtl="0">
              <a:lnSpc>
                <a:spcPct val="100000"/>
              </a:lnSpc>
              <a:spcBef>
                <a:spcPts val="0"/>
              </a:spcBef>
              <a:spcAft>
                <a:spcPts val="0"/>
              </a:spcAft>
              <a:buNone/>
              <a:defRPr sz="1200">
                <a:latin typeface="Helvetica Neue"/>
                <a:ea typeface="Helvetica Neue"/>
                <a:cs typeface="Helvetica Neue"/>
                <a:sym typeface="Helvetica Neue"/>
              </a:defRPr>
            </a:lvl6pPr>
            <a:lvl7pPr marL="0" lvl="6" indent="0" algn="r" rtl="0">
              <a:lnSpc>
                <a:spcPct val="100000"/>
              </a:lnSpc>
              <a:spcBef>
                <a:spcPts val="0"/>
              </a:spcBef>
              <a:spcAft>
                <a:spcPts val="0"/>
              </a:spcAft>
              <a:buNone/>
              <a:defRPr sz="1200">
                <a:latin typeface="Helvetica Neue"/>
                <a:ea typeface="Helvetica Neue"/>
                <a:cs typeface="Helvetica Neue"/>
                <a:sym typeface="Helvetica Neue"/>
              </a:defRPr>
            </a:lvl7pPr>
            <a:lvl8pPr marL="0" lvl="7" indent="0" algn="r" rtl="0">
              <a:lnSpc>
                <a:spcPct val="100000"/>
              </a:lnSpc>
              <a:spcBef>
                <a:spcPts val="0"/>
              </a:spcBef>
              <a:spcAft>
                <a:spcPts val="0"/>
              </a:spcAft>
              <a:buNone/>
              <a:defRPr sz="1200">
                <a:latin typeface="Helvetica Neue"/>
                <a:ea typeface="Helvetica Neue"/>
                <a:cs typeface="Helvetica Neue"/>
                <a:sym typeface="Helvetica Neue"/>
              </a:defRPr>
            </a:lvl8pPr>
            <a:lvl9pPr marL="0" lvl="8" indent="0" algn="r" rtl="0">
              <a:lnSpc>
                <a:spcPct val="100000"/>
              </a:lnSpc>
              <a:spcBef>
                <a:spcPts val="0"/>
              </a:spcBef>
              <a:spcAft>
                <a:spcPts val="0"/>
              </a:spcAft>
              <a:buNone/>
              <a:defRPr sz="1200">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165126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1963229" y="90170"/>
            <a:ext cx="5217541" cy="69596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44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35E5975-F9DC-4EF2-A5AF-73AFFDC5C447}" type="datetime1">
              <a:rPr lang="en-US" smtClean="0"/>
              <a:t>8/30/2020</a:t>
            </a:fld>
            <a:endParaRPr/>
          </a:p>
        </p:txBody>
      </p:sp>
      <p:sp>
        <p:nvSpPr>
          <p:cNvPr id="27" name="Google Shape;27;p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8142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5" name="Picture 6"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2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14" name="TextBox 1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pSp>
        <p:nvGrpSpPr>
          <p:cNvPr id="7" name="Group 10"/>
          <p:cNvGrpSpPr>
            <a:grpSpLocks/>
          </p:cNvGrpSpPr>
          <p:nvPr/>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2" name="Group 15"/>
          <p:cNvGrpSpPr>
            <a:grpSpLocks/>
          </p:cNvGrpSpPr>
          <p:nvPr/>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6"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7" name="TextBox 1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pSp>
        <p:nvGrpSpPr>
          <p:cNvPr id="3" name="Group 5"/>
          <p:cNvGrpSpPr>
            <a:grpSpLocks/>
          </p:cNvGrpSpPr>
          <p:nvPr/>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10"/>
          <p:cNvGrpSpPr>
            <a:grpSpLocks/>
          </p:cNvGrpSpPr>
          <p:nvPr/>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grpSp>
        <p:nvGrpSpPr>
          <p:cNvPr id="5" name="Group 8"/>
          <p:cNvGrpSpPr>
            <a:grpSpLocks/>
          </p:cNvGrpSpPr>
          <p:nvPr/>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3"/>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grpSp>
        <p:nvGrpSpPr>
          <p:cNvPr id="6" name="Group 6"/>
          <p:cNvGrpSpPr>
            <a:grpSpLocks/>
          </p:cNvGrpSpPr>
          <p:nvPr/>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0"/>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4.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pitchFamily="34" charset="0"/>
                <a:cs typeface="Arial" pitchFamily="34" charset="0"/>
              </a:defRPr>
            </a:lvl1pPr>
          </a:lstStyle>
          <a:p>
            <a:pPr>
              <a:defRPr/>
            </a:pPr>
            <a:fld id="{DAE0A98B-91D6-4D0A-A390-AF26B360F87A}" type="datetime1">
              <a:rPr lang="en-US" smtClean="0"/>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latin typeface="Arial" pitchFamily="34" charset="0"/>
                <a:cs typeface="Arial" pitchFamily="34" charset="0"/>
              </a:defRPr>
            </a:lvl1pPr>
          </a:lstStyle>
          <a:p>
            <a:pPr>
              <a:defRPr/>
            </a:pPr>
            <a:fld id="{60DB935C-A2BB-404C-A6C5-67E9068028E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hf sldNum="0" hdr="0" ftr="0" dt="0"/>
  <p:txStyles>
    <p:titleStyle>
      <a:lvl1pPr algn="l" rtl="0" fontAlgn="base">
        <a:spcBef>
          <a:spcPct val="0"/>
        </a:spcBef>
        <a:spcAft>
          <a:spcPct val="0"/>
        </a:spcAft>
        <a:defRPr sz="4000" b="1" kern="1200" spc="-150">
          <a:solidFill>
            <a:schemeClr val="tx1"/>
          </a:solidFill>
          <a:latin typeface="Arial" pitchFamily="34" charset="0"/>
          <a:ea typeface="+mj-ea"/>
          <a:cs typeface="Arial" pitchFamily="34" charset="0"/>
        </a:defRPr>
      </a:lvl1pPr>
      <a:lvl2pPr algn="l" rtl="0" fontAlgn="base">
        <a:spcBef>
          <a:spcPct val="0"/>
        </a:spcBef>
        <a:spcAft>
          <a:spcPct val="0"/>
        </a:spcAft>
        <a:defRPr sz="4000" b="1">
          <a:solidFill>
            <a:schemeClr val="tx1"/>
          </a:solidFill>
          <a:latin typeface="Arial" charset="0"/>
          <a:cs typeface="Arial" charset="0"/>
        </a:defRPr>
      </a:lvl2pPr>
      <a:lvl3pPr algn="l" rtl="0" fontAlgn="base">
        <a:spcBef>
          <a:spcPct val="0"/>
        </a:spcBef>
        <a:spcAft>
          <a:spcPct val="0"/>
        </a:spcAft>
        <a:defRPr sz="4000" b="1">
          <a:solidFill>
            <a:schemeClr val="tx1"/>
          </a:solidFill>
          <a:latin typeface="Arial" charset="0"/>
          <a:cs typeface="Arial" charset="0"/>
        </a:defRPr>
      </a:lvl3pPr>
      <a:lvl4pPr algn="l" rtl="0" fontAlgn="base">
        <a:spcBef>
          <a:spcPct val="0"/>
        </a:spcBef>
        <a:spcAft>
          <a:spcPct val="0"/>
        </a:spcAft>
        <a:defRPr sz="4000" b="1">
          <a:solidFill>
            <a:schemeClr val="tx1"/>
          </a:solidFill>
          <a:latin typeface="Arial" charset="0"/>
          <a:cs typeface="Arial" charset="0"/>
        </a:defRPr>
      </a:lvl4pPr>
      <a:lvl5pPr algn="l" rtl="0" fontAlgn="base">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7" name="TextBox 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3076" name="Picture 7" descr="Picture 7.png"/>
          <p:cNvPicPr>
            <a:picLocks noChangeAspect="1"/>
          </p:cNvPicPr>
          <p:nvPr/>
        </p:nvPicPr>
        <p:blipFill>
          <a:blip r:embed="rId13"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3077" name="Group 8"/>
          <p:cNvGrpSpPr>
            <a:grpSpLocks/>
          </p:cNvGrpSpPr>
          <p:nvPr/>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3078" name="Group 12"/>
          <p:cNvGrpSpPr>
            <a:grpSpLocks/>
          </p:cNvGrpSpPr>
          <p:nvPr/>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7" name="TextBox 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4100" name="Picture 7" descr="Picture 7.png"/>
          <p:cNvPicPr>
            <a:picLocks noChangeAspect="1"/>
          </p:cNvPicPr>
          <p:nvPr/>
        </p:nvPicPr>
        <p:blipFill>
          <a:blip r:embed="rId13"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4101" name="Group 8"/>
          <p:cNvGrpSpPr>
            <a:grpSpLocks/>
          </p:cNvGrpSpPr>
          <p:nvPr/>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4102" name="Group 12"/>
          <p:cNvGrpSpPr>
            <a:grpSpLocks/>
          </p:cNvGrpSpPr>
          <p:nvPr/>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extBox 6"/>
          <p:cNvSpPr txBox="1"/>
          <p:nvPr/>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pic>
        <p:nvPicPr>
          <p:cNvPr id="8" name="Picture 7" descr="Picture 7.png"/>
          <p:cNvPicPr>
            <a:picLocks noChangeAspect="1"/>
          </p:cNvPicPr>
          <p:nvPr/>
        </p:nvPicPr>
        <p:blipFill>
          <a:blip r:embed="rId15" cstate="print"/>
          <a:srcRect l="1923" b="5336"/>
          <a:stretch>
            <a:fillRect/>
          </a:stretch>
        </p:blipFill>
        <p:spPr>
          <a:xfrm>
            <a:off x="6629400" y="-1"/>
            <a:ext cx="2193193" cy="692697"/>
          </a:xfrm>
          <a:prstGeom prst="rect">
            <a:avLst/>
          </a:prstGeom>
        </p:spPr>
      </p:pic>
      <p:grpSp>
        <p:nvGrpSpPr>
          <p:cNvPr id="2" name="Group 8"/>
          <p:cNvGrpSpPr/>
          <p:nvPr/>
        </p:nvGrpSpPr>
        <p:grpSpPr>
          <a:xfrm>
            <a:off x="2133600" y="65532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12"/>
          <p:cNvGrpSpPr/>
          <p:nvPr/>
        </p:nvGrpSpPr>
        <p:grpSpPr>
          <a:xfrm>
            <a:off x="0" y="1295400"/>
            <a:ext cx="70104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37.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37.xml"/><Relationship Id="rId5" Type="http://schemas.openxmlformats.org/officeDocument/2006/relationships/image" Target="../media/image16.jpg"/><Relationship Id="rId4" Type="http://schemas.openxmlformats.org/officeDocument/2006/relationships/image" Target="../media/image15.jpg"/></Relationships>
</file>

<file path=ppt/slides/_rels/slide27.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png"/><Relationship Id="rId7"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37.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jpg"/><Relationship Id="rId4" Type="http://schemas.openxmlformats.org/officeDocument/2006/relationships/image" Target="../media/image18.png"/><Relationship Id="rId9" Type="http://schemas.openxmlformats.org/officeDocument/2006/relationships/image" Target="../media/image23.jpg"/></Relationships>
</file>

<file path=ppt/slides/_rels/slide2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7.xml"/><Relationship Id="rId1" Type="http://schemas.openxmlformats.org/officeDocument/2006/relationships/slideLayout" Target="../slideLayouts/slideLayout37.xml"/><Relationship Id="rId4" Type="http://schemas.openxmlformats.org/officeDocument/2006/relationships/image" Target="../media/image27.jpg"/></Relationships>
</file>

<file path=ppt/slides/_rels/slide29.xml.rels><?xml version="1.0" encoding="UTF-8" standalone="yes"?>
<Relationships xmlns="http://schemas.openxmlformats.org/package/2006/relationships"><Relationship Id="rId2" Type="http://schemas.openxmlformats.org/officeDocument/2006/relationships/image" Target="../media/image28.jfif"/><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37.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37.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notesSlide" Target="../notesSlides/notesSlide22.xml"/><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slideLayout" Target="../slideLayouts/slideLayout37.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56.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37.xml"/><Relationship Id="rId4" Type="http://schemas.openxmlformats.org/officeDocument/2006/relationships/image" Target="../media/image59.png"/></Relationships>
</file>

<file path=ppt/slides/_rels/slide36.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41.png"/><Relationship Id="rId18" Type="http://schemas.openxmlformats.org/officeDocument/2006/relationships/image" Target="../media/image46.pn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69.png"/><Relationship Id="rId17" Type="http://schemas.openxmlformats.org/officeDocument/2006/relationships/image" Target="../media/image72.png"/><Relationship Id="rId2" Type="http://schemas.openxmlformats.org/officeDocument/2006/relationships/notesSlide" Target="../notesSlides/notesSlide24.xml"/><Relationship Id="rId16" Type="http://schemas.openxmlformats.org/officeDocument/2006/relationships/image" Target="../media/image48.png"/><Relationship Id="rId20" Type="http://schemas.openxmlformats.org/officeDocument/2006/relationships/image" Target="../media/image74.png"/><Relationship Id="rId1" Type="http://schemas.openxmlformats.org/officeDocument/2006/relationships/slideLayout" Target="../slideLayouts/slideLayout37.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5" Type="http://schemas.openxmlformats.org/officeDocument/2006/relationships/image" Target="../media/image71.png"/><Relationship Id="rId10" Type="http://schemas.openxmlformats.org/officeDocument/2006/relationships/image" Target="../media/image67.png"/><Relationship Id="rId19" Type="http://schemas.openxmlformats.org/officeDocument/2006/relationships/image" Target="../media/image73.png"/><Relationship Id="rId4" Type="http://schemas.openxmlformats.org/officeDocument/2006/relationships/image" Target="../media/image61.png"/><Relationship Id="rId9" Type="http://schemas.openxmlformats.org/officeDocument/2006/relationships/image" Target="../media/image66.png"/><Relationship Id="rId14" Type="http://schemas.openxmlformats.org/officeDocument/2006/relationships/image" Target="../media/image70.png"/></Relationships>
</file>

<file path=ppt/slides/_rels/slide37.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5.png"/><Relationship Id="rId3" Type="http://schemas.openxmlformats.org/officeDocument/2006/relationships/image" Target="../media/image75.jpg"/><Relationship Id="rId7" Type="http://schemas.openxmlformats.org/officeDocument/2006/relationships/image" Target="../media/image79.png"/><Relationship Id="rId12" Type="http://schemas.openxmlformats.org/officeDocument/2006/relationships/image" Target="../media/image84.png"/><Relationship Id="rId2" Type="http://schemas.openxmlformats.org/officeDocument/2006/relationships/notesSlide" Target="../notesSlides/notesSlide25.xml"/><Relationship Id="rId1" Type="http://schemas.openxmlformats.org/officeDocument/2006/relationships/slideLayout" Target="../slideLayouts/slideLayout37.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jpg"/><Relationship Id="rId15" Type="http://schemas.openxmlformats.org/officeDocument/2006/relationships/image" Target="../media/image87.png"/><Relationship Id="rId10" Type="http://schemas.openxmlformats.org/officeDocument/2006/relationships/image" Target="../media/image82.png"/><Relationship Id="rId4" Type="http://schemas.openxmlformats.org/officeDocument/2006/relationships/image" Target="../media/image76.jpg"/><Relationship Id="rId9" Type="http://schemas.openxmlformats.org/officeDocument/2006/relationships/image" Target="../media/image81.png"/><Relationship Id="rId14" Type="http://schemas.openxmlformats.org/officeDocument/2006/relationships/image" Target="../media/image8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2" Type="http://schemas.openxmlformats.org/officeDocument/2006/relationships/image" Target="../media/image88.webp"/><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1.xml"/></Relationships>
</file>

<file path=ppt/slides/_rels/slide4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28.xml"/><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8.xml"/></Relationships>
</file>

<file path=ppt/slides/_rels/slide45.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notesSlide" Target="../notesSlides/notesSlide30.xml"/><Relationship Id="rId1" Type="http://schemas.openxmlformats.org/officeDocument/2006/relationships/slideLayout" Target="../slideLayouts/slideLayout37.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2" Type="http://schemas.openxmlformats.org/officeDocument/2006/relationships/image" Target="../media/image97.jpeg"/><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3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37.xml"/></Relationships>
</file>

<file path=ppt/slides/_rels/slide6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7.xml"/></Relationships>
</file>

<file path=ppt/slides/_rels/slide63.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3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7.xml"/></Relationships>
</file>

<file path=ppt/slides/_rels/slide69.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3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7.xml"/></Relationships>
</file>

<file path=ppt/slides/_rels/slide7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39.xml"/><Relationship Id="rId1" Type="http://schemas.openxmlformats.org/officeDocument/2006/relationships/slideLayout" Target="../slideLayouts/slideLayout37.xml"/><Relationship Id="rId4" Type="http://schemas.openxmlformats.org/officeDocument/2006/relationships/image" Target="../media/image104.png"/></Relationships>
</file>

<file path=ppt/slides/_rels/slide73.xml.rels><?xml version="1.0" encoding="UTF-8" standalone="yes"?>
<Relationships xmlns="http://schemas.openxmlformats.org/package/2006/relationships"><Relationship Id="rId3" Type="http://schemas.openxmlformats.org/officeDocument/2006/relationships/hyperlink" Target="https://www.softwaretestinghelp.com/machine-learning-tools/" TargetMode="External"/><Relationship Id="rId2" Type="http://schemas.openxmlformats.org/officeDocument/2006/relationships/hyperlink" Target="http://www.cs.princeton.edu/courses/archive/spr08/cos511/" TargetMode="External"/><Relationship Id="rId1" Type="http://schemas.openxmlformats.org/officeDocument/2006/relationships/slideLayout" Target="../slideLayouts/slideLayout37.xml"/></Relationships>
</file>

<file path=ppt/slides/_rels/slide74.xml.rels><?xml version="1.0" encoding="UTF-8" standalone="yes"?>
<Relationships xmlns="http://schemas.openxmlformats.org/package/2006/relationships"><Relationship Id="rId2" Type="http://schemas.openxmlformats.org/officeDocument/2006/relationships/image" Target="../media/image105.jpg"/><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2362200" y="3352800"/>
            <a:ext cx="6172200" cy="1524000"/>
          </a:xfrm>
        </p:spPr>
        <p:txBody>
          <a:bodyPr/>
          <a:lstStyle/>
          <a:p>
            <a:pPr algn="ctr" fontAlgn="auto">
              <a:spcAft>
                <a:spcPts val="0"/>
              </a:spcAft>
              <a:defRPr/>
            </a:pPr>
            <a:r>
              <a:rPr lang="en-US" dirty="0" smtClean="0">
                <a:solidFill>
                  <a:srgbClr val="FFFF66"/>
                </a:solidFill>
                <a:latin typeface="+mn-lt"/>
              </a:rPr>
              <a:t>Machine Learning</a:t>
            </a:r>
            <a:br>
              <a:rPr lang="en-US" dirty="0" smtClean="0">
                <a:solidFill>
                  <a:srgbClr val="FFFF66"/>
                </a:solidFill>
                <a:latin typeface="+mn-lt"/>
              </a:rPr>
            </a:br>
            <a:r>
              <a:rPr lang="en-US" dirty="0">
                <a:solidFill>
                  <a:srgbClr val="FFFF66"/>
                </a:solidFill>
                <a:latin typeface="+mn-lt"/>
              </a:rPr>
              <a:t>DSECL    ZG565</a:t>
            </a:r>
            <a:endParaRPr lang="en-US" dirty="0" smtClean="0">
              <a:solidFill>
                <a:srgbClr val="FFFF66"/>
              </a:solidFill>
              <a:latin typeface="+mn-lt"/>
            </a:endParaRPr>
          </a:p>
        </p:txBody>
      </p:sp>
      <p:sp>
        <p:nvSpPr>
          <p:cNvPr id="5" name="Content Placeholder 1"/>
          <p:cNvSpPr>
            <a:spLocks noGrp="1"/>
          </p:cNvSpPr>
          <p:nvPr>
            <p:ph sz="quarter" idx="4294967295"/>
          </p:nvPr>
        </p:nvSpPr>
        <p:spPr>
          <a:xfrm>
            <a:off x="2690948" y="4926874"/>
            <a:ext cx="5943600" cy="1143000"/>
          </a:xfrm>
          <a:prstGeom prst="rect">
            <a:avLst/>
          </a:prstGeom>
        </p:spPr>
        <p:txBody>
          <a:bodyPr rtlCol="0">
            <a:normAutofit fontScale="85000" lnSpcReduction="20000"/>
          </a:bodyPr>
          <a:lstStyle/>
          <a:p>
            <a:pPr marL="365760" indent="-256032" algn="r" fontAlgn="auto">
              <a:lnSpc>
                <a:spcPct val="100000"/>
              </a:lnSpc>
              <a:spcAft>
                <a:spcPts val="0"/>
              </a:spcAft>
              <a:buClr>
                <a:schemeClr val="accent1"/>
              </a:buClr>
              <a:buSzPct val="68000"/>
              <a:buNone/>
              <a:defRPr/>
            </a:pPr>
            <a:r>
              <a:rPr lang="en-US" sz="2800" smtClean="0">
                <a:solidFill>
                  <a:schemeClr val="bg1"/>
                </a:solidFill>
                <a:latin typeface="+mn-lt"/>
                <a:cs typeface="Courier New" pitchFamily="49" charset="0"/>
              </a:rPr>
              <a:t>Dr. Chetana Gavankar, Ph.D,</a:t>
            </a:r>
          </a:p>
          <a:p>
            <a:pPr marL="365760" indent="-256032" algn="r" fontAlgn="auto">
              <a:lnSpc>
                <a:spcPct val="100000"/>
              </a:lnSpc>
              <a:spcAft>
                <a:spcPts val="0"/>
              </a:spcAft>
              <a:buClr>
                <a:schemeClr val="accent1"/>
              </a:buClr>
              <a:buSzPct val="68000"/>
              <a:buNone/>
              <a:defRPr/>
            </a:pPr>
            <a:r>
              <a:rPr lang="en-US" sz="2800" smtClean="0">
                <a:solidFill>
                  <a:schemeClr val="bg1"/>
                </a:solidFill>
                <a:latin typeface="+mn-lt"/>
                <a:cs typeface="Courier New" pitchFamily="49" charset="0"/>
              </a:rPr>
              <a:t>IIT Bombay-Monash University Australia</a:t>
            </a:r>
          </a:p>
          <a:p>
            <a:pPr marL="365760" indent="-256032" algn="r" fontAlgn="auto">
              <a:lnSpc>
                <a:spcPct val="100000"/>
              </a:lnSpc>
              <a:spcAft>
                <a:spcPts val="0"/>
              </a:spcAft>
              <a:buClr>
                <a:schemeClr val="accent1"/>
              </a:buClr>
              <a:buSzPct val="68000"/>
              <a:buNone/>
              <a:defRPr/>
            </a:pPr>
            <a:r>
              <a:rPr lang="en-US" sz="2800" smtClean="0">
                <a:solidFill>
                  <a:schemeClr val="bg1"/>
                </a:solidFill>
                <a:latin typeface="+mn-lt"/>
                <a:cs typeface="Courier New" pitchFamily="49" charset="0"/>
              </a:rPr>
              <a:t>Chetana.gavankar@pilani.bits-pilani.ac.in</a:t>
            </a:r>
            <a:endParaRPr lang="en-US" sz="2800" dirty="0" smtClean="0">
              <a:solidFill>
                <a:schemeClr val="bg1"/>
              </a:solidFill>
              <a:latin typeface="+mn-lt"/>
              <a:cs typeface="Courier New"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b="1">
                <a:solidFill>
                  <a:schemeClr val="accent2"/>
                </a:solidFill>
              </a:rPr>
              <a:t>A Few Quotes</a:t>
            </a:r>
          </a:p>
        </p:txBody>
      </p:sp>
      <p:sp>
        <p:nvSpPr>
          <p:cNvPr id="4102" name="Rectangle 6"/>
          <p:cNvSpPr>
            <a:spLocks noGrp="1" noChangeArrowheads="1"/>
          </p:cNvSpPr>
          <p:nvPr>
            <p:ph type="body" idx="1"/>
          </p:nvPr>
        </p:nvSpPr>
        <p:spPr/>
        <p:txBody>
          <a:bodyPr/>
          <a:lstStyle/>
          <a:p>
            <a:pPr>
              <a:lnSpc>
                <a:spcPct val="90000"/>
              </a:lnSpc>
            </a:pPr>
            <a:r>
              <a:rPr lang="en-US" altLang="en-US" sz="2400" dirty="0"/>
              <a:t>“A breakthrough in machine learning would be worth</a:t>
            </a:r>
            <a:br>
              <a:rPr lang="en-US" altLang="en-US" sz="2400" dirty="0"/>
            </a:br>
            <a:r>
              <a:rPr lang="en-US" altLang="en-US" sz="2400" dirty="0"/>
              <a:t>ten </a:t>
            </a:r>
            <a:r>
              <a:rPr lang="en-US" altLang="en-US" sz="2400" dirty="0" err="1"/>
              <a:t>Microsofts</a:t>
            </a:r>
            <a:r>
              <a:rPr lang="en-US" altLang="en-US" sz="2400" dirty="0"/>
              <a:t>” </a:t>
            </a:r>
            <a:r>
              <a:rPr lang="en-US" altLang="en-US" sz="2200" dirty="0"/>
              <a:t>(Bill Gates, Chairman, Microsoft)</a:t>
            </a:r>
          </a:p>
          <a:p>
            <a:pPr>
              <a:lnSpc>
                <a:spcPct val="90000"/>
              </a:lnSpc>
            </a:pPr>
            <a:r>
              <a:rPr lang="en-US" altLang="en-US" sz="2400" dirty="0"/>
              <a:t>“Machine learning is the next Internet” </a:t>
            </a:r>
            <a:br>
              <a:rPr lang="en-US" altLang="en-US" sz="2400" dirty="0"/>
            </a:br>
            <a:r>
              <a:rPr lang="en-US" altLang="en-US" sz="2200" dirty="0"/>
              <a:t>(Tony Tether, Director, DARPA)</a:t>
            </a:r>
          </a:p>
          <a:p>
            <a:pPr>
              <a:lnSpc>
                <a:spcPct val="90000"/>
              </a:lnSpc>
            </a:pPr>
            <a:r>
              <a:rPr lang="en-US" altLang="en-US" sz="2400" dirty="0" smtClean="0"/>
              <a:t>“</a:t>
            </a:r>
            <a:r>
              <a:rPr lang="en-US" altLang="en-US" sz="2400" dirty="0"/>
              <a:t>Web rankings today are mostly a matter of machine learning” </a:t>
            </a:r>
            <a:r>
              <a:rPr lang="en-US" altLang="en-US" sz="2200" dirty="0"/>
              <a:t>(</a:t>
            </a:r>
            <a:r>
              <a:rPr lang="en-US" altLang="en-US" sz="2200" dirty="0" err="1"/>
              <a:t>Prabhakar</a:t>
            </a:r>
            <a:r>
              <a:rPr lang="en-US" altLang="en-US" sz="2200" dirty="0"/>
              <a:t> </a:t>
            </a:r>
            <a:r>
              <a:rPr lang="en-US" altLang="en-US" sz="2200" dirty="0" err="1"/>
              <a:t>Raghavan</a:t>
            </a:r>
            <a:r>
              <a:rPr lang="en-US" altLang="en-US" sz="2200" dirty="0"/>
              <a:t>, Dir. Research, Yahoo)</a:t>
            </a:r>
          </a:p>
          <a:p>
            <a:pPr>
              <a:lnSpc>
                <a:spcPct val="90000"/>
              </a:lnSpc>
            </a:pPr>
            <a:r>
              <a:rPr lang="en-US" altLang="en-US" sz="2400" dirty="0"/>
              <a:t>“Machine learning is going to result in a real revolution” </a:t>
            </a:r>
            <a:r>
              <a:rPr lang="en-US" altLang="en-US" sz="2200" dirty="0"/>
              <a:t>(Greg Papadopoulos, CTO, Sun)</a:t>
            </a:r>
          </a:p>
          <a:p>
            <a:pPr>
              <a:lnSpc>
                <a:spcPct val="90000"/>
              </a:lnSpc>
            </a:pPr>
            <a:r>
              <a:rPr lang="en-US" altLang="en-US" sz="2400" dirty="0"/>
              <a:t>“Machine learning is today’s discontinuity” </a:t>
            </a:r>
            <a:br>
              <a:rPr lang="en-US" altLang="en-US" sz="2400" dirty="0"/>
            </a:br>
            <a:r>
              <a:rPr lang="en-US" altLang="en-US" sz="2200" dirty="0"/>
              <a:t>(Jerry Yang, CEO, Yahoo)</a:t>
            </a:r>
          </a:p>
          <a:p>
            <a:pPr>
              <a:lnSpc>
                <a:spcPct val="90000"/>
              </a:lnSpc>
            </a:pPr>
            <a:endParaRPr lang="en-US" altLang="en-US" sz="2200" dirty="0"/>
          </a:p>
        </p:txBody>
      </p:sp>
    </p:spTree>
    <p:extLst>
      <p:ext uri="{BB962C8B-B14F-4D97-AF65-F5344CB8AC3E}">
        <p14:creationId xmlns:p14="http://schemas.microsoft.com/office/powerpoint/2010/main" val="19263948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5"/>
          <p:cNvSpPr txBox="1">
            <a:spLocks noGrp="1"/>
          </p:cNvSpPr>
          <p:nvPr>
            <p:ph type="title"/>
          </p:nvPr>
        </p:nvSpPr>
        <p:spPr>
          <a:xfrm>
            <a:off x="678825" y="520775"/>
            <a:ext cx="4883700" cy="5130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3200" b="1">
                <a:solidFill>
                  <a:srgbClr val="C0504D"/>
                </a:solidFill>
                <a:latin typeface="Trebuchet MS"/>
                <a:ea typeface="Trebuchet MS"/>
                <a:cs typeface="Trebuchet MS"/>
                <a:sym typeface="Trebuchet MS"/>
              </a:rPr>
              <a:t>Traditional Programming</a:t>
            </a:r>
            <a:endParaRPr sz="3200">
              <a:latin typeface="Trebuchet MS"/>
              <a:ea typeface="Trebuchet MS"/>
              <a:cs typeface="Trebuchet MS"/>
              <a:sym typeface="Trebuchet MS"/>
            </a:endParaRPr>
          </a:p>
        </p:txBody>
      </p:sp>
      <p:sp>
        <p:nvSpPr>
          <p:cNvPr id="341" name="Google Shape;341;p55"/>
          <p:cNvSpPr txBox="1"/>
          <p:nvPr/>
        </p:nvSpPr>
        <p:spPr>
          <a:xfrm>
            <a:off x="720103" y="3538225"/>
            <a:ext cx="3992400" cy="5130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200" b="1">
                <a:solidFill>
                  <a:srgbClr val="C0504D"/>
                </a:solidFill>
                <a:latin typeface="Trebuchet MS"/>
                <a:ea typeface="Trebuchet MS"/>
                <a:cs typeface="Trebuchet MS"/>
                <a:sym typeface="Trebuchet MS"/>
              </a:rPr>
              <a:t>Machine Learning</a:t>
            </a:r>
            <a:endParaRPr sz="3200">
              <a:latin typeface="Trebuchet MS"/>
              <a:ea typeface="Trebuchet MS"/>
              <a:cs typeface="Trebuchet MS"/>
              <a:sym typeface="Trebuchet MS"/>
            </a:endParaRPr>
          </a:p>
        </p:txBody>
      </p:sp>
      <p:sp>
        <p:nvSpPr>
          <p:cNvPr id="342" name="Google Shape;342;p55"/>
          <p:cNvSpPr txBox="1"/>
          <p:nvPr/>
        </p:nvSpPr>
        <p:spPr>
          <a:xfrm>
            <a:off x="3352800" y="1600200"/>
            <a:ext cx="2667000" cy="1524000"/>
          </a:xfrm>
          <a:prstGeom prst="rect">
            <a:avLst/>
          </a:prstGeom>
          <a:solidFill>
            <a:srgbClr val="4F81BD"/>
          </a:solidFill>
          <a:ln w="25400" cap="flat" cmpd="sng">
            <a:solidFill>
              <a:srgbClr val="000000"/>
            </a:solidFill>
            <a:prstDash val="solid"/>
            <a:round/>
            <a:headEnd type="none" w="sm" len="sm"/>
            <a:tailEnd type="none" w="sm" len="sm"/>
          </a:ln>
        </p:spPr>
        <p:txBody>
          <a:bodyPr spcFirstLastPara="1" wrap="square" lIns="0" tIns="3175" rIns="0" bIns="0" anchor="t" anchorCtr="0">
            <a:noAutofit/>
          </a:bodyPr>
          <a:lstStyle/>
          <a:p>
            <a:pPr marL="0" marR="0" lvl="0" indent="0" algn="l" rtl="0">
              <a:lnSpc>
                <a:spcPct val="100000"/>
              </a:lnSpc>
              <a:spcBef>
                <a:spcPts val="0"/>
              </a:spcBef>
              <a:spcAft>
                <a:spcPts val="0"/>
              </a:spcAft>
              <a:buNone/>
            </a:pPr>
            <a:endParaRPr sz="3350">
              <a:latin typeface="Times New Roman"/>
              <a:ea typeface="Times New Roman"/>
              <a:cs typeface="Times New Roman"/>
              <a:sym typeface="Times New Roman"/>
            </a:endParaRPr>
          </a:p>
          <a:p>
            <a:pPr marL="502284" marR="0" lvl="0" indent="0" algn="l" rtl="0">
              <a:lnSpc>
                <a:spcPct val="100000"/>
              </a:lnSpc>
              <a:spcBef>
                <a:spcPts val="0"/>
              </a:spcBef>
              <a:spcAft>
                <a:spcPts val="0"/>
              </a:spcAft>
              <a:buNone/>
            </a:pPr>
            <a:r>
              <a:rPr lang="en-US" sz="3200">
                <a:latin typeface="Trebuchet MS"/>
                <a:ea typeface="Trebuchet MS"/>
                <a:cs typeface="Trebuchet MS"/>
                <a:sym typeface="Trebuchet MS"/>
              </a:rPr>
              <a:t>Computer</a:t>
            </a:r>
            <a:endParaRPr sz="3200">
              <a:latin typeface="Trebuchet MS"/>
              <a:ea typeface="Trebuchet MS"/>
              <a:cs typeface="Trebuchet MS"/>
              <a:sym typeface="Trebuchet MS"/>
            </a:endParaRPr>
          </a:p>
        </p:txBody>
      </p:sp>
      <p:sp>
        <p:nvSpPr>
          <p:cNvPr id="343" name="Google Shape;343;p55"/>
          <p:cNvSpPr/>
          <p:nvPr/>
        </p:nvSpPr>
        <p:spPr>
          <a:xfrm>
            <a:off x="2438400" y="1993900"/>
            <a:ext cx="914400" cy="127000"/>
          </a:xfrm>
          <a:custGeom>
            <a:avLst/>
            <a:gdLst/>
            <a:ahLst/>
            <a:cxnLst/>
            <a:rect l="l" t="t" r="r" b="b"/>
            <a:pathLst>
              <a:path w="914400" h="127000" extrusionOk="0">
                <a:moveTo>
                  <a:pt x="787400" y="0"/>
                </a:moveTo>
                <a:lnTo>
                  <a:pt x="787400" y="50800"/>
                </a:lnTo>
                <a:lnTo>
                  <a:pt x="0" y="50800"/>
                </a:lnTo>
                <a:lnTo>
                  <a:pt x="0" y="76200"/>
                </a:lnTo>
                <a:lnTo>
                  <a:pt x="787400" y="76200"/>
                </a:lnTo>
                <a:lnTo>
                  <a:pt x="787400" y="127000"/>
                </a:lnTo>
                <a:lnTo>
                  <a:pt x="914400" y="63500"/>
                </a:lnTo>
                <a:lnTo>
                  <a:pt x="7874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44" name="Google Shape;344;p55"/>
          <p:cNvSpPr/>
          <p:nvPr/>
        </p:nvSpPr>
        <p:spPr>
          <a:xfrm>
            <a:off x="2438400" y="2679700"/>
            <a:ext cx="914400" cy="127000"/>
          </a:xfrm>
          <a:custGeom>
            <a:avLst/>
            <a:gdLst/>
            <a:ahLst/>
            <a:cxnLst/>
            <a:rect l="l" t="t" r="r" b="b"/>
            <a:pathLst>
              <a:path w="914400" h="127000" extrusionOk="0">
                <a:moveTo>
                  <a:pt x="787400" y="0"/>
                </a:moveTo>
                <a:lnTo>
                  <a:pt x="787400" y="50800"/>
                </a:lnTo>
                <a:lnTo>
                  <a:pt x="0" y="50800"/>
                </a:lnTo>
                <a:lnTo>
                  <a:pt x="0" y="76200"/>
                </a:lnTo>
                <a:lnTo>
                  <a:pt x="787400" y="76200"/>
                </a:lnTo>
                <a:lnTo>
                  <a:pt x="787400" y="127000"/>
                </a:lnTo>
                <a:lnTo>
                  <a:pt x="914400" y="63500"/>
                </a:lnTo>
                <a:lnTo>
                  <a:pt x="7874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45" name="Google Shape;345;p55"/>
          <p:cNvSpPr/>
          <p:nvPr/>
        </p:nvSpPr>
        <p:spPr>
          <a:xfrm>
            <a:off x="6019800" y="2222500"/>
            <a:ext cx="762000" cy="127000"/>
          </a:xfrm>
          <a:custGeom>
            <a:avLst/>
            <a:gdLst/>
            <a:ahLst/>
            <a:cxnLst/>
            <a:rect l="l" t="t" r="r" b="b"/>
            <a:pathLst>
              <a:path w="762000" h="127000" extrusionOk="0">
                <a:moveTo>
                  <a:pt x="635000" y="0"/>
                </a:moveTo>
                <a:lnTo>
                  <a:pt x="635000" y="50800"/>
                </a:lnTo>
                <a:lnTo>
                  <a:pt x="0" y="50800"/>
                </a:lnTo>
                <a:lnTo>
                  <a:pt x="0" y="76200"/>
                </a:lnTo>
                <a:lnTo>
                  <a:pt x="635000" y="76200"/>
                </a:lnTo>
                <a:lnTo>
                  <a:pt x="635000" y="127000"/>
                </a:lnTo>
                <a:lnTo>
                  <a:pt x="762000" y="63500"/>
                </a:lnTo>
                <a:lnTo>
                  <a:pt x="6350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46" name="Google Shape;346;p55"/>
          <p:cNvSpPr txBox="1"/>
          <p:nvPr/>
        </p:nvSpPr>
        <p:spPr>
          <a:xfrm>
            <a:off x="757575" y="1746250"/>
            <a:ext cx="1752000" cy="1365300"/>
          </a:xfrm>
          <a:prstGeom prst="rect">
            <a:avLst/>
          </a:prstGeom>
          <a:noFill/>
          <a:ln>
            <a:noFill/>
          </a:ln>
        </p:spPr>
        <p:txBody>
          <a:bodyPr spcFirstLastPara="1" wrap="square" lIns="0" tIns="12050" rIns="0" bIns="0" anchor="t" anchorCtr="0">
            <a:noAutofit/>
          </a:bodyPr>
          <a:lstStyle/>
          <a:p>
            <a:pPr marL="12700" marR="5080" lvl="0" indent="669925" algn="l" rtl="0">
              <a:lnSpc>
                <a:spcPct val="137400"/>
              </a:lnSpc>
              <a:spcBef>
                <a:spcPts val="0"/>
              </a:spcBef>
              <a:spcAft>
                <a:spcPts val="0"/>
              </a:spcAft>
              <a:buNone/>
            </a:pPr>
            <a:r>
              <a:rPr lang="en-US" sz="3200">
                <a:latin typeface="Trebuchet MS"/>
                <a:ea typeface="Trebuchet MS"/>
                <a:cs typeface="Trebuchet MS"/>
                <a:sym typeface="Trebuchet MS"/>
              </a:rPr>
              <a:t>Data  Program</a:t>
            </a:r>
            <a:endParaRPr sz="3200">
              <a:latin typeface="Trebuchet MS"/>
              <a:ea typeface="Trebuchet MS"/>
              <a:cs typeface="Trebuchet MS"/>
              <a:sym typeface="Trebuchet MS"/>
            </a:endParaRPr>
          </a:p>
        </p:txBody>
      </p:sp>
      <p:sp>
        <p:nvSpPr>
          <p:cNvPr id="347" name="Google Shape;347;p55"/>
          <p:cNvSpPr txBox="1"/>
          <p:nvPr/>
        </p:nvSpPr>
        <p:spPr>
          <a:xfrm>
            <a:off x="6860552" y="1988825"/>
            <a:ext cx="1429500" cy="5130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200">
                <a:latin typeface="Trebuchet MS"/>
                <a:ea typeface="Trebuchet MS"/>
                <a:cs typeface="Trebuchet MS"/>
                <a:sym typeface="Trebuchet MS"/>
              </a:rPr>
              <a:t>Output</a:t>
            </a:r>
            <a:endParaRPr sz="3200">
              <a:latin typeface="Trebuchet MS"/>
              <a:ea typeface="Trebuchet MS"/>
              <a:cs typeface="Trebuchet MS"/>
              <a:sym typeface="Trebuchet MS"/>
            </a:endParaRPr>
          </a:p>
        </p:txBody>
      </p:sp>
      <p:sp>
        <p:nvSpPr>
          <p:cNvPr id="348" name="Google Shape;348;p55"/>
          <p:cNvSpPr txBox="1"/>
          <p:nvPr/>
        </p:nvSpPr>
        <p:spPr>
          <a:xfrm>
            <a:off x="3429000" y="4419600"/>
            <a:ext cx="2667000" cy="1524000"/>
          </a:xfrm>
          <a:prstGeom prst="rect">
            <a:avLst/>
          </a:prstGeom>
          <a:solidFill>
            <a:srgbClr val="4F81BD"/>
          </a:solidFill>
          <a:ln w="25400" cap="flat" cmpd="sng">
            <a:solidFill>
              <a:srgbClr val="000000"/>
            </a:solidFill>
            <a:prstDash val="solid"/>
            <a:round/>
            <a:headEnd type="none" w="sm" len="sm"/>
            <a:tailEnd type="none" w="sm" len="sm"/>
          </a:ln>
        </p:spPr>
        <p:txBody>
          <a:bodyPr spcFirstLastPara="1" wrap="square" lIns="0" tIns="3175" rIns="0" bIns="0" anchor="t" anchorCtr="0">
            <a:noAutofit/>
          </a:bodyPr>
          <a:lstStyle/>
          <a:p>
            <a:pPr marL="0" marR="0" lvl="0" indent="0" algn="l" rtl="0">
              <a:lnSpc>
                <a:spcPct val="100000"/>
              </a:lnSpc>
              <a:spcBef>
                <a:spcPts val="0"/>
              </a:spcBef>
              <a:spcAft>
                <a:spcPts val="0"/>
              </a:spcAft>
              <a:buNone/>
            </a:pPr>
            <a:endParaRPr sz="3350">
              <a:latin typeface="Times New Roman"/>
              <a:ea typeface="Times New Roman"/>
              <a:cs typeface="Times New Roman"/>
              <a:sym typeface="Times New Roman"/>
            </a:endParaRPr>
          </a:p>
          <a:p>
            <a:pPr marL="502284" marR="0" lvl="0" indent="0" algn="l" rtl="0">
              <a:lnSpc>
                <a:spcPct val="100000"/>
              </a:lnSpc>
              <a:spcBef>
                <a:spcPts val="0"/>
              </a:spcBef>
              <a:spcAft>
                <a:spcPts val="0"/>
              </a:spcAft>
              <a:buNone/>
            </a:pPr>
            <a:r>
              <a:rPr lang="en-US" sz="3200">
                <a:latin typeface="Trebuchet MS"/>
                <a:ea typeface="Trebuchet MS"/>
                <a:cs typeface="Trebuchet MS"/>
                <a:sym typeface="Trebuchet MS"/>
              </a:rPr>
              <a:t>Computer</a:t>
            </a:r>
            <a:endParaRPr sz="3200">
              <a:latin typeface="Trebuchet MS"/>
              <a:ea typeface="Trebuchet MS"/>
              <a:cs typeface="Trebuchet MS"/>
              <a:sym typeface="Trebuchet MS"/>
            </a:endParaRPr>
          </a:p>
        </p:txBody>
      </p:sp>
      <p:sp>
        <p:nvSpPr>
          <p:cNvPr id="349" name="Google Shape;349;p55"/>
          <p:cNvSpPr/>
          <p:nvPr/>
        </p:nvSpPr>
        <p:spPr>
          <a:xfrm>
            <a:off x="2514600" y="4813300"/>
            <a:ext cx="914400" cy="127000"/>
          </a:xfrm>
          <a:custGeom>
            <a:avLst/>
            <a:gdLst/>
            <a:ahLst/>
            <a:cxnLst/>
            <a:rect l="l" t="t" r="r" b="b"/>
            <a:pathLst>
              <a:path w="914400" h="127000" extrusionOk="0">
                <a:moveTo>
                  <a:pt x="787400" y="0"/>
                </a:moveTo>
                <a:lnTo>
                  <a:pt x="787400" y="50800"/>
                </a:lnTo>
                <a:lnTo>
                  <a:pt x="0" y="50800"/>
                </a:lnTo>
                <a:lnTo>
                  <a:pt x="0" y="76200"/>
                </a:lnTo>
                <a:lnTo>
                  <a:pt x="787400" y="76200"/>
                </a:lnTo>
                <a:lnTo>
                  <a:pt x="787400" y="127000"/>
                </a:lnTo>
                <a:lnTo>
                  <a:pt x="914400" y="63500"/>
                </a:lnTo>
                <a:lnTo>
                  <a:pt x="7874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0" name="Google Shape;350;p55"/>
          <p:cNvSpPr/>
          <p:nvPr/>
        </p:nvSpPr>
        <p:spPr>
          <a:xfrm>
            <a:off x="2514600" y="5499100"/>
            <a:ext cx="914400" cy="127000"/>
          </a:xfrm>
          <a:custGeom>
            <a:avLst/>
            <a:gdLst/>
            <a:ahLst/>
            <a:cxnLst/>
            <a:rect l="l" t="t" r="r" b="b"/>
            <a:pathLst>
              <a:path w="914400" h="127000" extrusionOk="0">
                <a:moveTo>
                  <a:pt x="787400" y="0"/>
                </a:moveTo>
                <a:lnTo>
                  <a:pt x="787400" y="50800"/>
                </a:lnTo>
                <a:lnTo>
                  <a:pt x="0" y="50800"/>
                </a:lnTo>
                <a:lnTo>
                  <a:pt x="0" y="76200"/>
                </a:lnTo>
                <a:lnTo>
                  <a:pt x="787400" y="76200"/>
                </a:lnTo>
                <a:lnTo>
                  <a:pt x="787400" y="127001"/>
                </a:lnTo>
                <a:lnTo>
                  <a:pt x="914400" y="63500"/>
                </a:lnTo>
                <a:lnTo>
                  <a:pt x="7874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1" name="Google Shape;351;p55"/>
          <p:cNvSpPr/>
          <p:nvPr/>
        </p:nvSpPr>
        <p:spPr>
          <a:xfrm>
            <a:off x="6096000" y="5041900"/>
            <a:ext cx="762000" cy="127000"/>
          </a:xfrm>
          <a:custGeom>
            <a:avLst/>
            <a:gdLst/>
            <a:ahLst/>
            <a:cxnLst/>
            <a:rect l="l" t="t" r="r" b="b"/>
            <a:pathLst>
              <a:path w="762000" h="127000" extrusionOk="0">
                <a:moveTo>
                  <a:pt x="635000" y="0"/>
                </a:moveTo>
                <a:lnTo>
                  <a:pt x="635000" y="50800"/>
                </a:lnTo>
                <a:lnTo>
                  <a:pt x="0" y="50800"/>
                </a:lnTo>
                <a:lnTo>
                  <a:pt x="0" y="76200"/>
                </a:lnTo>
                <a:lnTo>
                  <a:pt x="635000" y="76200"/>
                </a:lnTo>
                <a:lnTo>
                  <a:pt x="635000" y="127000"/>
                </a:lnTo>
                <a:lnTo>
                  <a:pt x="762000" y="63500"/>
                </a:lnTo>
                <a:lnTo>
                  <a:pt x="6350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2" name="Google Shape;352;p55"/>
          <p:cNvSpPr txBox="1"/>
          <p:nvPr/>
        </p:nvSpPr>
        <p:spPr>
          <a:xfrm>
            <a:off x="1145554" y="4565650"/>
            <a:ext cx="1669800" cy="1517700"/>
          </a:xfrm>
          <a:prstGeom prst="rect">
            <a:avLst/>
          </a:prstGeom>
          <a:noFill/>
          <a:ln>
            <a:noFill/>
          </a:ln>
        </p:spPr>
        <p:txBody>
          <a:bodyPr spcFirstLastPara="1" wrap="square" lIns="0" tIns="12700" rIns="0" bIns="0" anchor="t" anchorCtr="0">
            <a:noAutofit/>
          </a:bodyPr>
          <a:lstStyle/>
          <a:p>
            <a:pPr marL="12700" marR="5080" lvl="0" indent="365125" algn="l" rtl="0">
              <a:lnSpc>
                <a:spcPct val="153000"/>
              </a:lnSpc>
              <a:spcBef>
                <a:spcPts val="0"/>
              </a:spcBef>
              <a:spcAft>
                <a:spcPts val="0"/>
              </a:spcAft>
              <a:buNone/>
            </a:pPr>
            <a:r>
              <a:rPr lang="en-US" sz="3200">
                <a:latin typeface="Trebuchet MS"/>
                <a:ea typeface="Trebuchet MS"/>
                <a:cs typeface="Trebuchet MS"/>
                <a:sym typeface="Trebuchet MS"/>
              </a:rPr>
              <a:t>Data  Output</a:t>
            </a:r>
            <a:endParaRPr sz="3200">
              <a:latin typeface="Trebuchet MS"/>
              <a:ea typeface="Trebuchet MS"/>
              <a:cs typeface="Trebuchet MS"/>
              <a:sym typeface="Trebuchet MS"/>
            </a:endParaRPr>
          </a:p>
        </p:txBody>
      </p:sp>
      <p:sp>
        <p:nvSpPr>
          <p:cNvPr id="353" name="Google Shape;353;p55"/>
          <p:cNvSpPr txBox="1"/>
          <p:nvPr/>
        </p:nvSpPr>
        <p:spPr>
          <a:xfrm>
            <a:off x="6936752" y="4808225"/>
            <a:ext cx="1669800" cy="5130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200">
                <a:latin typeface="Trebuchet MS"/>
                <a:ea typeface="Trebuchet MS"/>
                <a:cs typeface="Trebuchet MS"/>
                <a:sym typeface="Trebuchet MS"/>
              </a:rPr>
              <a:t>Program</a:t>
            </a:r>
            <a:endParaRPr sz="3200">
              <a:latin typeface="Trebuchet MS"/>
              <a:ea typeface="Trebuchet MS"/>
              <a:cs typeface="Trebuchet MS"/>
              <a:sym typeface="Trebuchet MS"/>
            </a:endParaRPr>
          </a:p>
        </p:txBody>
      </p:sp>
      <p:sp>
        <p:nvSpPr>
          <p:cNvPr id="354" name="Google Shape;354;p55"/>
          <p:cNvSpPr txBox="1"/>
          <p:nvPr/>
        </p:nvSpPr>
        <p:spPr>
          <a:xfrm>
            <a:off x="78752" y="6569500"/>
            <a:ext cx="2436000" cy="2388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400">
                <a:latin typeface="Trebuchet MS"/>
                <a:ea typeface="Trebuchet MS"/>
                <a:cs typeface="Trebuchet MS"/>
                <a:sym typeface="Trebuchet MS"/>
              </a:rPr>
              <a:t>Slide credit: Pedro Domingos</a:t>
            </a: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796510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533400"/>
            <a:ext cx="9144000" cy="762000"/>
          </a:xfrm>
        </p:spPr>
        <p:txBody>
          <a:bodyPr/>
          <a:lstStyle/>
          <a:p>
            <a:pPr algn="just"/>
            <a:r>
              <a:rPr lang="en-US" b="1" dirty="0" smtClean="0">
                <a:latin typeface="+mn-lt"/>
              </a:rPr>
              <a:t>What is Machine Learning?</a:t>
            </a:r>
            <a:endParaRPr lang="en-US" b="1" dirty="0">
              <a:latin typeface="+mn-lt"/>
            </a:endParaRPr>
          </a:p>
        </p:txBody>
      </p:sp>
      <p:sp>
        <p:nvSpPr>
          <p:cNvPr id="3075" name="Rectangle 3"/>
          <p:cNvSpPr>
            <a:spLocks noGrp="1" noChangeArrowheads="1"/>
          </p:cNvSpPr>
          <p:nvPr>
            <p:ph type="subTitle" idx="1"/>
          </p:nvPr>
        </p:nvSpPr>
        <p:spPr>
          <a:xfrm>
            <a:off x="304800" y="1524000"/>
            <a:ext cx="8686800" cy="2819400"/>
          </a:xfrm>
        </p:spPr>
        <p:txBody>
          <a:bodyPr>
            <a:noAutofit/>
          </a:bodyPr>
          <a:lstStyle/>
          <a:p>
            <a:pPr marL="12700" lvl="0" algn="l">
              <a:spcBef>
                <a:spcPts val="0"/>
              </a:spcBef>
            </a:pPr>
            <a:r>
              <a:rPr lang="en-US" sz="2800" dirty="0" smtClean="0">
                <a:latin typeface="Trebuchet MS"/>
                <a:ea typeface="Trebuchet MS"/>
                <a:cs typeface="Trebuchet MS"/>
                <a:sym typeface="Trebuchet MS"/>
              </a:rPr>
              <a:t>Definition </a:t>
            </a:r>
            <a:r>
              <a:rPr lang="en-US" sz="2800" dirty="0">
                <a:latin typeface="Trebuchet MS"/>
                <a:ea typeface="Trebuchet MS"/>
                <a:cs typeface="Trebuchet MS"/>
                <a:sym typeface="Trebuchet MS"/>
              </a:rPr>
              <a:t>by Tom Mitchell (1998):</a:t>
            </a:r>
          </a:p>
          <a:p>
            <a:pPr algn="l"/>
            <a:r>
              <a:rPr lang="en-US" sz="2800" dirty="0" smtClean="0">
                <a:solidFill>
                  <a:schemeClr val="tx1"/>
                </a:solidFill>
              </a:rPr>
              <a:t>"</a:t>
            </a:r>
            <a:r>
              <a:rPr lang="en-US" sz="2800" dirty="0">
                <a:solidFill>
                  <a:schemeClr val="tx1"/>
                </a:solidFill>
              </a:rPr>
              <a:t>A computer program is said to learn from experience E with respect to some class of tasks T and performance measure P, if its performance at tasks in T, as measured by P, improves with experience E</a:t>
            </a:r>
            <a:r>
              <a:rPr lang="en-US" sz="2800" dirty="0" smtClean="0">
                <a:solidFill>
                  <a:schemeClr val="tx1"/>
                </a:solidFill>
              </a:rPr>
              <a:t>.” Example</a:t>
            </a:r>
            <a:r>
              <a:rPr lang="en-US" sz="2800" dirty="0">
                <a:solidFill>
                  <a:schemeClr val="tx1"/>
                </a:solidFill>
              </a:rPr>
              <a:t>: playing checkers.</a:t>
            </a:r>
          </a:p>
          <a:p>
            <a:pPr algn="l"/>
            <a:r>
              <a:rPr lang="en-US" sz="2800" dirty="0">
                <a:solidFill>
                  <a:schemeClr val="tx1"/>
                </a:solidFill>
              </a:rPr>
              <a:t>E = the experience of playing many games of checkers</a:t>
            </a:r>
          </a:p>
          <a:p>
            <a:pPr algn="l"/>
            <a:r>
              <a:rPr lang="en-US" sz="2800" dirty="0">
                <a:solidFill>
                  <a:schemeClr val="tx1"/>
                </a:solidFill>
              </a:rPr>
              <a:t>T = the task of playing checkers.</a:t>
            </a:r>
          </a:p>
          <a:p>
            <a:pPr algn="l"/>
            <a:r>
              <a:rPr lang="en-US" sz="2800" dirty="0">
                <a:solidFill>
                  <a:schemeClr val="tx1"/>
                </a:solidFill>
              </a:rPr>
              <a:t>P = the probability that the program will win the next game</a:t>
            </a:r>
            <a:r>
              <a:rPr lang="en-US" sz="2800" dirty="0" smtClean="0">
                <a:solidFill>
                  <a:schemeClr val="tx1"/>
                </a:solidFill>
              </a:rPr>
              <a:t>.</a:t>
            </a:r>
            <a:endParaRPr lang="en-US" sz="2800" dirty="0">
              <a:solidFill>
                <a:schemeClr val="tx1"/>
              </a:solidFill>
            </a:endParaRPr>
          </a:p>
        </p:txBody>
      </p:sp>
      <p:sp>
        <p:nvSpPr>
          <p:cNvPr id="7"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0" y="533400"/>
            <a:ext cx="9144000" cy="735874"/>
          </a:xfrm>
        </p:spPr>
        <p:txBody>
          <a:bodyPr/>
          <a:lstStyle/>
          <a:p>
            <a:pPr eaLnBrk="1" hangingPunct="1"/>
            <a:r>
              <a:rPr lang="tr-TR" sz="4400" b="1" dirty="0" smtClean="0">
                <a:latin typeface="+mn-lt"/>
              </a:rPr>
              <a:t>What is Machine Learning?</a:t>
            </a:r>
          </a:p>
        </p:txBody>
      </p:sp>
      <p:sp>
        <p:nvSpPr>
          <p:cNvPr id="107523" name="Rectangle 3"/>
          <p:cNvSpPr>
            <a:spLocks noGrp="1" noChangeArrowheads="1"/>
          </p:cNvSpPr>
          <p:nvPr>
            <p:ph type="body" idx="1"/>
          </p:nvPr>
        </p:nvSpPr>
        <p:spPr>
          <a:xfrm>
            <a:off x="152400" y="1524000"/>
            <a:ext cx="8763000" cy="2743200"/>
          </a:xfrm>
        </p:spPr>
        <p:txBody>
          <a:bodyPr>
            <a:normAutofit/>
          </a:bodyPr>
          <a:lstStyle/>
          <a:p>
            <a:pPr eaLnBrk="1" hangingPunct="1">
              <a:defRPr/>
            </a:pPr>
            <a:r>
              <a:rPr lang="en-US" dirty="0" smtClean="0"/>
              <a:t>To have a learning problem, we must identify</a:t>
            </a:r>
          </a:p>
          <a:p>
            <a:pPr lvl="1" eaLnBrk="1" hangingPunct="1">
              <a:defRPr/>
            </a:pPr>
            <a:r>
              <a:rPr lang="en-US" dirty="0" smtClean="0"/>
              <a:t>The class of tasks</a:t>
            </a:r>
          </a:p>
          <a:p>
            <a:pPr lvl="1" eaLnBrk="1" hangingPunct="1">
              <a:defRPr/>
            </a:pPr>
            <a:r>
              <a:rPr lang="en-US" dirty="0" smtClean="0"/>
              <a:t>The measure of performance to be improved</a:t>
            </a:r>
          </a:p>
          <a:p>
            <a:pPr lvl="1" eaLnBrk="1" hangingPunct="1">
              <a:defRPr/>
            </a:pPr>
            <a:r>
              <a:rPr lang="en-US" dirty="0" smtClean="0"/>
              <a:t>Source of experience</a:t>
            </a:r>
          </a:p>
        </p:txBody>
      </p:sp>
      <p:sp>
        <p:nvSpPr>
          <p:cNvPr id="7"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3276600"/>
            <a:ext cx="9144000" cy="850106"/>
          </a:xfrm>
        </p:spPr>
        <p:txBody>
          <a:bodyPr/>
          <a:lstStyle/>
          <a:p>
            <a:pPr algn="ctr"/>
            <a:r>
              <a:rPr lang="en-US" sz="4400" b="1" dirty="0" smtClean="0">
                <a:latin typeface="+mn-lt"/>
              </a:rPr>
              <a:t>Example of Learning Problems</a:t>
            </a:r>
            <a:endParaRPr lang="en-US" sz="4400" b="1" dirty="0">
              <a:latin typeface="+mn-lt"/>
            </a:endParaRPr>
          </a:p>
        </p:txBody>
      </p:sp>
      <p:sp>
        <p:nvSpPr>
          <p:cNvPr id="7"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Cambria" pitchFamily="18" charset="0"/>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Cambria" pitchFamily="18" charset="0"/>
            </a:endParaRPr>
          </a:p>
        </p:txBody>
      </p:sp>
    </p:spTree>
    <p:extLst>
      <p:ext uri="{BB962C8B-B14F-4D97-AF65-F5344CB8AC3E}">
        <p14:creationId xmlns:p14="http://schemas.microsoft.com/office/powerpoint/2010/main" val="3294392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432231"/>
            <a:ext cx="9144000" cy="850106"/>
          </a:xfrm>
        </p:spPr>
        <p:txBody>
          <a:bodyPr/>
          <a:lstStyle/>
          <a:p>
            <a:r>
              <a:rPr lang="en-US" sz="4400" b="1" dirty="0" smtClean="0">
                <a:latin typeface="+mn-lt"/>
              </a:rPr>
              <a:t>A </a:t>
            </a:r>
            <a:r>
              <a:rPr lang="en-US" sz="4400" b="1" dirty="0">
                <a:latin typeface="+mn-lt"/>
              </a:rPr>
              <a:t>Checker Learning Problem</a:t>
            </a:r>
          </a:p>
        </p:txBody>
      </p:sp>
      <p:sp>
        <p:nvSpPr>
          <p:cNvPr id="17412" name="Rectangle 4"/>
          <p:cNvSpPr>
            <a:spLocks noGrp="1" noChangeArrowheads="1"/>
          </p:cNvSpPr>
          <p:nvPr>
            <p:ph type="body" idx="1"/>
          </p:nvPr>
        </p:nvSpPr>
        <p:spPr>
          <a:xfrm>
            <a:off x="457200" y="1600201"/>
            <a:ext cx="8229600" cy="3048000"/>
          </a:xfrm>
        </p:spPr>
        <p:txBody>
          <a:bodyPr>
            <a:normAutofit/>
          </a:bodyPr>
          <a:lstStyle/>
          <a:p>
            <a:pPr algn="just"/>
            <a:r>
              <a:rPr lang="en-US" sz="2800" b="1" dirty="0"/>
              <a:t>Task T:</a:t>
            </a:r>
            <a:r>
              <a:rPr lang="en-US" sz="2800" dirty="0"/>
              <a:t> Playing Checkers</a:t>
            </a:r>
          </a:p>
          <a:p>
            <a:pPr algn="just"/>
            <a:r>
              <a:rPr lang="en-US" sz="2800" b="1" dirty="0"/>
              <a:t>Performance Measure P:</a:t>
            </a:r>
            <a:r>
              <a:rPr lang="en-US" sz="2800" dirty="0"/>
              <a:t> Percent of games won against opponents</a:t>
            </a:r>
          </a:p>
          <a:p>
            <a:pPr algn="just"/>
            <a:r>
              <a:rPr lang="en-US" sz="2800" b="1" dirty="0"/>
              <a:t>Training Experience E: </a:t>
            </a:r>
            <a:r>
              <a:rPr lang="en-US" sz="2800" dirty="0"/>
              <a:t>To be selected ==&gt; Games Played against itself</a:t>
            </a:r>
          </a:p>
        </p:txBody>
      </p:sp>
      <p:sp>
        <p:nvSpPr>
          <p:cNvPr id="7"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Tree>
    <p:extLst>
      <p:ext uri="{BB962C8B-B14F-4D97-AF65-F5344CB8AC3E}">
        <p14:creationId xmlns:p14="http://schemas.microsoft.com/office/powerpoint/2010/main" val="558931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432231"/>
            <a:ext cx="9144000" cy="850106"/>
          </a:xfrm>
        </p:spPr>
        <p:txBody>
          <a:bodyPr/>
          <a:lstStyle/>
          <a:p>
            <a:r>
              <a:rPr lang="en-IN" sz="3600" b="1" dirty="0" smtClean="0">
                <a:latin typeface="+mn-lt"/>
              </a:rPr>
              <a:t>A handwriting recognition learning problem</a:t>
            </a:r>
            <a:endParaRPr lang="en-US" sz="3600" b="1" dirty="0">
              <a:latin typeface="+mn-lt"/>
            </a:endParaRPr>
          </a:p>
        </p:txBody>
      </p:sp>
      <p:sp>
        <p:nvSpPr>
          <p:cNvPr id="17412" name="Rectangle 4"/>
          <p:cNvSpPr>
            <a:spLocks noGrp="1" noChangeArrowheads="1"/>
          </p:cNvSpPr>
          <p:nvPr>
            <p:ph type="body" idx="1"/>
          </p:nvPr>
        </p:nvSpPr>
        <p:spPr>
          <a:xfrm>
            <a:off x="457200" y="1600200"/>
            <a:ext cx="8229600" cy="4114799"/>
          </a:xfrm>
        </p:spPr>
        <p:txBody>
          <a:bodyPr>
            <a:noAutofit/>
          </a:bodyPr>
          <a:lstStyle/>
          <a:p>
            <a:r>
              <a:rPr lang="en-US" sz="2800" b="1" dirty="0"/>
              <a:t>Task T</a:t>
            </a:r>
            <a:r>
              <a:rPr lang="en-US" sz="2800" b="1" dirty="0" smtClean="0"/>
              <a:t>:</a:t>
            </a:r>
            <a:r>
              <a:rPr lang="en-IN" sz="2800" dirty="0" smtClean="0"/>
              <a:t> recognizing and classifying handwritten words within images</a:t>
            </a:r>
          </a:p>
          <a:p>
            <a:r>
              <a:rPr lang="en-IN" sz="2800" b="1" dirty="0" smtClean="0"/>
              <a:t>Performance measure P</a:t>
            </a:r>
            <a:r>
              <a:rPr lang="en-IN" sz="2800" dirty="0" smtClean="0"/>
              <a:t>: percent of words correctly classified</a:t>
            </a:r>
            <a:endParaRPr lang="en-US" sz="2800" dirty="0"/>
          </a:p>
          <a:p>
            <a:r>
              <a:rPr lang="en-US" sz="2800" b="1" dirty="0" smtClean="0"/>
              <a:t>Training </a:t>
            </a:r>
            <a:r>
              <a:rPr lang="en-US" sz="2800" b="1" dirty="0"/>
              <a:t>Experience E: </a:t>
            </a:r>
            <a:r>
              <a:rPr lang="en-IN" sz="2800" dirty="0" smtClean="0"/>
              <a:t>a database of handwritten words with given classifications</a:t>
            </a:r>
            <a:endParaRPr lang="en-US" sz="2800" dirty="0"/>
          </a:p>
        </p:txBody>
      </p:sp>
      <p:sp>
        <p:nvSpPr>
          <p:cNvPr id="7"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Tree>
    <p:extLst>
      <p:ext uri="{BB962C8B-B14F-4D97-AF65-F5344CB8AC3E}">
        <p14:creationId xmlns:p14="http://schemas.microsoft.com/office/powerpoint/2010/main" val="259165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432231"/>
            <a:ext cx="9144000" cy="850106"/>
          </a:xfrm>
        </p:spPr>
        <p:txBody>
          <a:bodyPr/>
          <a:lstStyle/>
          <a:p>
            <a:r>
              <a:rPr lang="en-IN" sz="4400" b="1" dirty="0" smtClean="0">
                <a:latin typeface="+mn-lt"/>
              </a:rPr>
              <a:t>A robot driving learning problem</a:t>
            </a:r>
            <a:endParaRPr lang="en-US" sz="4400" b="1" dirty="0">
              <a:latin typeface="+mn-lt"/>
            </a:endParaRPr>
          </a:p>
        </p:txBody>
      </p:sp>
      <p:sp>
        <p:nvSpPr>
          <p:cNvPr id="17412" name="Rectangle 4"/>
          <p:cNvSpPr>
            <a:spLocks noGrp="1" noChangeArrowheads="1"/>
          </p:cNvSpPr>
          <p:nvPr>
            <p:ph type="body" idx="1"/>
          </p:nvPr>
        </p:nvSpPr>
        <p:spPr>
          <a:xfrm>
            <a:off x="304800" y="1600200"/>
            <a:ext cx="8610600" cy="4190999"/>
          </a:xfrm>
        </p:spPr>
        <p:txBody>
          <a:bodyPr>
            <a:noAutofit/>
          </a:bodyPr>
          <a:lstStyle/>
          <a:p>
            <a:pPr algn="just"/>
            <a:r>
              <a:rPr lang="en-IN" sz="2800" b="1" dirty="0" smtClean="0"/>
              <a:t>Task T:</a:t>
            </a:r>
            <a:r>
              <a:rPr lang="en-IN" sz="2800" dirty="0" smtClean="0"/>
              <a:t> driving on public four-lane highways using vision sensors</a:t>
            </a:r>
          </a:p>
          <a:p>
            <a:pPr algn="just"/>
            <a:r>
              <a:rPr lang="en-IN" sz="2800" b="1" dirty="0" smtClean="0"/>
              <a:t>Performance measure P: </a:t>
            </a:r>
            <a:r>
              <a:rPr lang="en-IN" sz="2800" dirty="0" smtClean="0"/>
              <a:t>average distance travelled before an error (as judged by human)</a:t>
            </a:r>
          </a:p>
          <a:p>
            <a:pPr algn="just"/>
            <a:r>
              <a:rPr lang="en-IN" sz="2800" b="1" dirty="0" smtClean="0"/>
              <a:t>Training experience E: </a:t>
            </a:r>
            <a:r>
              <a:rPr lang="en-IN" sz="2800" dirty="0" smtClean="0"/>
              <a:t>a sequence of images and steering commands recorded while observing a human driver</a:t>
            </a:r>
            <a:endParaRPr lang="en-US" sz="2800" dirty="0"/>
          </a:p>
        </p:txBody>
      </p:sp>
      <p:sp>
        <p:nvSpPr>
          <p:cNvPr id="7"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Tree>
    <p:extLst>
      <p:ext uri="{BB962C8B-B14F-4D97-AF65-F5344CB8AC3E}">
        <p14:creationId xmlns:p14="http://schemas.microsoft.com/office/powerpoint/2010/main" val="3167364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115"/>
          <p:cNvSpPr txBox="1">
            <a:spLocks noGrp="1"/>
          </p:cNvSpPr>
          <p:nvPr>
            <p:ph type="title"/>
          </p:nvPr>
        </p:nvSpPr>
        <p:spPr>
          <a:xfrm>
            <a:off x="-88800" y="609600"/>
            <a:ext cx="4876800" cy="5635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dirty="0"/>
              <a:t>Where does ML fit in?</a:t>
            </a:r>
            <a:endParaRPr dirty="0"/>
          </a:p>
        </p:txBody>
      </p:sp>
      <p:pic>
        <p:nvPicPr>
          <p:cNvPr id="1440" name="Google Shape;1440;p115"/>
          <p:cNvPicPr preferRelativeResize="0"/>
          <p:nvPr/>
        </p:nvPicPr>
        <p:blipFill rotWithShape="1">
          <a:blip r:embed="rId3">
            <a:alphaModFix/>
          </a:blip>
          <a:srcRect/>
          <a:stretch/>
        </p:blipFill>
        <p:spPr>
          <a:xfrm>
            <a:off x="304800" y="1371600"/>
            <a:ext cx="8615868" cy="5181599"/>
          </a:xfrm>
          <a:prstGeom prst="rect">
            <a:avLst/>
          </a:prstGeom>
          <a:noFill/>
          <a:ln>
            <a:noFill/>
          </a:ln>
        </p:spPr>
      </p:pic>
      <p:sp>
        <p:nvSpPr>
          <p:cNvPr id="1441" name="Google Shape;1441;p115"/>
          <p:cNvSpPr txBox="1"/>
          <p:nvPr/>
        </p:nvSpPr>
        <p:spPr>
          <a:xfrm>
            <a:off x="0" y="6596400"/>
            <a:ext cx="2349600" cy="26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a:solidFill>
                  <a:srgbClr val="000000"/>
                </a:solidFill>
                <a:latin typeface="Calibri"/>
                <a:ea typeface="Calibri"/>
                <a:cs typeface="Calibri"/>
                <a:sym typeface="Calibri"/>
              </a:rPr>
              <a:t>Slide credit: Dhruv Batra, Fei Sha</a:t>
            </a:r>
            <a:endParaRPr sz="11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19099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445294"/>
            <a:ext cx="9144000" cy="850106"/>
          </a:xfrm>
        </p:spPr>
        <p:txBody>
          <a:bodyPr/>
          <a:lstStyle/>
          <a:p>
            <a:r>
              <a:rPr lang="en-US" sz="4400" b="1" dirty="0">
                <a:latin typeface="+mn-lt"/>
              </a:rPr>
              <a:t>Why is Machine Learning Important?</a:t>
            </a:r>
          </a:p>
        </p:txBody>
      </p:sp>
      <p:sp>
        <p:nvSpPr>
          <p:cNvPr id="9219" name="Rectangle 3"/>
          <p:cNvSpPr>
            <a:spLocks noGrp="1" noChangeArrowheads="1"/>
          </p:cNvSpPr>
          <p:nvPr>
            <p:ph type="body" idx="1"/>
          </p:nvPr>
        </p:nvSpPr>
        <p:spPr>
          <a:xfrm>
            <a:off x="304800" y="1524000"/>
            <a:ext cx="8458200" cy="4191000"/>
          </a:xfrm>
        </p:spPr>
        <p:txBody>
          <a:bodyPr>
            <a:normAutofit/>
          </a:bodyPr>
          <a:lstStyle/>
          <a:p>
            <a:pPr algn="just"/>
            <a:r>
              <a:rPr lang="en-US" dirty="0"/>
              <a:t>Some tasks cannot be defined well, except by </a:t>
            </a:r>
            <a:r>
              <a:rPr lang="en-US" dirty="0" smtClean="0"/>
              <a:t>examples.</a:t>
            </a:r>
            <a:endParaRPr lang="en-US" dirty="0"/>
          </a:p>
          <a:p>
            <a:pPr algn="just"/>
            <a:r>
              <a:rPr lang="en-US" dirty="0"/>
              <a:t>Relationships and correlations can be hidden within large amounts of data. Machine </a:t>
            </a:r>
            <a:r>
              <a:rPr lang="en-US" dirty="0" smtClean="0"/>
              <a:t>Learning may </a:t>
            </a:r>
            <a:r>
              <a:rPr lang="en-US" dirty="0"/>
              <a:t>be able to find these relationships.</a:t>
            </a:r>
          </a:p>
          <a:p>
            <a:pPr algn="just"/>
            <a:r>
              <a:rPr lang="en-US" dirty="0"/>
              <a:t>Human designers often produce machines that do not work as well as desired in the environments in which they are used.</a:t>
            </a:r>
          </a:p>
          <a:p>
            <a:pPr algn="just"/>
            <a:endParaRPr lang="en-US" dirty="0"/>
          </a:p>
        </p:txBody>
      </p:sp>
      <p:sp>
        <p:nvSpPr>
          <p:cNvPr id="7"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Tree>
    <p:extLst>
      <p:ext uri="{BB962C8B-B14F-4D97-AF65-F5344CB8AC3E}">
        <p14:creationId xmlns:p14="http://schemas.microsoft.com/office/powerpoint/2010/main" val="329486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419600"/>
            <a:ext cx="8458200" cy="2209800"/>
          </a:xfrm>
        </p:spPr>
        <p:txBody>
          <a:bodyPr rtlCol="0">
            <a:normAutofit fontScale="85000" lnSpcReduction="20000"/>
          </a:bodyPr>
          <a:lstStyle/>
          <a:p>
            <a:pPr marL="365760" indent="-256032" algn="ctr" fontAlgn="auto">
              <a:lnSpc>
                <a:spcPct val="100000"/>
              </a:lnSpc>
              <a:spcAft>
                <a:spcPts val="0"/>
              </a:spcAft>
              <a:buClr>
                <a:schemeClr val="accent1"/>
              </a:buClr>
              <a:buSzPct val="68000"/>
              <a:defRPr/>
            </a:pPr>
            <a:r>
              <a:rPr lang="en-US" sz="3600" dirty="0" smtClean="0">
                <a:latin typeface="+mn-lt"/>
                <a:cs typeface="Courier New" pitchFamily="49" charset="0"/>
              </a:rPr>
              <a:t>Session 1</a:t>
            </a:r>
          </a:p>
          <a:p>
            <a:pPr marL="365760" indent="-256032" algn="ctr" fontAlgn="auto">
              <a:lnSpc>
                <a:spcPct val="100000"/>
              </a:lnSpc>
              <a:spcAft>
                <a:spcPts val="0"/>
              </a:spcAft>
              <a:buClr>
                <a:schemeClr val="accent1"/>
              </a:buClr>
              <a:buSzPct val="68000"/>
              <a:defRPr/>
            </a:pPr>
            <a:r>
              <a:rPr lang="en-US" sz="3600" dirty="0" smtClean="0">
                <a:latin typeface="+mn-lt"/>
                <a:cs typeface="Courier New" pitchFamily="49" charset="0"/>
              </a:rPr>
              <a:t>Date – 30</a:t>
            </a:r>
            <a:r>
              <a:rPr lang="en-US" sz="3600" baseline="30000" dirty="0" smtClean="0">
                <a:latin typeface="+mn-lt"/>
                <a:cs typeface="Courier New" pitchFamily="49" charset="0"/>
              </a:rPr>
              <a:t>th</a:t>
            </a:r>
            <a:r>
              <a:rPr lang="en-US" sz="3600" dirty="0" smtClean="0">
                <a:latin typeface="+mn-lt"/>
                <a:cs typeface="Courier New" pitchFamily="49" charset="0"/>
              </a:rPr>
              <a:t> August 2020</a:t>
            </a:r>
          </a:p>
          <a:p>
            <a:pPr marL="365760" indent="-256032" algn="ctr" fontAlgn="auto">
              <a:lnSpc>
                <a:spcPct val="100000"/>
              </a:lnSpc>
              <a:spcAft>
                <a:spcPts val="0"/>
              </a:spcAft>
              <a:buClr>
                <a:schemeClr val="accent1"/>
              </a:buClr>
              <a:buSzPct val="68000"/>
              <a:defRPr/>
            </a:pPr>
            <a:r>
              <a:rPr lang="en-US" sz="3600" dirty="0" smtClean="0">
                <a:latin typeface="+mn-lt"/>
                <a:cs typeface="Courier New" pitchFamily="49" charset="0"/>
              </a:rPr>
              <a:t>Time –  2pm to 4pm</a:t>
            </a:r>
          </a:p>
          <a:p>
            <a:pPr marR="176530" lvl="0">
              <a:lnSpc>
                <a:spcPct val="120000"/>
              </a:lnSpc>
              <a:spcBef>
                <a:spcPts val="1170"/>
              </a:spcBef>
              <a:spcAft>
                <a:spcPts val="0"/>
              </a:spcAft>
            </a:pPr>
            <a:r>
              <a:rPr lang="en-US" sz="2600" b="0" dirty="0">
                <a:latin typeface="+mn-lt"/>
                <a:ea typeface="Trebuchet MS"/>
                <a:cs typeface="Trebuchet MS"/>
                <a:sym typeface="Trebuchet MS"/>
              </a:rPr>
              <a:t>These </a:t>
            </a:r>
            <a:r>
              <a:rPr lang="en-US" sz="2600" b="0" dirty="0" smtClean="0">
                <a:latin typeface="+mn-lt"/>
                <a:ea typeface="Trebuchet MS"/>
                <a:cs typeface="Trebuchet MS"/>
                <a:sym typeface="Trebuchet MS"/>
              </a:rPr>
              <a:t>slides are prepared </a:t>
            </a:r>
            <a:r>
              <a:rPr lang="en-US" sz="2600" b="0" dirty="0">
                <a:latin typeface="+mn-lt"/>
                <a:ea typeface="Trebuchet MS"/>
                <a:cs typeface="Trebuchet MS"/>
                <a:sym typeface="Trebuchet MS"/>
              </a:rPr>
              <a:t>by the instructor, with grateful acknowledgement of </a:t>
            </a:r>
            <a:r>
              <a:rPr lang="en-US" sz="2600" b="0" dirty="0" smtClean="0">
                <a:latin typeface="+mn-lt"/>
                <a:ea typeface="Trebuchet MS"/>
                <a:cs typeface="Trebuchet MS"/>
                <a:sym typeface="Trebuchet MS"/>
              </a:rPr>
              <a:t> </a:t>
            </a:r>
            <a:r>
              <a:rPr lang="en-US" sz="2600" b="0" dirty="0" smtClean="0">
                <a:latin typeface="+mn-lt"/>
                <a:ea typeface="Trebuchet MS"/>
                <a:cs typeface="Trebuchet MS"/>
                <a:sym typeface="Trebuchet MS"/>
              </a:rPr>
              <a:t>Tom Mitchell, and  </a:t>
            </a:r>
            <a:r>
              <a:rPr lang="en-US" sz="2600" b="0" dirty="0">
                <a:latin typeface="+mn-lt"/>
                <a:ea typeface="Trebuchet MS"/>
                <a:cs typeface="Trebuchet MS"/>
                <a:sym typeface="Trebuchet MS"/>
              </a:rPr>
              <a:t>many others who made  their course materials freely available online.</a:t>
            </a:r>
          </a:p>
          <a:p>
            <a:pPr lvl="0">
              <a:lnSpc>
                <a:spcPct val="117083"/>
              </a:lnSpc>
              <a:spcAft>
                <a:spcPts val="0"/>
              </a:spcAft>
            </a:pPr>
            <a:endParaRPr lang="en-US" sz="3200" dirty="0">
              <a:latin typeface="Trebuchet MS"/>
              <a:ea typeface="Trebuchet MS"/>
              <a:cs typeface="Trebuchet MS"/>
              <a:sym typeface="Trebuchet MS"/>
            </a:endParaRPr>
          </a:p>
          <a:p>
            <a:pPr marL="365760" indent="-256032" algn="ctr" fontAlgn="auto">
              <a:lnSpc>
                <a:spcPct val="100000"/>
              </a:lnSpc>
              <a:spcAft>
                <a:spcPts val="0"/>
              </a:spcAft>
              <a:buClr>
                <a:schemeClr val="accent1"/>
              </a:buClr>
              <a:buSzPct val="68000"/>
              <a:defRPr/>
            </a:pPr>
            <a:endParaRPr lang="en-US" sz="3600" dirty="0" smtClean="0">
              <a:latin typeface="+mn-lt"/>
              <a:cs typeface="Courier New"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304800" y="1676400"/>
            <a:ext cx="8458200" cy="3733800"/>
          </a:xfrm>
        </p:spPr>
        <p:txBody>
          <a:bodyPr>
            <a:normAutofit/>
          </a:bodyPr>
          <a:lstStyle/>
          <a:p>
            <a:pPr algn="just"/>
            <a:r>
              <a:rPr lang="en-US" sz="2800" dirty="0"/>
              <a:t>The amount of knowledge available about certain tasks might be too large for explicit encoding by humans (e.g., medical diagnostic).</a:t>
            </a:r>
          </a:p>
          <a:p>
            <a:pPr algn="just"/>
            <a:r>
              <a:rPr lang="en-US" sz="2800" dirty="0" smtClean="0"/>
              <a:t>New </a:t>
            </a:r>
            <a:r>
              <a:rPr lang="en-US" sz="2800" dirty="0"/>
              <a:t>knowledge about tasks is constantly being discovered by humans. It may be difficult to continuously re-design systems “by hand”.</a:t>
            </a:r>
          </a:p>
        </p:txBody>
      </p:sp>
      <p:sp>
        <p:nvSpPr>
          <p:cNvPr id="10244" name="Rectangle 4"/>
          <p:cNvSpPr>
            <a:spLocks noChangeArrowheads="1"/>
          </p:cNvSpPr>
          <p:nvPr/>
        </p:nvSpPr>
        <p:spPr bwMode="auto">
          <a:xfrm>
            <a:off x="0" y="507274"/>
            <a:ext cx="9144000" cy="762000"/>
          </a:xfrm>
          <a:prstGeom prst="rect">
            <a:avLst/>
          </a:prstGeom>
          <a:noFill/>
          <a:ln w="9525">
            <a:noFill/>
            <a:miter lim="800000"/>
            <a:headEnd/>
            <a:tailEnd/>
          </a:ln>
        </p:spPr>
        <p:txBody>
          <a:bodyPr anchor="b"/>
          <a:lstStyle/>
          <a:p>
            <a:r>
              <a:rPr kumimoji="1" lang="en-US" sz="4400" b="1" dirty="0">
                <a:latin typeface="+mn-lt"/>
              </a:rPr>
              <a:t>Why is Machine Learning Important </a:t>
            </a:r>
            <a:r>
              <a:rPr kumimoji="1" lang="en-US" sz="4400" b="1" dirty="0" smtClean="0">
                <a:latin typeface="+mn-lt"/>
              </a:rPr>
              <a:t>?</a:t>
            </a:r>
            <a:endParaRPr kumimoji="1" lang="en-US" sz="4400" b="1" dirty="0">
              <a:latin typeface="+mn-lt"/>
            </a:endParaRPr>
          </a:p>
        </p:txBody>
      </p:sp>
      <p:sp>
        <p:nvSpPr>
          <p:cNvPr id="7"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Tree>
    <p:extLst>
      <p:ext uri="{BB962C8B-B14F-4D97-AF65-F5344CB8AC3E}">
        <p14:creationId xmlns:p14="http://schemas.microsoft.com/office/powerpoint/2010/main" val="1722402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6"/>
          <p:cNvSpPr txBox="1">
            <a:spLocks noGrp="1"/>
          </p:cNvSpPr>
          <p:nvPr>
            <p:ph type="title"/>
          </p:nvPr>
        </p:nvSpPr>
        <p:spPr>
          <a:xfrm>
            <a:off x="191552" y="748163"/>
            <a:ext cx="7431600" cy="6351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3600" dirty="0"/>
              <a:t>When Do We Use Machine Learning?</a:t>
            </a:r>
            <a:endParaRPr sz="3600" dirty="0"/>
          </a:p>
        </p:txBody>
      </p:sp>
      <p:sp>
        <p:nvSpPr>
          <p:cNvPr id="360" name="Google Shape;360;p56"/>
          <p:cNvSpPr txBox="1"/>
          <p:nvPr/>
        </p:nvSpPr>
        <p:spPr>
          <a:xfrm>
            <a:off x="653674" y="1447800"/>
            <a:ext cx="8178175" cy="1943350"/>
          </a:xfrm>
          <a:prstGeom prst="rect">
            <a:avLst/>
          </a:prstGeom>
          <a:noFill/>
          <a:ln>
            <a:noFill/>
          </a:ln>
        </p:spPr>
        <p:txBody>
          <a:bodyPr spcFirstLastPara="1" wrap="square" lIns="0" tIns="62850" rIns="0" bIns="0" anchor="t" anchorCtr="0">
            <a:noAutofit/>
          </a:bodyPr>
          <a:lstStyle/>
          <a:p>
            <a:pPr marL="12700" marR="0" lvl="0" indent="0" algn="l" rtl="0">
              <a:lnSpc>
                <a:spcPct val="100000"/>
              </a:lnSpc>
              <a:spcBef>
                <a:spcPts val="0"/>
              </a:spcBef>
              <a:spcAft>
                <a:spcPts val="0"/>
              </a:spcAft>
              <a:buNone/>
            </a:pPr>
            <a:r>
              <a:rPr lang="en-US" sz="2800" dirty="0" smtClean="0">
                <a:latin typeface="Trebuchet MS"/>
                <a:ea typeface="Trebuchet MS"/>
                <a:cs typeface="Trebuchet MS"/>
                <a:sym typeface="Trebuchet MS"/>
              </a:rPr>
              <a:t>ML </a:t>
            </a:r>
            <a:r>
              <a:rPr lang="en-US" sz="2800" dirty="0">
                <a:latin typeface="Trebuchet MS"/>
                <a:ea typeface="Trebuchet MS"/>
                <a:cs typeface="Trebuchet MS"/>
                <a:sym typeface="Trebuchet MS"/>
              </a:rPr>
              <a:t>is used when:</a:t>
            </a:r>
            <a:endParaRPr sz="2800" dirty="0">
              <a:latin typeface="Trebuchet MS"/>
              <a:ea typeface="Trebuchet MS"/>
              <a:cs typeface="Trebuchet MS"/>
              <a:sym typeface="Trebuchet MS"/>
            </a:endParaRPr>
          </a:p>
          <a:p>
            <a:pPr marL="355600" marR="0" lvl="0" indent="-330200" algn="l" rtl="0">
              <a:lnSpc>
                <a:spcPct val="100000"/>
              </a:lnSpc>
              <a:spcBef>
                <a:spcPts val="340"/>
              </a:spcBef>
              <a:spcAft>
                <a:spcPts val="0"/>
              </a:spcAft>
              <a:buSzPts val="2200"/>
              <a:buFont typeface="Arial"/>
              <a:buChar char="•"/>
            </a:pPr>
            <a:r>
              <a:rPr lang="en-US" sz="2200" dirty="0">
                <a:latin typeface="Trebuchet MS"/>
                <a:ea typeface="Trebuchet MS"/>
                <a:cs typeface="Trebuchet MS"/>
                <a:sym typeface="Trebuchet MS"/>
              </a:rPr>
              <a:t>Human expertise does not exist (navigating on Mars)</a:t>
            </a:r>
            <a:endParaRPr sz="2200" dirty="0">
              <a:latin typeface="Trebuchet MS"/>
              <a:ea typeface="Trebuchet MS"/>
              <a:cs typeface="Trebuchet MS"/>
              <a:sym typeface="Trebuchet MS"/>
            </a:endParaRPr>
          </a:p>
          <a:p>
            <a:pPr marL="355600" marR="0" lvl="0" indent="-330200" algn="l" rtl="0">
              <a:lnSpc>
                <a:spcPct val="100000"/>
              </a:lnSpc>
              <a:spcBef>
                <a:spcPts val="220"/>
              </a:spcBef>
              <a:spcAft>
                <a:spcPts val="0"/>
              </a:spcAft>
              <a:buSzPts val="2200"/>
              <a:buFont typeface="Arial"/>
              <a:buChar char="•"/>
            </a:pPr>
            <a:r>
              <a:rPr lang="en-US" sz="2200" dirty="0">
                <a:latin typeface="Trebuchet MS"/>
                <a:ea typeface="Trebuchet MS"/>
                <a:cs typeface="Trebuchet MS"/>
                <a:sym typeface="Trebuchet MS"/>
              </a:rPr>
              <a:t>Humans can’t explain their expertise (speech recognition)</a:t>
            </a:r>
            <a:endParaRPr sz="2200" dirty="0">
              <a:latin typeface="Trebuchet MS"/>
              <a:ea typeface="Trebuchet MS"/>
              <a:cs typeface="Trebuchet MS"/>
              <a:sym typeface="Trebuchet MS"/>
            </a:endParaRPr>
          </a:p>
          <a:p>
            <a:pPr marL="355600" marR="0" lvl="0" indent="-330200" algn="l" rtl="0">
              <a:lnSpc>
                <a:spcPct val="100000"/>
              </a:lnSpc>
              <a:spcBef>
                <a:spcPts val="320"/>
              </a:spcBef>
              <a:spcAft>
                <a:spcPts val="0"/>
              </a:spcAft>
              <a:buSzPts val="2200"/>
              <a:buFont typeface="Arial"/>
              <a:buChar char="•"/>
            </a:pPr>
            <a:r>
              <a:rPr lang="en-US" sz="2200" dirty="0">
                <a:latin typeface="Trebuchet MS"/>
                <a:ea typeface="Trebuchet MS"/>
                <a:cs typeface="Trebuchet MS"/>
                <a:sym typeface="Trebuchet MS"/>
              </a:rPr>
              <a:t>Models must be customized (personalized medicine)</a:t>
            </a:r>
            <a:endParaRPr sz="2200" dirty="0">
              <a:latin typeface="Trebuchet MS"/>
              <a:ea typeface="Trebuchet MS"/>
              <a:cs typeface="Trebuchet MS"/>
              <a:sym typeface="Trebuchet MS"/>
            </a:endParaRPr>
          </a:p>
          <a:p>
            <a:pPr marL="355600" marR="0" lvl="0" indent="-342900" algn="l" rtl="0">
              <a:lnSpc>
                <a:spcPct val="100000"/>
              </a:lnSpc>
              <a:spcBef>
                <a:spcPts val="320"/>
              </a:spcBef>
              <a:spcAft>
                <a:spcPts val="0"/>
              </a:spcAft>
              <a:buSzPts val="2400"/>
              <a:buFont typeface="Arial"/>
              <a:buChar char="•"/>
            </a:pPr>
            <a:r>
              <a:rPr lang="en-US" sz="2400" dirty="0">
                <a:latin typeface="Trebuchet MS"/>
                <a:ea typeface="Trebuchet MS"/>
                <a:cs typeface="Trebuchet MS"/>
                <a:sym typeface="Trebuchet MS"/>
              </a:rPr>
              <a:t>Models are based on huge amounts of data (genomics)</a:t>
            </a:r>
            <a:endParaRPr sz="2400" dirty="0">
              <a:latin typeface="Trebuchet MS"/>
              <a:ea typeface="Trebuchet MS"/>
              <a:cs typeface="Trebuchet MS"/>
              <a:sym typeface="Trebuchet MS"/>
            </a:endParaRPr>
          </a:p>
        </p:txBody>
      </p:sp>
      <p:sp>
        <p:nvSpPr>
          <p:cNvPr id="361" name="Google Shape;361;p56"/>
          <p:cNvSpPr/>
          <p:nvPr/>
        </p:nvSpPr>
        <p:spPr>
          <a:xfrm>
            <a:off x="457200" y="3520224"/>
            <a:ext cx="2082600" cy="1667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2" name="Google Shape;362;p56"/>
          <p:cNvSpPr/>
          <p:nvPr/>
        </p:nvSpPr>
        <p:spPr>
          <a:xfrm>
            <a:off x="2702204" y="3520224"/>
            <a:ext cx="2001300" cy="16677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3" name="Google Shape;363;p56"/>
          <p:cNvSpPr/>
          <p:nvPr/>
        </p:nvSpPr>
        <p:spPr>
          <a:xfrm>
            <a:off x="4865890" y="3516515"/>
            <a:ext cx="1973400" cy="16713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4" name="Google Shape;364;p56"/>
          <p:cNvSpPr/>
          <p:nvPr/>
        </p:nvSpPr>
        <p:spPr>
          <a:xfrm>
            <a:off x="7001891" y="3520224"/>
            <a:ext cx="1830000" cy="16677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5" name="Google Shape;365;p56"/>
          <p:cNvSpPr txBox="1"/>
          <p:nvPr/>
        </p:nvSpPr>
        <p:spPr>
          <a:xfrm>
            <a:off x="78752" y="5532550"/>
            <a:ext cx="7657200" cy="1353300"/>
          </a:xfrm>
          <a:prstGeom prst="rect">
            <a:avLst/>
          </a:prstGeom>
          <a:noFill/>
          <a:ln>
            <a:noFill/>
          </a:ln>
        </p:spPr>
        <p:txBody>
          <a:bodyPr spcFirstLastPara="1" wrap="square" lIns="0" tIns="62850" rIns="0" bIns="0" anchor="t" anchorCtr="0">
            <a:noAutofit/>
          </a:bodyPr>
          <a:lstStyle/>
          <a:p>
            <a:pPr marL="469900" marR="0" lvl="0" indent="0" algn="l" rtl="0">
              <a:lnSpc>
                <a:spcPct val="100000"/>
              </a:lnSpc>
              <a:spcBef>
                <a:spcPts val="0"/>
              </a:spcBef>
              <a:spcAft>
                <a:spcPts val="0"/>
              </a:spcAft>
              <a:buNone/>
            </a:pPr>
            <a:r>
              <a:rPr lang="en-US" sz="2800">
                <a:latin typeface="Trebuchet MS"/>
                <a:ea typeface="Trebuchet MS"/>
                <a:cs typeface="Trebuchet MS"/>
                <a:sym typeface="Trebuchet MS"/>
              </a:rPr>
              <a:t>Learning isn’t always useful:</a:t>
            </a:r>
            <a:endParaRPr sz="2800">
              <a:latin typeface="Trebuchet MS"/>
              <a:ea typeface="Trebuchet MS"/>
              <a:cs typeface="Trebuchet MS"/>
              <a:sym typeface="Trebuchet MS"/>
            </a:endParaRPr>
          </a:p>
          <a:p>
            <a:pPr marL="812800" marR="0" lvl="0" indent="-342900" algn="l" rtl="0">
              <a:lnSpc>
                <a:spcPct val="100000"/>
              </a:lnSpc>
              <a:spcBef>
                <a:spcPts val="340"/>
              </a:spcBef>
              <a:spcAft>
                <a:spcPts val="0"/>
              </a:spcAft>
              <a:buSzPts val="2400"/>
              <a:buFont typeface="Arial"/>
              <a:buChar char="•"/>
            </a:pPr>
            <a:r>
              <a:rPr lang="en-US" sz="2400">
                <a:latin typeface="Trebuchet MS"/>
                <a:ea typeface="Trebuchet MS"/>
                <a:cs typeface="Trebuchet MS"/>
                <a:sym typeface="Trebuchet MS"/>
              </a:rPr>
              <a:t>There is no need to “learn” to calculate payroll</a:t>
            </a:r>
            <a:endParaRPr sz="2400">
              <a:latin typeface="Trebuchet MS"/>
              <a:ea typeface="Trebuchet MS"/>
              <a:cs typeface="Trebuchet MS"/>
              <a:sym typeface="Trebuchet MS"/>
            </a:endParaRPr>
          </a:p>
          <a:p>
            <a:pPr marL="0" marR="0" lvl="0" indent="0" algn="l" rtl="0">
              <a:lnSpc>
                <a:spcPct val="100000"/>
              </a:lnSpc>
              <a:spcBef>
                <a:spcPts val="1795"/>
              </a:spcBef>
              <a:spcAft>
                <a:spcPts val="0"/>
              </a:spcAft>
              <a:buNone/>
            </a:pPr>
            <a:r>
              <a:rPr lang="en-US">
                <a:latin typeface="Trebuchet MS"/>
                <a:ea typeface="Trebuchet MS"/>
                <a:cs typeface="Trebuchet MS"/>
                <a:sym typeface="Trebuchet MS"/>
              </a:rPr>
              <a:t>Slide Credit: Eric Eaton</a:t>
            </a:r>
            <a:endParaRPr sz="1400">
              <a:latin typeface="Trebuchet MS"/>
              <a:ea typeface="Trebuchet MS"/>
              <a:cs typeface="Trebuchet MS"/>
              <a:sym typeface="Trebuchet MS"/>
            </a:endParaRPr>
          </a:p>
        </p:txBody>
      </p:sp>
      <p:sp>
        <p:nvSpPr>
          <p:cNvPr id="366" name="Google Shape;366;p56"/>
          <p:cNvSpPr txBox="1"/>
          <p:nvPr/>
        </p:nvSpPr>
        <p:spPr>
          <a:xfrm>
            <a:off x="8503595" y="6422075"/>
            <a:ext cx="328200" cy="208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None/>
            </a:pPr>
            <a:endParaRPr sz="1200">
              <a:latin typeface="Trebuchet MS"/>
              <a:ea typeface="Trebuchet MS"/>
              <a:cs typeface="Trebuchet MS"/>
              <a:sym typeface="Trebuchet MS"/>
            </a:endParaRPr>
          </a:p>
        </p:txBody>
      </p:sp>
    </p:spTree>
    <p:extLst>
      <p:ext uri="{BB962C8B-B14F-4D97-AF65-F5344CB8AC3E}">
        <p14:creationId xmlns:p14="http://schemas.microsoft.com/office/powerpoint/2010/main" val="28806820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3" name="Google Shape;403;p61"/>
          <p:cNvSpPr txBox="1"/>
          <p:nvPr/>
        </p:nvSpPr>
        <p:spPr>
          <a:xfrm>
            <a:off x="533400" y="1527737"/>
            <a:ext cx="5085300" cy="4300200"/>
          </a:xfrm>
          <a:prstGeom prst="rect">
            <a:avLst/>
          </a:prstGeom>
          <a:noFill/>
          <a:ln>
            <a:noFill/>
          </a:ln>
        </p:spPr>
        <p:txBody>
          <a:bodyPr spcFirstLastPara="1" wrap="square" lIns="0" tIns="12700" rIns="0" bIns="0" anchor="t" anchorCtr="0">
            <a:noAutofit/>
          </a:bodyPr>
          <a:lstStyle/>
          <a:p>
            <a:pPr marL="355600" marR="0" lvl="0" indent="-342900" algn="l" rtl="0">
              <a:lnSpc>
                <a:spcPct val="100000"/>
              </a:lnSpc>
              <a:spcBef>
                <a:spcPts val="0"/>
              </a:spcBef>
              <a:spcAft>
                <a:spcPts val="0"/>
              </a:spcAft>
              <a:buSzPts val="2800"/>
              <a:buFont typeface="Arial"/>
              <a:buChar char="•"/>
            </a:pPr>
            <a:r>
              <a:rPr lang="en-US" sz="2800" dirty="0">
                <a:latin typeface="Trebuchet MS"/>
                <a:ea typeface="Trebuchet MS"/>
                <a:cs typeface="Trebuchet MS"/>
                <a:sym typeface="Trebuchet MS"/>
              </a:rPr>
              <a:t>Web search</a:t>
            </a:r>
            <a:endParaRPr sz="2800" dirty="0">
              <a:latin typeface="Trebuchet MS"/>
              <a:ea typeface="Trebuchet MS"/>
              <a:cs typeface="Trebuchet MS"/>
              <a:sym typeface="Trebuchet MS"/>
            </a:endParaRPr>
          </a:p>
          <a:p>
            <a:pPr marL="355600" marR="0" lvl="0" indent="-342900" algn="l" rtl="0">
              <a:lnSpc>
                <a:spcPct val="118892"/>
              </a:lnSpc>
              <a:spcBef>
                <a:spcPts val="40"/>
              </a:spcBef>
              <a:spcAft>
                <a:spcPts val="0"/>
              </a:spcAft>
              <a:buSzPts val="2800"/>
              <a:buFont typeface="Arial"/>
              <a:buChar char="•"/>
            </a:pPr>
            <a:r>
              <a:rPr lang="en-US" sz="2800" dirty="0">
                <a:latin typeface="Trebuchet MS"/>
                <a:ea typeface="Trebuchet MS"/>
                <a:cs typeface="Trebuchet MS"/>
                <a:sym typeface="Trebuchet MS"/>
              </a:rPr>
              <a:t>Computational biology</a:t>
            </a:r>
            <a:endParaRPr sz="2800" dirty="0">
              <a:latin typeface="Trebuchet MS"/>
              <a:ea typeface="Trebuchet MS"/>
              <a:cs typeface="Trebuchet MS"/>
              <a:sym typeface="Trebuchet MS"/>
            </a:endParaRPr>
          </a:p>
          <a:p>
            <a:pPr marL="355600" marR="0" lvl="0" indent="-342900" algn="l" rtl="0">
              <a:lnSpc>
                <a:spcPct val="118892"/>
              </a:lnSpc>
              <a:spcBef>
                <a:spcPts val="0"/>
              </a:spcBef>
              <a:spcAft>
                <a:spcPts val="0"/>
              </a:spcAft>
              <a:buSzPts val="2800"/>
              <a:buFont typeface="Arial"/>
              <a:buChar char="•"/>
            </a:pPr>
            <a:r>
              <a:rPr lang="en-US" sz="2800" dirty="0">
                <a:latin typeface="Trebuchet MS"/>
                <a:ea typeface="Trebuchet MS"/>
                <a:cs typeface="Trebuchet MS"/>
                <a:sym typeface="Trebuchet MS"/>
              </a:rPr>
              <a:t>Finance</a:t>
            </a:r>
            <a:endParaRPr sz="2800" dirty="0">
              <a:latin typeface="Trebuchet MS"/>
              <a:ea typeface="Trebuchet MS"/>
              <a:cs typeface="Trebuchet MS"/>
              <a:sym typeface="Trebuchet MS"/>
            </a:endParaRPr>
          </a:p>
          <a:p>
            <a:pPr marL="355600" marR="0" lvl="0" indent="-342900" algn="l" rtl="0">
              <a:lnSpc>
                <a:spcPct val="100000"/>
              </a:lnSpc>
              <a:spcBef>
                <a:spcPts val="40"/>
              </a:spcBef>
              <a:spcAft>
                <a:spcPts val="0"/>
              </a:spcAft>
              <a:buSzPts val="2800"/>
              <a:buFont typeface="Arial"/>
              <a:buChar char="•"/>
            </a:pPr>
            <a:r>
              <a:rPr lang="en-US" sz="2800" dirty="0">
                <a:latin typeface="Trebuchet MS"/>
                <a:ea typeface="Trebuchet MS"/>
                <a:cs typeface="Trebuchet MS"/>
                <a:sym typeface="Trebuchet MS"/>
              </a:rPr>
              <a:t>E-commerce</a:t>
            </a:r>
            <a:endParaRPr sz="2800" dirty="0">
              <a:latin typeface="Trebuchet MS"/>
              <a:ea typeface="Trebuchet MS"/>
              <a:cs typeface="Trebuchet MS"/>
              <a:sym typeface="Trebuchet MS"/>
            </a:endParaRPr>
          </a:p>
          <a:p>
            <a:pPr marL="355600" marR="0" lvl="0" indent="-342900" algn="l" rtl="0">
              <a:lnSpc>
                <a:spcPct val="118892"/>
              </a:lnSpc>
              <a:spcBef>
                <a:spcPts val="40"/>
              </a:spcBef>
              <a:spcAft>
                <a:spcPts val="0"/>
              </a:spcAft>
              <a:buSzPts val="2800"/>
              <a:buFont typeface="Arial"/>
              <a:buChar char="•"/>
            </a:pPr>
            <a:r>
              <a:rPr lang="en-US" sz="2800" dirty="0">
                <a:latin typeface="Trebuchet MS"/>
                <a:ea typeface="Trebuchet MS"/>
                <a:cs typeface="Trebuchet MS"/>
                <a:sym typeface="Trebuchet MS"/>
              </a:rPr>
              <a:t>Space exploration</a:t>
            </a:r>
            <a:endParaRPr sz="2800" dirty="0">
              <a:latin typeface="Trebuchet MS"/>
              <a:ea typeface="Trebuchet MS"/>
              <a:cs typeface="Trebuchet MS"/>
              <a:sym typeface="Trebuchet MS"/>
            </a:endParaRPr>
          </a:p>
          <a:p>
            <a:pPr marL="355600" marR="0" lvl="0" indent="-342900" algn="l" rtl="0">
              <a:lnSpc>
                <a:spcPct val="118892"/>
              </a:lnSpc>
              <a:spcBef>
                <a:spcPts val="0"/>
              </a:spcBef>
              <a:spcAft>
                <a:spcPts val="0"/>
              </a:spcAft>
              <a:buSzPts val="2800"/>
              <a:buFont typeface="Arial"/>
              <a:buChar char="•"/>
            </a:pPr>
            <a:r>
              <a:rPr lang="en-US" sz="2800" dirty="0">
                <a:latin typeface="Trebuchet MS"/>
                <a:ea typeface="Trebuchet MS"/>
                <a:cs typeface="Trebuchet MS"/>
                <a:sym typeface="Trebuchet MS"/>
              </a:rPr>
              <a:t>Robotics</a:t>
            </a:r>
            <a:endParaRPr sz="2800" dirty="0">
              <a:latin typeface="Trebuchet MS"/>
              <a:ea typeface="Trebuchet MS"/>
              <a:cs typeface="Trebuchet MS"/>
              <a:sym typeface="Trebuchet MS"/>
            </a:endParaRPr>
          </a:p>
          <a:p>
            <a:pPr marL="355600" marR="0" lvl="0" indent="-342900" algn="l" rtl="0">
              <a:lnSpc>
                <a:spcPct val="118892"/>
              </a:lnSpc>
              <a:spcBef>
                <a:spcPts val="40"/>
              </a:spcBef>
              <a:spcAft>
                <a:spcPts val="0"/>
              </a:spcAft>
              <a:buSzPts val="2800"/>
              <a:buFont typeface="Arial"/>
              <a:buChar char="•"/>
            </a:pPr>
            <a:r>
              <a:rPr lang="en-US" sz="2800" dirty="0">
                <a:latin typeface="Trebuchet MS"/>
                <a:ea typeface="Trebuchet MS"/>
                <a:cs typeface="Trebuchet MS"/>
                <a:sym typeface="Trebuchet MS"/>
              </a:rPr>
              <a:t>Information extraction</a:t>
            </a:r>
            <a:endParaRPr sz="2800" dirty="0">
              <a:latin typeface="Trebuchet MS"/>
              <a:ea typeface="Trebuchet MS"/>
              <a:cs typeface="Trebuchet MS"/>
              <a:sym typeface="Trebuchet MS"/>
            </a:endParaRPr>
          </a:p>
          <a:p>
            <a:pPr marL="355600" marR="0" lvl="0" indent="-342900" algn="l" rtl="0">
              <a:lnSpc>
                <a:spcPct val="118892"/>
              </a:lnSpc>
              <a:spcBef>
                <a:spcPts val="0"/>
              </a:spcBef>
              <a:spcAft>
                <a:spcPts val="0"/>
              </a:spcAft>
              <a:buSzPts val="2800"/>
              <a:buFont typeface="Arial"/>
              <a:buChar char="•"/>
            </a:pPr>
            <a:r>
              <a:rPr lang="en-US" sz="2800" dirty="0">
                <a:latin typeface="Trebuchet MS"/>
                <a:ea typeface="Trebuchet MS"/>
                <a:cs typeface="Trebuchet MS"/>
                <a:sym typeface="Trebuchet MS"/>
              </a:rPr>
              <a:t>Social networks</a:t>
            </a:r>
            <a:endParaRPr sz="2800" dirty="0">
              <a:latin typeface="Trebuchet MS"/>
              <a:ea typeface="Trebuchet MS"/>
              <a:cs typeface="Trebuchet MS"/>
              <a:sym typeface="Trebuchet MS"/>
            </a:endParaRPr>
          </a:p>
          <a:p>
            <a:pPr marL="355600" marR="0" lvl="0" indent="-342900" algn="l" rtl="0">
              <a:lnSpc>
                <a:spcPct val="100000"/>
              </a:lnSpc>
              <a:spcBef>
                <a:spcPts val="40"/>
              </a:spcBef>
              <a:spcAft>
                <a:spcPts val="0"/>
              </a:spcAft>
              <a:buSzPts val="2800"/>
              <a:buFont typeface="Arial"/>
              <a:buChar char="•"/>
            </a:pPr>
            <a:r>
              <a:rPr lang="en-US" sz="2800" dirty="0" smtClean="0">
                <a:latin typeface="Trebuchet MS"/>
                <a:ea typeface="Trebuchet MS"/>
                <a:cs typeface="Trebuchet MS"/>
                <a:sym typeface="Trebuchet MS"/>
              </a:rPr>
              <a:t>Language Processing</a:t>
            </a:r>
          </a:p>
          <a:p>
            <a:pPr marL="12700" marR="0" lvl="0" algn="l" rtl="0">
              <a:lnSpc>
                <a:spcPct val="100000"/>
              </a:lnSpc>
              <a:spcBef>
                <a:spcPts val="40"/>
              </a:spcBef>
              <a:spcAft>
                <a:spcPts val="0"/>
              </a:spcAft>
              <a:buSzPts val="2800"/>
            </a:pPr>
            <a:r>
              <a:rPr lang="en-US" sz="2800" dirty="0" smtClean="0">
                <a:latin typeface="Trebuchet MS"/>
                <a:ea typeface="Trebuchet MS"/>
                <a:cs typeface="Trebuchet MS"/>
                <a:sym typeface="Trebuchet MS"/>
              </a:rPr>
              <a:t>Many more emerging…</a:t>
            </a:r>
            <a:endParaRPr sz="2800" dirty="0">
              <a:latin typeface="Trebuchet MS"/>
              <a:ea typeface="Trebuchet MS"/>
              <a:cs typeface="Trebuchet MS"/>
              <a:sym typeface="Trebuchet MS"/>
            </a:endParaRPr>
          </a:p>
        </p:txBody>
      </p:sp>
      <p:sp>
        <p:nvSpPr>
          <p:cNvPr id="404" name="Google Shape;404;p61"/>
          <p:cNvSpPr txBox="1"/>
          <p:nvPr/>
        </p:nvSpPr>
        <p:spPr>
          <a:xfrm>
            <a:off x="78754" y="6569500"/>
            <a:ext cx="2813700" cy="2388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400">
                <a:latin typeface="Trebuchet MS"/>
                <a:ea typeface="Trebuchet MS"/>
                <a:cs typeface="Trebuchet MS"/>
                <a:sym typeface="Trebuchet MS"/>
              </a:rPr>
              <a:t>Slide credit: Pedro Domingos</a:t>
            </a:r>
            <a:endParaRPr sz="1400">
              <a:latin typeface="Trebuchet MS"/>
              <a:ea typeface="Trebuchet MS"/>
              <a:cs typeface="Trebuchet MS"/>
              <a:sym typeface="Trebuchet MS"/>
            </a:endParaRPr>
          </a:p>
        </p:txBody>
      </p:sp>
      <p:sp>
        <p:nvSpPr>
          <p:cNvPr id="5" name="Rectangle 2"/>
          <p:cNvSpPr txBox="1">
            <a:spLocks noChangeArrowheads="1"/>
          </p:cNvSpPr>
          <p:nvPr/>
        </p:nvSpPr>
        <p:spPr>
          <a:xfrm>
            <a:off x="0" y="433252"/>
            <a:ext cx="9144000" cy="838200"/>
          </a:xfrm>
          <a:prstGeom prst="rect">
            <a:avLst/>
          </a:prstGeom>
        </p:spPr>
        <p:txBody>
          <a:bodyPr anchor="ctr"/>
          <a:lstStyle>
            <a:lvl1pPr algn="l" defTabSz="914400" rtl="0" eaLnBrk="1" latinLnBrk="0" hangingPunct="1">
              <a:spcBef>
                <a:spcPct val="0"/>
              </a:spcBef>
              <a:buNone/>
              <a:defRPr sz="3200" kern="1200">
                <a:solidFill>
                  <a:schemeClr val="tx1"/>
                </a:solidFill>
                <a:latin typeface="+mj-lt"/>
                <a:ea typeface="+mj-ea"/>
                <a:cs typeface="+mj-cs"/>
              </a:defRPr>
            </a:lvl1pPr>
          </a:lstStyle>
          <a:p>
            <a:pPr fontAlgn="auto">
              <a:spcAft>
                <a:spcPts val="0"/>
              </a:spcAft>
            </a:pPr>
            <a:r>
              <a:rPr lang="en-US" sz="4400" b="1" dirty="0"/>
              <a:t>Application </a:t>
            </a:r>
            <a:r>
              <a:rPr lang="en-US" sz="4400" b="1" dirty="0" smtClean="0"/>
              <a:t>Domains</a:t>
            </a:r>
            <a:endParaRPr lang="en-US" sz="4400" b="1" dirty="0">
              <a:latin typeface="+mn-lt"/>
            </a:endParaRPr>
          </a:p>
        </p:txBody>
      </p:sp>
    </p:spTree>
    <p:extLst>
      <p:ext uri="{BB962C8B-B14F-4D97-AF65-F5344CB8AC3E}">
        <p14:creationId xmlns:p14="http://schemas.microsoft.com/office/powerpoint/2010/main" val="4110970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6"/>
          <p:cNvSpPr txBox="1">
            <a:spLocks noGrp="1"/>
          </p:cNvSpPr>
          <p:nvPr>
            <p:ph type="title"/>
          </p:nvPr>
        </p:nvSpPr>
        <p:spPr>
          <a:xfrm>
            <a:off x="765075" y="2144075"/>
            <a:ext cx="7643700" cy="2920200"/>
          </a:xfrm>
          <a:prstGeom prst="rect">
            <a:avLst/>
          </a:prstGeom>
          <a:noFill/>
          <a:ln>
            <a:noFill/>
          </a:ln>
        </p:spPr>
        <p:txBody>
          <a:bodyPr spcFirstLastPara="1" wrap="square" lIns="0" tIns="9525" rIns="0" bIns="0" anchor="t" anchorCtr="0">
            <a:noAutofit/>
          </a:bodyPr>
          <a:lstStyle/>
          <a:p>
            <a:pPr marL="1471930" marR="5080" lvl="0" indent="-1459865" algn="l" rtl="0">
              <a:lnSpc>
                <a:spcPct val="100400"/>
              </a:lnSpc>
              <a:spcBef>
                <a:spcPts val="0"/>
              </a:spcBef>
              <a:spcAft>
                <a:spcPts val="0"/>
              </a:spcAft>
              <a:buNone/>
            </a:pPr>
            <a:r>
              <a:rPr lang="en-US" dirty="0"/>
              <a:t>State of the Art Applications of Machine Learning</a:t>
            </a:r>
            <a:endParaRPr dirty="0"/>
          </a:p>
          <a:p>
            <a:pPr marL="1471930" marR="5080" lvl="0" indent="-1459865" algn="l" rtl="0">
              <a:lnSpc>
                <a:spcPct val="100400"/>
              </a:lnSpc>
              <a:spcBef>
                <a:spcPts val="0"/>
              </a:spcBef>
              <a:spcAft>
                <a:spcPts val="0"/>
              </a:spcAft>
              <a:buNone/>
            </a:pPr>
            <a:endParaRPr dirty="0"/>
          </a:p>
          <a:p>
            <a:pPr marL="1471930" marR="5080" lvl="0" indent="-1459865" algn="l" rtl="0">
              <a:lnSpc>
                <a:spcPct val="100400"/>
              </a:lnSpc>
              <a:spcBef>
                <a:spcPts val="0"/>
              </a:spcBef>
              <a:spcAft>
                <a:spcPts val="0"/>
              </a:spcAft>
              <a:buNone/>
            </a:pPr>
            <a:r>
              <a:rPr lang="en-US" sz="1800" dirty="0" smtClean="0"/>
              <a:t>.</a:t>
            </a:r>
            <a:endParaRPr dirty="0"/>
          </a:p>
        </p:txBody>
      </p:sp>
      <p:sp>
        <p:nvSpPr>
          <p:cNvPr id="441" name="Google Shape;441;p66"/>
          <p:cNvSpPr txBox="1"/>
          <p:nvPr/>
        </p:nvSpPr>
        <p:spPr>
          <a:xfrm>
            <a:off x="8425815" y="6422072"/>
            <a:ext cx="180975" cy="208279"/>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None/>
            </a:pPr>
            <a:endParaRPr sz="1200">
              <a:latin typeface="Trebuchet MS"/>
              <a:ea typeface="Trebuchet MS"/>
              <a:cs typeface="Trebuchet MS"/>
              <a:sym typeface="Trebuchet MS"/>
            </a:endParaRPr>
          </a:p>
        </p:txBody>
      </p:sp>
    </p:spTree>
    <p:extLst>
      <p:ext uri="{BB962C8B-B14F-4D97-AF65-F5344CB8AC3E}">
        <p14:creationId xmlns:p14="http://schemas.microsoft.com/office/powerpoint/2010/main" val="8981788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9"/>
          <p:cNvSpPr txBox="1">
            <a:spLocks noGrp="1"/>
          </p:cNvSpPr>
          <p:nvPr>
            <p:ph type="title"/>
          </p:nvPr>
        </p:nvSpPr>
        <p:spPr>
          <a:xfrm>
            <a:off x="26894" y="762000"/>
            <a:ext cx="8534100" cy="503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Times New Roman"/>
              <a:buNone/>
            </a:pPr>
            <a:r>
              <a:rPr lang="en-US" dirty="0">
                <a:solidFill>
                  <a:srgbClr val="000000"/>
                </a:solidFill>
                <a:latin typeface="Trebuchet MS"/>
                <a:ea typeface="Trebuchet MS"/>
                <a:cs typeface="Trebuchet MS"/>
                <a:sym typeface="Trebuchet MS"/>
              </a:rPr>
              <a:t>Application </a:t>
            </a:r>
            <a:r>
              <a:rPr lang="en-US" dirty="0" smtClean="0">
                <a:solidFill>
                  <a:srgbClr val="000000"/>
                </a:solidFill>
                <a:latin typeface="Trebuchet MS"/>
                <a:ea typeface="Trebuchet MS"/>
                <a:cs typeface="Trebuchet MS"/>
                <a:sym typeface="Trebuchet MS"/>
              </a:rPr>
              <a:t>Types</a:t>
            </a:r>
            <a:endParaRPr dirty="0">
              <a:solidFill>
                <a:srgbClr val="000000"/>
              </a:solidFill>
              <a:latin typeface="Trebuchet MS"/>
              <a:ea typeface="Trebuchet MS"/>
              <a:cs typeface="Trebuchet MS"/>
              <a:sym typeface="Trebuchet MS"/>
            </a:endParaRPr>
          </a:p>
        </p:txBody>
      </p:sp>
      <p:sp>
        <p:nvSpPr>
          <p:cNvPr id="389" name="Google Shape;389;p59"/>
          <p:cNvSpPr txBox="1">
            <a:spLocks noGrp="1"/>
          </p:cNvSpPr>
          <p:nvPr>
            <p:ph type="body" idx="1"/>
          </p:nvPr>
        </p:nvSpPr>
        <p:spPr>
          <a:xfrm>
            <a:off x="685800" y="1371600"/>
            <a:ext cx="8139000" cy="4687800"/>
          </a:xfrm>
          <a:prstGeom prst="rect">
            <a:avLst/>
          </a:prstGeom>
          <a:noFill/>
          <a:ln>
            <a:noFill/>
          </a:ln>
        </p:spPr>
        <p:txBody>
          <a:bodyPr spcFirstLastPara="1" wrap="square" lIns="91425" tIns="45700" rIns="91425" bIns="45700" anchor="t" anchorCtr="0">
            <a:noAutofit/>
          </a:bodyPr>
          <a:lstStyle/>
          <a:p>
            <a:pPr marL="742950" marR="0" lvl="1" indent="-285750" algn="l" rtl="0">
              <a:lnSpc>
                <a:spcPct val="80000"/>
              </a:lnSpc>
              <a:spcBef>
                <a:spcPts val="400"/>
              </a:spcBef>
              <a:spcAft>
                <a:spcPts val="0"/>
              </a:spcAft>
              <a:buClr>
                <a:srgbClr val="4A86E8"/>
              </a:buClr>
              <a:buSzPts val="2000"/>
              <a:buFont typeface="Times New Roman"/>
              <a:buChar char="–"/>
            </a:pPr>
            <a:r>
              <a:rPr lang="en-US" b="0" i="0" u="none" strike="noStrike" cap="none" dirty="0" smtClean="0">
                <a:latin typeface="+mj-lt"/>
                <a:ea typeface="Times New Roman"/>
                <a:cs typeface="Times New Roman"/>
                <a:sym typeface="Times New Roman"/>
              </a:rPr>
              <a:t>Medical </a:t>
            </a:r>
            <a:r>
              <a:rPr lang="en-US" b="0" i="0" u="none" strike="noStrike" cap="none" dirty="0">
                <a:latin typeface="+mj-lt"/>
                <a:ea typeface="Times New Roman"/>
                <a:cs typeface="Times New Roman"/>
                <a:sym typeface="Times New Roman"/>
              </a:rPr>
              <a:t>diagnosis</a:t>
            </a:r>
            <a:endParaRPr dirty="0">
              <a:latin typeface="+mj-lt"/>
            </a:endParaRPr>
          </a:p>
          <a:p>
            <a:pPr marL="742950" marR="0" lvl="1" indent="-285750" algn="l" rtl="0">
              <a:lnSpc>
                <a:spcPct val="80000"/>
              </a:lnSpc>
              <a:spcBef>
                <a:spcPts val="400"/>
              </a:spcBef>
              <a:spcAft>
                <a:spcPts val="0"/>
              </a:spcAft>
              <a:buClr>
                <a:srgbClr val="4A86E8"/>
              </a:buClr>
              <a:buSzPts val="2000"/>
              <a:buFont typeface="Times New Roman"/>
              <a:buChar char="–"/>
            </a:pPr>
            <a:r>
              <a:rPr lang="en-US" b="0" i="0" u="none" strike="noStrike" cap="none" dirty="0">
                <a:latin typeface="+mj-lt"/>
                <a:ea typeface="Times New Roman"/>
                <a:cs typeface="Times New Roman"/>
                <a:sym typeface="Times New Roman"/>
              </a:rPr>
              <a:t>Credit card applications or transactions</a:t>
            </a:r>
            <a:endParaRPr dirty="0">
              <a:latin typeface="+mj-lt"/>
            </a:endParaRPr>
          </a:p>
          <a:p>
            <a:pPr marL="742950" marR="0" lvl="1" indent="-285750" algn="l" rtl="0">
              <a:lnSpc>
                <a:spcPct val="80000"/>
              </a:lnSpc>
              <a:spcBef>
                <a:spcPts val="400"/>
              </a:spcBef>
              <a:spcAft>
                <a:spcPts val="0"/>
              </a:spcAft>
              <a:buClr>
                <a:srgbClr val="4A86E8"/>
              </a:buClr>
              <a:buSzPts val="2000"/>
              <a:buFont typeface="Times New Roman"/>
              <a:buChar char="–"/>
            </a:pPr>
            <a:r>
              <a:rPr lang="en-US" b="0" i="0" u="none" strike="noStrike" cap="none" dirty="0">
                <a:latin typeface="+mj-lt"/>
                <a:ea typeface="Times New Roman"/>
                <a:cs typeface="Times New Roman"/>
                <a:sym typeface="Times New Roman"/>
              </a:rPr>
              <a:t>Fraud detection in e-commerce</a:t>
            </a:r>
            <a:endParaRPr dirty="0">
              <a:latin typeface="+mj-lt"/>
            </a:endParaRPr>
          </a:p>
          <a:p>
            <a:pPr marL="742950" marR="0" lvl="1" indent="-285750" algn="l" rtl="0">
              <a:lnSpc>
                <a:spcPct val="80000"/>
              </a:lnSpc>
              <a:spcBef>
                <a:spcPts val="400"/>
              </a:spcBef>
              <a:spcAft>
                <a:spcPts val="0"/>
              </a:spcAft>
              <a:buClr>
                <a:srgbClr val="4A86E8"/>
              </a:buClr>
              <a:buSzPts val="2000"/>
              <a:buFont typeface="Times New Roman"/>
              <a:buChar char="–"/>
            </a:pPr>
            <a:r>
              <a:rPr lang="en-US" b="0" i="0" u="none" strike="noStrike" cap="none" dirty="0">
                <a:latin typeface="+mj-lt"/>
                <a:ea typeface="Times New Roman"/>
                <a:cs typeface="Times New Roman"/>
                <a:sym typeface="Times New Roman"/>
              </a:rPr>
              <a:t>Worm detection in network packets</a:t>
            </a:r>
            <a:endParaRPr dirty="0">
              <a:latin typeface="+mj-lt"/>
            </a:endParaRPr>
          </a:p>
          <a:p>
            <a:pPr marL="742950" marR="0" lvl="1" indent="-285750" algn="l" rtl="0">
              <a:lnSpc>
                <a:spcPct val="80000"/>
              </a:lnSpc>
              <a:spcBef>
                <a:spcPts val="400"/>
              </a:spcBef>
              <a:spcAft>
                <a:spcPts val="0"/>
              </a:spcAft>
              <a:buClr>
                <a:srgbClr val="4A86E8"/>
              </a:buClr>
              <a:buSzPts val="2000"/>
              <a:buFont typeface="Times New Roman"/>
              <a:buChar char="–"/>
            </a:pPr>
            <a:r>
              <a:rPr lang="en-US" b="0" i="0" u="none" strike="noStrike" cap="none" dirty="0">
                <a:latin typeface="+mj-lt"/>
                <a:ea typeface="Times New Roman"/>
                <a:cs typeface="Times New Roman"/>
                <a:sym typeface="Times New Roman"/>
              </a:rPr>
              <a:t>Spam filtering in email</a:t>
            </a:r>
            <a:endParaRPr dirty="0">
              <a:latin typeface="+mj-lt"/>
            </a:endParaRPr>
          </a:p>
          <a:p>
            <a:pPr marL="742950" marR="0" lvl="1" indent="-285750" algn="l" rtl="0">
              <a:lnSpc>
                <a:spcPct val="80000"/>
              </a:lnSpc>
              <a:spcBef>
                <a:spcPts val="400"/>
              </a:spcBef>
              <a:spcAft>
                <a:spcPts val="0"/>
              </a:spcAft>
              <a:buClr>
                <a:srgbClr val="4A86E8"/>
              </a:buClr>
              <a:buSzPts val="2000"/>
              <a:buFont typeface="Times New Roman"/>
              <a:buChar char="–"/>
            </a:pPr>
            <a:r>
              <a:rPr lang="en-US" b="0" i="0" u="none" strike="noStrike" cap="none" dirty="0">
                <a:latin typeface="+mj-lt"/>
                <a:ea typeface="Times New Roman"/>
                <a:cs typeface="Times New Roman"/>
                <a:sym typeface="Times New Roman"/>
              </a:rPr>
              <a:t>Recommended articles in a newspaper</a:t>
            </a:r>
            <a:endParaRPr dirty="0">
              <a:latin typeface="+mj-lt"/>
            </a:endParaRPr>
          </a:p>
          <a:p>
            <a:pPr marL="742950" marR="0" lvl="1" indent="-285750" algn="l" rtl="0">
              <a:lnSpc>
                <a:spcPct val="80000"/>
              </a:lnSpc>
              <a:spcBef>
                <a:spcPts val="400"/>
              </a:spcBef>
              <a:spcAft>
                <a:spcPts val="0"/>
              </a:spcAft>
              <a:buClr>
                <a:srgbClr val="4A86E8"/>
              </a:buClr>
              <a:buSzPts val="2000"/>
              <a:buFont typeface="Times New Roman"/>
              <a:buChar char="–"/>
            </a:pPr>
            <a:r>
              <a:rPr lang="en-US" b="0" i="0" u="none" strike="noStrike" cap="none" dirty="0">
                <a:latin typeface="+mj-lt"/>
                <a:ea typeface="Times New Roman"/>
                <a:cs typeface="Times New Roman"/>
                <a:sym typeface="Times New Roman"/>
              </a:rPr>
              <a:t>Recommended books, movies, music, or jokes</a:t>
            </a:r>
            <a:endParaRPr dirty="0">
              <a:latin typeface="+mj-lt"/>
            </a:endParaRPr>
          </a:p>
          <a:p>
            <a:pPr marL="742950" marR="0" lvl="1" indent="-285750" algn="l" rtl="0">
              <a:lnSpc>
                <a:spcPct val="80000"/>
              </a:lnSpc>
              <a:spcBef>
                <a:spcPts val="400"/>
              </a:spcBef>
              <a:spcAft>
                <a:spcPts val="0"/>
              </a:spcAft>
              <a:buClr>
                <a:srgbClr val="4A86E8"/>
              </a:buClr>
              <a:buSzPts val="2000"/>
              <a:buFont typeface="Times New Roman"/>
              <a:buChar char="–"/>
            </a:pPr>
            <a:r>
              <a:rPr lang="en-US" b="0" i="0" u="none" strike="noStrike" cap="none" dirty="0">
                <a:latin typeface="+mj-lt"/>
                <a:ea typeface="Times New Roman"/>
                <a:cs typeface="Times New Roman"/>
                <a:sym typeface="Times New Roman"/>
              </a:rPr>
              <a:t>Financial investments</a:t>
            </a:r>
            <a:endParaRPr dirty="0">
              <a:latin typeface="+mj-lt"/>
            </a:endParaRPr>
          </a:p>
          <a:p>
            <a:pPr marL="742950" marR="0" lvl="1" indent="-285750" algn="l" rtl="0">
              <a:lnSpc>
                <a:spcPct val="80000"/>
              </a:lnSpc>
              <a:spcBef>
                <a:spcPts val="400"/>
              </a:spcBef>
              <a:spcAft>
                <a:spcPts val="0"/>
              </a:spcAft>
              <a:buClr>
                <a:srgbClr val="4A86E8"/>
              </a:buClr>
              <a:buSzPts val="2000"/>
              <a:buFont typeface="Times New Roman"/>
              <a:buChar char="–"/>
            </a:pPr>
            <a:r>
              <a:rPr lang="en-US" b="0" i="0" u="none" strike="noStrike" cap="none" dirty="0">
                <a:latin typeface="+mj-lt"/>
                <a:ea typeface="Times New Roman"/>
                <a:cs typeface="Times New Roman"/>
                <a:sym typeface="Times New Roman"/>
              </a:rPr>
              <a:t>DNA sequences</a:t>
            </a:r>
            <a:endParaRPr dirty="0">
              <a:latin typeface="+mj-lt"/>
            </a:endParaRPr>
          </a:p>
          <a:p>
            <a:pPr marL="742950" marR="0" lvl="1" indent="-285750" algn="l" rtl="0">
              <a:lnSpc>
                <a:spcPct val="80000"/>
              </a:lnSpc>
              <a:spcBef>
                <a:spcPts val="400"/>
              </a:spcBef>
              <a:spcAft>
                <a:spcPts val="0"/>
              </a:spcAft>
              <a:buClr>
                <a:srgbClr val="4A86E8"/>
              </a:buClr>
              <a:buSzPts val="2000"/>
              <a:buFont typeface="Times New Roman"/>
              <a:buChar char="–"/>
            </a:pPr>
            <a:r>
              <a:rPr lang="en-US" b="0" i="0" u="none" strike="noStrike" cap="none" dirty="0">
                <a:latin typeface="+mj-lt"/>
                <a:ea typeface="Times New Roman"/>
                <a:cs typeface="Times New Roman"/>
                <a:sym typeface="Times New Roman"/>
              </a:rPr>
              <a:t>Spoken words</a:t>
            </a:r>
            <a:endParaRPr dirty="0">
              <a:latin typeface="+mj-lt"/>
            </a:endParaRPr>
          </a:p>
          <a:p>
            <a:pPr marL="742950" marR="0" lvl="1" indent="-285750" algn="l" rtl="0">
              <a:lnSpc>
                <a:spcPct val="80000"/>
              </a:lnSpc>
              <a:spcBef>
                <a:spcPts val="400"/>
              </a:spcBef>
              <a:spcAft>
                <a:spcPts val="0"/>
              </a:spcAft>
              <a:buClr>
                <a:srgbClr val="4A86E8"/>
              </a:buClr>
              <a:buSzPts val="2000"/>
              <a:buFont typeface="Times New Roman"/>
              <a:buChar char="–"/>
            </a:pPr>
            <a:r>
              <a:rPr lang="en-US" b="0" i="0" u="none" strike="noStrike" cap="none" dirty="0">
                <a:latin typeface="+mj-lt"/>
                <a:ea typeface="Times New Roman"/>
                <a:cs typeface="Times New Roman"/>
                <a:sym typeface="Times New Roman"/>
              </a:rPr>
              <a:t>Handwritten letters</a:t>
            </a:r>
            <a:endParaRPr dirty="0">
              <a:latin typeface="+mj-lt"/>
            </a:endParaRPr>
          </a:p>
          <a:p>
            <a:pPr marL="742950" marR="0" lvl="1" indent="-285750" algn="l" rtl="0">
              <a:lnSpc>
                <a:spcPct val="80000"/>
              </a:lnSpc>
              <a:spcBef>
                <a:spcPts val="400"/>
              </a:spcBef>
              <a:spcAft>
                <a:spcPts val="0"/>
              </a:spcAft>
              <a:buClr>
                <a:srgbClr val="4A86E8"/>
              </a:buClr>
              <a:buSzPts val="2000"/>
              <a:buFont typeface="Times New Roman"/>
              <a:buChar char="–"/>
            </a:pPr>
            <a:r>
              <a:rPr lang="en-US" b="0" i="0" u="none" strike="noStrike" cap="none" dirty="0">
                <a:latin typeface="+mj-lt"/>
                <a:ea typeface="Times New Roman"/>
                <a:cs typeface="Times New Roman"/>
                <a:sym typeface="Times New Roman"/>
              </a:rPr>
              <a:t>Astronomical images</a:t>
            </a:r>
            <a:endParaRPr dirty="0">
              <a:latin typeface="+mj-lt"/>
            </a:endParaRPr>
          </a:p>
          <a:p>
            <a:pPr marL="342900" marR="0" lvl="0" indent="-215900" algn="l" rtl="0">
              <a:lnSpc>
                <a:spcPct val="100000"/>
              </a:lnSpc>
              <a:spcBef>
                <a:spcPts val="400"/>
              </a:spcBef>
              <a:spcAft>
                <a:spcPts val="0"/>
              </a:spcAft>
              <a:buClr>
                <a:srgbClr val="FF0000"/>
              </a:buClr>
              <a:buSzPts val="2000"/>
              <a:buFont typeface="Times New Roman"/>
              <a:buNone/>
            </a:pPr>
            <a:endParaRPr sz="2000" b="0" i="0" u="none" strike="noStrike" cap="none" dirty="0">
              <a:solidFill>
                <a:srgbClr val="333399"/>
              </a:solidFill>
              <a:latin typeface="Times New Roman"/>
              <a:ea typeface="Times New Roman"/>
              <a:cs typeface="Times New Roman"/>
              <a:sym typeface="Times New Roman"/>
            </a:endParaRPr>
          </a:p>
        </p:txBody>
      </p:sp>
      <p:sp>
        <p:nvSpPr>
          <p:cNvPr id="390" name="Google Shape;390;p59"/>
          <p:cNvSpPr txBox="1"/>
          <p:nvPr/>
        </p:nvSpPr>
        <p:spPr>
          <a:xfrm>
            <a:off x="78753" y="6570550"/>
            <a:ext cx="2620800" cy="2388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400">
                <a:latin typeface="Trebuchet MS"/>
                <a:ea typeface="Trebuchet MS"/>
                <a:cs typeface="Trebuchet MS"/>
                <a:sym typeface="Trebuchet MS"/>
              </a:rPr>
              <a:t>Slide credit: </a:t>
            </a:r>
            <a:r>
              <a:rPr lang="en-US">
                <a:latin typeface="Trebuchet MS"/>
                <a:ea typeface="Trebuchet MS"/>
                <a:cs typeface="Trebuchet MS"/>
                <a:sym typeface="Trebuchet MS"/>
              </a:rPr>
              <a:t>Ray Mooney</a:t>
            </a: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7633570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7"/>
          <p:cNvSpPr txBox="1">
            <a:spLocks noGrp="1"/>
          </p:cNvSpPr>
          <p:nvPr>
            <p:ph type="title"/>
          </p:nvPr>
        </p:nvSpPr>
        <p:spPr>
          <a:xfrm>
            <a:off x="358590" y="1412377"/>
            <a:ext cx="6804210" cy="333400"/>
          </a:xfrm>
          <a:prstGeom prst="rect">
            <a:avLst/>
          </a:prstGeom>
          <a:noFill/>
          <a:ln>
            <a:noFill/>
          </a:ln>
        </p:spPr>
        <p:txBody>
          <a:bodyPr spcFirstLastPara="1" wrap="square" lIns="0" tIns="12700" rIns="0" bIns="0" anchor="t" anchorCtr="0">
            <a:noAutofit/>
          </a:bodyPr>
          <a:lstStyle/>
          <a:p>
            <a:pPr marL="1609725" marR="5080" lvl="0" indent="-1597660">
              <a:lnSpc>
                <a:spcPct val="113100"/>
              </a:lnSpc>
              <a:spcBef>
                <a:spcPts val="0"/>
              </a:spcBef>
            </a:pPr>
            <a:r>
              <a:rPr lang="en-US" sz="2400" dirty="0" smtClean="0"/>
              <a:t>It </a:t>
            </a:r>
            <a:r>
              <a:rPr lang="en-US" sz="2400" dirty="0"/>
              <a:t>is very hard to say what makes a 2</a:t>
            </a:r>
            <a:endParaRPr sz="2400" dirty="0"/>
          </a:p>
        </p:txBody>
      </p:sp>
      <p:sp>
        <p:nvSpPr>
          <p:cNvPr id="372" name="Google Shape;372;p57"/>
          <p:cNvSpPr/>
          <p:nvPr/>
        </p:nvSpPr>
        <p:spPr>
          <a:xfrm>
            <a:off x="827087" y="1905731"/>
            <a:ext cx="6814683" cy="410836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3" name="Google Shape;373;p57"/>
          <p:cNvSpPr/>
          <p:nvPr/>
        </p:nvSpPr>
        <p:spPr>
          <a:xfrm>
            <a:off x="845016" y="2558851"/>
            <a:ext cx="5219700" cy="827404"/>
          </a:xfrm>
          <a:custGeom>
            <a:avLst/>
            <a:gdLst/>
            <a:ahLst/>
            <a:cxnLst/>
            <a:rect l="l" t="t" r="r" b="b"/>
            <a:pathLst>
              <a:path w="5219700" h="827404" extrusionOk="0">
                <a:moveTo>
                  <a:pt x="0" y="0"/>
                </a:moveTo>
                <a:lnTo>
                  <a:pt x="5219702" y="0"/>
                </a:lnTo>
                <a:lnTo>
                  <a:pt x="5219702" y="827088"/>
                </a:lnTo>
                <a:lnTo>
                  <a:pt x="0" y="827088"/>
                </a:lnTo>
                <a:lnTo>
                  <a:pt x="0" y="0"/>
                </a:lnTo>
                <a:close/>
              </a:path>
            </a:pathLst>
          </a:custGeom>
          <a:noFill/>
          <a:ln w="19050" cap="flat" cmpd="sng">
            <a:solidFill>
              <a:srgbClr val="0099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5" name="Google Shape;375;p57"/>
          <p:cNvSpPr/>
          <p:nvPr/>
        </p:nvSpPr>
        <p:spPr>
          <a:xfrm>
            <a:off x="2209800" y="4356416"/>
            <a:ext cx="1368425" cy="827404"/>
          </a:xfrm>
          <a:custGeom>
            <a:avLst/>
            <a:gdLst/>
            <a:ahLst/>
            <a:cxnLst/>
            <a:rect l="l" t="t" r="r" b="b"/>
            <a:pathLst>
              <a:path w="1368425" h="827404" extrusionOk="0">
                <a:moveTo>
                  <a:pt x="0" y="0"/>
                </a:moveTo>
                <a:lnTo>
                  <a:pt x="1368430" y="0"/>
                </a:lnTo>
                <a:lnTo>
                  <a:pt x="1368430" y="827088"/>
                </a:lnTo>
                <a:lnTo>
                  <a:pt x="0" y="827088"/>
                </a:lnTo>
                <a:lnTo>
                  <a:pt x="0" y="0"/>
                </a:lnTo>
                <a:close/>
              </a:path>
            </a:pathLst>
          </a:custGeom>
          <a:noFill/>
          <a:ln w="190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6" name="Google Shape;376;p57"/>
          <p:cNvSpPr/>
          <p:nvPr/>
        </p:nvSpPr>
        <p:spPr>
          <a:xfrm>
            <a:off x="827087" y="3529012"/>
            <a:ext cx="720725" cy="827404"/>
          </a:xfrm>
          <a:custGeom>
            <a:avLst/>
            <a:gdLst/>
            <a:ahLst/>
            <a:cxnLst/>
            <a:rect l="l" t="t" r="r" b="b"/>
            <a:pathLst>
              <a:path w="720725" h="827404" extrusionOk="0">
                <a:moveTo>
                  <a:pt x="0" y="0"/>
                </a:moveTo>
                <a:lnTo>
                  <a:pt x="720725" y="0"/>
                </a:lnTo>
                <a:lnTo>
                  <a:pt x="720725" y="827087"/>
                </a:lnTo>
                <a:lnTo>
                  <a:pt x="0" y="827087"/>
                </a:lnTo>
                <a:lnTo>
                  <a:pt x="0" y="0"/>
                </a:lnTo>
                <a:close/>
              </a:path>
            </a:pathLst>
          </a:custGeom>
          <a:noFill/>
          <a:ln w="190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7" name="Google Shape;377;p57"/>
          <p:cNvSpPr txBox="1"/>
          <p:nvPr/>
        </p:nvSpPr>
        <p:spPr>
          <a:xfrm>
            <a:off x="78753" y="6570550"/>
            <a:ext cx="2620800" cy="2388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400">
                <a:latin typeface="Trebuchet MS"/>
                <a:ea typeface="Trebuchet MS"/>
                <a:cs typeface="Trebuchet MS"/>
                <a:sym typeface="Trebuchet MS"/>
              </a:rPr>
              <a:t>Slide credit: Geoffrey Hinton</a:t>
            </a:r>
            <a:endParaRPr sz="1400">
              <a:latin typeface="Trebuchet MS"/>
              <a:ea typeface="Trebuchet MS"/>
              <a:cs typeface="Trebuchet MS"/>
              <a:sym typeface="Trebuchet MS"/>
            </a:endParaRPr>
          </a:p>
        </p:txBody>
      </p:sp>
      <p:sp>
        <p:nvSpPr>
          <p:cNvPr id="10" name="Rectangle 2"/>
          <p:cNvSpPr txBox="1">
            <a:spLocks noChangeArrowheads="1"/>
          </p:cNvSpPr>
          <p:nvPr/>
        </p:nvSpPr>
        <p:spPr>
          <a:xfrm>
            <a:off x="0" y="433252"/>
            <a:ext cx="9144000" cy="838200"/>
          </a:xfrm>
          <a:prstGeom prst="rect">
            <a:avLst/>
          </a:prstGeom>
        </p:spPr>
        <p:txBody>
          <a:bodyPr anchor="ctr"/>
          <a:lstStyle>
            <a:lvl1pPr algn="l" defTabSz="914400" rtl="0" eaLnBrk="1" latinLnBrk="0" hangingPunct="1">
              <a:spcBef>
                <a:spcPct val="0"/>
              </a:spcBef>
              <a:buNone/>
              <a:defRPr sz="3200" kern="1200">
                <a:solidFill>
                  <a:schemeClr val="tx1"/>
                </a:solidFill>
                <a:latin typeface="+mj-lt"/>
                <a:ea typeface="+mj-ea"/>
                <a:cs typeface="+mj-cs"/>
              </a:defRPr>
            </a:lvl1pPr>
          </a:lstStyle>
          <a:p>
            <a:pPr fontAlgn="auto">
              <a:spcAft>
                <a:spcPts val="0"/>
              </a:spcAft>
            </a:pPr>
            <a:r>
              <a:rPr lang="en-US" sz="4400" b="1" dirty="0" smtClean="0">
                <a:latin typeface="+mn-lt"/>
              </a:rPr>
              <a:t>Pattern recognition</a:t>
            </a:r>
            <a:endParaRPr lang="en-US" sz="4400" b="1" dirty="0">
              <a:latin typeface="+mn-lt"/>
            </a:endParaRPr>
          </a:p>
        </p:txBody>
      </p:sp>
      <p:sp>
        <p:nvSpPr>
          <p:cNvPr id="12" name="Google Shape;374;p57"/>
          <p:cNvSpPr/>
          <p:nvPr/>
        </p:nvSpPr>
        <p:spPr>
          <a:xfrm>
            <a:off x="7171765" y="1745777"/>
            <a:ext cx="720725" cy="827404"/>
          </a:xfrm>
          <a:custGeom>
            <a:avLst/>
            <a:gdLst/>
            <a:ahLst/>
            <a:cxnLst/>
            <a:rect l="l" t="t" r="r" b="b"/>
            <a:pathLst>
              <a:path w="720725" h="827404" extrusionOk="0">
                <a:moveTo>
                  <a:pt x="0" y="0"/>
                </a:moveTo>
                <a:lnTo>
                  <a:pt x="720725" y="0"/>
                </a:lnTo>
                <a:lnTo>
                  <a:pt x="720725" y="827088"/>
                </a:lnTo>
                <a:lnTo>
                  <a:pt x="0" y="827088"/>
                </a:lnTo>
                <a:lnTo>
                  <a:pt x="0" y="0"/>
                </a:lnTo>
                <a:close/>
              </a:path>
            </a:pathLst>
          </a:custGeom>
          <a:noFill/>
          <a:ln w="190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extLst>
      <p:ext uri="{BB962C8B-B14F-4D97-AF65-F5344CB8AC3E}">
        <p14:creationId xmlns:p14="http://schemas.microsoft.com/office/powerpoint/2010/main" val="27168017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7"/>
          <p:cNvSpPr txBox="1">
            <a:spLocks noGrp="1"/>
          </p:cNvSpPr>
          <p:nvPr>
            <p:ph type="title"/>
          </p:nvPr>
        </p:nvSpPr>
        <p:spPr>
          <a:xfrm>
            <a:off x="35859" y="467360"/>
            <a:ext cx="3691200" cy="6960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3600" dirty="0"/>
              <a:t>Autonomous Cars</a:t>
            </a:r>
            <a:endParaRPr sz="3600" dirty="0"/>
          </a:p>
        </p:txBody>
      </p:sp>
      <p:sp>
        <p:nvSpPr>
          <p:cNvPr id="447" name="Google Shape;447;p67"/>
          <p:cNvSpPr/>
          <p:nvPr/>
        </p:nvSpPr>
        <p:spPr>
          <a:xfrm>
            <a:off x="5029199" y="1371599"/>
            <a:ext cx="3456367" cy="233698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8" name="Google Shape;448;p67"/>
          <p:cNvSpPr/>
          <p:nvPr/>
        </p:nvSpPr>
        <p:spPr>
          <a:xfrm>
            <a:off x="609600" y="1371600"/>
            <a:ext cx="3886193" cy="223826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9" name="Google Shape;449;p67"/>
          <p:cNvSpPr/>
          <p:nvPr/>
        </p:nvSpPr>
        <p:spPr>
          <a:xfrm>
            <a:off x="5834494" y="1990026"/>
            <a:ext cx="1447800" cy="1295400"/>
          </a:xfrm>
          <a:custGeom>
            <a:avLst/>
            <a:gdLst/>
            <a:ahLst/>
            <a:cxnLst/>
            <a:rect l="l" t="t" r="r" b="b"/>
            <a:pathLst>
              <a:path w="1447800" h="1295400" extrusionOk="0">
                <a:moveTo>
                  <a:pt x="0" y="0"/>
                </a:moveTo>
                <a:lnTo>
                  <a:pt x="1447800" y="0"/>
                </a:lnTo>
                <a:lnTo>
                  <a:pt x="1447800" y="1295400"/>
                </a:lnTo>
                <a:lnTo>
                  <a:pt x="0" y="1295400"/>
                </a:lnTo>
                <a:lnTo>
                  <a:pt x="0" y="0"/>
                </a:lnTo>
                <a:close/>
              </a:path>
            </a:pathLst>
          </a:custGeom>
          <a:noFill/>
          <a:ln w="28575" cap="flat" cmpd="sng">
            <a:solidFill>
              <a:srgbClr val="FFF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50" name="Google Shape;450;p67"/>
          <p:cNvSpPr/>
          <p:nvPr/>
        </p:nvSpPr>
        <p:spPr>
          <a:xfrm>
            <a:off x="5141252" y="3844364"/>
            <a:ext cx="3162159" cy="263263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51" name="Google Shape;451;p67"/>
          <p:cNvSpPr/>
          <p:nvPr/>
        </p:nvSpPr>
        <p:spPr>
          <a:xfrm>
            <a:off x="5124602" y="3862091"/>
            <a:ext cx="3178809" cy="2811779"/>
          </a:xfrm>
          <a:custGeom>
            <a:avLst/>
            <a:gdLst/>
            <a:ahLst/>
            <a:cxnLst/>
            <a:rect l="l" t="t" r="r" b="b"/>
            <a:pathLst>
              <a:path w="3178809" h="2811779" extrusionOk="0">
                <a:moveTo>
                  <a:pt x="0" y="0"/>
                </a:moveTo>
                <a:lnTo>
                  <a:pt x="3178731" y="0"/>
                </a:lnTo>
                <a:lnTo>
                  <a:pt x="3178731" y="2811541"/>
                </a:lnTo>
                <a:lnTo>
                  <a:pt x="0" y="2811541"/>
                </a:lnTo>
                <a:lnTo>
                  <a:pt x="0" y="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52" name="Google Shape;452;p67"/>
          <p:cNvSpPr txBox="1"/>
          <p:nvPr/>
        </p:nvSpPr>
        <p:spPr>
          <a:xfrm>
            <a:off x="260069" y="3696730"/>
            <a:ext cx="4616731" cy="2475470"/>
          </a:xfrm>
          <a:prstGeom prst="rect">
            <a:avLst/>
          </a:prstGeom>
          <a:noFill/>
          <a:ln>
            <a:noFill/>
          </a:ln>
        </p:spPr>
        <p:txBody>
          <a:bodyPr spcFirstLastPara="1" wrap="square" lIns="0" tIns="13950" rIns="0" bIns="0" anchor="t" anchorCtr="0">
            <a:noAutofit/>
          </a:bodyPr>
          <a:lstStyle/>
          <a:p>
            <a:pPr marL="355600" marR="754380" lvl="0" indent="-342900" algn="l" rtl="0">
              <a:lnSpc>
                <a:spcPct val="99600"/>
              </a:lnSpc>
              <a:spcBef>
                <a:spcPts val="0"/>
              </a:spcBef>
              <a:spcAft>
                <a:spcPts val="0"/>
              </a:spcAft>
              <a:buSzPts val="2300"/>
              <a:buFont typeface="Arial"/>
              <a:buChar char="•"/>
            </a:pPr>
            <a:r>
              <a:rPr lang="en-US" sz="2300" dirty="0">
                <a:latin typeface="Trebuchet MS"/>
                <a:ea typeface="Trebuchet MS"/>
                <a:cs typeface="Trebuchet MS"/>
                <a:sym typeface="Trebuchet MS"/>
              </a:rPr>
              <a:t>Nevada made it legal for  autonomous cars to drive on  roads in June 2011</a:t>
            </a:r>
            <a:endParaRPr sz="2300" dirty="0">
              <a:latin typeface="Trebuchet MS"/>
              <a:ea typeface="Trebuchet MS"/>
              <a:cs typeface="Trebuchet MS"/>
              <a:sym typeface="Trebuchet MS"/>
            </a:endParaRPr>
          </a:p>
          <a:p>
            <a:pPr marL="355600" marR="384810" lvl="0" indent="-342900" algn="l" rtl="0">
              <a:lnSpc>
                <a:spcPct val="100200"/>
              </a:lnSpc>
              <a:spcBef>
                <a:spcPts val="535"/>
              </a:spcBef>
              <a:spcAft>
                <a:spcPts val="0"/>
              </a:spcAft>
              <a:buSzPts val="2300"/>
              <a:buFont typeface="Arial"/>
              <a:buChar char="•"/>
            </a:pPr>
            <a:r>
              <a:rPr lang="en-US" sz="2300" dirty="0">
                <a:latin typeface="Trebuchet MS"/>
                <a:ea typeface="Trebuchet MS"/>
                <a:cs typeface="Trebuchet MS"/>
                <a:sym typeface="Trebuchet MS"/>
              </a:rPr>
              <a:t>As of 2013, four states (Nevada,  Florida, California, and  Michigan) have legalized  autonomous </a:t>
            </a:r>
            <a:r>
              <a:rPr lang="en-US" sz="2300" dirty="0" smtClean="0">
                <a:latin typeface="Trebuchet MS"/>
                <a:ea typeface="Trebuchet MS"/>
                <a:cs typeface="Trebuchet MS"/>
                <a:sym typeface="Trebuchet MS"/>
              </a:rPr>
              <a:t>cars</a:t>
            </a:r>
            <a:endParaRPr sz="2300" dirty="0" smtClean="0">
              <a:latin typeface="Trebuchet MS"/>
              <a:ea typeface="Trebuchet MS"/>
              <a:cs typeface="Trebuchet MS"/>
              <a:sym typeface="Trebuchet MS"/>
            </a:endParaRPr>
          </a:p>
          <a:p>
            <a:pPr marL="0" marR="0" lvl="0" indent="0" algn="r" rtl="0">
              <a:lnSpc>
                <a:spcPct val="118333"/>
              </a:lnSpc>
              <a:spcBef>
                <a:spcPts val="420"/>
              </a:spcBef>
              <a:spcAft>
                <a:spcPts val="0"/>
              </a:spcAft>
              <a:buNone/>
            </a:pPr>
            <a:r>
              <a:rPr lang="en-US" sz="1800" dirty="0" err="1" smtClean="0">
                <a:solidFill>
                  <a:srgbClr val="FF0000"/>
                </a:solidFill>
                <a:latin typeface="Trebuchet MS"/>
                <a:ea typeface="Trebuchet MS"/>
                <a:cs typeface="Trebuchet MS"/>
                <a:sym typeface="Trebuchet MS"/>
              </a:rPr>
              <a:t>UPenn’s</a:t>
            </a:r>
            <a:r>
              <a:rPr lang="en-US" sz="1800" dirty="0" smtClean="0">
                <a:solidFill>
                  <a:srgbClr val="FF0000"/>
                </a:solidFill>
                <a:latin typeface="Trebuchet MS"/>
                <a:ea typeface="Trebuchet MS"/>
                <a:cs typeface="Trebuchet MS"/>
                <a:sym typeface="Trebuchet MS"/>
              </a:rPr>
              <a:t> Autonomous Car </a:t>
            </a:r>
            <a:r>
              <a:rPr lang="en-US" sz="1800" dirty="0" smtClean="0">
                <a:solidFill>
                  <a:srgbClr val="FF0000"/>
                </a:solidFill>
                <a:latin typeface="Noto Sans Symbols"/>
                <a:ea typeface="Noto Sans Symbols"/>
                <a:cs typeface="Noto Sans Symbols"/>
                <a:sym typeface="Noto Sans Symbols"/>
              </a:rPr>
              <a:t>→</a:t>
            </a:r>
            <a:endParaRPr sz="1800" dirty="0" smtClean="0">
              <a:latin typeface="Noto Sans Symbols"/>
              <a:ea typeface="Noto Sans Symbols"/>
              <a:cs typeface="Noto Sans Symbols"/>
              <a:sym typeface="Noto Sans Symbols"/>
            </a:endParaRPr>
          </a:p>
        </p:txBody>
      </p:sp>
      <p:sp>
        <p:nvSpPr>
          <p:cNvPr id="453" name="Google Shape;453;p67"/>
          <p:cNvSpPr txBox="1"/>
          <p:nvPr/>
        </p:nvSpPr>
        <p:spPr>
          <a:xfrm>
            <a:off x="0" y="6673113"/>
            <a:ext cx="4134600" cy="208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None/>
            </a:pPr>
            <a:r>
              <a:rPr lang="en-US" sz="1000">
                <a:latin typeface="Trebuchet MS"/>
                <a:ea typeface="Trebuchet MS"/>
                <a:cs typeface="Trebuchet MS"/>
                <a:sym typeface="Trebuchet MS"/>
              </a:rPr>
              <a:t>Slide credit: Eric Eaton</a:t>
            </a:r>
            <a:endParaRPr sz="1000">
              <a:latin typeface="Trebuchet MS"/>
              <a:ea typeface="Trebuchet MS"/>
              <a:cs typeface="Trebuchet MS"/>
              <a:sym typeface="Trebuchet MS"/>
            </a:endParaRPr>
          </a:p>
        </p:txBody>
      </p:sp>
    </p:spTree>
    <p:extLst>
      <p:ext uri="{BB962C8B-B14F-4D97-AF65-F5344CB8AC3E}">
        <p14:creationId xmlns:p14="http://schemas.microsoft.com/office/powerpoint/2010/main" val="3367116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72"/>
          <p:cNvSpPr/>
          <p:nvPr/>
        </p:nvSpPr>
        <p:spPr>
          <a:xfrm>
            <a:off x="460375" y="3787140"/>
            <a:ext cx="1949098" cy="132302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35" name="Google Shape;535;p72"/>
          <p:cNvSpPr/>
          <p:nvPr/>
        </p:nvSpPr>
        <p:spPr>
          <a:xfrm>
            <a:off x="2600325" y="3787140"/>
            <a:ext cx="1949098" cy="132302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36" name="Google Shape;536;p72"/>
          <p:cNvSpPr/>
          <p:nvPr/>
        </p:nvSpPr>
        <p:spPr>
          <a:xfrm>
            <a:off x="4778375" y="3779161"/>
            <a:ext cx="1949098" cy="132147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37" name="Google Shape;537;p72"/>
          <p:cNvSpPr/>
          <p:nvPr/>
        </p:nvSpPr>
        <p:spPr>
          <a:xfrm>
            <a:off x="6921500" y="3771224"/>
            <a:ext cx="1949098" cy="1321475"/>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38" name="Google Shape;538;p72"/>
          <p:cNvSpPr/>
          <p:nvPr/>
        </p:nvSpPr>
        <p:spPr>
          <a:xfrm>
            <a:off x="460375" y="2034532"/>
            <a:ext cx="1949098" cy="140240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39" name="Google Shape;539;p72"/>
          <p:cNvSpPr/>
          <p:nvPr/>
        </p:nvSpPr>
        <p:spPr>
          <a:xfrm>
            <a:off x="2600325" y="2036119"/>
            <a:ext cx="1949098" cy="1402405"/>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0" name="Google Shape;540;p72"/>
          <p:cNvSpPr/>
          <p:nvPr/>
        </p:nvSpPr>
        <p:spPr>
          <a:xfrm>
            <a:off x="4778375" y="2032944"/>
            <a:ext cx="1949098" cy="1402405"/>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1" name="Google Shape;541;p72"/>
          <p:cNvSpPr/>
          <p:nvPr/>
        </p:nvSpPr>
        <p:spPr>
          <a:xfrm>
            <a:off x="6921500" y="2018657"/>
            <a:ext cx="1949098" cy="1402405"/>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2" name="Google Shape;542;p72"/>
          <p:cNvSpPr/>
          <p:nvPr/>
        </p:nvSpPr>
        <p:spPr>
          <a:xfrm>
            <a:off x="4724400" y="1982787"/>
            <a:ext cx="2011680" cy="146050"/>
          </a:xfrm>
          <a:custGeom>
            <a:avLst/>
            <a:gdLst/>
            <a:ahLst/>
            <a:cxnLst/>
            <a:rect l="l" t="t" r="r" b="b"/>
            <a:pathLst>
              <a:path w="2011679" h="146050" extrusionOk="0">
                <a:moveTo>
                  <a:pt x="0" y="146050"/>
                </a:moveTo>
                <a:lnTo>
                  <a:pt x="2011362" y="146050"/>
                </a:lnTo>
                <a:lnTo>
                  <a:pt x="2011362" y="0"/>
                </a:lnTo>
                <a:lnTo>
                  <a:pt x="0" y="0"/>
                </a:lnTo>
                <a:lnTo>
                  <a:pt x="0" y="14605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3" name="Google Shape;543;p72"/>
          <p:cNvSpPr/>
          <p:nvPr/>
        </p:nvSpPr>
        <p:spPr>
          <a:xfrm>
            <a:off x="6872287" y="1790700"/>
            <a:ext cx="2012950" cy="338455"/>
          </a:xfrm>
          <a:custGeom>
            <a:avLst/>
            <a:gdLst/>
            <a:ahLst/>
            <a:cxnLst/>
            <a:rect l="l" t="t" r="r" b="b"/>
            <a:pathLst>
              <a:path w="2012950" h="338455" extrusionOk="0">
                <a:moveTo>
                  <a:pt x="0" y="338137"/>
                </a:moveTo>
                <a:lnTo>
                  <a:pt x="2012950" y="338137"/>
                </a:lnTo>
                <a:lnTo>
                  <a:pt x="2012950" y="0"/>
                </a:lnTo>
                <a:lnTo>
                  <a:pt x="0" y="0"/>
                </a:lnTo>
                <a:lnTo>
                  <a:pt x="0" y="33813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4" name="Google Shape;544;p72"/>
          <p:cNvSpPr txBox="1">
            <a:spLocks noGrp="1"/>
          </p:cNvSpPr>
          <p:nvPr>
            <p:ph type="title"/>
          </p:nvPr>
        </p:nvSpPr>
        <p:spPr>
          <a:xfrm>
            <a:off x="74270" y="569175"/>
            <a:ext cx="5085900" cy="6960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3600" b="1" dirty="0"/>
              <a:t>Learning of Object Parts</a:t>
            </a:r>
            <a:endParaRPr sz="3600" b="1" dirty="0"/>
          </a:p>
        </p:txBody>
      </p:sp>
      <p:sp>
        <p:nvSpPr>
          <p:cNvPr id="545" name="Google Shape;545;p72"/>
          <p:cNvSpPr/>
          <p:nvPr/>
        </p:nvSpPr>
        <p:spPr>
          <a:xfrm>
            <a:off x="6902450" y="1644650"/>
            <a:ext cx="2012950" cy="338455"/>
          </a:xfrm>
          <a:custGeom>
            <a:avLst/>
            <a:gdLst/>
            <a:ahLst/>
            <a:cxnLst/>
            <a:rect l="l" t="t" r="r" b="b"/>
            <a:pathLst>
              <a:path w="2012950" h="338455" extrusionOk="0">
                <a:moveTo>
                  <a:pt x="0" y="338137"/>
                </a:moveTo>
                <a:lnTo>
                  <a:pt x="2012950" y="338137"/>
                </a:lnTo>
                <a:lnTo>
                  <a:pt x="2012950" y="0"/>
                </a:lnTo>
                <a:lnTo>
                  <a:pt x="0" y="0"/>
                </a:lnTo>
                <a:lnTo>
                  <a:pt x="0" y="33813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6" name="Google Shape;546;p72"/>
          <p:cNvSpPr/>
          <p:nvPr/>
        </p:nvSpPr>
        <p:spPr>
          <a:xfrm>
            <a:off x="868362" y="5508066"/>
            <a:ext cx="1143281" cy="740333"/>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7" name="Google Shape;547;p72"/>
          <p:cNvSpPr/>
          <p:nvPr/>
        </p:nvSpPr>
        <p:spPr>
          <a:xfrm>
            <a:off x="3009900" y="5508066"/>
            <a:ext cx="1143281" cy="740333"/>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8" name="Google Shape;548;p72"/>
          <p:cNvSpPr/>
          <p:nvPr/>
        </p:nvSpPr>
        <p:spPr>
          <a:xfrm>
            <a:off x="5181600" y="5508066"/>
            <a:ext cx="1143281" cy="740333"/>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9" name="Google Shape;549;p72"/>
          <p:cNvSpPr/>
          <p:nvPr/>
        </p:nvSpPr>
        <p:spPr>
          <a:xfrm>
            <a:off x="7353300" y="5531878"/>
            <a:ext cx="1143281" cy="740333"/>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0" name="Google Shape;550;p72"/>
          <p:cNvSpPr/>
          <p:nvPr/>
        </p:nvSpPr>
        <p:spPr>
          <a:xfrm>
            <a:off x="1295400" y="3429000"/>
            <a:ext cx="274955" cy="365125"/>
          </a:xfrm>
          <a:custGeom>
            <a:avLst/>
            <a:gdLst/>
            <a:ahLst/>
            <a:cxnLst/>
            <a:rect l="l" t="t" r="r" b="b"/>
            <a:pathLst>
              <a:path w="274955" h="365125" extrusionOk="0">
                <a:moveTo>
                  <a:pt x="205981" y="119900"/>
                </a:moveTo>
                <a:lnTo>
                  <a:pt x="68656" y="119900"/>
                </a:lnTo>
                <a:lnTo>
                  <a:pt x="68656" y="365125"/>
                </a:lnTo>
                <a:lnTo>
                  <a:pt x="205981" y="365125"/>
                </a:lnTo>
                <a:lnTo>
                  <a:pt x="205981" y="119900"/>
                </a:lnTo>
                <a:close/>
              </a:path>
              <a:path w="274955" h="365125" extrusionOk="0">
                <a:moveTo>
                  <a:pt x="137325" y="0"/>
                </a:moveTo>
                <a:lnTo>
                  <a:pt x="0" y="119900"/>
                </a:lnTo>
                <a:lnTo>
                  <a:pt x="274637" y="119900"/>
                </a:lnTo>
                <a:lnTo>
                  <a:pt x="137325"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1" name="Google Shape;551;p72"/>
          <p:cNvSpPr/>
          <p:nvPr/>
        </p:nvSpPr>
        <p:spPr>
          <a:xfrm>
            <a:off x="1295399" y="3429000"/>
            <a:ext cx="274955" cy="365125"/>
          </a:xfrm>
          <a:custGeom>
            <a:avLst/>
            <a:gdLst/>
            <a:ahLst/>
            <a:cxnLst/>
            <a:rect l="l" t="t" r="r" b="b"/>
            <a:pathLst>
              <a:path w="274955" h="365125" extrusionOk="0">
                <a:moveTo>
                  <a:pt x="137319" y="0"/>
                </a:moveTo>
                <a:lnTo>
                  <a:pt x="274638" y="119899"/>
                </a:lnTo>
                <a:lnTo>
                  <a:pt x="205978" y="119899"/>
                </a:lnTo>
                <a:lnTo>
                  <a:pt x="205978" y="365125"/>
                </a:lnTo>
                <a:lnTo>
                  <a:pt x="68659" y="365125"/>
                </a:lnTo>
                <a:lnTo>
                  <a:pt x="68659" y="119899"/>
                </a:lnTo>
                <a:lnTo>
                  <a:pt x="0" y="119899"/>
                </a:lnTo>
                <a:lnTo>
                  <a:pt x="137319" y="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2" name="Google Shape;552;p72"/>
          <p:cNvSpPr/>
          <p:nvPr/>
        </p:nvSpPr>
        <p:spPr>
          <a:xfrm>
            <a:off x="1295400" y="5105400"/>
            <a:ext cx="274955" cy="365125"/>
          </a:xfrm>
          <a:custGeom>
            <a:avLst/>
            <a:gdLst/>
            <a:ahLst/>
            <a:cxnLst/>
            <a:rect l="l" t="t" r="r" b="b"/>
            <a:pathLst>
              <a:path w="274955" h="365125" extrusionOk="0">
                <a:moveTo>
                  <a:pt x="205981" y="119900"/>
                </a:moveTo>
                <a:lnTo>
                  <a:pt x="68656" y="119900"/>
                </a:lnTo>
                <a:lnTo>
                  <a:pt x="68656" y="365125"/>
                </a:lnTo>
                <a:lnTo>
                  <a:pt x="205981" y="365125"/>
                </a:lnTo>
                <a:lnTo>
                  <a:pt x="205981" y="119900"/>
                </a:lnTo>
                <a:close/>
              </a:path>
              <a:path w="274955" h="365125" extrusionOk="0">
                <a:moveTo>
                  <a:pt x="137325" y="0"/>
                </a:moveTo>
                <a:lnTo>
                  <a:pt x="0" y="119900"/>
                </a:lnTo>
                <a:lnTo>
                  <a:pt x="274637" y="119900"/>
                </a:lnTo>
                <a:lnTo>
                  <a:pt x="137325"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3" name="Google Shape;553;p72"/>
          <p:cNvSpPr/>
          <p:nvPr/>
        </p:nvSpPr>
        <p:spPr>
          <a:xfrm>
            <a:off x="1295399" y="5105400"/>
            <a:ext cx="274955" cy="365125"/>
          </a:xfrm>
          <a:custGeom>
            <a:avLst/>
            <a:gdLst/>
            <a:ahLst/>
            <a:cxnLst/>
            <a:rect l="l" t="t" r="r" b="b"/>
            <a:pathLst>
              <a:path w="274955" h="365125" extrusionOk="0">
                <a:moveTo>
                  <a:pt x="137319" y="0"/>
                </a:moveTo>
                <a:lnTo>
                  <a:pt x="274638" y="119899"/>
                </a:lnTo>
                <a:lnTo>
                  <a:pt x="205978" y="119899"/>
                </a:lnTo>
                <a:lnTo>
                  <a:pt x="205978" y="365125"/>
                </a:lnTo>
                <a:lnTo>
                  <a:pt x="68659" y="365125"/>
                </a:lnTo>
                <a:lnTo>
                  <a:pt x="68659" y="119899"/>
                </a:lnTo>
                <a:lnTo>
                  <a:pt x="0" y="119899"/>
                </a:lnTo>
                <a:lnTo>
                  <a:pt x="137319" y="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4" name="Google Shape;554;p72"/>
          <p:cNvSpPr/>
          <p:nvPr/>
        </p:nvSpPr>
        <p:spPr>
          <a:xfrm>
            <a:off x="3429000" y="3429000"/>
            <a:ext cx="274955" cy="365125"/>
          </a:xfrm>
          <a:custGeom>
            <a:avLst/>
            <a:gdLst/>
            <a:ahLst/>
            <a:cxnLst/>
            <a:rect l="l" t="t" r="r" b="b"/>
            <a:pathLst>
              <a:path w="274954" h="365125" extrusionOk="0">
                <a:moveTo>
                  <a:pt x="205981" y="119900"/>
                </a:moveTo>
                <a:lnTo>
                  <a:pt x="68656" y="119900"/>
                </a:lnTo>
                <a:lnTo>
                  <a:pt x="68656" y="365125"/>
                </a:lnTo>
                <a:lnTo>
                  <a:pt x="205981" y="365125"/>
                </a:lnTo>
                <a:lnTo>
                  <a:pt x="205981" y="119900"/>
                </a:lnTo>
                <a:close/>
              </a:path>
              <a:path w="274954" h="365125" extrusionOk="0">
                <a:moveTo>
                  <a:pt x="137312" y="0"/>
                </a:moveTo>
                <a:lnTo>
                  <a:pt x="0" y="119900"/>
                </a:lnTo>
                <a:lnTo>
                  <a:pt x="274637" y="119900"/>
                </a:lnTo>
                <a:lnTo>
                  <a:pt x="13731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5" name="Google Shape;555;p72"/>
          <p:cNvSpPr/>
          <p:nvPr/>
        </p:nvSpPr>
        <p:spPr>
          <a:xfrm>
            <a:off x="3428999" y="3429000"/>
            <a:ext cx="274955" cy="365125"/>
          </a:xfrm>
          <a:custGeom>
            <a:avLst/>
            <a:gdLst/>
            <a:ahLst/>
            <a:cxnLst/>
            <a:rect l="l" t="t" r="r" b="b"/>
            <a:pathLst>
              <a:path w="274954" h="365125" extrusionOk="0">
                <a:moveTo>
                  <a:pt x="137319" y="0"/>
                </a:moveTo>
                <a:lnTo>
                  <a:pt x="274638" y="119899"/>
                </a:lnTo>
                <a:lnTo>
                  <a:pt x="205978" y="119899"/>
                </a:lnTo>
                <a:lnTo>
                  <a:pt x="205978" y="365125"/>
                </a:lnTo>
                <a:lnTo>
                  <a:pt x="68659" y="365125"/>
                </a:lnTo>
                <a:lnTo>
                  <a:pt x="68659" y="119899"/>
                </a:lnTo>
                <a:lnTo>
                  <a:pt x="0" y="119899"/>
                </a:lnTo>
                <a:lnTo>
                  <a:pt x="137319" y="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6" name="Google Shape;556;p72"/>
          <p:cNvSpPr/>
          <p:nvPr/>
        </p:nvSpPr>
        <p:spPr>
          <a:xfrm>
            <a:off x="3429000" y="5121275"/>
            <a:ext cx="274955" cy="365125"/>
          </a:xfrm>
          <a:custGeom>
            <a:avLst/>
            <a:gdLst/>
            <a:ahLst/>
            <a:cxnLst/>
            <a:rect l="l" t="t" r="r" b="b"/>
            <a:pathLst>
              <a:path w="274954" h="365125" extrusionOk="0">
                <a:moveTo>
                  <a:pt x="205981" y="119900"/>
                </a:moveTo>
                <a:lnTo>
                  <a:pt x="68656" y="119900"/>
                </a:lnTo>
                <a:lnTo>
                  <a:pt x="68656" y="365125"/>
                </a:lnTo>
                <a:lnTo>
                  <a:pt x="205981" y="365125"/>
                </a:lnTo>
                <a:lnTo>
                  <a:pt x="205981" y="119900"/>
                </a:lnTo>
                <a:close/>
              </a:path>
              <a:path w="274954" h="365125" extrusionOk="0">
                <a:moveTo>
                  <a:pt x="137312" y="0"/>
                </a:moveTo>
                <a:lnTo>
                  <a:pt x="0" y="119900"/>
                </a:lnTo>
                <a:lnTo>
                  <a:pt x="274637" y="119900"/>
                </a:lnTo>
                <a:lnTo>
                  <a:pt x="13731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7" name="Google Shape;557;p72"/>
          <p:cNvSpPr/>
          <p:nvPr/>
        </p:nvSpPr>
        <p:spPr>
          <a:xfrm>
            <a:off x="3428999" y="5121275"/>
            <a:ext cx="274955" cy="365125"/>
          </a:xfrm>
          <a:custGeom>
            <a:avLst/>
            <a:gdLst/>
            <a:ahLst/>
            <a:cxnLst/>
            <a:rect l="l" t="t" r="r" b="b"/>
            <a:pathLst>
              <a:path w="274954" h="365125" extrusionOk="0">
                <a:moveTo>
                  <a:pt x="137319" y="0"/>
                </a:moveTo>
                <a:lnTo>
                  <a:pt x="274638" y="119899"/>
                </a:lnTo>
                <a:lnTo>
                  <a:pt x="205978" y="119899"/>
                </a:lnTo>
                <a:lnTo>
                  <a:pt x="205978" y="365125"/>
                </a:lnTo>
                <a:lnTo>
                  <a:pt x="68659" y="365125"/>
                </a:lnTo>
                <a:lnTo>
                  <a:pt x="68659" y="119899"/>
                </a:lnTo>
                <a:lnTo>
                  <a:pt x="0" y="119899"/>
                </a:lnTo>
                <a:lnTo>
                  <a:pt x="137319" y="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8" name="Google Shape;558;p72"/>
          <p:cNvSpPr/>
          <p:nvPr/>
        </p:nvSpPr>
        <p:spPr>
          <a:xfrm>
            <a:off x="5630862" y="5121275"/>
            <a:ext cx="274955" cy="365125"/>
          </a:xfrm>
          <a:custGeom>
            <a:avLst/>
            <a:gdLst/>
            <a:ahLst/>
            <a:cxnLst/>
            <a:rect l="l" t="t" r="r" b="b"/>
            <a:pathLst>
              <a:path w="274954" h="365125" extrusionOk="0">
                <a:moveTo>
                  <a:pt x="205981" y="119900"/>
                </a:moveTo>
                <a:lnTo>
                  <a:pt x="68656" y="119900"/>
                </a:lnTo>
                <a:lnTo>
                  <a:pt x="68656" y="365125"/>
                </a:lnTo>
                <a:lnTo>
                  <a:pt x="205981" y="365125"/>
                </a:lnTo>
                <a:lnTo>
                  <a:pt x="205981" y="119900"/>
                </a:lnTo>
                <a:close/>
              </a:path>
              <a:path w="274954" h="365125" extrusionOk="0">
                <a:moveTo>
                  <a:pt x="137312" y="0"/>
                </a:moveTo>
                <a:lnTo>
                  <a:pt x="0" y="119900"/>
                </a:lnTo>
                <a:lnTo>
                  <a:pt x="274637" y="119900"/>
                </a:lnTo>
                <a:lnTo>
                  <a:pt x="13731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9" name="Google Shape;559;p72"/>
          <p:cNvSpPr/>
          <p:nvPr/>
        </p:nvSpPr>
        <p:spPr>
          <a:xfrm>
            <a:off x="5630861" y="5121275"/>
            <a:ext cx="274955" cy="365125"/>
          </a:xfrm>
          <a:custGeom>
            <a:avLst/>
            <a:gdLst/>
            <a:ahLst/>
            <a:cxnLst/>
            <a:rect l="l" t="t" r="r" b="b"/>
            <a:pathLst>
              <a:path w="274954" h="365125" extrusionOk="0">
                <a:moveTo>
                  <a:pt x="137319" y="0"/>
                </a:moveTo>
                <a:lnTo>
                  <a:pt x="274638" y="119899"/>
                </a:lnTo>
                <a:lnTo>
                  <a:pt x="205978" y="119899"/>
                </a:lnTo>
                <a:lnTo>
                  <a:pt x="205978" y="365125"/>
                </a:lnTo>
                <a:lnTo>
                  <a:pt x="68659" y="365125"/>
                </a:lnTo>
                <a:lnTo>
                  <a:pt x="68659" y="119899"/>
                </a:lnTo>
                <a:lnTo>
                  <a:pt x="0" y="119899"/>
                </a:lnTo>
                <a:lnTo>
                  <a:pt x="137319" y="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60" name="Google Shape;560;p72"/>
          <p:cNvSpPr/>
          <p:nvPr/>
        </p:nvSpPr>
        <p:spPr>
          <a:xfrm>
            <a:off x="5638800" y="3429000"/>
            <a:ext cx="274955" cy="365125"/>
          </a:xfrm>
          <a:custGeom>
            <a:avLst/>
            <a:gdLst/>
            <a:ahLst/>
            <a:cxnLst/>
            <a:rect l="l" t="t" r="r" b="b"/>
            <a:pathLst>
              <a:path w="274954" h="365125" extrusionOk="0">
                <a:moveTo>
                  <a:pt x="205981" y="119900"/>
                </a:moveTo>
                <a:lnTo>
                  <a:pt x="68656" y="119900"/>
                </a:lnTo>
                <a:lnTo>
                  <a:pt x="68656" y="365125"/>
                </a:lnTo>
                <a:lnTo>
                  <a:pt x="205981" y="365125"/>
                </a:lnTo>
                <a:lnTo>
                  <a:pt x="205981" y="119900"/>
                </a:lnTo>
                <a:close/>
              </a:path>
              <a:path w="274954" h="365125" extrusionOk="0">
                <a:moveTo>
                  <a:pt x="137312" y="0"/>
                </a:moveTo>
                <a:lnTo>
                  <a:pt x="0" y="119900"/>
                </a:lnTo>
                <a:lnTo>
                  <a:pt x="274637" y="119900"/>
                </a:lnTo>
                <a:lnTo>
                  <a:pt x="13731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61" name="Google Shape;561;p72"/>
          <p:cNvSpPr/>
          <p:nvPr/>
        </p:nvSpPr>
        <p:spPr>
          <a:xfrm>
            <a:off x="5638799" y="3429000"/>
            <a:ext cx="274955" cy="365125"/>
          </a:xfrm>
          <a:custGeom>
            <a:avLst/>
            <a:gdLst/>
            <a:ahLst/>
            <a:cxnLst/>
            <a:rect l="l" t="t" r="r" b="b"/>
            <a:pathLst>
              <a:path w="274954" h="365125" extrusionOk="0">
                <a:moveTo>
                  <a:pt x="137319" y="0"/>
                </a:moveTo>
                <a:lnTo>
                  <a:pt x="274638" y="119899"/>
                </a:lnTo>
                <a:lnTo>
                  <a:pt x="205978" y="119899"/>
                </a:lnTo>
                <a:lnTo>
                  <a:pt x="205978" y="365125"/>
                </a:lnTo>
                <a:lnTo>
                  <a:pt x="68659" y="365125"/>
                </a:lnTo>
                <a:lnTo>
                  <a:pt x="68659" y="119899"/>
                </a:lnTo>
                <a:lnTo>
                  <a:pt x="0" y="119899"/>
                </a:lnTo>
                <a:lnTo>
                  <a:pt x="137319" y="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62" name="Google Shape;562;p72"/>
          <p:cNvSpPr/>
          <p:nvPr/>
        </p:nvSpPr>
        <p:spPr>
          <a:xfrm>
            <a:off x="7734300" y="3429000"/>
            <a:ext cx="274955" cy="365125"/>
          </a:xfrm>
          <a:custGeom>
            <a:avLst/>
            <a:gdLst/>
            <a:ahLst/>
            <a:cxnLst/>
            <a:rect l="l" t="t" r="r" b="b"/>
            <a:pathLst>
              <a:path w="274954" h="365125" extrusionOk="0">
                <a:moveTo>
                  <a:pt x="205981" y="119900"/>
                </a:moveTo>
                <a:lnTo>
                  <a:pt x="68656" y="119900"/>
                </a:lnTo>
                <a:lnTo>
                  <a:pt x="68656" y="365125"/>
                </a:lnTo>
                <a:lnTo>
                  <a:pt x="205981" y="365125"/>
                </a:lnTo>
                <a:lnTo>
                  <a:pt x="205981" y="119900"/>
                </a:lnTo>
                <a:close/>
              </a:path>
              <a:path w="274954" h="365125" extrusionOk="0">
                <a:moveTo>
                  <a:pt x="137312" y="0"/>
                </a:moveTo>
                <a:lnTo>
                  <a:pt x="0" y="119900"/>
                </a:lnTo>
                <a:lnTo>
                  <a:pt x="274637" y="119900"/>
                </a:lnTo>
                <a:lnTo>
                  <a:pt x="13731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63" name="Google Shape;563;p72"/>
          <p:cNvSpPr/>
          <p:nvPr/>
        </p:nvSpPr>
        <p:spPr>
          <a:xfrm>
            <a:off x="7734299" y="3429000"/>
            <a:ext cx="274955" cy="365125"/>
          </a:xfrm>
          <a:custGeom>
            <a:avLst/>
            <a:gdLst/>
            <a:ahLst/>
            <a:cxnLst/>
            <a:rect l="l" t="t" r="r" b="b"/>
            <a:pathLst>
              <a:path w="274954" h="365125" extrusionOk="0">
                <a:moveTo>
                  <a:pt x="137319" y="0"/>
                </a:moveTo>
                <a:lnTo>
                  <a:pt x="274638" y="119899"/>
                </a:lnTo>
                <a:lnTo>
                  <a:pt x="205978" y="119899"/>
                </a:lnTo>
                <a:lnTo>
                  <a:pt x="205978" y="365125"/>
                </a:lnTo>
                <a:lnTo>
                  <a:pt x="68659" y="365125"/>
                </a:lnTo>
                <a:lnTo>
                  <a:pt x="68659" y="119899"/>
                </a:lnTo>
                <a:lnTo>
                  <a:pt x="0" y="119899"/>
                </a:lnTo>
                <a:lnTo>
                  <a:pt x="137319" y="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64" name="Google Shape;564;p72"/>
          <p:cNvSpPr/>
          <p:nvPr/>
        </p:nvSpPr>
        <p:spPr>
          <a:xfrm>
            <a:off x="7764462" y="5121275"/>
            <a:ext cx="274955" cy="365125"/>
          </a:xfrm>
          <a:custGeom>
            <a:avLst/>
            <a:gdLst/>
            <a:ahLst/>
            <a:cxnLst/>
            <a:rect l="l" t="t" r="r" b="b"/>
            <a:pathLst>
              <a:path w="274954" h="365125" extrusionOk="0">
                <a:moveTo>
                  <a:pt x="205981" y="119900"/>
                </a:moveTo>
                <a:lnTo>
                  <a:pt x="68656" y="119900"/>
                </a:lnTo>
                <a:lnTo>
                  <a:pt x="68656" y="365125"/>
                </a:lnTo>
                <a:lnTo>
                  <a:pt x="205981" y="365125"/>
                </a:lnTo>
                <a:lnTo>
                  <a:pt x="205981" y="119900"/>
                </a:lnTo>
                <a:close/>
              </a:path>
              <a:path w="274954" h="365125" extrusionOk="0">
                <a:moveTo>
                  <a:pt x="137312" y="0"/>
                </a:moveTo>
                <a:lnTo>
                  <a:pt x="0" y="119900"/>
                </a:lnTo>
                <a:lnTo>
                  <a:pt x="274637" y="119900"/>
                </a:lnTo>
                <a:lnTo>
                  <a:pt x="13731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65" name="Google Shape;565;p72"/>
          <p:cNvSpPr/>
          <p:nvPr/>
        </p:nvSpPr>
        <p:spPr>
          <a:xfrm>
            <a:off x="7764461" y="5121275"/>
            <a:ext cx="274955" cy="365125"/>
          </a:xfrm>
          <a:custGeom>
            <a:avLst/>
            <a:gdLst/>
            <a:ahLst/>
            <a:cxnLst/>
            <a:rect l="l" t="t" r="r" b="b"/>
            <a:pathLst>
              <a:path w="274954" h="365125" extrusionOk="0">
                <a:moveTo>
                  <a:pt x="137319" y="0"/>
                </a:moveTo>
                <a:lnTo>
                  <a:pt x="274638" y="119899"/>
                </a:lnTo>
                <a:lnTo>
                  <a:pt x="205978" y="119899"/>
                </a:lnTo>
                <a:lnTo>
                  <a:pt x="205978" y="365125"/>
                </a:lnTo>
                <a:lnTo>
                  <a:pt x="68659" y="365125"/>
                </a:lnTo>
                <a:lnTo>
                  <a:pt x="68659" y="119899"/>
                </a:lnTo>
                <a:lnTo>
                  <a:pt x="0" y="119899"/>
                </a:lnTo>
                <a:lnTo>
                  <a:pt x="137319" y="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66" name="Google Shape;566;p72"/>
          <p:cNvSpPr txBox="1"/>
          <p:nvPr/>
        </p:nvSpPr>
        <p:spPr>
          <a:xfrm>
            <a:off x="78752" y="6645700"/>
            <a:ext cx="2013000" cy="2388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200">
                <a:latin typeface="Trebuchet MS"/>
                <a:ea typeface="Trebuchet MS"/>
                <a:cs typeface="Trebuchet MS"/>
                <a:sym typeface="Trebuchet MS"/>
              </a:rPr>
              <a:t>Slide credit: Andrew Ng</a:t>
            </a:r>
            <a:endParaRPr sz="1200">
              <a:latin typeface="Trebuchet MS"/>
              <a:ea typeface="Trebuchet MS"/>
              <a:cs typeface="Trebuchet MS"/>
              <a:sym typeface="Trebuchet MS"/>
            </a:endParaRPr>
          </a:p>
        </p:txBody>
      </p:sp>
      <p:sp>
        <p:nvSpPr>
          <p:cNvPr id="567" name="Google Shape;567;p72"/>
          <p:cNvSpPr txBox="1"/>
          <p:nvPr/>
        </p:nvSpPr>
        <p:spPr>
          <a:xfrm>
            <a:off x="8425843" y="6422075"/>
            <a:ext cx="489600" cy="208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None/>
            </a:pPr>
            <a:endParaRPr sz="1200">
              <a:latin typeface="Trebuchet MS"/>
              <a:ea typeface="Trebuchet MS"/>
              <a:cs typeface="Trebuchet MS"/>
              <a:sym typeface="Trebuchet MS"/>
            </a:endParaRPr>
          </a:p>
        </p:txBody>
      </p:sp>
    </p:spTree>
    <p:extLst>
      <p:ext uri="{BB962C8B-B14F-4D97-AF65-F5344CB8AC3E}">
        <p14:creationId xmlns:p14="http://schemas.microsoft.com/office/powerpoint/2010/main" val="24455352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75"/>
          <p:cNvSpPr/>
          <p:nvPr/>
        </p:nvSpPr>
        <p:spPr>
          <a:xfrm>
            <a:off x="84963" y="1412452"/>
            <a:ext cx="8953500" cy="186632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95" name="Google Shape;595;p75"/>
          <p:cNvSpPr txBox="1">
            <a:spLocks noGrp="1"/>
          </p:cNvSpPr>
          <p:nvPr>
            <p:ph type="title"/>
          </p:nvPr>
        </p:nvSpPr>
        <p:spPr>
          <a:xfrm>
            <a:off x="35859" y="708175"/>
            <a:ext cx="9677400" cy="1229400"/>
          </a:xfrm>
          <a:prstGeom prst="rect">
            <a:avLst/>
          </a:prstGeom>
          <a:noFill/>
          <a:ln>
            <a:noFill/>
          </a:ln>
        </p:spPr>
        <p:txBody>
          <a:bodyPr spcFirstLastPara="1" wrap="square" lIns="0" tIns="149850" rIns="0" bIns="0" anchor="t" anchorCtr="0">
            <a:noAutofit/>
          </a:bodyPr>
          <a:lstStyle/>
          <a:p>
            <a:pPr marL="12700" marR="5080" lvl="0" indent="0" rtl="0">
              <a:lnSpc>
                <a:spcPct val="79500"/>
              </a:lnSpc>
              <a:spcBef>
                <a:spcPts val="0"/>
              </a:spcBef>
              <a:spcAft>
                <a:spcPts val="0"/>
              </a:spcAft>
              <a:buNone/>
            </a:pPr>
            <a:r>
              <a:rPr lang="en-US" sz="3600" b="1" dirty="0" smtClean="0"/>
              <a:t>Automatic </a:t>
            </a:r>
            <a:r>
              <a:rPr lang="en-US" sz="3600" b="1" dirty="0"/>
              <a:t>Speech Recognition</a:t>
            </a:r>
            <a:endParaRPr sz="3600" b="1" dirty="0"/>
          </a:p>
        </p:txBody>
      </p:sp>
      <p:sp>
        <p:nvSpPr>
          <p:cNvPr id="597" name="Google Shape;597;p75"/>
          <p:cNvSpPr/>
          <p:nvPr/>
        </p:nvSpPr>
        <p:spPr>
          <a:xfrm>
            <a:off x="84963" y="3980584"/>
            <a:ext cx="3917746" cy="257261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98" name="Google Shape;598;p75"/>
          <p:cNvSpPr txBox="1"/>
          <p:nvPr/>
        </p:nvSpPr>
        <p:spPr>
          <a:xfrm>
            <a:off x="84963" y="3214137"/>
            <a:ext cx="8519100" cy="746400"/>
          </a:xfrm>
          <a:prstGeom prst="rect">
            <a:avLst/>
          </a:prstGeom>
          <a:noFill/>
          <a:ln>
            <a:noFill/>
          </a:ln>
        </p:spPr>
        <p:txBody>
          <a:bodyPr spcFirstLastPara="1" wrap="square" lIns="0" tIns="12700" rIns="0" bIns="0" anchor="t" anchorCtr="0">
            <a:noAutofit/>
          </a:bodyPr>
          <a:lstStyle/>
          <a:p>
            <a:pPr marL="469900" marR="0" lvl="0" indent="0" algn="l" rtl="0">
              <a:lnSpc>
                <a:spcPct val="100000"/>
              </a:lnSpc>
              <a:spcBef>
                <a:spcPts val="0"/>
              </a:spcBef>
              <a:spcAft>
                <a:spcPts val="0"/>
              </a:spcAft>
              <a:buNone/>
            </a:pPr>
            <a:r>
              <a:rPr lang="en-US" sz="2400" dirty="0">
                <a:latin typeface="Trebuchet MS"/>
                <a:ea typeface="Trebuchet MS"/>
                <a:cs typeface="Trebuchet MS"/>
                <a:sym typeface="Trebuchet MS"/>
              </a:rPr>
              <a:t>ML used to predict </a:t>
            </a:r>
            <a:r>
              <a:rPr lang="en-US" sz="2400" dirty="0" smtClean="0">
                <a:latin typeface="Trebuchet MS"/>
                <a:ea typeface="Trebuchet MS"/>
                <a:cs typeface="Trebuchet MS"/>
                <a:sym typeface="Trebuchet MS"/>
              </a:rPr>
              <a:t>phoneme </a:t>
            </a:r>
            <a:r>
              <a:rPr lang="en-US" sz="2400" dirty="0">
                <a:latin typeface="Trebuchet MS"/>
                <a:ea typeface="Trebuchet MS"/>
                <a:cs typeface="Trebuchet MS"/>
                <a:sym typeface="Trebuchet MS"/>
              </a:rPr>
              <a:t>states from sound </a:t>
            </a:r>
            <a:r>
              <a:rPr lang="en-US" sz="2400" dirty="0" smtClean="0">
                <a:latin typeface="Trebuchet MS"/>
                <a:ea typeface="Trebuchet MS"/>
                <a:cs typeface="Trebuchet MS"/>
                <a:sym typeface="Trebuchet MS"/>
              </a:rPr>
              <a:t>spectrogram</a:t>
            </a:r>
            <a:r>
              <a:rPr lang="en-US" sz="2400" dirty="0">
                <a:latin typeface="Trebuchet MS"/>
                <a:ea typeface="Trebuchet MS"/>
                <a:cs typeface="Trebuchet MS"/>
                <a:sym typeface="Trebuchet MS"/>
              </a:rPr>
              <a:t> </a:t>
            </a:r>
            <a:r>
              <a:rPr lang="en-US" sz="1800" dirty="0" smtClean="0">
                <a:latin typeface="Trebuchet MS"/>
                <a:ea typeface="Trebuchet MS"/>
                <a:cs typeface="Trebuchet MS"/>
                <a:sym typeface="Trebuchet MS"/>
              </a:rPr>
              <a:t>Deep Learning </a:t>
            </a:r>
            <a:r>
              <a:rPr lang="en-US" sz="1800" dirty="0">
                <a:latin typeface="Trebuchet MS"/>
                <a:ea typeface="Trebuchet MS"/>
                <a:cs typeface="Trebuchet MS"/>
                <a:sym typeface="Trebuchet MS"/>
              </a:rPr>
              <a:t>Based Results</a:t>
            </a:r>
            <a:endParaRPr sz="1800" dirty="0">
              <a:latin typeface="Trebuchet MS"/>
              <a:ea typeface="Trebuchet MS"/>
              <a:cs typeface="Trebuchet MS"/>
              <a:sym typeface="Trebuchet MS"/>
            </a:endParaRPr>
          </a:p>
        </p:txBody>
      </p:sp>
      <p:graphicFrame>
        <p:nvGraphicFramePr>
          <p:cNvPr id="599" name="Google Shape;599;p75"/>
          <p:cNvGraphicFramePr/>
          <p:nvPr>
            <p:extLst>
              <p:ext uri="{D42A27DB-BD31-4B8C-83A1-F6EECF244321}">
                <p14:modId xmlns:p14="http://schemas.microsoft.com/office/powerpoint/2010/main" val="2422216924"/>
              </p:ext>
            </p:extLst>
          </p:nvPr>
        </p:nvGraphicFramePr>
        <p:xfrm>
          <a:off x="4241476" y="3924975"/>
          <a:ext cx="4774575" cy="927900"/>
        </p:xfrm>
        <a:graphic>
          <a:graphicData uri="http://schemas.openxmlformats.org/drawingml/2006/table">
            <a:tbl>
              <a:tblPr firstRow="1" bandRow="1">
                <a:noFill/>
              </a:tblPr>
              <a:tblGrid>
                <a:gridCol w="1667500"/>
                <a:gridCol w="519425"/>
                <a:gridCol w="508000"/>
                <a:gridCol w="509275"/>
                <a:gridCol w="520075"/>
                <a:gridCol w="509275"/>
                <a:gridCol w="541025"/>
              </a:tblGrid>
              <a:tr h="557050">
                <a:tc>
                  <a:txBody>
                    <a:bodyPr/>
                    <a:lstStyle/>
                    <a:p>
                      <a:pPr marL="97790" marR="0" lvl="0" indent="0" algn="l" rtl="0">
                        <a:lnSpc>
                          <a:spcPct val="100000"/>
                        </a:lnSpc>
                        <a:spcBef>
                          <a:spcPts val="0"/>
                        </a:spcBef>
                        <a:spcAft>
                          <a:spcPts val="0"/>
                        </a:spcAft>
                        <a:buNone/>
                      </a:pPr>
                      <a:r>
                        <a:rPr lang="en-US" sz="1400" b="1" u="none" strike="noStrike" cap="none" dirty="0">
                          <a:solidFill>
                            <a:srgbClr val="FFFFFF"/>
                          </a:solidFill>
                          <a:latin typeface="Trebuchet MS"/>
                          <a:ea typeface="Trebuchet MS"/>
                          <a:cs typeface="Trebuchet MS"/>
                          <a:sym typeface="Trebuchet MS"/>
                        </a:rPr>
                        <a:t># Hidden Layers</a:t>
                      </a:r>
                      <a:endParaRPr sz="1400" u="none" strike="noStrike" cap="none" dirty="0">
                        <a:latin typeface="Trebuchet MS"/>
                        <a:ea typeface="Trebuchet MS"/>
                        <a:cs typeface="Trebuchet MS"/>
                        <a:sym typeface="Trebuchet MS"/>
                      </a:endParaRPr>
                    </a:p>
                  </a:txBody>
                  <a:tcPr marL="0" marR="0" marT="330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4F81BD"/>
                    </a:solidFill>
                  </a:tcPr>
                </a:tc>
                <a:tc>
                  <a:txBody>
                    <a:bodyPr/>
                    <a:lstStyle/>
                    <a:p>
                      <a:pPr marL="12065" marR="0" lvl="0" indent="0" algn="ctr" rtl="0">
                        <a:lnSpc>
                          <a:spcPct val="100000"/>
                        </a:lnSpc>
                        <a:spcBef>
                          <a:spcPts val="0"/>
                        </a:spcBef>
                        <a:spcAft>
                          <a:spcPts val="0"/>
                        </a:spcAft>
                        <a:buNone/>
                      </a:pPr>
                      <a:r>
                        <a:rPr lang="en-US" sz="1400" b="1" u="none" strike="noStrike" cap="none">
                          <a:solidFill>
                            <a:srgbClr val="FFFFFF"/>
                          </a:solidFill>
                          <a:latin typeface="Trebuchet MS"/>
                          <a:ea typeface="Trebuchet MS"/>
                          <a:cs typeface="Trebuchet MS"/>
                          <a:sym typeface="Trebuchet MS"/>
                        </a:rPr>
                        <a:t>1</a:t>
                      </a:r>
                      <a:endParaRPr sz="1400" u="none" strike="noStrike" cap="none">
                        <a:latin typeface="Trebuchet MS"/>
                        <a:ea typeface="Trebuchet MS"/>
                        <a:cs typeface="Trebuchet MS"/>
                        <a:sym typeface="Trebuchet MS"/>
                      </a:endParaRPr>
                    </a:p>
                  </a:txBody>
                  <a:tcPr marL="0" marR="0" marT="330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4F81BD"/>
                    </a:solidFill>
                  </a:tcPr>
                </a:tc>
                <a:tc>
                  <a:txBody>
                    <a:bodyPr/>
                    <a:lstStyle/>
                    <a:p>
                      <a:pPr marL="12700" marR="0" lvl="0" indent="0" algn="ctr" rtl="0">
                        <a:lnSpc>
                          <a:spcPct val="100000"/>
                        </a:lnSpc>
                        <a:spcBef>
                          <a:spcPts val="0"/>
                        </a:spcBef>
                        <a:spcAft>
                          <a:spcPts val="0"/>
                        </a:spcAft>
                        <a:buNone/>
                      </a:pPr>
                      <a:r>
                        <a:rPr lang="en-US" sz="1400" b="1" u="none" strike="noStrike" cap="none">
                          <a:solidFill>
                            <a:srgbClr val="FFFFFF"/>
                          </a:solidFill>
                          <a:latin typeface="Trebuchet MS"/>
                          <a:ea typeface="Trebuchet MS"/>
                          <a:cs typeface="Trebuchet MS"/>
                          <a:sym typeface="Trebuchet MS"/>
                        </a:rPr>
                        <a:t>2</a:t>
                      </a:r>
                      <a:endParaRPr sz="1400" u="none" strike="noStrike" cap="none">
                        <a:latin typeface="Trebuchet MS"/>
                        <a:ea typeface="Trebuchet MS"/>
                        <a:cs typeface="Trebuchet MS"/>
                        <a:sym typeface="Trebuchet MS"/>
                      </a:endParaRPr>
                    </a:p>
                  </a:txBody>
                  <a:tcPr marL="0" marR="0" marT="330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4F81BD"/>
                    </a:solidFill>
                  </a:tcPr>
                </a:tc>
                <a:tc>
                  <a:txBody>
                    <a:bodyPr/>
                    <a:lstStyle/>
                    <a:p>
                      <a:pPr marL="12700" marR="0" lvl="0" indent="0" algn="ctr" rtl="0">
                        <a:lnSpc>
                          <a:spcPct val="100000"/>
                        </a:lnSpc>
                        <a:spcBef>
                          <a:spcPts val="0"/>
                        </a:spcBef>
                        <a:spcAft>
                          <a:spcPts val="0"/>
                        </a:spcAft>
                        <a:buNone/>
                      </a:pPr>
                      <a:r>
                        <a:rPr lang="en-US" sz="1400" b="1" u="none" strike="noStrike" cap="none">
                          <a:solidFill>
                            <a:srgbClr val="FFFFFF"/>
                          </a:solidFill>
                          <a:latin typeface="Trebuchet MS"/>
                          <a:ea typeface="Trebuchet MS"/>
                          <a:cs typeface="Trebuchet MS"/>
                          <a:sym typeface="Trebuchet MS"/>
                        </a:rPr>
                        <a:t>4</a:t>
                      </a:r>
                      <a:endParaRPr sz="1400" u="none" strike="noStrike" cap="none">
                        <a:latin typeface="Trebuchet MS"/>
                        <a:ea typeface="Trebuchet MS"/>
                        <a:cs typeface="Trebuchet MS"/>
                        <a:sym typeface="Trebuchet MS"/>
                      </a:endParaRPr>
                    </a:p>
                  </a:txBody>
                  <a:tcPr marL="0" marR="0" marT="330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4F81BD"/>
                    </a:solidFill>
                  </a:tcPr>
                </a:tc>
                <a:tc>
                  <a:txBody>
                    <a:bodyPr/>
                    <a:lstStyle/>
                    <a:p>
                      <a:pPr marL="12700" marR="0" lvl="0" indent="0" algn="ctr" rtl="0">
                        <a:lnSpc>
                          <a:spcPct val="100000"/>
                        </a:lnSpc>
                        <a:spcBef>
                          <a:spcPts val="0"/>
                        </a:spcBef>
                        <a:spcAft>
                          <a:spcPts val="0"/>
                        </a:spcAft>
                        <a:buNone/>
                      </a:pPr>
                      <a:r>
                        <a:rPr lang="en-US" sz="1400" b="1" u="none" strike="noStrike" cap="none" dirty="0">
                          <a:solidFill>
                            <a:srgbClr val="FFFFFF"/>
                          </a:solidFill>
                          <a:latin typeface="Trebuchet MS"/>
                          <a:ea typeface="Trebuchet MS"/>
                          <a:cs typeface="Trebuchet MS"/>
                          <a:sym typeface="Trebuchet MS"/>
                        </a:rPr>
                        <a:t>8</a:t>
                      </a:r>
                      <a:endParaRPr sz="1400" u="none" strike="noStrike" cap="none" dirty="0">
                        <a:latin typeface="Trebuchet MS"/>
                        <a:ea typeface="Trebuchet MS"/>
                        <a:cs typeface="Trebuchet MS"/>
                        <a:sym typeface="Trebuchet MS"/>
                      </a:endParaRPr>
                    </a:p>
                  </a:txBody>
                  <a:tcPr marL="0" marR="0" marT="330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4F81BD"/>
                    </a:solidFill>
                  </a:tcPr>
                </a:tc>
                <a:tc>
                  <a:txBody>
                    <a:bodyPr/>
                    <a:lstStyle/>
                    <a:p>
                      <a:pPr marL="13334" marR="0" lvl="0" indent="0" algn="ctr" rtl="0">
                        <a:lnSpc>
                          <a:spcPct val="100000"/>
                        </a:lnSpc>
                        <a:spcBef>
                          <a:spcPts val="0"/>
                        </a:spcBef>
                        <a:spcAft>
                          <a:spcPts val="0"/>
                        </a:spcAft>
                        <a:buNone/>
                      </a:pPr>
                      <a:r>
                        <a:rPr lang="en-US" sz="1400" b="1" u="none" strike="noStrike" cap="none">
                          <a:solidFill>
                            <a:srgbClr val="FFFFFF"/>
                          </a:solidFill>
                          <a:latin typeface="Trebuchet MS"/>
                          <a:ea typeface="Trebuchet MS"/>
                          <a:cs typeface="Trebuchet MS"/>
                          <a:sym typeface="Trebuchet MS"/>
                        </a:rPr>
                        <a:t>10</a:t>
                      </a:r>
                      <a:endParaRPr sz="1400" u="none" strike="noStrike" cap="none">
                        <a:latin typeface="Trebuchet MS"/>
                        <a:ea typeface="Trebuchet MS"/>
                        <a:cs typeface="Trebuchet MS"/>
                        <a:sym typeface="Trebuchet MS"/>
                      </a:endParaRPr>
                    </a:p>
                  </a:txBody>
                  <a:tcPr marL="0" marR="0" marT="330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4F81BD"/>
                    </a:solidFill>
                  </a:tcPr>
                </a:tc>
                <a:tc>
                  <a:txBody>
                    <a:bodyPr/>
                    <a:lstStyle/>
                    <a:p>
                      <a:pPr marL="13334" marR="0" lvl="0" indent="0" algn="ctr" rtl="0">
                        <a:lnSpc>
                          <a:spcPct val="100000"/>
                        </a:lnSpc>
                        <a:spcBef>
                          <a:spcPts val="0"/>
                        </a:spcBef>
                        <a:spcAft>
                          <a:spcPts val="0"/>
                        </a:spcAft>
                        <a:buNone/>
                      </a:pPr>
                      <a:r>
                        <a:rPr lang="en-US" sz="1400" b="1" u="none" strike="noStrike" cap="none">
                          <a:solidFill>
                            <a:srgbClr val="FFFFFF"/>
                          </a:solidFill>
                          <a:latin typeface="Trebuchet MS"/>
                          <a:ea typeface="Trebuchet MS"/>
                          <a:cs typeface="Trebuchet MS"/>
                          <a:sym typeface="Trebuchet MS"/>
                        </a:rPr>
                        <a:t>12</a:t>
                      </a:r>
                      <a:endParaRPr sz="1400" u="none" strike="noStrike" cap="none">
                        <a:latin typeface="Trebuchet MS"/>
                        <a:ea typeface="Trebuchet MS"/>
                        <a:cs typeface="Trebuchet MS"/>
                        <a:sym typeface="Trebuchet MS"/>
                      </a:endParaRPr>
                    </a:p>
                  </a:txBody>
                  <a:tcPr marL="0" marR="0" marT="330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4F81BD"/>
                    </a:solidFill>
                  </a:tcPr>
                </a:tc>
              </a:tr>
              <a:tr h="370850">
                <a:tc>
                  <a:txBody>
                    <a:bodyPr/>
                    <a:lstStyle/>
                    <a:p>
                      <a:pPr marL="97790" marR="0" lvl="0" indent="0" algn="l" rtl="0">
                        <a:lnSpc>
                          <a:spcPct val="100000"/>
                        </a:lnSpc>
                        <a:spcBef>
                          <a:spcPts val="0"/>
                        </a:spcBef>
                        <a:spcAft>
                          <a:spcPts val="0"/>
                        </a:spcAft>
                        <a:buNone/>
                      </a:pPr>
                      <a:r>
                        <a:rPr lang="en-US" sz="1400" u="none" strike="noStrike" cap="none">
                          <a:latin typeface="Trebuchet MS"/>
                          <a:ea typeface="Trebuchet MS"/>
                          <a:cs typeface="Trebuchet MS"/>
                          <a:sym typeface="Trebuchet MS"/>
                        </a:rPr>
                        <a:t>Word Error Rate %</a:t>
                      </a:r>
                      <a:endParaRPr sz="1400" u="none" strike="noStrike" cap="none">
                        <a:latin typeface="Trebuchet MS"/>
                        <a:ea typeface="Trebuchet MS"/>
                        <a:cs typeface="Trebuchet MS"/>
                        <a:sym typeface="Trebuchet MS"/>
                      </a:endParaRPr>
                    </a:p>
                  </a:txBody>
                  <a:tcPr marL="0" marR="0" marT="330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D0D8E8"/>
                    </a:solidFill>
                  </a:tcPr>
                </a:tc>
                <a:tc>
                  <a:txBody>
                    <a:bodyPr/>
                    <a:lstStyle/>
                    <a:p>
                      <a:pPr marL="12700" marR="0" lvl="0" indent="0" algn="ctr" rtl="0">
                        <a:lnSpc>
                          <a:spcPct val="100000"/>
                        </a:lnSpc>
                        <a:spcBef>
                          <a:spcPts val="0"/>
                        </a:spcBef>
                        <a:spcAft>
                          <a:spcPts val="0"/>
                        </a:spcAft>
                        <a:buNone/>
                      </a:pPr>
                      <a:r>
                        <a:rPr lang="en-US" sz="1400" u="none" strike="noStrike" cap="none">
                          <a:latin typeface="Trebuchet MS"/>
                          <a:ea typeface="Trebuchet MS"/>
                          <a:cs typeface="Trebuchet MS"/>
                          <a:sym typeface="Trebuchet MS"/>
                        </a:rPr>
                        <a:t>16.0</a:t>
                      </a:r>
                      <a:endParaRPr sz="1400" u="none" strike="noStrike" cap="none">
                        <a:latin typeface="Trebuchet MS"/>
                        <a:ea typeface="Trebuchet MS"/>
                        <a:cs typeface="Trebuchet MS"/>
                        <a:sym typeface="Trebuchet MS"/>
                      </a:endParaRPr>
                    </a:p>
                  </a:txBody>
                  <a:tcPr marL="0" marR="0" marT="330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D0D8E8"/>
                    </a:solidFill>
                  </a:tcPr>
                </a:tc>
                <a:tc>
                  <a:txBody>
                    <a:bodyPr/>
                    <a:lstStyle/>
                    <a:p>
                      <a:pPr marL="12700" marR="0" lvl="0" indent="0" algn="ctr" rtl="0">
                        <a:lnSpc>
                          <a:spcPct val="100000"/>
                        </a:lnSpc>
                        <a:spcBef>
                          <a:spcPts val="0"/>
                        </a:spcBef>
                        <a:spcAft>
                          <a:spcPts val="0"/>
                        </a:spcAft>
                        <a:buNone/>
                      </a:pPr>
                      <a:r>
                        <a:rPr lang="en-US" sz="1400" u="none" strike="noStrike" cap="none">
                          <a:latin typeface="Trebuchet MS"/>
                          <a:ea typeface="Trebuchet MS"/>
                          <a:cs typeface="Trebuchet MS"/>
                          <a:sym typeface="Trebuchet MS"/>
                        </a:rPr>
                        <a:t>12.8</a:t>
                      </a:r>
                      <a:endParaRPr sz="1400" u="none" strike="noStrike" cap="none">
                        <a:latin typeface="Trebuchet MS"/>
                        <a:ea typeface="Trebuchet MS"/>
                        <a:cs typeface="Trebuchet MS"/>
                        <a:sym typeface="Trebuchet MS"/>
                      </a:endParaRPr>
                    </a:p>
                  </a:txBody>
                  <a:tcPr marL="0" marR="0" marT="330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D0D8E8"/>
                    </a:solidFill>
                  </a:tcPr>
                </a:tc>
                <a:tc>
                  <a:txBody>
                    <a:bodyPr/>
                    <a:lstStyle/>
                    <a:p>
                      <a:pPr marL="12700" marR="0" lvl="0" indent="0" algn="ctr" rtl="0">
                        <a:lnSpc>
                          <a:spcPct val="100000"/>
                        </a:lnSpc>
                        <a:spcBef>
                          <a:spcPts val="0"/>
                        </a:spcBef>
                        <a:spcAft>
                          <a:spcPts val="0"/>
                        </a:spcAft>
                        <a:buNone/>
                      </a:pPr>
                      <a:r>
                        <a:rPr lang="en-US" sz="1400" u="none" strike="noStrike" cap="none">
                          <a:latin typeface="Trebuchet MS"/>
                          <a:ea typeface="Trebuchet MS"/>
                          <a:cs typeface="Trebuchet MS"/>
                          <a:sym typeface="Trebuchet MS"/>
                        </a:rPr>
                        <a:t>11.4</a:t>
                      </a:r>
                      <a:endParaRPr sz="1400" u="none" strike="noStrike" cap="none">
                        <a:latin typeface="Trebuchet MS"/>
                        <a:ea typeface="Trebuchet MS"/>
                        <a:cs typeface="Trebuchet MS"/>
                        <a:sym typeface="Trebuchet MS"/>
                      </a:endParaRPr>
                    </a:p>
                  </a:txBody>
                  <a:tcPr marL="0" marR="0" marT="330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D0D8E8"/>
                    </a:solidFill>
                  </a:tcPr>
                </a:tc>
                <a:tc>
                  <a:txBody>
                    <a:bodyPr/>
                    <a:lstStyle/>
                    <a:p>
                      <a:pPr marL="12700" marR="0" lvl="0" indent="0" algn="ctr" rtl="0">
                        <a:lnSpc>
                          <a:spcPct val="100000"/>
                        </a:lnSpc>
                        <a:spcBef>
                          <a:spcPts val="0"/>
                        </a:spcBef>
                        <a:spcAft>
                          <a:spcPts val="0"/>
                        </a:spcAft>
                        <a:buNone/>
                      </a:pPr>
                      <a:r>
                        <a:rPr lang="en-US" sz="1400" u="none" strike="noStrike" cap="none">
                          <a:latin typeface="Trebuchet MS"/>
                          <a:ea typeface="Trebuchet MS"/>
                          <a:cs typeface="Trebuchet MS"/>
                          <a:sym typeface="Trebuchet MS"/>
                        </a:rPr>
                        <a:t>10.9</a:t>
                      </a:r>
                      <a:endParaRPr sz="1400" u="none" strike="noStrike" cap="none">
                        <a:latin typeface="Trebuchet MS"/>
                        <a:ea typeface="Trebuchet MS"/>
                        <a:cs typeface="Trebuchet MS"/>
                        <a:sym typeface="Trebuchet MS"/>
                      </a:endParaRPr>
                    </a:p>
                  </a:txBody>
                  <a:tcPr marL="0" marR="0" marT="330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D0D8E8"/>
                    </a:solidFill>
                  </a:tcPr>
                </a:tc>
                <a:tc>
                  <a:txBody>
                    <a:bodyPr/>
                    <a:lstStyle/>
                    <a:p>
                      <a:pPr marL="12700" marR="0" lvl="0" indent="0" algn="ctr" rtl="0">
                        <a:lnSpc>
                          <a:spcPct val="100000"/>
                        </a:lnSpc>
                        <a:spcBef>
                          <a:spcPts val="0"/>
                        </a:spcBef>
                        <a:spcAft>
                          <a:spcPts val="0"/>
                        </a:spcAft>
                        <a:buNone/>
                      </a:pPr>
                      <a:r>
                        <a:rPr lang="en-US" sz="1400" u="none" strike="noStrike" cap="none">
                          <a:latin typeface="Trebuchet MS"/>
                          <a:ea typeface="Trebuchet MS"/>
                          <a:cs typeface="Trebuchet MS"/>
                          <a:sym typeface="Trebuchet MS"/>
                        </a:rPr>
                        <a:t>11.0</a:t>
                      </a:r>
                      <a:endParaRPr sz="1400" u="none" strike="noStrike" cap="none">
                        <a:latin typeface="Trebuchet MS"/>
                        <a:ea typeface="Trebuchet MS"/>
                        <a:cs typeface="Trebuchet MS"/>
                        <a:sym typeface="Trebuchet MS"/>
                      </a:endParaRPr>
                    </a:p>
                  </a:txBody>
                  <a:tcPr marL="0" marR="0" marT="330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D0D8E8"/>
                    </a:solidFill>
                  </a:tcPr>
                </a:tc>
                <a:tc>
                  <a:txBody>
                    <a:bodyPr/>
                    <a:lstStyle/>
                    <a:p>
                      <a:pPr marL="13334" marR="0" lvl="0" indent="0" algn="ctr" rtl="0">
                        <a:lnSpc>
                          <a:spcPct val="100000"/>
                        </a:lnSpc>
                        <a:spcBef>
                          <a:spcPts val="0"/>
                        </a:spcBef>
                        <a:spcAft>
                          <a:spcPts val="0"/>
                        </a:spcAft>
                        <a:buNone/>
                      </a:pPr>
                      <a:r>
                        <a:rPr lang="en-US" sz="1400" u="none" strike="noStrike" cap="none" dirty="0">
                          <a:latin typeface="Trebuchet MS"/>
                          <a:ea typeface="Trebuchet MS"/>
                          <a:cs typeface="Trebuchet MS"/>
                          <a:sym typeface="Trebuchet MS"/>
                        </a:rPr>
                        <a:t>11.1</a:t>
                      </a:r>
                      <a:endParaRPr sz="1400" u="none" strike="noStrike" cap="none" dirty="0">
                        <a:latin typeface="Trebuchet MS"/>
                        <a:ea typeface="Trebuchet MS"/>
                        <a:cs typeface="Trebuchet MS"/>
                        <a:sym typeface="Trebuchet MS"/>
                      </a:endParaRPr>
                    </a:p>
                  </a:txBody>
                  <a:tcPr marL="0" marR="0" marT="330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D0D8E8"/>
                    </a:solidFill>
                  </a:tcPr>
                </a:tc>
              </a:tr>
            </a:tbl>
          </a:graphicData>
        </a:graphic>
      </p:graphicFrame>
      <p:sp>
        <p:nvSpPr>
          <p:cNvPr id="600" name="Google Shape;600;p75"/>
          <p:cNvSpPr txBox="1"/>
          <p:nvPr/>
        </p:nvSpPr>
        <p:spPr>
          <a:xfrm>
            <a:off x="4343400" y="5064863"/>
            <a:ext cx="4583400" cy="1125300"/>
          </a:xfrm>
          <a:prstGeom prst="rect">
            <a:avLst/>
          </a:prstGeom>
          <a:noFill/>
          <a:ln>
            <a:noFill/>
          </a:ln>
        </p:spPr>
        <p:txBody>
          <a:bodyPr spcFirstLastPara="1" wrap="square" lIns="0" tIns="133350" rIns="0" bIns="0" anchor="t" anchorCtr="0">
            <a:noAutofit/>
          </a:bodyPr>
          <a:lstStyle/>
          <a:p>
            <a:pPr marL="0" marR="0" lvl="0" indent="0" algn="l" rtl="0">
              <a:lnSpc>
                <a:spcPct val="100000"/>
              </a:lnSpc>
              <a:spcBef>
                <a:spcPts val="0"/>
              </a:spcBef>
              <a:spcAft>
                <a:spcPts val="0"/>
              </a:spcAft>
              <a:buNone/>
            </a:pPr>
            <a:r>
              <a:rPr lang="en-US" sz="1800" dirty="0">
                <a:latin typeface="Trebuchet MS"/>
                <a:ea typeface="Trebuchet MS"/>
                <a:cs typeface="Trebuchet MS"/>
                <a:sym typeface="Trebuchet MS"/>
              </a:rPr>
              <a:t>Baseline Gaussian Mixture Model based word error rate = 15.4%</a:t>
            </a:r>
            <a:endParaRPr sz="1800" dirty="0">
              <a:latin typeface="Trebuchet MS"/>
              <a:ea typeface="Trebuchet MS"/>
              <a:cs typeface="Trebuchet MS"/>
              <a:sym typeface="Trebuchet MS"/>
            </a:endParaRPr>
          </a:p>
          <a:p>
            <a:pPr marL="12700" marR="469265" lvl="0" indent="0" algn="l" rtl="0">
              <a:lnSpc>
                <a:spcPct val="101200"/>
              </a:lnSpc>
              <a:spcBef>
                <a:spcPts val="720"/>
              </a:spcBef>
              <a:spcAft>
                <a:spcPts val="0"/>
              </a:spcAft>
              <a:buNone/>
            </a:pPr>
            <a:r>
              <a:rPr lang="en-US" sz="1400" dirty="0">
                <a:latin typeface="Trebuchet MS"/>
                <a:ea typeface="Trebuchet MS"/>
                <a:cs typeface="Trebuchet MS"/>
                <a:sym typeface="Trebuchet MS"/>
              </a:rPr>
              <a:t>[</a:t>
            </a:r>
            <a:r>
              <a:rPr lang="en-US" sz="1400" dirty="0" err="1">
                <a:latin typeface="Trebuchet MS"/>
                <a:ea typeface="Trebuchet MS"/>
                <a:cs typeface="Trebuchet MS"/>
                <a:sym typeface="Trebuchet MS"/>
              </a:rPr>
              <a:t>Zeiler</a:t>
            </a:r>
            <a:r>
              <a:rPr lang="en-US" sz="1400" dirty="0">
                <a:latin typeface="Trebuchet MS"/>
                <a:ea typeface="Trebuchet MS"/>
                <a:cs typeface="Trebuchet MS"/>
                <a:sym typeface="Trebuchet MS"/>
              </a:rPr>
              <a:t> et al. “On rectified linear units for speech  recognition” ICASSP 2013]</a:t>
            </a:r>
            <a:endParaRPr sz="1200" dirty="0">
              <a:latin typeface="Trebuchet MS"/>
              <a:ea typeface="Trebuchet MS"/>
              <a:cs typeface="Trebuchet MS"/>
              <a:sym typeface="Trebuchet MS"/>
            </a:endParaRPr>
          </a:p>
        </p:txBody>
      </p:sp>
      <p:sp>
        <p:nvSpPr>
          <p:cNvPr id="601" name="Google Shape;601;p75"/>
          <p:cNvSpPr txBox="1"/>
          <p:nvPr/>
        </p:nvSpPr>
        <p:spPr>
          <a:xfrm>
            <a:off x="4343400" y="6673113"/>
            <a:ext cx="4134600" cy="208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None/>
            </a:pPr>
            <a:r>
              <a:rPr lang="en-US" sz="1000">
                <a:latin typeface="Trebuchet MS"/>
                <a:ea typeface="Trebuchet MS"/>
                <a:cs typeface="Trebuchet MS"/>
                <a:sym typeface="Trebuchet MS"/>
              </a:rPr>
              <a:t>Slide credit: Eric Eaton</a:t>
            </a:r>
            <a:endParaRPr sz="1000">
              <a:latin typeface="Trebuchet MS"/>
              <a:ea typeface="Trebuchet MS"/>
              <a:cs typeface="Trebuchet MS"/>
              <a:sym typeface="Trebuchet MS"/>
            </a:endParaRPr>
          </a:p>
        </p:txBody>
      </p:sp>
    </p:spTree>
    <p:extLst>
      <p:ext uri="{BB962C8B-B14F-4D97-AF65-F5344CB8AC3E}">
        <p14:creationId xmlns:p14="http://schemas.microsoft.com/office/powerpoint/2010/main" val="7381726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Robotics</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746250"/>
            <a:ext cx="8259763" cy="4610100"/>
          </a:xfrm>
          <a:prstGeom prst="rect">
            <a:avLst/>
          </a:prstGeom>
        </p:spPr>
      </p:pic>
    </p:spTree>
    <p:extLst>
      <p:ext uri="{BB962C8B-B14F-4D97-AF65-F5344CB8AC3E}">
        <p14:creationId xmlns:p14="http://schemas.microsoft.com/office/powerpoint/2010/main" val="1333225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sz="3200" dirty="0" smtClean="0"/>
              <a:t>Objective of course</a:t>
            </a:r>
          </a:p>
          <a:p>
            <a:pPr>
              <a:buFont typeface="Arial" panose="020B0604020202020204" pitchFamily="34" charset="0"/>
              <a:buChar char="•"/>
            </a:pPr>
            <a:r>
              <a:rPr lang="en-US" sz="3200" dirty="0" smtClean="0"/>
              <a:t>Evaluation Plan</a:t>
            </a:r>
          </a:p>
          <a:p>
            <a:pPr>
              <a:buFont typeface="Arial" panose="020B0604020202020204" pitchFamily="34" charset="0"/>
              <a:buChar char="•"/>
            </a:pPr>
            <a:r>
              <a:rPr lang="en-US" sz="3200" dirty="0" smtClean="0"/>
              <a:t>What </a:t>
            </a:r>
            <a:r>
              <a:rPr lang="en-US" sz="3200" dirty="0"/>
              <a:t>is Machine Learning? </a:t>
            </a:r>
            <a:endParaRPr lang="en-US" sz="3200" dirty="0" smtClean="0"/>
          </a:p>
          <a:p>
            <a:pPr>
              <a:buFont typeface="Arial" panose="020B0604020202020204" pitchFamily="34" charset="0"/>
              <a:buChar char="•"/>
            </a:pPr>
            <a:r>
              <a:rPr lang="en-US" sz="3200" dirty="0" smtClean="0"/>
              <a:t>Application </a:t>
            </a:r>
            <a:r>
              <a:rPr lang="en-US" sz="3200" dirty="0"/>
              <a:t>areas of Machine </a:t>
            </a:r>
            <a:r>
              <a:rPr lang="en-US" sz="3200" dirty="0" smtClean="0"/>
              <a:t>Learning </a:t>
            </a:r>
          </a:p>
          <a:p>
            <a:pPr>
              <a:buFont typeface="Arial" panose="020B0604020202020204" pitchFamily="34" charset="0"/>
              <a:buChar char="•"/>
            </a:pPr>
            <a:r>
              <a:rPr lang="en-US" sz="3200" dirty="0" smtClean="0"/>
              <a:t>Why </a:t>
            </a:r>
            <a:r>
              <a:rPr lang="en-US" sz="3200" dirty="0"/>
              <a:t>Machine Learning is important? </a:t>
            </a:r>
            <a:endParaRPr lang="en-US" sz="3200" dirty="0" smtClean="0"/>
          </a:p>
          <a:p>
            <a:pPr>
              <a:buFont typeface="Arial" panose="020B0604020202020204" pitchFamily="34" charset="0"/>
              <a:buChar char="•"/>
            </a:pPr>
            <a:r>
              <a:rPr lang="en-US" sz="3200" dirty="0" smtClean="0"/>
              <a:t>Design </a:t>
            </a:r>
            <a:r>
              <a:rPr lang="en-US" sz="3200" dirty="0"/>
              <a:t>a Learning </a:t>
            </a:r>
            <a:r>
              <a:rPr lang="en-US" sz="3200" dirty="0" smtClean="0"/>
              <a:t>System</a:t>
            </a:r>
          </a:p>
          <a:p>
            <a:pPr>
              <a:buFont typeface="Arial" panose="020B0604020202020204" pitchFamily="34" charset="0"/>
              <a:buChar char="•"/>
            </a:pPr>
            <a:r>
              <a:rPr lang="en-US" sz="3200" dirty="0" smtClean="0"/>
              <a:t>Issues </a:t>
            </a:r>
            <a:r>
              <a:rPr lang="en-US" sz="3200" dirty="0"/>
              <a:t>in Machine Learning</a:t>
            </a:r>
          </a:p>
        </p:txBody>
      </p:sp>
      <p:sp>
        <p:nvSpPr>
          <p:cNvPr id="3" name="Content Placeholder 2"/>
          <p:cNvSpPr>
            <a:spLocks noGrp="1"/>
          </p:cNvSpPr>
          <p:nvPr>
            <p:ph sz="quarter" idx="10"/>
          </p:nvPr>
        </p:nvSpPr>
        <p:spPr/>
        <p:txBody>
          <a:bodyPr/>
          <a:lstStyle/>
          <a:p>
            <a:r>
              <a:rPr lang="en-US" dirty="0" smtClean="0"/>
              <a:t>Session Content</a:t>
            </a:r>
            <a:endParaRPr lang="en-US" dirty="0"/>
          </a:p>
        </p:txBody>
      </p:sp>
    </p:spTree>
    <p:extLst>
      <p:ext uri="{BB962C8B-B14F-4D97-AF65-F5344CB8AC3E}">
        <p14:creationId xmlns:p14="http://schemas.microsoft.com/office/powerpoint/2010/main" val="5615578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78"/>
          <p:cNvSpPr txBox="1">
            <a:spLocks noGrp="1"/>
          </p:cNvSpPr>
          <p:nvPr>
            <p:ph type="title"/>
          </p:nvPr>
        </p:nvSpPr>
        <p:spPr>
          <a:xfrm>
            <a:off x="78753" y="685800"/>
            <a:ext cx="3753600" cy="6960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3600" b="1" dirty="0">
                <a:latin typeface="+mn-lt"/>
              </a:rPr>
              <a:t>Types of Learning</a:t>
            </a:r>
            <a:endParaRPr sz="3600" b="1" dirty="0">
              <a:latin typeface="+mn-lt"/>
            </a:endParaRPr>
          </a:p>
        </p:txBody>
      </p:sp>
      <p:sp>
        <p:nvSpPr>
          <p:cNvPr id="625" name="Google Shape;625;p78"/>
          <p:cNvSpPr txBox="1"/>
          <p:nvPr/>
        </p:nvSpPr>
        <p:spPr>
          <a:xfrm>
            <a:off x="535952" y="1512025"/>
            <a:ext cx="8523300" cy="4421400"/>
          </a:xfrm>
          <a:prstGeom prst="rect">
            <a:avLst/>
          </a:prstGeom>
          <a:noFill/>
          <a:ln>
            <a:noFill/>
          </a:ln>
        </p:spPr>
        <p:txBody>
          <a:bodyPr spcFirstLastPara="1" wrap="square" lIns="0" tIns="108575" rIns="0" bIns="0" anchor="t" anchorCtr="0">
            <a:noAutofit/>
          </a:bodyPr>
          <a:lstStyle/>
          <a:p>
            <a:pPr marL="355600" marR="0" lvl="0" indent="-330200" algn="l" rtl="0">
              <a:lnSpc>
                <a:spcPct val="100000"/>
              </a:lnSpc>
              <a:spcBef>
                <a:spcPts val="0"/>
              </a:spcBef>
              <a:spcAft>
                <a:spcPts val="0"/>
              </a:spcAft>
              <a:buSzPts val="3000"/>
              <a:buFont typeface="Arial"/>
              <a:buChar char="•"/>
            </a:pPr>
            <a:r>
              <a:rPr lang="en-US" sz="3000" b="1">
                <a:latin typeface="Trebuchet MS"/>
                <a:ea typeface="Trebuchet MS"/>
                <a:cs typeface="Trebuchet MS"/>
                <a:sym typeface="Trebuchet MS"/>
              </a:rPr>
              <a:t>Supervised (inductive) learning</a:t>
            </a:r>
            <a:endParaRPr sz="3000">
              <a:latin typeface="Trebuchet MS"/>
              <a:ea typeface="Trebuchet MS"/>
              <a:cs typeface="Trebuchet MS"/>
              <a:sym typeface="Trebuchet MS"/>
            </a:endParaRPr>
          </a:p>
          <a:p>
            <a:pPr marL="755650" marR="0" lvl="1" indent="-285750" algn="l" rtl="0">
              <a:lnSpc>
                <a:spcPct val="100000"/>
              </a:lnSpc>
              <a:spcBef>
                <a:spcPts val="660"/>
              </a:spcBef>
              <a:spcAft>
                <a:spcPts val="0"/>
              </a:spcAft>
              <a:buClr>
                <a:srgbClr val="4A86E8"/>
              </a:buClr>
              <a:buSzPts val="2800"/>
              <a:buFont typeface="Arial"/>
              <a:buChar char="–"/>
            </a:pPr>
            <a:r>
              <a:rPr lang="en-US" sz="2800" b="0" i="0" u="none" strike="noStrike" cap="none">
                <a:solidFill>
                  <a:srgbClr val="4A86E8"/>
                </a:solidFill>
                <a:latin typeface="Trebuchet MS"/>
                <a:ea typeface="Trebuchet MS"/>
                <a:cs typeface="Trebuchet MS"/>
                <a:sym typeface="Trebuchet MS"/>
              </a:rPr>
              <a:t>Given: training data</a:t>
            </a:r>
            <a:r>
              <a:rPr lang="en-US" sz="2800">
                <a:solidFill>
                  <a:srgbClr val="4A86E8"/>
                </a:solidFill>
                <a:latin typeface="Trebuchet MS"/>
                <a:ea typeface="Trebuchet MS"/>
                <a:cs typeface="Trebuchet MS"/>
                <a:sym typeface="Trebuchet MS"/>
              </a:rPr>
              <a:t>,</a:t>
            </a:r>
            <a:r>
              <a:rPr lang="en-US" sz="2800" b="0" i="0" u="none" strike="noStrike" cap="none">
                <a:solidFill>
                  <a:srgbClr val="4A86E8"/>
                </a:solidFill>
                <a:latin typeface="Trebuchet MS"/>
                <a:ea typeface="Trebuchet MS"/>
                <a:cs typeface="Trebuchet MS"/>
                <a:sym typeface="Trebuchet MS"/>
              </a:rPr>
              <a:t> desired outputs (labels)</a:t>
            </a:r>
            <a:endParaRPr sz="2800" b="0" i="0" u="none" strike="noStrike" cap="none">
              <a:solidFill>
                <a:srgbClr val="4A86E8"/>
              </a:solidFill>
              <a:latin typeface="Trebuchet MS"/>
              <a:ea typeface="Trebuchet MS"/>
              <a:cs typeface="Trebuchet MS"/>
              <a:sym typeface="Trebuchet MS"/>
            </a:endParaRPr>
          </a:p>
          <a:p>
            <a:pPr marL="355600" marR="0" lvl="0" indent="-330200" algn="l" rtl="0">
              <a:lnSpc>
                <a:spcPct val="100000"/>
              </a:lnSpc>
              <a:spcBef>
                <a:spcPts val="740"/>
              </a:spcBef>
              <a:spcAft>
                <a:spcPts val="0"/>
              </a:spcAft>
              <a:buSzPts val="3000"/>
              <a:buFont typeface="Arial"/>
              <a:buChar char="•"/>
            </a:pPr>
            <a:r>
              <a:rPr lang="en-US" sz="3000" b="1">
                <a:latin typeface="Trebuchet MS"/>
                <a:ea typeface="Trebuchet MS"/>
                <a:cs typeface="Trebuchet MS"/>
                <a:sym typeface="Trebuchet MS"/>
              </a:rPr>
              <a:t>Unsupervised learning</a:t>
            </a:r>
            <a:endParaRPr sz="3000">
              <a:latin typeface="Trebuchet MS"/>
              <a:ea typeface="Trebuchet MS"/>
              <a:cs typeface="Trebuchet MS"/>
              <a:sym typeface="Trebuchet MS"/>
            </a:endParaRPr>
          </a:p>
          <a:p>
            <a:pPr marL="755650" marR="0" lvl="1" indent="-285750" algn="l" rtl="0">
              <a:lnSpc>
                <a:spcPct val="100000"/>
              </a:lnSpc>
              <a:spcBef>
                <a:spcPts val="760"/>
              </a:spcBef>
              <a:spcAft>
                <a:spcPts val="0"/>
              </a:spcAft>
              <a:buClr>
                <a:srgbClr val="4A86E8"/>
              </a:buClr>
              <a:buSzPts val="2800"/>
              <a:buFont typeface="Arial"/>
              <a:buChar char="–"/>
            </a:pPr>
            <a:r>
              <a:rPr lang="en-US" sz="2800" b="0" i="0" u="none" strike="noStrike" cap="none">
                <a:solidFill>
                  <a:srgbClr val="4A86E8"/>
                </a:solidFill>
                <a:latin typeface="Trebuchet MS"/>
                <a:ea typeface="Trebuchet MS"/>
                <a:cs typeface="Trebuchet MS"/>
                <a:sym typeface="Trebuchet MS"/>
              </a:rPr>
              <a:t>Given: training data (without desired outputs)</a:t>
            </a:r>
            <a:endParaRPr sz="2800" b="0" i="0" u="none" strike="noStrike" cap="none">
              <a:solidFill>
                <a:srgbClr val="4A86E8"/>
              </a:solidFill>
              <a:latin typeface="Trebuchet MS"/>
              <a:ea typeface="Trebuchet MS"/>
              <a:cs typeface="Trebuchet MS"/>
              <a:sym typeface="Trebuchet MS"/>
            </a:endParaRPr>
          </a:p>
          <a:p>
            <a:pPr marL="355600" marR="0" lvl="0" indent="-330200" algn="l" rtl="0">
              <a:lnSpc>
                <a:spcPct val="100000"/>
              </a:lnSpc>
              <a:spcBef>
                <a:spcPts val="740"/>
              </a:spcBef>
              <a:spcAft>
                <a:spcPts val="0"/>
              </a:spcAft>
              <a:buSzPts val="3000"/>
              <a:buFont typeface="Arial"/>
              <a:buChar char="•"/>
            </a:pPr>
            <a:r>
              <a:rPr lang="en-US" sz="3000" b="1">
                <a:latin typeface="Trebuchet MS"/>
                <a:ea typeface="Trebuchet MS"/>
                <a:cs typeface="Trebuchet MS"/>
                <a:sym typeface="Trebuchet MS"/>
              </a:rPr>
              <a:t>Semi-supervised learning</a:t>
            </a:r>
            <a:endParaRPr sz="3000">
              <a:latin typeface="Trebuchet MS"/>
              <a:ea typeface="Trebuchet MS"/>
              <a:cs typeface="Trebuchet MS"/>
              <a:sym typeface="Trebuchet MS"/>
            </a:endParaRPr>
          </a:p>
          <a:p>
            <a:pPr marL="755650" marR="0" lvl="1" indent="-285750" algn="l" rtl="0">
              <a:lnSpc>
                <a:spcPct val="100000"/>
              </a:lnSpc>
              <a:spcBef>
                <a:spcPts val="660"/>
              </a:spcBef>
              <a:spcAft>
                <a:spcPts val="0"/>
              </a:spcAft>
              <a:buClr>
                <a:srgbClr val="4A86E8"/>
              </a:buClr>
              <a:buSzPts val="2800"/>
              <a:buFont typeface="Arial"/>
              <a:buChar char="–"/>
            </a:pPr>
            <a:r>
              <a:rPr lang="en-US" sz="2800" b="0" i="0" u="none" strike="noStrike" cap="none">
                <a:solidFill>
                  <a:srgbClr val="4A86E8"/>
                </a:solidFill>
                <a:latin typeface="Trebuchet MS"/>
                <a:ea typeface="Trebuchet MS"/>
                <a:cs typeface="Trebuchet MS"/>
                <a:sym typeface="Trebuchet MS"/>
              </a:rPr>
              <a:t>Given: training data + a few desired outputs</a:t>
            </a:r>
            <a:endParaRPr sz="2800" b="0" i="0" u="none" strike="noStrike" cap="none">
              <a:solidFill>
                <a:srgbClr val="4A86E8"/>
              </a:solidFill>
              <a:latin typeface="Trebuchet MS"/>
              <a:ea typeface="Trebuchet MS"/>
              <a:cs typeface="Trebuchet MS"/>
              <a:sym typeface="Trebuchet MS"/>
            </a:endParaRPr>
          </a:p>
          <a:p>
            <a:pPr marL="355600" marR="0" lvl="0" indent="-330200" algn="l" rtl="0">
              <a:lnSpc>
                <a:spcPct val="100000"/>
              </a:lnSpc>
              <a:spcBef>
                <a:spcPts val="740"/>
              </a:spcBef>
              <a:spcAft>
                <a:spcPts val="0"/>
              </a:spcAft>
              <a:buSzPts val="3000"/>
              <a:buFont typeface="Arial"/>
              <a:buChar char="•"/>
            </a:pPr>
            <a:r>
              <a:rPr lang="en-US" sz="3000" b="1">
                <a:latin typeface="Trebuchet MS"/>
                <a:ea typeface="Trebuchet MS"/>
                <a:cs typeface="Trebuchet MS"/>
                <a:sym typeface="Trebuchet MS"/>
              </a:rPr>
              <a:t>Reinforcement learning</a:t>
            </a:r>
            <a:endParaRPr sz="3000">
              <a:latin typeface="Trebuchet MS"/>
              <a:ea typeface="Trebuchet MS"/>
              <a:cs typeface="Trebuchet MS"/>
              <a:sym typeface="Trebuchet MS"/>
            </a:endParaRPr>
          </a:p>
          <a:p>
            <a:pPr marL="755650" marR="0" lvl="1" indent="-285750" algn="l" rtl="0">
              <a:lnSpc>
                <a:spcPct val="100000"/>
              </a:lnSpc>
              <a:spcBef>
                <a:spcPts val="760"/>
              </a:spcBef>
              <a:spcAft>
                <a:spcPts val="0"/>
              </a:spcAft>
              <a:buClr>
                <a:srgbClr val="4A86E8"/>
              </a:buClr>
              <a:buSzPts val="2800"/>
              <a:buFont typeface="Arial"/>
              <a:buChar char="–"/>
            </a:pPr>
            <a:r>
              <a:rPr lang="en-US" sz="2800">
                <a:solidFill>
                  <a:srgbClr val="4A86E8"/>
                </a:solidFill>
                <a:latin typeface="Trebuchet MS"/>
                <a:ea typeface="Trebuchet MS"/>
                <a:cs typeface="Trebuchet MS"/>
                <a:sym typeface="Trebuchet MS"/>
              </a:rPr>
              <a:t>Given: r</a:t>
            </a:r>
            <a:r>
              <a:rPr lang="en-US" sz="2800" b="0" i="0" u="none" strike="noStrike" cap="none">
                <a:solidFill>
                  <a:srgbClr val="4A86E8"/>
                </a:solidFill>
                <a:latin typeface="Trebuchet MS"/>
                <a:ea typeface="Trebuchet MS"/>
                <a:cs typeface="Trebuchet MS"/>
                <a:sym typeface="Trebuchet MS"/>
              </a:rPr>
              <a:t>ewards from sequence of actions</a:t>
            </a:r>
            <a:endParaRPr sz="2800" b="0" i="0" u="none" strike="noStrike" cap="none">
              <a:solidFill>
                <a:srgbClr val="4A86E8"/>
              </a:solidFill>
              <a:latin typeface="Trebuchet MS"/>
              <a:ea typeface="Trebuchet MS"/>
              <a:cs typeface="Trebuchet MS"/>
              <a:sym typeface="Trebuchet MS"/>
            </a:endParaRPr>
          </a:p>
        </p:txBody>
      </p:sp>
      <p:sp>
        <p:nvSpPr>
          <p:cNvPr id="626" name="Google Shape;626;p78"/>
          <p:cNvSpPr txBox="1"/>
          <p:nvPr/>
        </p:nvSpPr>
        <p:spPr>
          <a:xfrm>
            <a:off x="78753" y="6569500"/>
            <a:ext cx="3159300" cy="2388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a:latin typeface="Trebuchet MS"/>
                <a:ea typeface="Trebuchet MS"/>
                <a:cs typeface="Trebuchet MS"/>
                <a:sym typeface="Trebuchet MS"/>
              </a:rPr>
              <a:t>Slide Credit: Eric Eaton</a:t>
            </a: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407804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79"/>
          <p:cNvSpPr txBox="1">
            <a:spLocks noGrp="1"/>
          </p:cNvSpPr>
          <p:nvPr>
            <p:ph type="title"/>
          </p:nvPr>
        </p:nvSpPr>
        <p:spPr>
          <a:xfrm>
            <a:off x="57309" y="605900"/>
            <a:ext cx="6782400" cy="6960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3600" b="1" dirty="0"/>
              <a:t>Supervised Learning: Regression</a:t>
            </a:r>
            <a:endParaRPr sz="3600" b="1" dirty="0"/>
          </a:p>
        </p:txBody>
      </p:sp>
      <p:sp>
        <p:nvSpPr>
          <p:cNvPr id="632" name="Google Shape;632;p79"/>
          <p:cNvSpPr txBox="1"/>
          <p:nvPr/>
        </p:nvSpPr>
        <p:spPr>
          <a:xfrm>
            <a:off x="612150" y="787400"/>
            <a:ext cx="7977600" cy="1926600"/>
          </a:xfrm>
          <a:prstGeom prst="rect">
            <a:avLst/>
          </a:prstGeom>
          <a:noFill/>
          <a:ln>
            <a:noFill/>
          </a:ln>
        </p:spPr>
        <p:txBody>
          <a:bodyPr spcFirstLastPara="1" wrap="square" lIns="0" tIns="109200" rIns="0" bIns="0" anchor="t" anchorCtr="0">
            <a:noAutofit/>
          </a:bodyPr>
          <a:lstStyle/>
          <a:p>
            <a:pPr marL="355600" marR="0" lvl="0" indent="-342900" algn="l" rtl="0">
              <a:lnSpc>
                <a:spcPct val="100000"/>
              </a:lnSpc>
              <a:spcBef>
                <a:spcPts val="0"/>
              </a:spcBef>
              <a:spcAft>
                <a:spcPts val="0"/>
              </a:spcAft>
              <a:buSzPts val="3200"/>
              <a:buFont typeface="Arial"/>
              <a:buChar char="•"/>
            </a:pPr>
            <a:endParaRPr lang="en-US" sz="3200" dirty="0" smtClean="0">
              <a:latin typeface="Trebuchet MS"/>
              <a:ea typeface="Trebuchet MS"/>
              <a:cs typeface="Trebuchet MS"/>
              <a:sym typeface="Trebuchet MS"/>
            </a:endParaRPr>
          </a:p>
          <a:p>
            <a:pPr marL="355600" marR="0" lvl="0" indent="-342900" algn="l" rtl="0">
              <a:lnSpc>
                <a:spcPct val="100000"/>
              </a:lnSpc>
              <a:spcBef>
                <a:spcPts val="0"/>
              </a:spcBef>
              <a:spcAft>
                <a:spcPts val="0"/>
              </a:spcAft>
              <a:buSzPts val="3200"/>
              <a:buFont typeface="Arial"/>
              <a:buChar char="•"/>
            </a:pPr>
            <a:r>
              <a:rPr lang="en-US" sz="3200" dirty="0" smtClean="0">
                <a:latin typeface="Trebuchet MS"/>
                <a:ea typeface="Trebuchet MS"/>
                <a:cs typeface="Trebuchet MS"/>
                <a:sym typeface="Trebuchet MS"/>
              </a:rPr>
              <a:t>Given </a:t>
            </a:r>
            <a:r>
              <a:rPr lang="en-US" sz="3200" dirty="0">
                <a:latin typeface="Trebuchet MS"/>
                <a:ea typeface="Trebuchet MS"/>
                <a:cs typeface="Trebuchet MS"/>
                <a:sym typeface="Trebuchet MS"/>
              </a:rPr>
              <a:t>(</a:t>
            </a:r>
            <a:r>
              <a:rPr lang="en-US" sz="3200" i="1" dirty="0">
                <a:latin typeface="Times New Roman"/>
                <a:ea typeface="Times New Roman"/>
                <a:cs typeface="Times New Roman"/>
                <a:sym typeface="Times New Roman"/>
              </a:rPr>
              <a:t>x</a:t>
            </a:r>
            <a:r>
              <a:rPr lang="en-US" sz="3150" baseline="-25000" dirty="0">
                <a:latin typeface="Trebuchet MS"/>
                <a:ea typeface="Trebuchet MS"/>
                <a:cs typeface="Trebuchet MS"/>
                <a:sym typeface="Trebuchet MS"/>
              </a:rPr>
              <a:t>1</a:t>
            </a:r>
            <a:r>
              <a:rPr lang="en-US" sz="3200" dirty="0">
                <a:latin typeface="Trebuchet MS"/>
                <a:ea typeface="Trebuchet MS"/>
                <a:cs typeface="Trebuchet MS"/>
                <a:sym typeface="Trebuchet MS"/>
              </a:rPr>
              <a:t>, </a:t>
            </a:r>
            <a:r>
              <a:rPr lang="en-US" sz="3200" i="1" dirty="0">
                <a:latin typeface="Times New Roman"/>
                <a:ea typeface="Times New Roman"/>
                <a:cs typeface="Times New Roman"/>
                <a:sym typeface="Times New Roman"/>
              </a:rPr>
              <a:t>y</a:t>
            </a:r>
            <a:r>
              <a:rPr lang="en-US" sz="3150" baseline="-25000" dirty="0">
                <a:latin typeface="Trebuchet MS"/>
                <a:ea typeface="Trebuchet MS"/>
                <a:cs typeface="Trebuchet MS"/>
                <a:sym typeface="Trebuchet MS"/>
              </a:rPr>
              <a:t>1</a:t>
            </a:r>
            <a:r>
              <a:rPr lang="en-US" sz="3200" dirty="0">
                <a:latin typeface="Trebuchet MS"/>
                <a:ea typeface="Trebuchet MS"/>
                <a:cs typeface="Trebuchet MS"/>
                <a:sym typeface="Trebuchet MS"/>
              </a:rPr>
              <a:t>), (</a:t>
            </a:r>
            <a:r>
              <a:rPr lang="en-US" sz="3200" i="1" dirty="0">
                <a:latin typeface="Times New Roman"/>
                <a:ea typeface="Times New Roman"/>
                <a:cs typeface="Times New Roman"/>
                <a:sym typeface="Times New Roman"/>
              </a:rPr>
              <a:t>x</a:t>
            </a:r>
            <a:r>
              <a:rPr lang="en-US" sz="3150" baseline="-25000" dirty="0">
                <a:latin typeface="Trebuchet MS"/>
                <a:ea typeface="Trebuchet MS"/>
                <a:cs typeface="Trebuchet MS"/>
                <a:sym typeface="Trebuchet MS"/>
              </a:rPr>
              <a:t>2</a:t>
            </a:r>
            <a:r>
              <a:rPr lang="en-US" sz="3200" dirty="0">
                <a:latin typeface="Trebuchet MS"/>
                <a:ea typeface="Trebuchet MS"/>
                <a:cs typeface="Trebuchet MS"/>
                <a:sym typeface="Trebuchet MS"/>
              </a:rPr>
              <a:t>, </a:t>
            </a:r>
            <a:r>
              <a:rPr lang="en-US" sz="3200" i="1" dirty="0">
                <a:latin typeface="Times New Roman"/>
                <a:ea typeface="Times New Roman"/>
                <a:cs typeface="Times New Roman"/>
                <a:sym typeface="Times New Roman"/>
              </a:rPr>
              <a:t>y</a:t>
            </a:r>
            <a:r>
              <a:rPr lang="en-US" sz="3150" baseline="-25000" dirty="0">
                <a:latin typeface="Trebuchet MS"/>
                <a:ea typeface="Trebuchet MS"/>
                <a:cs typeface="Trebuchet MS"/>
                <a:sym typeface="Trebuchet MS"/>
              </a:rPr>
              <a:t>2</a:t>
            </a:r>
            <a:r>
              <a:rPr lang="en-US" sz="3200" dirty="0">
                <a:latin typeface="Trebuchet MS"/>
                <a:ea typeface="Trebuchet MS"/>
                <a:cs typeface="Trebuchet MS"/>
                <a:sym typeface="Trebuchet MS"/>
              </a:rPr>
              <a:t>), ..., (</a:t>
            </a:r>
            <a:r>
              <a:rPr lang="en-US" sz="3200" i="1" dirty="0" err="1">
                <a:latin typeface="Times New Roman"/>
                <a:ea typeface="Times New Roman"/>
                <a:cs typeface="Times New Roman"/>
                <a:sym typeface="Times New Roman"/>
              </a:rPr>
              <a:t>x</a:t>
            </a:r>
            <a:r>
              <a:rPr lang="en-US" sz="3150" baseline="-25000" dirty="0" err="1">
                <a:latin typeface="Trebuchet MS"/>
                <a:ea typeface="Trebuchet MS"/>
                <a:cs typeface="Trebuchet MS"/>
                <a:sym typeface="Trebuchet MS"/>
              </a:rPr>
              <a:t>n</a:t>
            </a:r>
            <a:r>
              <a:rPr lang="en-US" sz="3200" dirty="0">
                <a:latin typeface="Trebuchet MS"/>
                <a:ea typeface="Trebuchet MS"/>
                <a:cs typeface="Trebuchet MS"/>
                <a:sym typeface="Trebuchet MS"/>
              </a:rPr>
              <a:t>, </a:t>
            </a:r>
            <a:r>
              <a:rPr lang="en-US" sz="3200" i="1" dirty="0" err="1">
                <a:latin typeface="Times New Roman"/>
                <a:ea typeface="Times New Roman"/>
                <a:cs typeface="Times New Roman"/>
                <a:sym typeface="Times New Roman"/>
              </a:rPr>
              <a:t>y</a:t>
            </a:r>
            <a:r>
              <a:rPr lang="en-US" sz="3150" baseline="-25000" dirty="0" err="1">
                <a:latin typeface="Trebuchet MS"/>
                <a:ea typeface="Trebuchet MS"/>
                <a:cs typeface="Trebuchet MS"/>
                <a:sym typeface="Trebuchet MS"/>
              </a:rPr>
              <a:t>n</a:t>
            </a:r>
            <a:r>
              <a:rPr lang="en-US" sz="3200" dirty="0">
                <a:latin typeface="Trebuchet MS"/>
                <a:ea typeface="Trebuchet MS"/>
                <a:cs typeface="Trebuchet MS"/>
                <a:sym typeface="Trebuchet MS"/>
              </a:rPr>
              <a:t>)</a:t>
            </a:r>
            <a:endParaRPr sz="3200" dirty="0">
              <a:latin typeface="Trebuchet MS"/>
              <a:ea typeface="Trebuchet MS"/>
              <a:cs typeface="Trebuchet MS"/>
              <a:sym typeface="Trebuchet MS"/>
            </a:endParaRPr>
          </a:p>
          <a:p>
            <a:pPr marL="355600" marR="0" lvl="0" indent="-342900" algn="l" rtl="0">
              <a:lnSpc>
                <a:spcPct val="100000"/>
              </a:lnSpc>
              <a:spcBef>
                <a:spcPts val="760"/>
              </a:spcBef>
              <a:spcAft>
                <a:spcPts val="0"/>
              </a:spcAft>
              <a:buSzPts val="3200"/>
              <a:buFont typeface="Arial"/>
              <a:buChar char="•"/>
            </a:pPr>
            <a:r>
              <a:rPr lang="en-US" sz="3200" dirty="0">
                <a:latin typeface="Trebuchet MS"/>
                <a:ea typeface="Trebuchet MS"/>
                <a:cs typeface="Trebuchet MS"/>
                <a:sym typeface="Trebuchet MS"/>
              </a:rPr>
              <a:t>Learn a function </a:t>
            </a:r>
            <a:r>
              <a:rPr lang="en-US" sz="3200" i="1" dirty="0">
                <a:latin typeface="Times New Roman"/>
                <a:ea typeface="Times New Roman"/>
                <a:cs typeface="Times New Roman"/>
                <a:sym typeface="Times New Roman"/>
              </a:rPr>
              <a:t>f</a:t>
            </a:r>
            <a:r>
              <a:rPr lang="en-US" sz="3200" dirty="0">
                <a:latin typeface="Trebuchet MS"/>
                <a:ea typeface="Trebuchet MS"/>
                <a:cs typeface="Trebuchet MS"/>
                <a:sym typeface="Trebuchet MS"/>
              </a:rPr>
              <a:t>(</a:t>
            </a:r>
            <a:r>
              <a:rPr lang="en-US" sz="3200" i="1" dirty="0">
                <a:latin typeface="Times New Roman"/>
                <a:ea typeface="Times New Roman"/>
                <a:cs typeface="Times New Roman"/>
                <a:sym typeface="Times New Roman"/>
              </a:rPr>
              <a:t>x</a:t>
            </a:r>
            <a:r>
              <a:rPr lang="en-US" sz="3200" dirty="0">
                <a:latin typeface="Trebuchet MS"/>
                <a:ea typeface="Trebuchet MS"/>
                <a:cs typeface="Trebuchet MS"/>
                <a:sym typeface="Trebuchet MS"/>
              </a:rPr>
              <a:t>) to predict </a:t>
            </a:r>
            <a:r>
              <a:rPr lang="en-US" sz="3200" i="1" dirty="0">
                <a:latin typeface="Times New Roman"/>
                <a:ea typeface="Times New Roman"/>
                <a:cs typeface="Times New Roman"/>
                <a:sym typeface="Times New Roman"/>
              </a:rPr>
              <a:t>y </a:t>
            </a:r>
            <a:r>
              <a:rPr lang="en-US" sz="3200" dirty="0">
                <a:latin typeface="Trebuchet MS"/>
                <a:ea typeface="Trebuchet MS"/>
                <a:cs typeface="Trebuchet MS"/>
                <a:sym typeface="Trebuchet MS"/>
              </a:rPr>
              <a:t>given </a:t>
            </a:r>
            <a:r>
              <a:rPr lang="en-US" sz="3200" i="1" dirty="0" smtClean="0">
                <a:latin typeface="Times New Roman"/>
                <a:ea typeface="Times New Roman"/>
                <a:cs typeface="Times New Roman"/>
                <a:sym typeface="Times New Roman"/>
              </a:rPr>
              <a:t>x</a:t>
            </a:r>
            <a:endParaRPr sz="3200" dirty="0">
              <a:latin typeface="Times New Roman"/>
              <a:ea typeface="Times New Roman"/>
              <a:cs typeface="Times New Roman"/>
              <a:sym typeface="Times New Roman"/>
            </a:endParaRPr>
          </a:p>
        </p:txBody>
      </p:sp>
      <p:sp>
        <p:nvSpPr>
          <p:cNvPr id="633" name="Google Shape;633;p79"/>
          <p:cNvSpPr/>
          <p:nvPr/>
        </p:nvSpPr>
        <p:spPr>
          <a:xfrm>
            <a:off x="2470315" y="5333998"/>
            <a:ext cx="4928234" cy="0"/>
          </a:xfrm>
          <a:custGeom>
            <a:avLst/>
            <a:gdLst/>
            <a:ahLst/>
            <a:cxnLst/>
            <a:rect l="l" t="t" r="r" b="b"/>
            <a:pathLst>
              <a:path w="4928234" h="120000" extrusionOk="0">
                <a:moveTo>
                  <a:pt x="0" y="0"/>
                </a:moveTo>
                <a:lnTo>
                  <a:pt x="4928192" y="0"/>
                </a:lnTo>
              </a:path>
            </a:pathLst>
          </a:custGeom>
          <a:noFill/>
          <a:ln w="12700"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34" name="Google Shape;634;p79"/>
          <p:cNvSpPr/>
          <p:nvPr/>
        </p:nvSpPr>
        <p:spPr>
          <a:xfrm>
            <a:off x="2470315" y="5029197"/>
            <a:ext cx="4928234" cy="0"/>
          </a:xfrm>
          <a:custGeom>
            <a:avLst/>
            <a:gdLst/>
            <a:ahLst/>
            <a:cxnLst/>
            <a:rect l="l" t="t" r="r" b="b"/>
            <a:pathLst>
              <a:path w="4928234" h="120000" extrusionOk="0">
                <a:moveTo>
                  <a:pt x="0" y="0"/>
                </a:moveTo>
                <a:lnTo>
                  <a:pt x="4928192" y="0"/>
                </a:lnTo>
              </a:path>
            </a:pathLst>
          </a:custGeom>
          <a:noFill/>
          <a:ln w="12700"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35" name="Google Shape;635;p79"/>
          <p:cNvSpPr/>
          <p:nvPr/>
        </p:nvSpPr>
        <p:spPr>
          <a:xfrm>
            <a:off x="2470315" y="4724397"/>
            <a:ext cx="4928234" cy="0"/>
          </a:xfrm>
          <a:custGeom>
            <a:avLst/>
            <a:gdLst/>
            <a:ahLst/>
            <a:cxnLst/>
            <a:rect l="l" t="t" r="r" b="b"/>
            <a:pathLst>
              <a:path w="4928234" h="120000" extrusionOk="0">
                <a:moveTo>
                  <a:pt x="0" y="0"/>
                </a:moveTo>
                <a:lnTo>
                  <a:pt x="4928192" y="0"/>
                </a:lnTo>
              </a:path>
            </a:pathLst>
          </a:custGeom>
          <a:noFill/>
          <a:ln w="12700"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36" name="Google Shape;636;p79"/>
          <p:cNvSpPr/>
          <p:nvPr/>
        </p:nvSpPr>
        <p:spPr>
          <a:xfrm>
            <a:off x="2470315" y="4406897"/>
            <a:ext cx="4928234" cy="0"/>
          </a:xfrm>
          <a:custGeom>
            <a:avLst/>
            <a:gdLst/>
            <a:ahLst/>
            <a:cxnLst/>
            <a:rect l="l" t="t" r="r" b="b"/>
            <a:pathLst>
              <a:path w="4928234" h="120000" extrusionOk="0">
                <a:moveTo>
                  <a:pt x="0" y="0"/>
                </a:moveTo>
                <a:lnTo>
                  <a:pt x="4928192" y="0"/>
                </a:lnTo>
              </a:path>
            </a:pathLst>
          </a:custGeom>
          <a:noFill/>
          <a:ln w="12700"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37" name="Google Shape;637;p79"/>
          <p:cNvSpPr/>
          <p:nvPr/>
        </p:nvSpPr>
        <p:spPr>
          <a:xfrm>
            <a:off x="2470315" y="4102097"/>
            <a:ext cx="4928234" cy="0"/>
          </a:xfrm>
          <a:custGeom>
            <a:avLst/>
            <a:gdLst/>
            <a:ahLst/>
            <a:cxnLst/>
            <a:rect l="l" t="t" r="r" b="b"/>
            <a:pathLst>
              <a:path w="4928234" h="120000" extrusionOk="0">
                <a:moveTo>
                  <a:pt x="0" y="0"/>
                </a:moveTo>
                <a:lnTo>
                  <a:pt x="4928192" y="0"/>
                </a:lnTo>
              </a:path>
            </a:pathLst>
          </a:custGeom>
          <a:noFill/>
          <a:ln w="12700"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38" name="Google Shape;638;p79"/>
          <p:cNvSpPr/>
          <p:nvPr/>
        </p:nvSpPr>
        <p:spPr>
          <a:xfrm>
            <a:off x="2470315" y="3797301"/>
            <a:ext cx="4928234" cy="0"/>
          </a:xfrm>
          <a:custGeom>
            <a:avLst/>
            <a:gdLst/>
            <a:ahLst/>
            <a:cxnLst/>
            <a:rect l="l" t="t" r="r" b="b"/>
            <a:pathLst>
              <a:path w="4928234" h="120000" extrusionOk="0">
                <a:moveTo>
                  <a:pt x="0" y="0"/>
                </a:moveTo>
                <a:lnTo>
                  <a:pt x="4928192" y="0"/>
                </a:lnTo>
              </a:path>
            </a:pathLst>
          </a:custGeom>
          <a:noFill/>
          <a:ln w="12700"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39" name="Google Shape;639;p79"/>
          <p:cNvSpPr/>
          <p:nvPr/>
        </p:nvSpPr>
        <p:spPr>
          <a:xfrm>
            <a:off x="2470315" y="3492500"/>
            <a:ext cx="4928234" cy="0"/>
          </a:xfrm>
          <a:custGeom>
            <a:avLst/>
            <a:gdLst/>
            <a:ahLst/>
            <a:cxnLst/>
            <a:rect l="l" t="t" r="r" b="b"/>
            <a:pathLst>
              <a:path w="4928234" h="120000" extrusionOk="0">
                <a:moveTo>
                  <a:pt x="0" y="0"/>
                </a:moveTo>
                <a:lnTo>
                  <a:pt x="4928192" y="0"/>
                </a:lnTo>
              </a:path>
            </a:pathLst>
          </a:custGeom>
          <a:noFill/>
          <a:ln w="12700"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0" name="Google Shape;640;p79"/>
          <p:cNvSpPr/>
          <p:nvPr/>
        </p:nvSpPr>
        <p:spPr>
          <a:xfrm>
            <a:off x="2470315" y="3187700"/>
            <a:ext cx="4928234" cy="0"/>
          </a:xfrm>
          <a:custGeom>
            <a:avLst/>
            <a:gdLst/>
            <a:ahLst/>
            <a:cxnLst/>
            <a:rect l="l" t="t" r="r" b="b"/>
            <a:pathLst>
              <a:path w="4928234" h="120000" extrusionOk="0">
                <a:moveTo>
                  <a:pt x="0" y="0"/>
                </a:moveTo>
                <a:lnTo>
                  <a:pt x="4928192" y="0"/>
                </a:lnTo>
              </a:path>
            </a:pathLst>
          </a:custGeom>
          <a:noFill/>
          <a:ln w="12700"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1" name="Google Shape;641;p79"/>
          <p:cNvSpPr/>
          <p:nvPr/>
        </p:nvSpPr>
        <p:spPr>
          <a:xfrm>
            <a:off x="2470315" y="2873946"/>
            <a:ext cx="4928234" cy="0"/>
          </a:xfrm>
          <a:custGeom>
            <a:avLst/>
            <a:gdLst/>
            <a:ahLst/>
            <a:cxnLst/>
            <a:rect l="l" t="t" r="r" b="b"/>
            <a:pathLst>
              <a:path w="4928234" h="120000" extrusionOk="0">
                <a:moveTo>
                  <a:pt x="0" y="0"/>
                </a:moveTo>
                <a:lnTo>
                  <a:pt x="4928192" y="0"/>
                </a:lnTo>
              </a:path>
            </a:pathLst>
          </a:custGeom>
          <a:noFill/>
          <a:ln w="12700"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2" name="Google Shape;642;p79"/>
          <p:cNvSpPr/>
          <p:nvPr/>
        </p:nvSpPr>
        <p:spPr>
          <a:xfrm>
            <a:off x="2470315" y="2873946"/>
            <a:ext cx="0" cy="2767329"/>
          </a:xfrm>
          <a:custGeom>
            <a:avLst/>
            <a:gdLst/>
            <a:ahLst/>
            <a:cxnLst/>
            <a:rect l="l" t="t" r="r" b="b"/>
            <a:pathLst>
              <a:path w="120000" h="2767329" extrusionOk="0">
                <a:moveTo>
                  <a:pt x="0" y="2767181"/>
                </a:moveTo>
                <a:lnTo>
                  <a:pt x="0" y="0"/>
                </a:lnTo>
              </a:path>
            </a:pathLst>
          </a:custGeom>
          <a:noFill/>
          <a:ln w="12700" cap="flat" cmpd="sng">
            <a:solidFill>
              <a:srgbClr val="86868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3" name="Google Shape;643;p79"/>
          <p:cNvSpPr/>
          <p:nvPr/>
        </p:nvSpPr>
        <p:spPr>
          <a:xfrm>
            <a:off x="2413889" y="5641128"/>
            <a:ext cx="56514" cy="0"/>
          </a:xfrm>
          <a:custGeom>
            <a:avLst/>
            <a:gdLst/>
            <a:ahLst/>
            <a:cxnLst/>
            <a:rect l="l" t="t" r="r" b="b"/>
            <a:pathLst>
              <a:path w="56514" h="120000" extrusionOk="0">
                <a:moveTo>
                  <a:pt x="0" y="0"/>
                </a:moveTo>
                <a:lnTo>
                  <a:pt x="56430" y="0"/>
                </a:lnTo>
              </a:path>
            </a:pathLst>
          </a:custGeom>
          <a:noFill/>
          <a:ln w="12700" cap="flat" cmpd="sng">
            <a:solidFill>
              <a:srgbClr val="86868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4" name="Google Shape;644;p79"/>
          <p:cNvSpPr/>
          <p:nvPr/>
        </p:nvSpPr>
        <p:spPr>
          <a:xfrm>
            <a:off x="2413889" y="5333998"/>
            <a:ext cx="56514" cy="0"/>
          </a:xfrm>
          <a:custGeom>
            <a:avLst/>
            <a:gdLst/>
            <a:ahLst/>
            <a:cxnLst/>
            <a:rect l="l" t="t" r="r" b="b"/>
            <a:pathLst>
              <a:path w="56514" h="120000" extrusionOk="0">
                <a:moveTo>
                  <a:pt x="0" y="0"/>
                </a:moveTo>
                <a:lnTo>
                  <a:pt x="56430" y="0"/>
                </a:lnTo>
              </a:path>
            </a:pathLst>
          </a:custGeom>
          <a:noFill/>
          <a:ln w="12700" cap="flat" cmpd="sng">
            <a:solidFill>
              <a:srgbClr val="86868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5" name="Google Shape;645;p79"/>
          <p:cNvSpPr/>
          <p:nvPr/>
        </p:nvSpPr>
        <p:spPr>
          <a:xfrm>
            <a:off x="2413889" y="5029197"/>
            <a:ext cx="56514" cy="0"/>
          </a:xfrm>
          <a:custGeom>
            <a:avLst/>
            <a:gdLst/>
            <a:ahLst/>
            <a:cxnLst/>
            <a:rect l="l" t="t" r="r" b="b"/>
            <a:pathLst>
              <a:path w="56514" h="120000" extrusionOk="0">
                <a:moveTo>
                  <a:pt x="0" y="0"/>
                </a:moveTo>
                <a:lnTo>
                  <a:pt x="56430" y="0"/>
                </a:lnTo>
              </a:path>
            </a:pathLst>
          </a:custGeom>
          <a:noFill/>
          <a:ln w="12700" cap="flat" cmpd="sng">
            <a:solidFill>
              <a:srgbClr val="86868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6" name="Google Shape;646;p79"/>
          <p:cNvSpPr/>
          <p:nvPr/>
        </p:nvSpPr>
        <p:spPr>
          <a:xfrm>
            <a:off x="2413889" y="4724397"/>
            <a:ext cx="56514" cy="0"/>
          </a:xfrm>
          <a:custGeom>
            <a:avLst/>
            <a:gdLst/>
            <a:ahLst/>
            <a:cxnLst/>
            <a:rect l="l" t="t" r="r" b="b"/>
            <a:pathLst>
              <a:path w="56514" h="120000" extrusionOk="0">
                <a:moveTo>
                  <a:pt x="0" y="0"/>
                </a:moveTo>
                <a:lnTo>
                  <a:pt x="56430" y="0"/>
                </a:lnTo>
              </a:path>
            </a:pathLst>
          </a:custGeom>
          <a:noFill/>
          <a:ln w="12700" cap="flat" cmpd="sng">
            <a:solidFill>
              <a:srgbClr val="86868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7" name="Google Shape;647;p79"/>
          <p:cNvSpPr/>
          <p:nvPr/>
        </p:nvSpPr>
        <p:spPr>
          <a:xfrm>
            <a:off x="2413889" y="4406897"/>
            <a:ext cx="56514" cy="0"/>
          </a:xfrm>
          <a:custGeom>
            <a:avLst/>
            <a:gdLst/>
            <a:ahLst/>
            <a:cxnLst/>
            <a:rect l="l" t="t" r="r" b="b"/>
            <a:pathLst>
              <a:path w="56514" h="120000" extrusionOk="0">
                <a:moveTo>
                  <a:pt x="0" y="0"/>
                </a:moveTo>
                <a:lnTo>
                  <a:pt x="56430" y="0"/>
                </a:lnTo>
              </a:path>
            </a:pathLst>
          </a:custGeom>
          <a:noFill/>
          <a:ln w="12700" cap="flat" cmpd="sng">
            <a:solidFill>
              <a:srgbClr val="86868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8" name="Google Shape;648;p79"/>
          <p:cNvSpPr/>
          <p:nvPr/>
        </p:nvSpPr>
        <p:spPr>
          <a:xfrm>
            <a:off x="2413889" y="4102097"/>
            <a:ext cx="56514" cy="0"/>
          </a:xfrm>
          <a:custGeom>
            <a:avLst/>
            <a:gdLst/>
            <a:ahLst/>
            <a:cxnLst/>
            <a:rect l="l" t="t" r="r" b="b"/>
            <a:pathLst>
              <a:path w="56514" h="120000" extrusionOk="0">
                <a:moveTo>
                  <a:pt x="0" y="0"/>
                </a:moveTo>
                <a:lnTo>
                  <a:pt x="56430" y="0"/>
                </a:lnTo>
              </a:path>
            </a:pathLst>
          </a:custGeom>
          <a:noFill/>
          <a:ln w="12700" cap="flat" cmpd="sng">
            <a:solidFill>
              <a:srgbClr val="86868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9" name="Google Shape;649;p79"/>
          <p:cNvSpPr/>
          <p:nvPr/>
        </p:nvSpPr>
        <p:spPr>
          <a:xfrm>
            <a:off x="2413889" y="3797301"/>
            <a:ext cx="56514" cy="0"/>
          </a:xfrm>
          <a:custGeom>
            <a:avLst/>
            <a:gdLst/>
            <a:ahLst/>
            <a:cxnLst/>
            <a:rect l="l" t="t" r="r" b="b"/>
            <a:pathLst>
              <a:path w="56514" h="120000" extrusionOk="0">
                <a:moveTo>
                  <a:pt x="0" y="0"/>
                </a:moveTo>
                <a:lnTo>
                  <a:pt x="56430" y="0"/>
                </a:lnTo>
              </a:path>
            </a:pathLst>
          </a:custGeom>
          <a:noFill/>
          <a:ln w="12700" cap="flat" cmpd="sng">
            <a:solidFill>
              <a:srgbClr val="86868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0" name="Google Shape;650;p79"/>
          <p:cNvSpPr/>
          <p:nvPr/>
        </p:nvSpPr>
        <p:spPr>
          <a:xfrm>
            <a:off x="2413889" y="3492500"/>
            <a:ext cx="56514" cy="0"/>
          </a:xfrm>
          <a:custGeom>
            <a:avLst/>
            <a:gdLst/>
            <a:ahLst/>
            <a:cxnLst/>
            <a:rect l="l" t="t" r="r" b="b"/>
            <a:pathLst>
              <a:path w="56514" h="120000" extrusionOk="0">
                <a:moveTo>
                  <a:pt x="0" y="0"/>
                </a:moveTo>
                <a:lnTo>
                  <a:pt x="56430" y="0"/>
                </a:lnTo>
              </a:path>
            </a:pathLst>
          </a:custGeom>
          <a:noFill/>
          <a:ln w="12700" cap="flat" cmpd="sng">
            <a:solidFill>
              <a:srgbClr val="86868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1" name="Google Shape;651;p79"/>
          <p:cNvSpPr/>
          <p:nvPr/>
        </p:nvSpPr>
        <p:spPr>
          <a:xfrm>
            <a:off x="2413889" y="3187700"/>
            <a:ext cx="56514" cy="0"/>
          </a:xfrm>
          <a:custGeom>
            <a:avLst/>
            <a:gdLst/>
            <a:ahLst/>
            <a:cxnLst/>
            <a:rect l="l" t="t" r="r" b="b"/>
            <a:pathLst>
              <a:path w="56514" h="120000" extrusionOk="0">
                <a:moveTo>
                  <a:pt x="0" y="0"/>
                </a:moveTo>
                <a:lnTo>
                  <a:pt x="56430" y="0"/>
                </a:lnTo>
              </a:path>
            </a:pathLst>
          </a:custGeom>
          <a:noFill/>
          <a:ln w="12700" cap="flat" cmpd="sng">
            <a:solidFill>
              <a:srgbClr val="86868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2" name="Google Shape;652;p79"/>
          <p:cNvSpPr/>
          <p:nvPr/>
        </p:nvSpPr>
        <p:spPr>
          <a:xfrm>
            <a:off x="2413889" y="2873946"/>
            <a:ext cx="56514" cy="0"/>
          </a:xfrm>
          <a:custGeom>
            <a:avLst/>
            <a:gdLst/>
            <a:ahLst/>
            <a:cxnLst/>
            <a:rect l="l" t="t" r="r" b="b"/>
            <a:pathLst>
              <a:path w="56514" h="120000" extrusionOk="0">
                <a:moveTo>
                  <a:pt x="0" y="0"/>
                </a:moveTo>
                <a:lnTo>
                  <a:pt x="56430" y="0"/>
                </a:lnTo>
              </a:path>
            </a:pathLst>
          </a:custGeom>
          <a:noFill/>
          <a:ln w="12700" cap="flat" cmpd="sng">
            <a:solidFill>
              <a:srgbClr val="86868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3" name="Google Shape;653;p79"/>
          <p:cNvSpPr/>
          <p:nvPr/>
        </p:nvSpPr>
        <p:spPr>
          <a:xfrm>
            <a:off x="2470315" y="5641129"/>
            <a:ext cx="4928234" cy="0"/>
          </a:xfrm>
          <a:custGeom>
            <a:avLst/>
            <a:gdLst/>
            <a:ahLst/>
            <a:cxnLst/>
            <a:rect l="l" t="t" r="r" b="b"/>
            <a:pathLst>
              <a:path w="4928234" h="120000" extrusionOk="0">
                <a:moveTo>
                  <a:pt x="0" y="0"/>
                </a:moveTo>
                <a:lnTo>
                  <a:pt x="4928192" y="0"/>
                </a:lnTo>
              </a:path>
            </a:pathLst>
          </a:custGeom>
          <a:noFill/>
          <a:ln w="12700" cap="flat" cmpd="sng">
            <a:solidFill>
              <a:srgbClr val="86868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4" name="Google Shape;654;p79"/>
          <p:cNvSpPr/>
          <p:nvPr/>
        </p:nvSpPr>
        <p:spPr>
          <a:xfrm>
            <a:off x="2470315" y="5641129"/>
            <a:ext cx="0" cy="56514"/>
          </a:xfrm>
          <a:custGeom>
            <a:avLst/>
            <a:gdLst/>
            <a:ahLst/>
            <a:cxnLst/>
            <a:rect l="l" t="t" r="r" b="b"/>
            <a:pathLst>
              <a:path w="120000" h="56514" extrusionOk="0">
                <a:moveTo>
                  <a:pt x="0" y="0"/>
                </a:moveTo>
                <a:lnTo>
                  <a:pt x="0" y="56430"/>
                </a:lnTo>
              </a:path>
            </a:pathLst>
          </a:custGeom>
          <a:noFill/>
          <a:ln w="12700" cap="flat" cmpd="sng">
            <a:solidFill>
              <a:srgbClr val="86868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5" name="Google Shape;655;p79"/>
          <p:cNvSpPr/>
          <p:nvPr/>
        </p:nvSpPr>
        <p:spPr>
          <a:xfrm>
            <a:off x="3454396" y="5641129"/>
            <a:ext cx="0" cy="56514"/>
          </a:xfrm>
          <a:custGeom>
            <a:avLst/>
            <a:gdLst/>
            <a:ahLst/>
            <a:cxnLst/>
            <a:rect l="l" t="t" r="r" b="b"/>
            <a:pathLst>
              <a:path w="120000" h="56514" extrusionOk="0">
                <a:moveTo>
                  <a:pt x="0" y="0"/>
                </a:moveTo>
                <a:lnTo>
                  <a:pt x="0" y="56430"/>
                </a:lnTo>
              </a:path>
            </a:pathLst>
          </a:custGeom>
          <a:noFill/>
          <a:ln w="12700" cap="flat" cmpd="sng">
            <a:solidFill>
              <a:srgbClr val="86868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6" name="Google Shape;656;p79"/>
          <p:cNvSpPr/>
          <p:nvPr/>
        </p:nvSpPr>
        <p:spPr>
          <a:xfrm>
            <a:off x="4444996" y="5641129"/>
            <a:ext cx="0" cy="56514"/>
          </a:xfrm>
          <a:custGeom>
            <a:avLst/>
            <a:gdLst/>
            <a:ahLst/>
            <a:cxnLst/>
            <a:rect l="l" t="t" r="r" b="b"/>
            <a:pathLst>
              <a:path w="120000" h="56514" extrusionOk="0">
                <a:moveTo>
                  <a:pt x="0" y="0"/>
                </a:moveTo>
                <a:lnTo>
                  <a:pt x="0" y="56430"/>
                </a:lnTo>
              </a:path>
            </a:pathLst>
          </a:custGeom>
          <a:noFill/>
          <a:ln w="12700" cap="flat" cmpd="sng">
            <a:solidFill>
              <a:srgbClr val="86868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7" name="Google Shape;657;p79"/>
          <p:cNvSpPr/>
          <p:nvPr/>
        </p:nvSpPr>
        <p:spPr>
          <a:xfrm>
            <a:off x="5422896" y="5641129"/>
            <a:ext cx="0" cy="56514"/>
          </a:xfrm>
          <a:custGeom>
            <a:avLst/>
            <a:gdLst/>
            <a:ahLst/>
            <a:cxnLst/>
            <a:rect l="l" t="t" r="r" b="b"/>
            <a:pathLst>
              <a:path w="120000" h="56514" extrusionOk="0">
                <a:moveTo>
                  <a:pt x="0" y="0"/>
                </a:moveTo>
                <a:lnTo>
                  <a:pt x="0" y="56430"/>
                </a:lnTo>
              </a:path>
            </a:pathLst>
          </a:custGeom>
          <a:noFill/>
          <a:ln w="12700" cap="flat" cmpd="sng">
            <a:solidFill>
              <a:srgbClr val="86868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8" name="Google Shape;658;p79"/>
          <p:cNvSpPr/>
          <p:nvPr/>
        </p:nvSpPr>
        <p:spPr>
          <a:xfrm>
            <a:off x="6413497" y="5641129"/>
            <a:ext cx="0" cy="56514"/>
          </a:xfrm>
          <a:custGeom>
            <a:avLst/>
            <a:gdLst/>
            <a:ahLst/>
            <a:cxnLst/>
            <a:rect l="l" t="t" r="r" b="b"/>
            <a:pathLst>
              <a:path w="120000" h="56514" extrusionOk="0">
                <a:moveTo>
                  <a:pt x="0" y="0"/>
                </a:moveTo>
                <a:lnTo>
                  <a:pt x="0" y="56430"/>
                </a:lnTo>
              </a:path>
            </a:pathLst>
          </a:custGeom>
          <a:noFill/>
          <a:ln w="12700" cap="flat" cmpd="sng">
            <a:solidFill>
              <a:srgbClr val="86868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9" name="Google Shape;659;p79"/>
          <p:cNvSpPr/>
          <p:nvPr/>
        </p:nvSpPr>
        <p:spPr>
          <a:xfrm>
            <a:off x="7398508" y="5641129"/>
            <a:ext cx="0" cy="56514"/>
          </a:xfrm>
          <a:custGeom>
            <a:avLst/>
            <a:gdLst/>
            <a:ahLst/>
            <a:cxnLst/>
            <a:rect l="l" t="t" r="r" b="b"/>
            <a:pathLst>
              <a:path w="120000" h="56514" extrusionOk="0">
                <a:moveTo>
                  <a:pt x="0" y="0"/>
                </a:moveTo>
                <a:lnTo>
                  <a:pt x="0" y="56430"/>
                </a:lnTo>
              </a:path>
            </a:pathLst>
          </a:custGeom>
          <a:noFill/>
          <a:ln w="12700" cap="flat" cmpd="sng">
            <a:solidFill>
              <a:srgbClr val="86868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0" name="Google Shape;660;p79"/>
          <p:cNvSpPr/>
          <p:nvPr/>
        </p:nvSpPr>
        <p:spPr>
          <a:xfrm>
            <a:off x="3238500" y="33274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1" name="Google Shape;661;p79"/>
          <p:cNvSpPr/>
          <p:nvPr/>
        </p:nvSpPr>
        <p:spPr>
          <a:xfrm>
            <a:off x="3340100" y="31369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2" name="Google Shape;662;p79"/>
          <p:cNvSpPr/>
          <p:nvPr/>
        </p:nvSpPr>
        <p:spPr>
          <a:xfrm>
            <a:off x="3429000" y="33147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3" name="Google Shape;663;p79"/>
          <p:cNvSpPr/>
          <p:nvPr/>
        </p:nvSpPr>
        <p:spPr>
          <a:xfrm>
            <a:off x="3530600" y="32512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4" name="Google Shape;664;p79"/>
          <p:cNvSpPr/>
          <p:nvPr/>
        </p:nvSpPr>
        <p:spPr>
          <a:xfrm>
            <a:off x="3632200" y="32385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5" name="Google Shape;665;p79"/>
          <p:cNvSpPr/>
          <p:nvPr/>
        </p:nvSpPr>
        <p:spPr>
          <a:xfrm>
            <a:off x="3733800" y="33401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6" name="Google Shape;666;p79"/>
          <p:cNvSpPr/>
          <p:nvPr/>
        </p:nvSpPr>
        <p:spPr>
          <a:xfrm>
            <a:off x="3822700" y="34163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7" name="Google Shape;667;p79"/>
          <p:cNvSpPr/>
          <p:nvPr/>
        </p:nvSpPr>
        <p:spPr>
          <a:xfrm>
            <a:off x="3924300" y="32258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8" name="Google Shape;668;p79"/>
          <p:cNvSpPr/>
          <p:nvPr/>
        </p:nvSpPr>
        <p:spPr>
          <a:xfrm>
            <a:off x="4025900" y="32512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9" name="Google Shape;669;p79"/>
          <p:cNvSpPr/>
          <p:nvPr/>
        </p:nvSpPr>
        <p:spPr>
          <a:xfrm>
            <a:off x="4127500" y="32385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0" name="Google Shape;670;p79"/>
          <p:cNvSpPr/>
          <p:nvPr/>
        </p:nvSpPr>
        <p:spPr>
          <a:xfrm>
            <a:off x="4216400" y="33782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1" name="Google Shape;671;p79"/>
          <p:cNvSpPr/>
          <p:nvPr/>
        </p:nvSpPr>
        <p:spPr>
          <a:xfrm>
            <a:off x="4318000" y="36322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2" name="Google Shape;672;p79"/>
          <p:cNvSpPr/>
          <p:nvPr/>
        </p:nvSpPr>
        <p:spPr>
          <a:xfrm>
            <a:off x="4419600" y="35306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3" name="Google Shape;673;p79"/>
          <p:cNvSpPr/>
          <p:nvPr/>
        </p:nvSpPr>
        <p:spPr>
          <a:xfrm>
            <a:off x="4521200" y="32258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4" name="Google Shape;674;p79"/>
          <p:cNvSpPr/>
          <p:nvPr/>
        </p:nvSpPr>
        <p:spPr>
          <a:xfrm>
            <a:off x="4622800" y="35433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5" name="Google Shape;675;p79"/>
          <p:cNvSpPr/>
          <p:nvPr/>
        </p:nvSpPr>
        <p:spPr>
          <a:xfrm>
            <a:off x="4711700" y="33401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6" name="Google Shape;676;p79"/>
          <p:cNvSpPr/>
          <p:nvPr/>
        </p:nvSpPr>
        <p:spPr>
          <a:xfrm>
            <a:off x="4813300" y="36576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7" name="Google Shape;677;p79"/>
          <p:cNvSpPr/>
          <p:nvPr/>
        </p:nvSpPr>
        <p:spPr>
          <a:xfrm>
            <a:off x="4914900" y="31242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8" name="Google Shape;678;p79"/>
          <p:cNvSpPr/>
          <p:nvPr/>
        </p:nvSpPr>
        <p:spPr>
          <a:xfrm>
            <a:off x="5016500" y="34798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9" name="Google Shape;679;p79"/>
          <p:cNvSpPr/>
          <p:nvPr/>
        </p:nvSpPr>
        <p:spPr>
          <a:xfrm>
            <a:off x="5105400" y="35306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0" name="Google Shape;680;p79"/>
          <p:cNvSpPr/>
          <p:nvPr/>
        </p:nvSpPr>
        <p:spPr>
          <a:xfrm>
            <a:off x="5207000" y="36322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1" name="Google Shape;681;p79"/>
          <p:cNvSpPr/>
          <p:nvPr/>
        </p:nvSpPr>
        <p:spPr>
          <a:xfrm>
            <a:off x="5308600" y="36068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2" name="Google Shape;682;p79"/>
          <p:cNvSpPr/>
          <p:nvPr/>
        </p:nvSpPr>
        <p:spPr>
          <a:xfrm>
            <a:off x="5410200" y="34671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3" name="Google Shape;683;p79"/>
          <p:cNvSpPr/>
          <p:nvPr/>
        </p:nvSpPr>
        <p:spPr>
          <a:xfrm>
            <a:off x="5499100" y="37084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4" name="Google Shape;684;p79"/>
          <p:cNvSpPr/>
          <p:nvPr/>
        </p:nvSpPr>
        <p:spPr>
          <a:xfrm>
            <a:off x="5600700" y="36576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5" name="Google Shape;685;p79"/>
          <p:cNvSpPr/>
          <p:nvPr/>
        </p:nvSpPr>
        <p:spPr>
          <a:xfrm>
            <a:off x="5702300" y="36830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6" name="Google Shape;686;p79"/>
          <p:cNvSpPr/>
          <p:nvPr/>
        </p:nvSpPr>
        <p:spPr>
          <a:xfrm>
            <a:off x="5803900" y="38354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7" name="Google Shape;687;p79"/>
          <p:cNvSpPr/>
          <p:nvPr/>
        </p:nvSpPr>
        <p:spPr>
          <a:xfrm>
            <a:off x="5892800" y="37211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8" name="Google Shape;688;p79"/>
          <p:cNvSpPr/>
          <p:nvPr/>
        </p:nvSpPr>
        <p:spPr>
          <a:xfrm>
            <a:off x="5994400" y="42291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9" name="Google Shape;689;p79"/>
          <p:cNvSpPr/>
          <p:nvPr/>
        </p:nvSpPr>
        <p:spPr>
          <a:xfrm>
            <a:off x="6096000" y="41021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0" name="Google Shape;690;p79"/>
          <p:cNvSpPr/>
          <p:nvPr/>
        </p:nvSpPr>
        <p:spPr>
          <a:xfrm>
            <a:off x="6197600" y="38989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1" name="Google Shape;691;p79"/>
          <p:cNvSpPr/>
          <p:nvPr/>
        </p:nvSpPr>
        <p:spPr>
          <a:xfrm>
            <a:off x="6286500" y="40386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2" name="Google Shape;692;p79"/>
          <p:cNvSpPr/>
          <p:nvPr/>
        </p:nvSpPr>
        <p:spPr>
          <a:xfrm>
            <a:off x="6388100" y="41275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3" name="Google Shape;693;p79"/>
          <p:cNvSpPr/>
          <p:nvPr/>
        </p:nvSpPr>
        <p:spPr>
          <a:xfrm>
            <a:off x="6489700" y="4432300"/>
            <a:ext cx="241200" cy="24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4" name="Google Shape;694;p79"/>
          <p:cNvSpPr/>
          <p:nvPr/>
        </p:nvSpPr>
        <p:spPr>
          <a:xfrm>
            <a:off x="3311525" y="3368675"/>
            <a:ext cx="101700" cy="1017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5" name="Google Shape;695;p79"/>
          <p:cNvSpPr/>
          <p:nvPr/>
        </p:nvSpPr>
        <p:spPr>
          <a:xfrm>
            <a:off x="3311525" y="33686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6" name="Google Shape;696;p79"/>
          <p:cNvSpPr/>
          <p:nvPr/>
        </p:nvSpPr>
        <p:spPr>
          <a:xfrm>
            <a:off x="3413125" y="3178175"/>
            <a:ext cx="101700" cy="1017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7" name="Google Shape;697;p79"/>
          <p:cNvSpPr/>
          <p:nvPr/>
        </p:nvSpPr>
        <p:spPr>
          <a:xfrm>
            <a:off x="3413125" y="31781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8" name="Google Shape;698;p79"/>
          <p:cNvSpPr/>
          <p:nvPr/>
        </p:nvSpPr>
        <p:spPr>
          <a:xfrm>
            <a:off x="3502025" y="3355975"/>
            <a:ext cx="101700" cy="1017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9" name="Google Shape;699;p79"/>
          <p:cNvSpPr/>
          <p:nvPr/>
        </p:nvSpPr>
        <p:spPr>
          <a:xfrm>
            <a:off x="3502025" y="33559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0" name="Google Shape;700;p79"/>
          <p:cNvSpPr/>
          <p:nvPr/>
        </p:nvSpPr>
        <p:spPr>
          <a:xfrm>
            <a:off x="3603625" y="3292475"/>
            <a:ext cx="101700" cy="1017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1" name="Google Shape;701;p79"/>
          <p:cNvSpPr/>
          <p:nvPr/>
        </p:nvSpPr>
        <p:spPr>
          <a:xfrm>
            <a:off x="3603625" y="32924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2" name="Google Shape;702;p79"/>
          <p:cNvSpPr/>
          <p:nvPr/>
        </p:nvSpPr>
        <p:spPr>
          <a:xfrm>
            <a:off x="3705225" y="3279775"/>
            <a:ext cx="101700" cy="1017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3" name="Google Shape;703;p79"/>
          <p:cNvSpPr/>
          <p:nvPr/>
        </p:nvSpPr>
        <p:spPr>
          <a:xfrm>
            <a:off x="3705225" y="32797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4" name="Google Shape;704;p79"/>
          <p:cNvSpPr/>
          <p:nvPr/>
        </p:nvSpPr>
        <p:spPr>
          <a:xfrm>
            <a:off x="3806825" y="3381375"/>
            <a:ext cx="101700" cy="1017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5" name="Google Shape;705;p79"/>
          <p:cNvSpPr/>
          <p:nvPr/>
        </p:nvSpPr>
        <p:spPr>
          <a:xfrm>
            <a:off x="3806825" y="33813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6" name="Google Shape;706;p79"/>
          <p:cNvSpPr/>
          <p:nvPr/>
        </p:nvSpPr>
        <p:spPr>
          <a:xfrm>
            <a:off x="3895725" y="3457575"/>
            <a:ext cx="101700" cy="1017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7" name="Google Shape;707;p79"/>
          <p:cNvSpPr/>
          <p:nvPr/>
        </p:nvSpPr>
        <p:spPr>
          <a:xfrm>
            <a:off x="3895725" y="34575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8" name="Google Shape;708;p79"/>
          <p:cNvSpPr/>
          <p:nvPr/>
        </p:nvSpPr>
        <p:spPr>
          <a:xfrm>
            <a:off x="3997325" y="3267075"/>
            <a:ext cx="101700" cy="1017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9" name="Google Shape;709;p79"/>
          <p:cNvSpPr/>
          <p:nvPr/>
        </p:nvSpPr>
        <p:spPr>
          <a:xfrm>
            <a:off x="3997325" y="32670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0" name="Google Shape;710;p79"/>
          <p:cNvSpPr/>
          <p:nvPr/>
        </p:nvSpPr>
        <p:spPr>
          <a:xfrm>
            <a:off x="4098925" y="3292475"/>
            <a:ext cx="101700" cy="1017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1" name="Google Shape;711;p79"/>
          <p:cNvSpPr/>
          <p:nvPr/>
        </p:nvSpPr>
        <p:spPr>
          <a:xfrm>
            <a:off x="4098925" y="32924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2" name="Google Shape;712;p79"/>
          <p:cNvSpPr/>
          <p:nvPr/>
        </p:nvSpPr>
        <p:spPr>
          <a:xfrm>
            <a:off x="4200525" y="3279775"/>
            <a:ext cx="101700" cy="1017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3" name="Google Shape;713;p79"/>
          <p:cNvSpPr/>
          <p:nvPr/>
        </p:nvSpPr>
        <p:spPr>
          <a:xfrm>
            <a:off x="4200525" y="32797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4" name="Google Shape;714;p79"/>
          <p:cNvSpPr/>
          <p:nvPr/>
        </p:nvSpPr>
        <p:spPr>
          <a:xfrm>
            <a:off x="4289425" y="3419475"/>
            <a:ext cx="101700" cy="1017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5" name="Google Shape;715;p79"/>
          <p:cNvSpPr/>
          <p:nvPr/>
        </p:nvSpPr>
        <p:spPr>
          <a:xfrm>
            <a:off x="4289425" y="34194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6" name="Google Shape;716;p79"/>
          <p:cNvSpPr/>
          <p:nvPr/>
        </p:nvSpPr>
        <p:spPr>
          <a:xfrm>
            <a:off x="4391025" y="3673475"/>
            <a:ext cx="101700" cy="1017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7" name="Google Shape;717;p79"/>
          <p:cNvSpPr/>
          <p:nvPr/>
        </p:nvSpPr>
        <p:spPr>
          <a:xfrm>
            <a:off x="4391025" y="36734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8" name="Google Shape;718;p79"/>
          <p:cNvSpPr/>
          <p:nvPr/>
        </p:nvSpPr>
        <p:spPr>
          <a:xfrm>
            <a:off x="4492625" y="3571875"/>
            <a:ext cx="101700" cy="1017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9" name="Google Shape;719;p79"/>
          <p:cNvSpPr/>
          <p:nvPr/>
        </p:nvSpPr>
        <p:spPr>
          <a:xfrm>
            <a:off x="4492625" y="35718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0" name="Google Shape;720;p79"/>
          <p:cNvSpPr/>
          <p:nvPr/>
        </p:nvSpPr>
        <p:spPr>
          <a:xfrm>
            <a:off x="4594225" y="3267075"/>
            <a:ext cx="101700" cy="1017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1" name="Google Shape;721;p79"/>
          <p:cNvSpPr/>
          <p:nvPr/>
        </p:nvSpPr>
        <p:spPr>
          <a:xfrm>
            <a:off x="4594225" y="32670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2" name="Google Shape;722;p79"/>
          <p:cNvSpPr/>
          <p:nvPr/>
        </p:nvSpPr>
        <p:spPr>
          <a:xfrm>
            <a:off x="4695825" y="3584575"/>
            <a:ext cx="101700" cy="1017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3" name="Google Shape;723;p79"/>
          <p:cNvSpPr/>
          <p:nvPr/>
        </p:nvSpPr>
        <p:spPr>
          <a:xfrm>
            <a:off x="4695825" y="35845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4" name="Google Shape;724;p79"/>
          <p:cNvSpPr/>
          <p:nvPr/>
        </p:nvSpPr>
        <p:spPr>
          <a:xfrm>
            <a:off x="4784725" y="3381375"/>
            <a:ext cx="101700" cy="1017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5" name="Google Shape;725;p79"/>
          <p:cNvSpPr/>
          <p:nvPr/>
        </p:nvSpPr>
        <p:spPr>
          <a:xfrm>
            <a:off x="4784725" y="33813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6" name="Google Shape;726;p79"/>
          <p:cNvSpPr/>
          <p:nvPr/>
        </p:nvSpPr>
        <p:spPr>
          <a:xfrm>
            <a:off x="4886325" y="3698875"/>
            <a:ext cx="101700" cy="1017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7" name="Google Shape;727;p79"/>
          <p:cNvSpPr/>
          <p:nvPr/>
        </p:nvSpPr>
        <p:spPr>
          <a:xfrm>
            <a:off x="4886325" y="36988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8" name="Google Shape;728;p79"/>
          <p:cNvSpPr/>
          <p:nvPr/>
        </p:nvSpPr>
        <p:spPr>
          <a:xfrm>
            <a:off x="4987925" y="3165475"/>
            <a:ext cx="101700" cy="1017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9" name="Google Shape;729;p79"/>
          <p:cNvSpPr/>
          <p:nvPr/>
        </p:nvSpPr>
        <p:spPr>
          <a:xfrm>
            <a:off x="4987925" y="31654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0" name="Google Shape;730;p79"/>
          <p:cNvSpPr/>
          <p:nvPr/>
        </p:nvSpPr>
        <p:spPr>
          <a:xfrm>
            <a:off x="5089525" y="3521075"/>
            <a:ext cx="101700" cy="1017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1" name="Google Shape;731;p79"/>
          <p:cNvSpPr/>
          <p:nvPr/>
        </p:nvSpPr>
        <p:spPr>
          <a:xfrm>
            <a:off x="5089525" y="35210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2" name="Google Shape;732;p79"/>
          <p:cNvSpPr/>
          <p:nvPr/>
        </p:nvSpPr>
        <p:spPr>
          <a:xfrm>
            <a:off x="5178425" y="3571875"/>
            <a:ext cx="101700" cy="1017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3" name="Google Shape;733;p79"/>
          <p:cNvSpPr/>
          <p:nvPr/>
        </p:nvSpPr>
        <p:spPr>
          <a:xfrm>
            <a:off x="5178425" y="35718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4" name="Google Shape;734;p79"/>
          <p:cNvSpPr/>
          <p:nvPr/>
        </p:nvSpPr>
        <p:spPr>
          <a:xfrm>
            <a:off x="5280025" y="3673475"/>
            <a:ext cx="101700" cy="1017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5" name="Google Shape;735;p79"/>
          <p:cNvSpPr/>
          <p:nvPr/>
        </p:nvSpPr>
        <p:spPr>
          <a:xfrm>
            <a:off x="5280025" y="36734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6" name="Google Shape;736;p79"/>
          <p:cNvSpPr/>
          <p:nvPr/>
        </p:nvSpPr>
        <p:spPr>
          <a:xfrm>
            <a:off x="5381625" y="3648075"/>
            <a:ext cx="101700" cy="1017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7" name="Google Shape;737;p79"/>
          <p:cNvSpPr/>
          <p:nvPr/>
        </p:nvSpPr>
        <p:spPr>
          <a:xfrm>
            <a:off x="5381625" y="36480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8" name="Google Shape;738;p79"/>
          <p:cNvSpPr/>
          <p:nvPr/>
        </p:nvSpPr>
        <p:spPr>
          <a:xfrm>
            <a:off x="5483225" y="3508375"/>
            <a:ext cx="101700" cy="1017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9" name="Google Shape;739;p79"/>
          <p:cNvSpPr/>
          <p:nvPr/>
        </p:nvSpPr>
        <p:spPr>
          <a:xfrm>
            <a:off x="5483225" y="35083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0" name="Google Shape;740;p79"/>
          <p:cNvSpPr/>
          <p:nvPr/>
        </p:nvSpPr>
        <p:spPr>
          <a:xfrm>
            <a:off x="5572125" y="3749675"/>
            <a:ext cx="101700" cy="1017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1" name="Google Shape;741;p79"/>
          <p:cNvSpPr/>
          <p:nvPr/>
        </p:nvSpPr>
        <p:spPr>
          <a:xfrm>
            <a:off x="5572125" y="37496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2" name="Google Shape;742;p79"/>
          <p:cNvSpPr/>
          <p:nvPr/>
        </p:nvSpPr>
        <p:spPr>
          <a:xfrm>
            <a:off x="5673725" y="3698875"/>
            <a:ext cx="101700" cy="1017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3" name="Google Shape;743;p79"/>
          <p:cNvSpPr/>
          <p:nvPr/>
        </p:nvSpPr>
        <p:spPr>
          <a:xfrm>
            <a:off x="5673725" y="36988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4" name="Google Shape;744;p79"/>
          <p:cNvSpPr/>
          <p:nvPr/>
        </p:nvSpPr>
        <p:spPr>
          <a:xfrm>
            <a:off x="5775325" y="3724275"/>
            <a:ext cx="101700" cy="1017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5" name="Google Shape;745;p79"/>
          <p:cNvSpPr/>
          <p:nvPr/>
        </p:nvSpPr>
        <p:spPr>
          <a:xfrm>
            <a:off x="5775325" y="37242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6" name="Google Shape;746;p79"/>
          <p:cNvSpPr/>
          <p:nvPr/>
        </p:nvSpPr>
        <p:spPr>
          <a:xfrm>
            <a:off x="5876925" y="3762375"/>
            <a:ext cx="190500" cy="2160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7" name="Google Shape;747;p79"/>
          <p:cNvSpPr/>
          <p:nvPr/>
        </p:nvSpPr>
        <p:spPr>
          <a:xfrm>
            <a:off x="5876925" y="38766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8" name="Google Shape;748;p79"/>
          <p:cNvSpPr/>
          <p:nvPr/>
        </p:nvSpPr>
        <p:spPr>
          <a:xfrm>
            <a:off x="5965825" y="37623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9" name="Google Shape;749;p79"/>
          <p:cNvSpPr/>
          <p:nvPr/>
        </p:nvSpPr>
        <p:spPr>
          <a:xfrm>
            <a:off x="6067425" y="4270375"/>
            <a:ext cx="101700" cy="1017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0" name="Google Shape;750;p79"/>
          <p:cNvSpPr/>
          <p:nvPr/>
        </p:nvSpPr>
        <p:spPr>
          <a:xfrm>
            <a:off x="6067425" y="42703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1" name="Google Shape;751;p79"/>
          <p:cNvSpPr/>
          <p:nvPr/>
        </p:nvSpPr>
        <p:spPr>
          <a:xfrm>
            <a:off x="6169025" y="4143375"/>
            <a:ext cx="101700" cy="1017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2" name="Google Shape;752;p79"/>
          <p:cNvSpPr/>
          <p:nvPr/>
        </p:nvSpPr>
        <p:spPr>
          <a:xfrm>
            <a:off x="6169025" y="41433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3" name="Google Shape;753;p79"/>
          <p:cNvSpPr/>
          <p:nvPr/>
        </p:nvSpPr>
        <p:spPr>
          <a:xfrm>
            <a:off x="6270625" y="3940175"/>
            <a:ext cx="101700" cy="1017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4" name="Google Shape;754;p79"/>
          <p:cNvSpPr/>
          <p:nvPr/>
        </p:nvSpPr>
        <p:spPr>
          <a:xfrm>
            <a:off x="6270625" y="39401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5" name="Google Shape;755;p79"/>
          <p:cNvSpPr/>
          <p:nvPr/>
        </p:nvSpPr>
        <p:spPr>
          <a:xfrm>
            <a:off x="6359525" y="4079875"/>
            <a:ext cx="101700" cy="1017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6" name="Google Shape;756;p79"/>
          <p:cNvSpPr/>
          <p:nvPr/>
        </p:nvSpPr>
        <p:spPr>
          <a:xfrm>
            <a:off x="6359525" y="40798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7" name="Google Shape;757;p79"/>
          <p:cNvSpPr/>
          <p:nvPr/>
        </p:nvSpPr>
        <p:spPr>
          <a:xfrm>
            <a:off x="6461125" y="4168775"/>
            <a:ext cx="101700" cy="1017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8" name="Google Shape;758;p79"/>
          <p:cNvSpPr/>
          <p:nvPr/>
        </p:nvSpPr>
        <p:spPr>
          <a:xfrm>
            <a:off x="6461125" y="41687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9" name="Google Shape;759;p79"/>
          <p:cNvSpPr/>
          <p:nvPr/>
        </p:nvSpPr>
        <p:spPr>
          <a:xfrm>
            <a:off x="6562725" y="4473575"/>
            <a:ext cx="101700" cy="1017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0" name="Google Shape;760;p79"/>
          <p:cNvSpPr/>
          <p:nvPr/>
        </p:nvSpPr>
        <p:spPr>
          <a:xfrm>
            <a:off x="6562725" y="4473575"/>
            <a:ext cx="101600" cy="101600"/>
          </a:xfrm>
          <a:custGeom>
            <a:avLst/>
            <a:gdLst/>
            <a:ahLst/>
            <a:cxnLst/>
            <a:rect l="l" t="t" r="r" b="b"/>
            <a:pathLst>
              <a:path w="101600" h="101600" extrusionOk="0">
                <a:moveTo>
                  <a:pt x="50800" y="0"/>
                </a:moveTo>
                <a:lnTo>
                  <a:pt x="101600" y="50800"/>
                </a:lnTo>
                <a:lnTo>
                  <a:pt x="50800" y="101600"/>
                </a:lnTo>
                <a:lnTo>
                  <a:pt x="0" y="50800"/>
                </a:lnTo>
                <a:lnTo>
                  <a:pt x="50800" y="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1" name="Google Shape;761;p79"/>
          <p:cNvSpPr txBox="1"/>
          <p:nvPr/>
        </p:nvSpPr>
        <p:spPr>
          <a:xfrm>
            <a:off x="2202560" y="2645918"/>
            <a:ext cx="1446600" cy="3321600"/>
          </a:xfrm>
          <a:prstGeom prst="rect">
            <a:avLst/>
          </a:prstGeom>
          <a:noFill/>
          <a:ln>
            <a:noFill/>
          </a:ln>
        </p:spPr>
        <p:txBody>
          <a:bodyPr spcFirstLastPara="1" wrap="square" lIns="0" tIns="106675" rIns="0" bIns="0" anchor="t" anchorCtr="0">
            <a:noAutofit/>
          </a:bodyPr>
          <a:lstStyle/>
          <a:p>
            <a:pPr marL="12700" marR="0" lvl="0" indent="0" algn="l" rtl="0">
              <a:lnSpc>
                <a:spcPct val="100000"/>
              </a:lnSpc>
              <a:spcBef>
                <a:spcPts val="0"/>
              </a:spcBef>
              <a:spcAft>
                <a:spcPts val="0"/>
              </a:spcAft>
              <a:buNone/>
            </a:pPr>
            <a:r>
              <a:rPr lang="en-US" sz="1400" dirty="0">
                <a:latin typeface="Trebuchet MS"/>
                <a:ea typeface="Trebuchet MS"/>
                <a:cs typeface="Trebuchet MS"/>
                <a:sym typeface="Trebuchet MS"/>
              </a:rPr>
              <a:t>9</a:t>
            </a:r>
            <a:endParaRPr sz="1400" dirty="0">
              <a:latin typeface="Trebuchet MS"/>
              <a:ea typeface="Trebuchet MS"/>
              <a:cs typeface="Trebuchet MS"/>
              <a:sym typeface="Trebuchet MS"/>
            </a:endParaRPr>
          </a:p>
          <a:p>
            <a:pPr marL="12700" marR="0" lvl="0" indent="0" algn="l" rtl="0">
              <a:lnSpc>
                <a:spcPct val="100000"/>
              </a:lnSpc>
              <a:spcBef>
                <a:spcPts val="740"/>
              </a:spcBef>
              <a:spcAft>
                <a:spcPts val="0"/>
              </a:spcAft>
              <a:buNone/>
            </a:pPr>
            <a:r>
              <a:rPr lang="en-US" sz="1400" dirty="0">
                <a:latin typeface="Trebuchet MS"/>
                <a:ea typeface="Trebuchet MS"/>
                <a:cs typeface="Trebuchet MS"/>
                <a:sym typeface="Trebuchet MS"/>
              </a:rPr>
              <a:t>8</a:t>
            </a:r>
            <a:endParaRPr sz="1400" dirty="0">
              <a:latin typeface="Trebuchet MS"/>
              <a:ea typeface="Trebuchet MS"/>
              <a:cs typeface="Trebuchet MS"/>
              <a:sym typeface="Trebuchet MS"/>
            </a:endParaRPr>
          </a:p>
          <a:p>
            <a:pPr marL="12700" marR="0" lvl="0" indent="0" algn="l" rtl="0">
              <a:lnSpc>
                <a:spcPct val="100000"/>
              </a:lnSpc>
              <a:spcBef>
                <a:spcPts val="740"/>
              </a:spcBef>
              <a:spcAft>
                <a:spcPts val="0"/>
              </a:spcAft>
              <a:buNone/>
            </a:pPr>
            <a:r>
              <a:rPr lang="en-US" sz="1400" dirty="0">
                <a:latin typeface="Trebuchet MS"/>
                <a:ea typeface="Trebuchet MS"/>
                <a:cs typeface="Trebuchet MS"/>
                <a:sym typeface="Trebuchet MS"/>
              </a:rPr>
              <a:t>7</a:t>
            </a:r>
            <a:endParaRPr sz="1400" dirty="0">
              <a:latin typeface="Trebuchet MS"/>
              <a:ea typeface="Trebuchet MS"/>
              <a:cs typeface="Trebuchet MS"/>
              <a:sym typeface="Trebuchet MS"/>
            </a:endParaRPr>
          </a:p>
          <a:p>
            <a:pPr marL="12700" marR="0" lvl="0" indent="0" algn="l" rtl="0">
              <a:lnSpc>
                <a:spcPct val="100000"/>
              </a:lnSpc>
              <a:spcBef>
                <a:spcPts val="740"/>
              </a:spcBef>
              <a:spcAft>
                <a:spcPts val="0"/>
              </a:spcAft>
              <a:buNone/>
            </a:pPr>
            <a:r>
              <a:rPr lang="en-US" sz="1400" dirty="0">
                <a:latin typeface="Trebuchet MS"/>
                <a:ea typeface="Trebuchet MS"/>
                <a:cs typeface="Trebuchet MS"/>
                <a:sym typeface="Trebuchet MS"/>
              </a:rPr>
              <a:t>6</a:t>
            </a:r>
            <a:endParaRPr sz="1400" dirty="0">
              <a:latin typeface="Trebuchet MS"/>
              <a:ea typeface="Trebuchet MS"/>
              <a:cs typeface="Trebuchet MS"/>
              <a:sym typeface="Trebuchet MS"/>
            </a:endParaRPr>
          </a:p>
          <a:p>
            <a:pPr marL="12700" marR="0" lvl="0" indent="0" algn="l" rtl="0">
              <a:lnSpc>
                <a:spcPct val="100000"/>
              </a:lnSpc>
              <a:spcBef>
                <a:spcPts val="745"/>
              </a:spcBef>
              <a:spcAft>
                <a:spcPts val="0"/>
              </a:spcAft>
              <a:buNone/>
            </a:pPr>
            <a:r>
              <a:rPr lang="en-US" sz="1400" dirty="0">
                <a:latin typeface="Trebuchet MS"/>
                <a:ea typeface="Trebuchet MS"/>
                <a:cs typeface="Trebuchet MS"/>
                <a:sym typeface="Trebuchet MS"/>
              </a:rPr>
              <a:t>5</a:t>
            </a:r>
            <a:endParaRPr sz="1400" dirty="0">
              <a:latin typeface="Trebuchet MS"/>
              <a:ea typeface="Trebuchet MS"/>
              <a:cs typeface="Trebuchet MS"/>
              <a:sym typeface="Trebuchet MS"/>
            </a:endParaRPr>
          </a:p>
          <a:p>
            <a:pPr marL="12700" marR="0" lvl="0" indent="0" algn="l" rtl="0">
              <a:lnSpc>
                <a:spcPct val="100000"/>
              </a:lnSpc>
              <a:spcBef>
                <a:spcPts val="740"/>
              </a:spcBef>
              <a:spcAft>
                <a:spcPts val="0"/>
              </a:spcAft>
              <a:buNone/>
            </a:pPr>
            <a:r>
              <a:rPr lang="en-US" sz="1400" dirty="0">
                <a:latin typeface="Trebuchet MS"/>
                <a:ea typeface="Trebuchet MS"/>
                <a:cs typeface="Trebuchet MS"/>
                <a:sym typeface="Trebuchet MS"/>
              </a:rPr>
              <a:t>4</a:t>
            </a:r>
            <a:endParaRPr sz="1400" dirty="0">
              <a:latin typeface="Trebuchet MS"/>
              <a:ea typeface="Trebuchet MS"/>
              <a:cs typeface="Trebuchet MS"/>
              <a:sym typeface="Trebuchet MS"/>
            </a:endParaRPr>
          </a:p>
          <a:p>
            <a:pPr marL="12700" marR="0" lvl="0" indent="0" algn="l" rtl="0">
              <a:lnSpc>
                <a:spcPct val="100000"/>
              </a:lnSpc>
              <a:spcBef>
                <a:spcPts val="740"/>
              </a:spcBef>
              <a:spcAft>
                <a:spcPts val="0"/>
              </a:spcAft>
              <a:buNone/>
            </a:pPr>
            <a:r>
              <a:rPr lang="en-US" sz="1400" dirty="0">
                <a:latin typeface="Trebuchet MS"/>
                <a:ea typeface="Trebuchet MS"/>
                <a:cs typeface="Trebuchet MS"/>
                <a:sym typeface="Trebuchet MS"/>
              </a:rPr>
              <a:t>3</a:t>
            </a:r>
            <a:endParaRPr sz="1400" dirty="0">
              <a:latin typeface="Trebuchet MS"/>
              <a:ea typeface="Trebuchet MS"/>
              <a:cs typeface="Trebuchet MS"/>
              <a:sym typeface="Trebuchet MS"/>
            </a:endParaRPr>
          </a:p>
          <a:p>
            <a:pPr marL="12700" marR="0" lvl="0" indent="0" algn="l" rtl="0">
              <a:lnSpc>
                <a:spcPct val="100000"/>
              </a:lnSpc>
              <a:spcBef>
                <a:spcPts val="740"/>
              </a:spcBef>
              <a:spcAft>
                <a:spcPts val="0"/>
              </a:spcAft>
              <a:buNone/>
            </a:pPr>
            <a:r>
              <a:rPr lang="en-US" sz="1400" dirty="0">
                <a:latin typeface="Trebuchet MS"/>
                <a:ea typeface="Trebuchet MS"/>
                <a:cs typeface="Trebuchet MS"/>
                <a:sym typeface="Trebuchet MS"/>
              </a:rPr>
              <a:t>2</a:t>
            </a:r>
            <a:endParaRPr sz="1400" dirty="0">
              <a:latin typeface="Trebuchet MS"/>
              <a:ea typeface="Trebuchet MS"/>
              <a:cs typeface="Trebuchet MS"/>
              <a:sym typeface="Trebuchet MS"/>
            </a:endParaRPr>
          </a:p>
          <a:p>
            <a:pPr marL="12700" marR="0" lvl="0" indent="0" algn="l" rtl="0">
              <a:lnSpc>
                <a:spcPct val="100000"/>
              </a:lnSpc>
              <a:spcBef>
                <a:spcPts val="740"/>
              </a:spcBef>
              <a:spcAft>
                <a:spcPts val="0"/>
              </a:spcAft>
              <a:buNone/>
            </a:pPr>
            <a:r>
              <a:rPr lang="en-US" sz="1400" dirty="0">
                <a:latin typeface="Trebuchet MS"/>
                <a:ea typeface="Trebuchet MS"/>
                <a:cs typeface="Trebuchet MS"/>
                <a:sym typeface="Trebuchet MS"/>
              </a:rPr>
              <a:t>1</a:t>
            </a:r>
            <a:endParaRPr sz="1400" dirty="0">
              <a:latin typeface="Trebuchet MS"/>
              <a:ea typeface="Trebuchet MS"/>
              <a:cs typeface="Trebuchet MS"/>
              <a:sym typeface="Trebuchet MS"/>
            </a:endParaRPr>
          </a:p>
          <a:p>
            <a:pPr marL="12700" marR="0" lvl="0" indent="0" algn="l" rtl="0">
              <a:lnSpc>
                <a:spcPct val="100000"/>
              </a:lnSpc>
              <a:spcBef>
                <a:spcPts val="745"/>
              </a:spcBef>
              <a:spcAft>
                <a:spcPts val="0"/>
              </a:spcAft>
              <a:buNone/>
            </a:pPr>
            <a:r>
              <a:rPr lang="en-US" sz="1400" dirty="0">
                <a:latin typeface="Trebuchet MS"/>
                <a:ea typeface="Trebuchet MS"/>
                <a:cs typeface="Trebuchet MS"/>
                <a:sym typeface="Trebuchet MS"/>
              </a:rPr>
              <a:t>0</a:t>
            </a:r>
            <a:endParaRPr sz="1400" dirty="0">
              <a:latin typeface="Trebuchet MS"/>
              <a:ea typeface="Trebuchet MS"/>
              <a:cs typeface="Trebuchet MS"/>
              <a:sym typeface="Trebuchet MS"/>
            </a:endParaRPr>
          </a:p>
          <a:p>
            <a:pPr marL="86995" marR="0" lvl="0" indent="0" algn="l" rtl="0">
              <a:lnSpc>
                <a:spcPct val="100000"/>
              </a:lnSpc>
              <a:spcBef>
                <a:spcPts val="60"/>
              </a:spcBef>
              <a:spcAft>
                <a:spcPts val="0"/>
              </a:spcAft>
              <a:buNone/>
            </a:pPr>
            <a:r>
              <a:rPr lang="en-US" sz="1400" dirty="0">
                <a:latin typeface="Trebuchet MS"/>
                <a:ea typeface="Trebuchet MS"/>
                <a:cs typeface="Trebuchet MS"/>
                <a:sym typeface="Trebuchet MS"/>
              </a:rPr>
              <a:t>1970	1980</a:t>
            </a:r>
            <a:endParaRPr sz="1400" dirty="0">
              <a:latin typeface="Trebuchet MS"/>
              <a:ea typeface="Trebuchet MS"/>
              <a:cs typeface="Trebuchet MS"/>
              <a:sym typeface="Trebuchet MS"/>
            </a:endParaRPr>
          </a:p>
        </p:txBody>
      </p:sp>
      <p:sp>
        <p:nvSpPr>
          <p:cNvPr id="762" name="Google Shape;762;p79"/>
          <p:cNvSpPr txBox="1"/>
          <p:nvPr/>
        </p:nvSpPr>
        <p:spPr>
          <a:xfrm>
            <a:off x="4248673" y="5728600"/>
            <a:ext cx="447152" cy="3150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400" dirty="0" smtClean="0">
                <a:latin typeface="Trebuchet MS"/>
                <a:ea typeface="Trebuchet MS"/>
                <a:cs typeface="Trebuchet MS"/>
                <a:sym typeface="Trebuchet MS"/>
              </a:rPr>
              <a:t>1990</a:t>
            </a:r>
            <a:endParaRPr sz="1400" dirty="0">
              <a:latin typeface="Trebuchet MS"/>
              <a:ea typeface="Trebuchet MS"/>
              <a:cs typeface="Trebuchet MS"/>
              <a:sym typeface="Trebuchet MS"/>
            </a:endParaRPr>
          </a:p>
        </p:txBody>
      </p:sp>
      <p:sp>
        <p:nvSpPr>
          <p:cNvPr id="763" name="Google Shape;763;p79"/>
          <p:cNvSpPr txBox="1"/>
          <p:nvPr/>
        </p:nvSpPr>
        <p:spPr>
          <a:xfrm>
            <a:off x="6219980" y="5728600"/>
            <a:ext cx="601800" cy="2388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400" dirty="0">
                <a:latin typeface="Trebuchet MS"/>
                <a:ea typeface="Trebuchet MS"/>
                <a:cs typeface="Trebuchet MS"/>
                <a:sym typeface="Trebuchet MS"/>
              </a:rPr>
              <a:t>2010</a:t>
            </a:r>
            <a:endParaRPr sz="1400" dirty="0">
              <a:latin typeface="Trebuchet MS"/>
              <a:ea typeface="Trebuchet MS"/>
              <a:cs typeface="Trebuchet MS"/>
              <a:sym typeface="Trebuchet MS"/>
            </a:endParaRPr>
          </a:p>
        </p:txBody>
      </p:sp>
      <p:sp>
        <p:nvSpPr>
          <p:cNvPr id="764" name="Google Shape;764;p79"/>
          <p:cNvSpPr txBox="1"/>
          <p:nvPr/>
        </p:nvSpPr>
        <p:spPr>
          <a:xfrm>
            <a:off x="7205601" y="5728600"/>
            <a:ext cx="601800" cy="2388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400" dirty="0">
                <a:latin typeface="Trebuchet MS"/>
                <a:ea typeface="Trebuchet MS"/>
                <a:cs typeface="Trebuchet MS"/>
                <a:sym typeface="Trebuchet MS"/>
              </a:rPr>
              <a:t>2020</a:t>
            </a:r>
            <a:endParaRPr sz="1400" dirty="0">
              <a:latin typeface="Trebuchet MS"/>
              <a:ea typeface="Trebuchet MS"/>
              <a:cs typeface="Trebuchet MS"/>
              <a:sym typeface="Trebuchet MS"/>
            </a:endParaRPr>
          </a:p>
        </p:txBody>
      </p:sp>
      <p:sp>
        <p:nvSpPr>
          <p:cNvPr id="765" name="Google Shape;765;p79"/>
          <p:cNvSpPr txBox="1"/>
          <p:nvPr/>
        </p:nvSpPr>
        <p:spPr>
          <a:xfrm rot="-5400000">
            <a:off x="373975" y="3973375"/>
            <a:ext cx="2946900" cy="458400"/>
          </a:xfrm>
          <a:prstGeom prst="rect">
            <a:avLst/>
          </a:prstGeom>
          <a:noFill/>
          <a:ln>
            <a:noFill/>
          </a:ln>
        </p:spPr>
        <p:txBody>
          <a:bodyPr spcFirstLastPara="1" wrap="square" lIns="0" tIns="1250" rIns="0" bIns="0" anchor="t" anchorCtr="0">
            <a:noAutofit/>
          </a:bodyPr>
          <a:lstStyle/>
          <a:p>
            <a:pPr marL="527050" marR="5080" lvl="0" indent="-514984" algn="l" rtl="0">
              <a:lnSpc>
                <a:spcPct val="101200"/>
              </a:lnSpc>
              <a:spcBef>
                <a:spcPts val="0"/>
              </a:spcBef>
              <a:spcAft>
                <a:spcPts val="0"/>
              </a:spcAft>
              <a:buNone/>
            </a:pPr>
            <a:r>
              <a:rPr lang="en-US" sz="1400" b="1" dirty="0">
                <a:latin typeface="Trebuchet MS"/>
                <a:ea typeface="Trebuchet MS"/>
                <a:cs typeface="Trebuchet MS"/>
                <a:sym typeface="Trebuchet MS"/>
              </a:rPr>
              <a:t>September Arctic Sea Ice Extent  (1,000,000 </a:t>
            </a:r>
            <a:r>
              <a:rPr lang="en-US" sz="1400" b="1" dirty="0" err="1">
                <a:latin typeface="Trebuchet MS"/>
                <a:ea typeface="Trebuchet MS"/>
                <a:cs typeface="Trebuchet MS"/>
                <a:sym typeface="Trebuchet MS"/>
              </a:rPr>
              <a:t>sq</a:t>
            </a:r>
            <a:r>
              <a:rPr lang="en-US" sz="1400" b="1" dirty="0">
                <a:latin typeface="Trebuchet MS"/>
                <a:ea typeface="Trebuchet MS"/>
                <a:cs typeface="Trebuchet MS"/>
                <a:sym typeface="Trebuchet MS"/>
              </a:rPr>
              <a:t> km)</a:t>
            </a:r>
            <a:endParaRPr sz="1400" dirty="0">
              <a:latin typeface="Trebuchet MS"/>
              <a:ea typeface="Trebuchet MS"/>
              <a:cs typeface="Trebuchet MS"/>
              <a:sym typeface="Trebuchet MS"/>
            </a:endParaRPr>
          </a:p>
        </p:txBody>
      </p:sp>
      <p:sp>
        <p:nvSpPr>
          <p:cNvPr id="766" name="Google Shape;766;p79"/>
          <p:cNvSpPr txBox="1"/>
          <p:nvPr/>
        </p:nvSpPr>
        <p:spPr>
          <a:xfrm>
            <a:off x="270174" y="6133448"/>
            <a:ext cx="8569025" cy="814500"/>
          </a:xfrm>
          <a:prstGeom prst="rect">
            <a:avLst/>
          </a:prstGeom>
          <a:noFill/>
          <a:ln>
            <a:noFill/>
          </a:ln>
        </p:spPr>
        <p:txBody>
          <a:bodyPr spcFirstLastPara="1" wrap="square" lIns="0" tIns="12700" rIns="0" bIns="0" anchor="t" anchorCtr="0">
            <a:noAutofit/>
          </a:bodyPr>
          <a:lstStyle/>
          <a:p>
            <a:pPr marL="12700">
              <a:spcBef>
                <a:spcPts val="1090"/>
              </a:spcBef>
              <a:spcAft>
                <a:spcPts val="0"/>
              </a:spcAft>
            </a:pPr>
            <a:r>
              <a:rPr lang="en-US" sz="1400" dirty="0" smtClean="0">
                <a:latin typeface="Trebuchet MS"/>
                <a:ea typeface="Trebuchet MS"/>
                <a:cs typeface="Trebuchet MS"/>
                <a:sym typeface="Trebuchet MS"/>
              </a:rPr>
              <a:t>Data </a:t>
            </a:r>
            <a:r>
              <a:rPr lang="en-US" sz="1400" dirty="0">
                <a:latin typeface="Trebuchet MS"/>
                <a:ea typeface="Trebuchet MS"/>
                <a:cs typeface="Trebuchet MS"/>
                <a:sym typeface="Trebuchet MS"/>
              </a:rPr>
              <a:t>from G. Witt. Journal of Statistics Education, </a:t>
            </a:r>
            <a:r>
              <a:rPr lang="en-US" sz="1400" dirty="0" smtClean="0">
                <a:latin typeface="Trebuchet MS"/>
                <a:ea typeface="Trebuchet MS"/>
                <a:cs typeface="Trebuchet MS"/>
                <a:sym typeface="Trebuchet MS"/>
              </a:rPr>
              <a:t>Volume 21</a:t>
            </a:r>
            <a:r>
              <a:rPr lang="en-US" sz="1400" dirty="0">
                <a:latin typeface="Trebuchet MS"/>
                <a:ea typeface="Trebuchet MS"/>
                <a:cs typeface="Trebuchet MS"/>
                <a:sym typeface="Trebuchet MS"/>
              </a:rPr>
              <a:t>, Number 1 (2013</a:t>
            </a:r>
            <a:r>
              <a:rPr lang="en-US" sz="1400" dirty="0" smtClean="0">
                <a:latin typeface="Trebuchet MS"/>
                <a:ea typeface="Trebuchet MS"/>
                <a:cs typeface="Trebuchet MS"/>
                <a:sym typeface="Trebuchet MS"/>
              </a:rPr>
              <a:t>) </a:t>
            </a:r>
            <a:r>
              <a:rPr lang="en-US" sz="1400" dirty="0">
                <a:solidFill>
                  <a:schemeClr val="dk1"/>
                </a:solidFill>
                <a:latin typeface="Trebuchet MS"/>
                <a:ea typeface="Trebuchet MS"/>
                <a:cs typeface="Trebuchet MS"/>
                <a:sym typeface="Trebuchet MS"/>
              </a:rPr>
              <a:t>Slide Credit: Eric Eaton</a:t>
            </a:r>
            <a:endParaRPr lang="en-US" sz="1400" dirty="0">
              <a:latin typeface="Trebuchet MS"/>
              <a:ea typeface="Trebuchet MS"/>
              <a:cs typeface="Trebuchet MS"/>
              <a:sym typeface="Trebuchet MS"/>
            </a:endParaRPr>
          </a:p>
          <a:p>
            <a:pPr marL="12700" marR="0" lvl="0" indent="0" algn="l" rtl="0">
              <a:lnSpc>
                <a:spcPct val="100000"/>
              </a:lnSpc>
              <a:spcBef>
                <a:spcPts val="1090"/>
              </a:spcBef>
              <a:spcAft>
                <a:spcPts val="0"/>
              </a:spcAft>
              <a:buNone/>
            </a:pPr>
            <a:endParaRPr sz="1400" dirty="0">
              <a:latin typeface="Trebuchet MS"/>
              <a:ea typeface="Trebuchet MS"/>
              <a:cs typeface="Trebuchet MS"/>
              <a:sym typeface="Trebuchet MS"/>
            </a:endParaRPr>
          </a:p>
        </p:txBody>
      </p:sp>
      <p:sp>
        <p:nvSpPr>
          <p:cNvPr id="767" name="Google Shape;767;p79"/>
          <p:cNvSpPr/>
          <p:nvPr/>
        </p:nvSpPr>
        <p:spPr>
          <a:xfrm>
            <a:off x="2870200" y="3136900"/>
            <a:ext cx="4254600" cy="110490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8" name="Google Shape;768;p79"/>
          <p:cNvSpPr/>
          <p:nvPr/>
        </p:nvSpPr>
        <p:spPr>
          <a:xfrm>
            <a:off x="2933700" y="3187700"/>
            <a:ext cx="4114800" cy="952500"/>
          </a:xfrm>
          <a:custGeom>
            <a:avLst/>
            <a:gdLst/>
            <a:ahLst/>
            <a:cxnLst/>
            <a:rect l="l" t="t" r="r" b="b"/>
            <a:pathLst>
              <a:path w="4114800" h="952500" extrusionOk="0">
                <a:moveTo>
                  <a:pt x="0" y="0"/>
                </a:moveTo>
                <a:lnTo>
                  <a:pt x="4114802" y="952500"/>
                </a:lnTo>
              </a:path>
            </a:pathLst>
          </a:custGeom>
          <a:noFill/>
          <a:ln w="254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9" name="Google Shape;769;p79"/>
          <p:cNvSpPr/>
          <p:nvPr/>
        </p:nvSpPr>
        <p:spPr>
          <a:xfrm>
            <a:off x="2908300" y="3289300"/>
            <a:ext cx="4241700" cy="125730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0" name="Google Shape;770;p79"/>
          <p:cNvSpPr/>
          <p:nvPr/>
        </p:nvSpPr>
        <p:spPr>
          <a:xfrm>
            <a:off x="2971800" y="3340100"/>
            <a:ext cx="4114800" cy="1117600"/>
          </a:xfrm>
          <a:custGeom>
            <a:avLst/>
            <a:gdLst/>
            <a:ahLst/>
            <a:cxnLst/>
            <a:rect l="l" t="t" r="r" b="b"/>
            <a:pathLst>
              <a:path w="4114800" h="1117600" extrusionOk="0">
                <a:moveTo>
                  <a:pt x="0" y="0"/>
                </a:moveTo>
                <a:lnTo>
                  <a:pt x="52492" y="566"/>
                </a:lnTo>
                <a:lnTo>
                  <a:pt x="104977" y="1144"/>
                </a:lnTo>
                <a:lnTo>
                  <a:pt x="157449" y="1745"/>
                </a:lnTo>
                <a:lnTo>
                  <a:pt x="209902" y="2382"/>
                </a:lnTo>
                <a:lnTo>
                  <a:pt x="262327" y="3065"/>
                </a:lnTo>
                <a:lnTo>
                  <a:pt x="314719" y="3807"/>
                </a:lnTo>
                <a:lnTo>
                  <a:pt x="367071" y="4620"/>
                </a:lnTo>
                <a:lnTo>
                  <a:pt x="419376" y="5514"/>
                </a:lnTo>
                <a:lnTo>
                  <a:pt x="471627" y="6502"/>
                </a:lnTo>
                <a:lnTo>
                  <a:pt x="523818" y="7595"/>
                </a:lnTo>
                <a:lnTo>
                  <a:pt x="575942" y="8805"/>
                </a:lnTo>
                <a:lnTo>
                  <a:pt x="627993" y="10144"/>
                </a:lnTo>
                <a:lnTo>
                  <a:pt x="679964" y="11624"/>
                </a:lnTo>
                <a:lnTo>
                  <a:pt x="731847" y="13255"/>
                </a:lnTo>
                <a:lnTo>
                  <a:pt x="783637" y="15051"/>
                </a:lnTo>
                <a:lnTo>
                  <a:pt x="835326" y="17022"/>
                </a:lnTo>
                <a:lnTo>
                  <a:pt x="886909" y="19181"/>
                </a:lnTo>
                <a:lnTo>
                  <a:pt x="938378" y="21538"/>
                </a:lnTo>
                <a:lnTo>
                  <a:pt x="989726" y="24107"/>
                </a:lnTo>
                <a:lnTo>
                  <a:pt x="1040947" y="26897"/>
                </a:lnTo>
                <a:lnTo>
                  <a:pt x="1092035" y="29922"/>
                </a:lnTo>
                <a:lnTo>
                  <a:pt x="1142981" y="33193"/>
                </a:lnTo>
                <a:lnTo>
                  <a:pt x="1193781" y="36721"/>
                </a:lnTo>
                <a:lnTo>
                  <a:pt x="1244427" y="40519"/>
                </a:lnTo>
                <a:lnTo>
                  <a:pt x="1294912" y="44597"/>
                </a:lnTo>
                <a:lnTo>
                  <a:pt x="1345231" y="48968"/>
                </a:lnTo>
                <a:lnTo>
                  <a:pt x="1395375" y="53644"/>
                </a:lnTo>
                <a:lnTo>
                  <a:pt x="1445338" y="58636"/>
                </a:lnTo>
                <a:lnTo>
                  <a:pt x="1495114" y="63955"/>
                </a:lnTo>
                <a:lnTo>
                  <a:pt x="1544697" y="69614"/>
                </a:lnTo>
                <a:lnTo>
                  <a:pt x="1594078" y="75624"/>
                </a:lnTo>
                <a:lnTo>
                  <a:pt x="1643252" y="81997"/>
                </a:lnTo>
                <a:lnTo>
                  <a:pt x="1692212" y="88745"/>
                </a:lnTo>
                <a:lnTo>
                  <a:pt x="1740952" y="95879"/>
                </a:lnTo>
                <a:lnTo>
                  <a:pt x="1789464" y="103411"/>
                </a:lnTo>
                <a:lnTo>
                  <a:pt x="1837741" y="111353"/>
                </a:lnTo>
                <a:lnTo>
                  <a:pt x="1885778" y="119716"/>
                </a:lnTo>
                <a:lnTo>
                  <a:pt x="1933568" y="128513"/>
                </a:lnTo>
                <a:lnTo>
                  <a:pt x="1981103" y="137754"/>
                </a:lnTo>
                <a:lnTo>
                  <a:pt x="2028377" y="147452"/>
                </a:lnTo>
                <a:lnTo>
                  <a:pt x="2075384" y="157618"/>
                </a:lnTo>
                <a:lnTo>
                  <a:pt x="2122116" y="168264"/>
                </a:lnTo>
                <a:lnTo>
                  <a:pt x="2168568" y="179402"/>
                </a:lnTo>
                <a:lnTo>
                  <a:pt x="2214731" y="191043"/>
                </a:lnTo>
                <a:lnTo>
                  <a:pt x="2260601" y="203200"/>
                </a:lnTo>
                <a:lnTo>
                  <a:pt x="2839642" y="424656"/>
                </a:lnTo>
                <a:lnTo>
                  <a:pt x="3444876" y="730250"/>
                </a:lnTo>
                <a:lnTo>
                  <a:pt x="3921524" y="1000919"/>
                </a:lnTo>
                <a:lnTo>
                  <a:pt x="4114802" y="1117600"/>
                </a:lnTo>
              </a:path>
            </a:pathLst>
          </a:custGeom>
          <a:noFill/>
          <a:ln w="25400" cap="flat" cmpd="sng">
            <a:solidFill>
              <a:srgbClr val="008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2" name="Google Shape;763;p79"/>
          <p:cNvSpPr txBox="1"/>
          <p:nvPr/>
        </p:nvSpPr>
        <p:spPr>
          <a:xfrm>
            <a:off x="5241270" y="5697643"/>
            <a:ext cx="601800" cy="2388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400" dirty="0" smtClean="0">
                <a:latin typeface="Trebuchet MS"/>
                <a:ea typeface="Trebuchet MS"/>
                <a:cs typeface="Trebuchet MS"/>
                <a:sym typeface="Trebuchet MS"/>
              </a:rPr>
              <a:t>2000</a:t>
            </a:r>
            <a:endParaRPr sz="1400" dirty="0">
              <a:latin typeface="Trebuchet MS"/>
              <a:ea typeface="Trebuchet MS"/>
              <a:cs typeface="Trebuchet MS"/>
              <a:sym typeface="Trebuchet MS"/>
            </a:endParaRPr>
          </a:p>
        </p:txBody>
      </p:sp>
      <p:sp>
        <p:nvSpPr>
          <p:cNvPr id="2" name="Rectangle 1"/>
          <p:cNvSpPr/>
          <p:nvPr/>
        </p:nvSpPr>
        <p:spPr>
          <a:xfrm>
            <a:off x="4539958" y="5984073"/>
            <a:ext cx="667042" cy="338554"/>
          </a:xfrm>
          <a:prstGeom prst="rect">
            <a:avLst/>
          </a:prstGeom>
        </p:spPr>
        <p:txBody>
          <a:bodyPr wrap="none">
            <a:spAutoFit/>
          </a:bodyPr>
          <a:lstStyle/>
          <a:p>
            <a:r>
              <a:rPr lang="en-US" b="1" dirty="0">
                <a:latin typeface="Trebuchet MS"/>
                <a:ea typeface="Trebuchet MS"/>
                <a:cs typeface="Trebuchet MS"/>
                <a:sym typeface="Trebuchet MS"/>
              </a:rPr>
              <a:t> Year</a:t>
            </a:r>
            <a:endParaRPr lang="en-US" dirty="0"/>
          </a:p>
        </p:txBody>
      </p:sp>
    </p:spTree>
    <p:extLst>
      <p:ext uri="{BB962C8B-B14F-4D97-AF65-F5344CB8AC3E}">
        <p14:creationId xmlns:p14="http://schemas.microsoft.com/office/powerpoint/2010/main" val="23643339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3" name="Google Shape;1303;p97"/>
          <p:cNvSpPr txBox="1">
            <a:spLocks noGrp="1"/>
          </p:cNvSpPr>
          <p:nvPr>
            <p:ph type="title"/>
          </p:nvPr>
        </p:nvSpPr>
        <p:spPr>
          <a:xfrm>
            <a:off x="18288" y="694809"/>
            <a:ext cx="5041900" cy="521731"/>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dirty="0" smtClean="0"/>
              <a:t>Regression</a:t>
            </a:r>
            <a:endParaRPr lang="en-US" dirty="0"/>
          </a:p>
        </p:txBody>
      </p:sp>
      <p:sp>
        <p:nvSpPr>
          <p:cNvPr id="1304" name="Google Shape;1304;p97"/>
          <p:cNvSpPr txBox="1">
            <a:spLocks noGrp="1"/>
          </p:cNvSpPr>
          <p:nvPr>
            <p:ph type="body" idx="1"/>
          </p:nvPr>
        </p:nvSpPr>
        <p:spPr>
          <a:xfrm>
            <a:off x="304800" y="1600200"/>
            <a:ext cx="8610600" cy="4525963"/>
          </a:xfrm>
          <a:prstGeom prst="rect">
            <a:avLst/>
          </a:prstGeom>
          <a:noFill/>
          <a:ln>
            <a:noFill/>
          </a:ln>
        </p:spPr>
        <p:txBody>
          <a:bodyPr spcFirstLastPara="1" wrap="square" lIns="91425" tIns="45700" rIns="91425" bIns="45700" anchor="t" anchorCtr="0">
            <a:noAutofit/>
          </a:bodyPr>
          <a:lstStyle/>
          <a:p>
            <a:pPr marL="342900" lvl="0" indent="-342900" algn="ctr" rtl="0">
              <a:spcBef>
                <a:spcPts val="0"/>
              </a:spcBef>
              <a:spcAft>
                <a:spcPts val="0"/>
              </a:spcAft>
              <a:buClr>
                <a:srgbClr val="0000FF"/>
              </a:buClr>
              <a:buSzPts val="6000"/>
              <a:buFont typeface="Arial" panose="020B0604020202020204"/>
              <a:buNone/>
            </a:pPr>
            <a:r>
              <a:rPr lang="en-US" sz="6000" dirty="0">
                <a:solidFill>
                  <a:srgbClr val="0000FF"/>
                </a:solidFill>
              </a:rPr>
              <a:t>y = f(</a:t>
            </a:r>
            <a:r>
              <a:rPr lang="en-US" sz="6000" b="1" dirty="0">
                <a:solidFill>
                  <a:srgbClr val="0000FF"/>
                </a:solidFill>
              </a:rPr>
              <a:t>x</a:t>
            </a:r>
            <a:r>
              <a:rPr lang="en-US" sz="6000" dirty="0">
                <a:solidFill>
                  <a:srgbClr val="0000FF"/>
                </a:solidFill>
              </a:rPr>
              <a:t>)</a:t>
            </a:r>
          </a:p>
          <a:p>
            <a:pPr marL="342900" lvl="0" indent="-342900" algn="l" rtl="0">
              <a:spcBef>
                <a:spcPts val="640"/>
              </a:spcBef>
              <a:spcAft>
                <a:spcPts val="0"/>
              </a:spcAft>
              <a:buClr>
                <a:schemeClr val="dk1"/>
              </a:buClr>
              <a:buSzPts val="3200"/>
              <a:buFont typeface="Arial" panose="020B0604020202020204"/>
              <a:buNone/>
            </a:pPr>
            <a:endParaRPr lang="en-US" sz="6000" dirty="0">
              <a:solidFill>
                <a:srgbClr val="0000FF"/>
              </a:solidFill>
            </a:endParaRPr>
          </a:p>
          <a:p>
            <a:pPr marL="342900" lvl="0" indent="-342900" algn="l" rtl="0">
              <a:spcBef>
                <a:spcPts val="640"/>
              </a:spcBef>
              <a:spcAft>
                <a:spcPts val="0"/>
              </a:spcAft>
              <a:buClr>
                <a:schemeClr val="dk1"/>
              </a:buClr>
              <a:buSzPts val="3200"/>
              <a:buFont typeface="Arial" panose="020B0604020202020204"/>
              <a:buNone/>
            </a:pPr>
            <a:endParaRPr lang="en-US" sz="4000" dirty="0">
              <a:solidFill>
                <a:srgbClr val="0000FF"/>
              </a:solidFill>
            </a:endParaRPr>
          </a:p>
          <a:p>
            <a:pPr marL="342900" lvl="0" indent="-342900" algn="l" rtl="0">
              <a:spcBef>
                <a:spcPts val="480"/>
              </a:spcBef>
              <a:spcAft>
                <a:spcPts val="0"/>
              </a:spcAft>
              <a:buClr>
                <a:schemeClr val="dk1"/>
              </a:buClr>
              <a:buSzPts val="2400"/>
              <a:buFont typeface="Arial" panose="020B0604020202020204"/>
              <a:buChar char="•"/>
            </a:pPr>
            <a:r>
              <a:rPr lang="en-US" sz="2400" b="1" dirty="0"/>
              <a:t>Training: </a:t>
            </a:r>
            <a:r>
              <a:rPr lang="en-US" sz="2400" dirty="0"/>
              <a:t>given a </a:t>
            </a:r>
            <a:r>
              <a:rPr lang="en-US" sz="2400" i="1" dirty="0"/>
              <a:t>training set </a:t>
            </a:r>
            <a:r>
              <a:rPr lang="en-US" sz="2400" dirty="0"/>
              <a:t>of labeled examples</a:t>
            </a:r>
            <a:r>
              <a:rPr lang="en-US" sz="2400" i="1" dirty="0"/>
              <a:t> </a:t>
            </a:r>
            <a:r>
              <a:rPr lang="en-US" sz="2400" dirty="0">
                <a:solidFill>
                  <a:srgbClr val="0000FF"/>
                </a:solidFill>
              </a:rPr>
              <a:t>{(</a:t>
            </a:r>
            <a:r>
              <a:rPr lang="en-US" sz="2400" b="1" dirty="0">
                <a:solidFill>
                  <a:srgbClr val="0000FF"/>
                </a:solidFill>
              </a:rPr>
              <a:t>x</a:t>
            </a:r>
            <a:r>
              <a:rPr lang="en-US" sz="2400" baseline="-25000" dirty="0">
                <a:solidFill>
                  <a:srgbClr val="0000FF"/>
                </a:solidFill>
              </a:rPr>
              <a:t>1</a:t>
            </a:r>
            <a:r>
              <a:rPr lang="en-US" sz="2400" dirty="0">
                <a:solidFill>
                  <a:srgbClr val="0000FF"/>
                </a:solidFill>
              </a:rPr>
              <a:t>,y</a:t>
            </a:r>
            <a:r>
              <a:rPr lang="en-US" sz="2400" baseline="-25000" dirty="0">
                <a:solidFill>
                  <a:srgbClr val="0000FF"/>
                </a:solidFill>
              </a:rPr>
              <a:t>1</a:t>
            </a:r>
            <a:r>
              <a:rPr lang="en-US" sz="2400" dirty="0">
                <a:solidFill>
                  <a:srgbClr val="0000FF"/>
                </a:solidFill>
              </a:rPr>
              <a:t>), …, (</a:t>
            </a:r>
            <a:r>
              <a:rPr lang="en-US" sz="2400" b="1" dirty="0" err="1">
                <a:solidFill>
                  <a:srgbClr val="0000FF"/>
                </a:solidFill>
              </a:rPr>
              <a:t>x</a:t>
            </a:r>
            <a:r>
              <a:rPr lang="en-US" sz="2400" baseline="-25000" dirty="0" err="1">
                <a:solidFill>
                  <a:srgbClr val="0000FF"/>
                </a:solidFill>
              </a:rPr>
              <a:t>N</a:t>
            </a:r>
            <a:r>
              <a:rPr lang="en-US" sz="2400" dirty="0" err="1">
                <a:solidFill>
                  <a:srgbClr val="0000FF"/>
                </a:solidFill>
              </a:rPr>
              <a:t>,y</a:t>
            </a:r>
            <a:r>
              <a:rPr lang="en-US" sz="2400" baseline="-25000" dirty="0" err="1">
                <a:solidFill>
                  <a:srgbClr val="0000FF"/>
                </a:solidFill>
              </a:rPr>
              <a:t>N</a:t>
            </a:r>
            <a:r>
              <a:rPr lang="en-US" sz="2400" dirty="0">
                <a:solidFill>
                  <a:srgbClr val="0000FF"/>
                </a:solidFill>
              </a:rPr>
              <a:t>)}</a:t>
            </a:r>
            <a:r>
              <a:rPr lang="en-US" sz="2400" dirty="0"/>
              <a:t>, estimate the prediction function </a:t>
            </a:r>
            <a:r>
              <a:rPr lang="en-US" sz="2400" dirty="0">
                <a:solidFill>
                  <a:srgbClr val="0000FF"/>
                </a:solidFill>
              </a:rPr>
              <a:t>f </a:t>
            </a:r>
            <a:r>
              <a:rPr lang="en-US" sz="2400" dirty="0"/>
              <a:t>by minimizing the prediction error on the training set</a:t>
            </a:r>
          </a:p>
          <a:p>
            <a:pPr marL="342900" lvl="0" indent="-342900" algn="l" rtl="0">
              <a:spcBef>
                <a:spcPts val="480"/>
              </a:spcBef>
              <a:spcAft>
                <a:spcPts val="0"/>
              </a:spcAft>
              <a:buClr>
                <a:schemeClr val="dk1"/>
              </a:buClr>
              <a:buSzPts val="2400"/>
              <a:buFont typeface="Arial" panose="020B0604020202020204"/>
              <a:buChar char="•"/>
            </a:pPr>
            <a:r>
              <a:rPr lang="en-US" sz="2400" b="1" dirty="0"/>
              <a:t>Testing:</a:t>
            </a:r>
            <a:r>
              <a:rPr lang="en-US" sz="2400" dirty="0"/>
              <a:t> apply </a:t>
            </a:r>
            <a:r>
              <a:rPr lang="en-US" sz="2400" dirty="0">
                <a:solidFill>
                  <a:srgbClr val="0000FF"/>
                </a:solidFill>
              </a:rPr>
              <a:t>f</a:t>
            </a:r>
            <a:r>
              <a:rPr lang="en-US" sz="2400" dirty="0"/>
              <a:t> to a never before seen </a:t>
            </a:r>
            <a:r>
              <a:rPr lang="en-US" sz="2400" i="1" dirty="0"/>
              <a:t>test example</a:t>
            </a:r>
            <a:r>
              <a:rPr lang="en-US" sz="2400" dirty="0"/>
              <a:t> </a:t>
            </a:r>
            <a:r>
              <a:rPr lang="en-US" sz="2400" b="1" dirty="0">
                <a:solidFill>
                  <a:srgbClr val="0000FF"/>
                </a:solidFill>
              </a:rPr>
              <a:t>x</a:t>
            </a:r>
            <a:r>
              <a:rPr lang="en-US" sz="2400" dirty="0"/>
              <a:t> and output the predicted value </a:t>
            </a:r>
            <a:r>
              <a:rPr lang="en-US" sz="2400" dirty="0">
                <a:solidFill>
                  <a:srgbClr val="0000FF"/>
                </a:solidFill>
              </a:rPr>
              <a:t>y = f(</a:t>
            </a:r>
            <a:r>
              <a:rPr lang="en-US" sz="2400" b="1" dirty="0">
                <a:solidFill>
                  <a:srgbClr val="0000FF"/>
                </a:solidFill>
              </a:rPr>
              <a:t>x</a:t>
            </a:r>
            <a:r>
              <a:rPr lang="en-US" sz="2400" dirty="0">
                <a:solidFill>
                  <a:srgbClr val="0000FF"/>
                </a:solidFill>
              </a:rPr>
              <a:t>)</a:t>
            </a:r>
          </a:p>
        </p:txBody>
      </p:sp>
      <p:cxnSp>
        <p:nvCxnSpPr>
          <p:cNvPr id="1305" name="Google Shape;1305;p97"/>
          <p:cNvCxnSpPr/>
          <p:nvPr/>
        </p:nvCxnSpPr>
        <p:spPr>
          <a:xfrm rot="-5400000">
            <a:off x="3240088" y="2933700"/>
            <a:ext cx="684212" cy="1588"/>
          </a:xfrm>
          <a:prstGeom prst="straightConnector1">
            <a:avLst/>
          </a:prstGeom>
          <a:noFill/>
          <a:ln w="9525" cap="flat" cmpd="sng">
            <a:solidFill>
              <a:srgbClr val="FF0000"/>
            </a:solidFill>
            <a:prstDash val="solid"/>
            <a:round/>
            <a:headEnd type="none" w="sm" len="sm"/>
            <a:tailEnd type="stealth" w="med" len="med"/>
          </a:ln>
        </p:spPr>
      </p:cxnSp>
      <p:cxnSp>
        <p:nvCxnSpPr>
          <p:cNvPr id="1306" name="Google Shape;1306;p97"/>
          <p:cNvCxnSpPr/>
          <p:nvPr/>
        </p:nvCxnSpPr>
        <p:spPr>
          <a:xfrm rot="-5400000">
            <a:off x="4381501" y="2933700"/>
            <a:ext cx="685800" cy="3175"/>
          </a:xfrm>
          <a:prstGeom prst="straightConnector1">
            <a:avLst/>
          </a:prstGeom>
          <a:noFill/>
          <a:ln w="9525" cap="flat" cmpd="sng">
            <a:solidFill>
              <a:srgbClr val="FF0000"/>
            </a:solidFill>
            <a:prstDash val="solid"/>
            <a:round/>
            <a:headEnd type="none" w="sm" len="sm"/>
            <a:tailEnd type="stealth" w="med" len="med"/>
          </a:ln>
        </p:spPr>
      </p:cxnSp>
      <p:cxnSp>
        <p:nvCxnSpPr>
          <p:cNvPr id="1307" name="Google Shape;1307;p97"/>
          <p:cNvCxnSpPr/>
          <p:nvPr/>
        </p:nvCxnSpPr>
        <p:spPr>
          <a:xfrm rot="10800000">
            <a:off x="5334000" y="2590800"/>
            <a:ext cx="914400" cy="685800"/>
          </a:xfrm>
          <a:prstGeom prst="straightConnector1">
            <a:avLst/>
          </a:prstGeom>
          <a:noFill/>
          <a:ln w="9525" cap="flat" cmpd="sng">
            <a:solidFill>
              <a:srgbClr val="FF0000"/>
            </a:solidFill>
            <a:prstDash val="solid"/>
            <a:round/>
            <a:headEnd type="none" w="sm" len="sm"/>
            <a:tailEnd type="stealth" w="med" len="med"/>
          </a:ln>
        </p:spPr>
      </p:cxnSp>
      <p:sp>
        <p:nvSpPr>
          <p:cNvPr id="1308" name="Google Shape;1308;p97"/>
          <p:cNvSpPr txBox="1"/>
          <p:nvPr/>
        </p:nvSpPr>
        <p:spPr>
          <a:xfrm>
            <a:off x="3213100" y="3276600"/>
            <a:ext cx="825500" cy="369888"/>
          </a:xfrm>
          <a:prstGeom prst="rect">
            <a:avLst/>
          </a:prstGeom>
          <a:noFill/>
          <a:ln>
            <a:noFill/>
          </a:ln>
        </p:spPr>
        <p:txBody>
          <a:bodyPr spcFirstLastPara="1" wrap="square" lIns="91425" tIns="45700" rIns="91425" bIns="45700" anchor="t" anchorCtr="0">
            <a:noAutofit/>
          </a:bodyPr>
          <a:lstStyle/>
          <a:p>
            <a:pPr fontAlgn="auto">
              <a:spcBef>
                <a:spcPts val="0"/>
              </a:spcBef>
              <a:spcAft>
                <a:spcPts val="0"/>
              </a:spcAft>
              <a:buClr>
                <a:srgbClr val="000000"/>
              </a:buClr>
              <a:buSzPts val="1800"/>
              <a:buFont typeface="Arial" panose="020B0604020202020204"/>
              <a:buNone/>
            </a:pPr>
            <a:r>
              <a:rPr lang="en-US" sz="1800" kern="0">
                <a:solidFill>
                  <a:srgbClr val="000000"/>
                </a:solidFill>
                <a:latin typeface="Arial" panose="020B0604020202020204"/>
                <a:ea typeface="Arial" panose="020B0604020202020204"/>
                <a:cs typeface="Arial" panose="020B0604020202020204"/>
                <a:sym typeface="Arial" panose="020B0604020202020204"/>
              </a:rPr>
              <a:t>output</a:t>
            </a:r>
          </a:p>
        </p:txBody>
      </p:sp>
      <p:sp>
        <p:nvSpPr>
          <p:cNvPr id="1309" name="Google Shape;1309;p97"/>
          <p:cNvSpPr txBox="1"/>
          <p:nvPr/>
        </p:nvSpPr>
        <p:spPr>
          <a:xfrm>
            <a:off x="3822700" y="3276600"/>
            <a:ext cx="1892300" cy="646113"/>
          </a:xfrm>
          <a:prstGeom prst="rect">
            <a:avLst/>
          </a:prstGeom>
          <a:noFill/>
          <a:ln>
            <a:noFill/>
          </a:ln>
        </p:spPr>
        <p:txBody>
          <a:bodyPr spcFirstLastPara="1" wrap="square" lIns="91425" tIns="45700" rIns="91425" bIns="45700" anchor="t" anchorCtr="0">
            <a:noAutofit/>
          </a:bodyPr>
          <a:lstStyle/>
          <a:p>
            <a:pPr algn="ctr" fontAlgn="auto">
              <a:spcBef>
                <a:spcPts val="0"/>
              </a:spcBef>
              <a:spcAft>
                <a:spcPts val="0"/>
              </a:spcAft>
              <a:buClr>
                <a:srgbClr val="000000"/>
              </a:buClr>
              <a:buSzPts val="1800"/>
              <a:buFont typeface="Arial" panose="020B0604020202020204"/>
              <a:buNone/>
            </a:pPr>
            <a:r>
              <a:rPr lang="en-US" sz="1800" kern="0">
                <a:solidFill>
                  <a:srgbClr val="000000"/>
                </a:solidFill>
                <a:latin typeface="Arial" panose="020B0604020202020204"/>
                <a:ea typeface="Arial" panose="020B0604020202020204"/>
                <a:cs typeface="Arial" panose="020B0604020202020204"/>
                <a:sym typeface="Arial" panose="020B0604020202020204"/>
              </a:rPr>
              <a:t>prediction function</a:t>
            </a:r>
          </a:p>
        </p:txBody>
      </p:sp>
      <p:sp>
        <p:nvSpPr>
          <p:cNvPr id="1310" name="Google Shape;1310;p97"/>
          <p:cNvSpPr txBox="1"/>
          <p:nvPr/>
        </p:nvSpPr>
        <p:spPr>
          <a:xfrm>
            <a:off x="5499100" y="3276600"/>
            <a:ext cx="1511300" cy="369332"/>
          </a:xfrm>
          <a:prstGeom prst="rect">
            <a:avLst/>
          </a:prstGeom>
          <a:noFill/>
          <a:ln>
            <a:noFill/>
          </a:ln>
        </p:spPr>
        <p:txBody>
          <a:bodyPr spcFirstLastPara="1" wrap="square" lIns="91425" tIns="45700" rIns="91425" bIns="45700" anchor="t" anchorCtr="0">
            <a:noAutofit/>
          </a:bodyPr>
          <a:lstStyle/>
          <a:p>
            <a:pPr algn="ctr" fontAlgn="auto">
              <a:spcBef>
                <a:spcPts val="0"/>
              </a:spcBef>
              <a:spcAft>
                <a:spcPts val="0"/>
              </a:spcAft>
              <a:buClr>
                <a:srgbClr val="000000"/>
              </a:buClr>
              <a:buSzPts val="1800"/>
              <a:buFont typeface="Arial" panose="020B0604020202020204"/>
              <a:buNone/>
            </a:pPr>
            <a:r>
              <a:rPr lang="en-US" sz="1800" kern="0">
                <a:solidFill>
                  <a:srgbClr val="000000"/>
                </a:solidFill>
                <a:latin typeface="Arial" panose="020B0604020202020204"/>
                <a:ea typeface="Arial" panose="020B0604020202020204"/>
                <a:cs typeface="Arial" panose="020B0604020202020204"/>
                <a:sym typeface="Arial" panose="020B0604020202020204"/>
              </a:rPr>
              <a:t>features</a:t>
            </a:r>
          </a:p>
        </p:txBody>
      </p:sp>
      <p:sp>
        <p:nvSpPr>
          <p:cNvPr id="1311" name="Google Shape;1311;p97"/>
          <p:cNvSpPr txBox="1"/>
          <p:nvPr/>
        </p:nvSpPr>
        <p:spPr>
          <a:xfrm>
            <a:off x="18288" y="6581775"/>
            <a:ext cx="1812925" cy="276225"/>
          </a:xfrm>
          <a:prstGeom prst="rect">
            <a:avLst/>
          </a:prstGeom>
          <a:noFill/>
          <a:ln>
            <a:noFill/>
          </a:ln>
        </p:spPr>
        <p:txBody>
          <a:bodyPr spcFirstLastPara="1" wrap="square" lIns="91425" tIns="45700" rIns="91425" bIns="45700" anchor="t" anchorCtr="0">
            <a:noAutofit/>
          </a:bodyPr>
          <a:lstStyle/>
          <a:p>
            <a:pPr fontAlgn="auto">
              <a:spcBef>
                <a:spcPts val="0"/>
              </a:spcBef>
              <a:spcAft>
                <a:spcPts val="0"/>
              </a:spcAft>
              <a:buClr>
                <a:srgbClr val="000000"/>
              </a:buClr>
              <a:buFont typeface="Arial" panose="020B0604020202020204"/>
              <a:buNone/>
            </a:pPr>
            <a:r>
              <a:rPr lang="en-US" sz="1200" kern="0" dirty="0">
                <a:solidFill>
                  <a:srgbClr val="A5A5A5"/>
                </a:solidFill>
                <a:latin typeface="Arial" panose="020B0604020202020204"/>
                <a:ea typeface="Arial" panose="020B0604020202020204"/>
                <a:cs typeface="Arial" panose="020B0604020202020204"/>
                <a:sym typeface="Arial" panose="020B0604020202020204"/>
              </a:rPr>
              <a:t>Slide credit: L. </a:t>
            </a:r>
            <a:r>
              <a:rPr lang="en-US" sz="1200" kern="0" dirty="0" err="1">
                <a:solidFill>
                  <a:srgbClr val="A5A5A5"/>
                </a:solidFill>
                <a:latin typeface="Arial" panose="020B0604020202020204"/>
                <a:ea typeface="Arial" panose="020B0604020202020204"/>
                <a:cs typeface="Arial" panose="020B0604020202020204"/>
                <a:sym typeface="Arial" panose="020B0604020202020204"/>
              </a:rPr>
              <a:t>Lazebnik</a:t>
            </a:r>
            <a:endParaRPr sz="1200" kern="0" dirty="0">
              <a:solidFill>
                <a:srgbClr val="A5A5A5"/>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35400191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98"/>
          <p:cNvSpPr txBox="1">
            <a:spLocks noGrp="1"/>
          </p:cNvSpPr>
          <p:nvPr>
            <p:ph type="title"/>
          </p:nvPr>
        </p:nvSpPr>
        <p:spPr>
          <a:xfrm>
            <a:off x="76200" y="642938"/>
            <a:ext cx="8229600" cy="487362"/>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dirty="0" smtClean="0"/>
              <a:t>Regression Example</a:t>
            </a:r>
            <a:endParaRPr lang="en-US" dirty="0"/>
          </a:p>
        </p:txBody>
      </p:sp>
      <p:sp>
        <p:nvSpPr>
          <p:cNvPr id="1318" name="Google Shape;1318;p98"/>
          <p:cNvSpPr txBox="1">
            <a:spLocks noGrp="1"/>
          </p:cNvSpPr>
          <p:nvPr>
            <p:ph type="body" idx="1"/>
          </p:nvPr>
        </p:nvSpPr>
        <p:spPr>
          <a:xfrm>
            <a:off x="457200" y="1447800"/>
            <a:ext cx="8229600" cy="4144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panose="020B0604020202020204"/>
              <a:buChar char="•"/>
            </a:pPr>
            <a:r>
              <a:rPr lang="en-US" sz="2400"/>
              <a:t>Apply a prediction function to a feature representation of the image to get the desired output:</a:t>
            </a:r>
            <a:br>
              <a:rPr lang="en-US" sz="2400"/>
            </a:br>
            <a:endParaRPr sz="2400"/>
          </a:p>
          <a:p>
            <a:pPr marL="342900" lvl="0" indent="-342900" algn="l" rtl="0">
              <a:spcBef>
                <a:spcPts val="1200"/>
              </a:spcBef>
              <a:spcAft>
                <a:spcPts val="0"/>
              </a:spcAft>
              <a:buClr>
                <a:srgbClr val="0000FF"/>
              </a:buClr>
              <a:buSzPts val="2400"/>
              <a:buFont typeface="Arial" panose="020B0604020202020204"/>
              <a:buNone/>
            </a:pPr>
            <a:r>
              <a:rPr lang="en-US" sz="2400">
                <a:solidFill>
                  <a:srgbClr val="0000FF"/>
                </a:solidFill>
              </a:rPr>
              <a:t>			</a:t>
            </a:r>
            <a:r>
              <a:rPr lang="en-US" sz="6000">
                <a:solidFill>
                  <a:srgbClr val="0000FF"/>
                </a:solidFill>
              </a:rPr>
              <a:t>f(    ) = “apple”</a:t>
            </a:r>
          </a:p>
          <a:p>
            <a:pPr marL="342900" lvl="0" indent="-342900" algn="l" rtl="0">
              <a:spcBef>
                <a:spcPts val="1200"/>
              </a:spcBef>
              <a:spcAft>
                <a:spcPts val="0"/>
              </a:spcAft>
              <a:buClr>
                <a:srgbClr val="0000FF"/>
              </a:buClr>
              <a:buSzPts val="6000"/>
              <a:buFont typeface="Arial" panose="020B0604020202020204"/>
              <a:buNone/>
            </a:pPr>
            <a:r>
              <a:rPr lang="en-US" sz="6000">
                <a:solidFill>
                  <a:srgbClr val="0000FF"/>
                </a:solidFill>
              </a:rPr>
              <a:t>			f(    ) = “tomato”</a:t>
            </a:r>
          </a:p>
          <a:p>
            <a:pPr marL="342900" lvl="0" indent="-342900" algn="l" rtl="0">
              <a:spcBef>
                <a:spcPts val="1200"/>
              </a:spcBef>
              <a:spcAft>
                <a:spcPts val="0"/>
              </a:spcAft>
              <a:buClr>
                <a:srgbClr val="0000FF"/>
              </a:buClr>
              <a:buSzPts val="6000"/>
              <a:buFont typeface="Arial" panose="020B0604020202020204"/>
              <a:buNone/>
            </a:pPr>
            <a:r>
              <a:rPr lang="en-US" sz="6000">
                <a:solidFill>
                  <a:srgbClr val="0000FF"/>
                </a:solidFill>
              </a:rPr>
              <a:t>			f(    ) = “cow”</a:t>
            </a:r>
          </a:p>
          <a:p>
            <a:pPr marL="342900" lvl="0" indent="-342900" algn="l" rtl="0">
              <a:spcBef>
                <a:spcPts val="640"/>
              </a:spcBef>
              <a:spcAft>
                <a:spcPts val="0"/>
              </a:spcAft>
              <a:buClr>
                <a:schemeClr val="dk1"/>
              </a:buClr>
              <a:buSzPts val="3200"/>
              <a:buFont typeface="Arial" panose="020B0604020202020204"/>
              <a:buNone/>
            </a:pPr>
            <a:endParaRPr lang="en-US" sz="6000">
              <a:solidFill>
                <a:srgbClr val="0000FF"/>
              </a:solidFill>
            </a:endParaRPr>
          </a:p>
          <a:p>
            <a:pPr marL="342900" lvl="0" indent="-342900" algn="l" rtl="0">
              <a:spcBef>
                <a:spcPts val="640"/>
              </a:spcBef>
              <a:spcAft>
                <a:spcPts val="0"/>
              </a:spcAft>
              <a:buClr>
                <a:schemeClr val="dk1"/>
              </a:buClr>
              <a:buSzPts val="3200"/>
              <a:buFont typeface="Arial" panose="020B0604020202020204"/>
              <a:buNone/>
            </a:pPr>
            <a:endParaRPr lang="en-US" sz="6000">
              <a:solidFill>
                <a:srgbClr val="0000FF"/>
              </a:solidFill>
            </a:endParaRPr>
          </a:p>
          <a:p>
            <a:pPr marL="342900" lvl="0" indent="-342900" algn="l" rtl="0">
              <a:spcBef>
                <a:spcPts val="640"/>
              </a:spcBef>
              <a:spcAft>
                <a:spcPts val="0"/>
              </a:spcAft>
              <a:buClr>
                <a:schemeClr val="dk1"/>
              </a:buClr>
              <a:buSzPts val="3200"/>
              <a:buFont typeface="Arial" panose="020B0604020202020204"/>
              <a:buNone/>
            </a:pPr>
            <a:endParaRPr lang="en-US" sz="6000">
              <a:solidFill>
                <a:srgbClr val="0000FF"/>
              </a:solidFill>
            </a:endParaRPr>
          </a:p>
        </p:txBody>
      </p:sp>
      <p:pic>
        <p:nvPicPr>
          <p:cNvPr id="1319" name="Google Shape;1319;p98"/>
          <p:cNvPicPr preferRelativeResize="0"/>
          <p:nvPr/>
        </p:nvPicPr>
        <p:blipFill rotWithShape="1">
          <a:blip r:embed="rId3"/>
          <a:srcRect/>
          <a:stretch>
            <a:fillRect/>
          </a:stretch>
        </p:blipFill>
        <p:spPr>
          <a:xfrm>
            <a:off x="2853690" y="2895600"/>
            <a:ext cx="762000" cy="749300"/>
          </a:xfrm>
          <a:prstGeom prst="rect">
            <a:avLst/>
          </a:prstGeom>
          <a:noFill/>
          <a:ln>
            <a:noFill/>
          </a:ln>
        </p:spPr>
      </p:pic>
      <p:pic>
        <p:nvPicPr>
          <p:cNvPr id="1320" name="Google Shape;1320;p98"/>
          <p:cNvPicPr preferRelativeResize="0"/>
          <p:nvPr/>
        </p:nvPicPr>
        <p:blipFill rotWithShape="1">
          <a:blip r:embed="rId4"/>
          <a:srcRect/>
          <a:stretch>
            <a:fillRect/>
          </a:stretch>
        </p:blipFill>
        <p:spPr>
          <a:xfrm>
            <a:off x="2861310" y="3962400"/>
            <a:ext cx="774700" cy="749300"/>
          </a:xfrm>
          <a:prstGeom prst="rect">
            <a:avLst/>
          </a:prstGeom>
          <a:noFill/>
          <a:ln>
            <a:noFill/>
          </a:ln>
        </p:spPr>
      </p:pic>
      <p:pic>
        <p:nvPicPr>
          <p:cNvPr id="1321" name="Google Shape;1321;p98"/>
          <p:cNvPicPr preferRelativeResize="0"/>
          <p:nvPr/>
        </p:nvPicPr>
        <p:blipFill rotWithShape="1">
          <a:blip r:embed="rId5"/>
          <a:srcRect/>
          <a:stretch>
            <a:fillRect/>
          </a:stretch>
        </p:blipFill>
        <p:spPr>
          <a:xfrm>
            <a:off x="2861310" y="5029200"/>
            <a:ext cx="774700" cy="762000"/>
          </a:xfrm>
          <a:prstGeom prst="rect">
            <a:avLst/>
          </a:prstGeom>
          <a:noFill/>
          <a:ln>
            <a:noFill/>
          </a:ln>
        </p:spPr>
      </p:pic>
      <p:sp>
        <p:nvSpPr>
          <p:cNvPr id="1322" name="Google Shape;1322;p98"/>
          <p:cNvSpPr txBox="1"/>
          <p:nvPr/>
        </p:nvSpPr>
        <p:spPr>
          <a:xfrm>
            <a:off x="76200" y="6551612"/>
            <a:ext cx="1812925" cy="276225"/>
          </a:xfrm>
          <a:prstGeom prst="rect">
            <a:avLst/>
          </a:prstGeom>
          <a:noFill/>
          <a:ln>
            <a:noFill/>
          </a:ln>
        </p:spPr>
        <p:txBody>
          <a:bodyPr spcFirstLastPara="1" wrap="square" lIns="91425" tIns="45700" rIns="91425" bIns="45700" anchor="t" anchorCtr="0">
            <a:noAutofit/>
          </a:bodyPr>
          <a:lstStyle/>
          <a:p>
            <a:pPr fontAlgn="auto">
              <a:spcBef>
                <a:spcPts val="0"/>
              </a:spcBef>
              <a:spcAft>
                <a:spcPts val="0"/>
              </a:spcAft>
              <a:buClr>
                <a:srgbClr val="000000"/>
              </a:buClr>
              <a:buFont typeface="Arial" panose="020B0604020202020204"/>
              <a:buNone/>
            </a:pPr>
            <a:r>
              <a:rPr lang="en-US" sz="1200" kern="0" dirty="0">
                <a:solidFill>
                  <a:srgbClr val="A5A5A5"/>
                </a:solidFill>
                <a:latin typeface="Arial" panose="020B0604020202020204"/>
                <a:ea typeface="Arial" panose="020B0604020202020204"/>
                <a:cs typeface="Arial" panose="020B0604020202020204"/>
                <a:sym typeface="Arial" panose="020B0604020202020204"/>
              </a:rPr>
              <a:t>Slide credit: L. </a:t>
            </a:r>
            <a:r>
              <a:rPr lang="en-US" sz="1200" kern="0" dirty="0" err="1">
                <a:solidFill>
                  <a:srgbClr val="A5A5A5"/>
                </a:solidFill>
                <a:latin typeface="Arial" panose="020B0604020202020204"/>
                <a:ea typeface="Arial" panose="020B0604020202020204"/>
                <a:cs typeface="Arial" panose="020B0604020202020204"/>
                <a:sym typeface="Arial" panose="020B0604020202020204"/>
              </a:rPr>
              <a:t>Lazebnik</a:t>
            </a:r>
            <a:endParaRPr sz="1200" kern="0" dirty="0">
              <a:solidFill>
                <a:srgbClr val="A5A5A5"/>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1352956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81"/>
          <p:cNvSpPr txBox="1">
            <a:spLocks noGrp="1"/>
          </p:cNvSpPr>
          <p:nvPr>
            <p:ph type="title"/>
          </p:nvPr>
        </p:nvSpPr>
        <p:spPr>
          <a:xfrm>
            <a:off x="39114" y="571243"/>
            <a:ext cx="7308600" cy="6960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3600" b="1" dirty="0"/>
              <a:t>Supervised Learning: Classification</a:t>
            </a:r>
            <a:endParaRPr sz="3600" b="1" dirty="0"/>
          </a:p>
        </p:txBody>
      </p:sp>
      <p:sp>
        <p:nvSpPr>
          <p:cNvPr id="814" name="Google Shape;814;p81"/>
          <p:cNvSpPr/>
          <p:nvPr/>
        </p:nvSpPr>
        <p:spPr>
          <a:xfrm>
            <a:off x="2015702" y="3406317"/>
            <a:ext cx="171450" cy="1972310"/>
          </a:xfrm>
          <a:custGeom>
            <a:avLst/>
            <a:gdLst/>
            <a:ahLst/>
            <a:cxnLst/>
            <a:rect l="l" t="t" r="r" b="b"/>
            <a:pathLst>
              <a:path w="171450" h="1972310" extrusionOk="0">
                <a:moveTo>
                  <a:pt x="104625" y="108267"/>
                </a:moveTo>
                <a:lnTo>
                  <a:pt x="66525" y="108267"/>
                </a:lnTo>
                <a:lnTo>
                  <a:pt x="66525" y="1972132"/>
                </a:lnTo>
                <a:lnTo>
                  <a:pt x="104625" y="1972132"/>
                </a:lnTo>
                <a:lnTo>
                  <a:pt x="104625" y="108267"/>
                </a:lnTo>
                <a:close/>
              </a:path>
              <a:path w="171450" h="1972310" extrusionOk="0">
                <a:moveTo>
                  <a:pt x="85575" y="0"/>
                </a:moveTo>
                <a:lnTo>
                  <a:pt x="2441" y="142506"/>
                </a:lnTo>
                <a:lnTo>
                  <a:pt x="0" y="149668"/>
                </a:lnTo>
                <a:lnTo>
                  <a:pt x="474" y="156956"/>
                </a:lnTo>
                <a:lnTo>
                  <a:pt x="3646" y="163534"/>
                </a:lnTo>
                <a:lnTo>
                  <a:pt x="9299" y="168567"/>
                </a:lnTo>
                <a:lnTo>
                  <a:pt x="16455" y="171006"/>
                </a:lnTo>
                <a:lnTo>
                  <a:pt x="23742" y="170529"/>
                </a:lnTo>
                <a:lnTo>
                  <a:pt x="30319" y="167356"/>
                </a:lnTo>
                <a:lnTo>
                  <a:pt x="35347" y="161709"/>
                </a:lnTo>
                <a:lnTo>
                  <a:pt x="66525" y="108267"/>
                </a:lnTo>
                <a:lnTo>
                  <a:pt x="148725" y="108267"/>
                </a:lnTo>
                <a:lnTo>
                  <a:pt x="85575" y="0"/>
                </a:lnTo>
                <a:close/>
              </a:path>
              <a:path w="171450" h="1972310" extrusionOk="0">
                <a:moveTo>
                  <a:pt x="148725" y="108267"/>
                </a:moveTo>
                <a:lnTo>
                  <a:pt x="104625" y="108267"/>
                </a:lnTo>
                <a:lnTo>
                  <a:pt x="135791" y="161709"/>
                </a:lnTo>
                <a:lnTo>
                  <a:pt x="140818" y="167356"/>
                </a:lnTo>
                <a:lnTo>
                  <a:pt x="147396" y="170529"/>
                </a:lnTo>
                <a:lnTo>
                  <a:pt x="154683" y="171006"/>
                </a:lnTo>
                <a:lnTo>
                  <a:pt x="161839" y="168567"/>
                </a:lnTo>
                <a:lnTo>
                  <a:pt x="167493" y="163534"/>
                </a:lnTo>
                <a:lnTo>
                  <a:pt x="170668" y="156956"/>
                </a:lnTo>
                <a:lnTo>
                  <a:pt x="171143" y="149668"/>
                </a:lnTo>
                <a:lnTo>
                  <a:pt x="168697" y="142506"/>
                </a:lnTo>
                <a:lnTo>
                  <a:pt x="148725" y="108267"/>
                </a:lnTo>
                <a:close/>
              </a:path>
            </a:pathLst>
          </a:custGeom>
          <a:solidFill>
            <a:srgbClr val="7F7F7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5" name="Google Shape;815;p81"/>
          <p:cNvSpPr/>
          <p:nvPr/>
        </p:nvSpPr>
        <p:spPr>
          <a:xfrm>
            <a:off x="1962975" y="4834915"/>
            <a:ext cx="4946015" cy="172085"/>
          </a:xfrm>
          <a:custGeom>
            <a:avLst/>
            <a:gdLst/>
            <a:ahLst/>
            <a:cxnLst/>
            <a:rect l="l" t="t" r="r" b="b"/>
            <a:pathLst>
              <a:path w="4946015" h="172085" extrusionOk="0">
                <a:moveTo>
                  <a:pt x="4793665" y="0"/>
                </a:moveTo>
                <a:lnTo>
                  <a:pt x="4784242" y="2476"/>
                </a:lnTo>
                <a:lnTo>
                  <a:pt x="4780000" y="5511"/>
                </a:lnTo>
                <a:lnTo>
                  <a:pt x="4777346" y="10058"/>
                </a:lnTo>
                <a:lnTo>
                  <a:pt x="4774906" y="17220"/>
                </a:lnTo>
                <a:lnTo>
                  <a:pt x="4775384" y="24507"/>
                </a:lnTo>
                <a:lnTo>
                  <a:pt x="4778557" y="31086"/>
                </a:lnTo>
                <a:lnTo>
                  <a:pt x="4784204" y="36118"/>
                </a:lnTo>
                <a:lnTo>
                  <a:pt x="4837645" y="67284"/>
                </a:lnTo>
                <a:lnTo>
                  <a:pt x="0" y="67284"/>
                </a:lnTo>
                <a:lnTo>
                  <a:pt x="0" y="105384"/>
                </a:lnTo>
                <a:lnTo>
                  <a:pt x="4837645" y="105384"/>
                </a:lnTo>
                <a:lnTo>
                  <a:pt x="4784204" y="136550"/>
                </a:lnTo>
                <a:lnTo>
                  <a:pt x="4778557" y="141583"/>
                </a:lnTo>
                <a:lnTo>
                  <a:pt x="4775384" y="148161"/>
                </a:lnTo>
                <a:lnTo>
                  <a:pt x="4774906" y="155449"/>
                </a:lnTo>
                <a:lnTo>
                  <a:pt x="4777346" y="162610"/>
                </a:lnTo>
                <a:lnTo>
                  <a:pt x="4782379" y="168257"/>
                </a:lnTo>
                <a:lnTo>
                  <a:pt x="4788957" y="171430"/>
                </a:lnTo>
                <a:lnTo>
                  <a:pt x="4796245" y="171908"/>
                </a:lnTo>
                <a:lnTo>
                  <a:pt x="4803406" y="169468"/>
                </a:lnTo>
                <a:lnTo>
                  <a:pt x="4945913" y="86334"/>
                </a:lnTo>
                <a:lnTo>
                  <a:pt x="4798860" y="558"/>
                </a:lnTo>
                <a:lnTo>
                  <a:pt x="4793665" y="0"/>
                </a:lnTo>
                <a:close/>
              </a:path>
            </a:pathLst>
          </a:custGeom>
          <a:solidFill>
            <a:srgbClr val="7F7F7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6" name="Google Shape;816;p81"/>
          <p:cNvSpPr/>
          <p:nvPr/>
        </p:nvSpPr>
        <p:spPr>
          <a:xfrm>
            <a:off x="1955800" y="3930650"/>
            <a:ext cx="266700" cy="0"/>
          </a:xfrm>
          <a:custGeom>
            <a:avLst/>
            <a:gdLst/>
            <a:ahLst/>
            <a:cxnLst/>
            <a:rect l="l" t="t" r="r" b="b"/>
            <a:pathLst>
              <a:path w="266700" h="120000" extrusionOk="0">
                <a:moveTo>
                  <a:pt x="0" y="0"/>
                </a:moveTo>
                <a:lnTo>
                  <a:pt x="266700" y="0"/>
                </a:lnTo>
              </a:path>
            </a:pathLst>
          </a:custGeom>
          <a:noFill/>
          <a:ln w="38100" cap="flat" cmpd="sng">
            <a:solidFill>
              <a:srgbClr val="7F7F7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7" name="Google Shape;817;p81"/>
          <p:cNvSpPr txBox="1"/>
          <p:nvPr/>
        </p:nvSpPr>
        <p:spPr>
          <a:xfrm>
            <a:off x="200660" y="1198880"/>
            <a:ext cx="7765340" cy="4030345"/>
          </a:xfrm>
          <a:prstGeom prst="rect">
            <a:avLst/>
          </a:prstGeom>
          <a:noFill/>
          <a:ln>
            <a:noFill/>
          </a:ln>
        </p:spPr>
        <p:txBody>
          <a:bodyPr spcFirstLastPara="1" wrap="square" lIns="0" tIns="109200" rIns="0" bIns="0" anchor="t" anchorCtr="0">
            <a:noAutofit/>
          </a:bodyPr>
          <a:lstStyle/>
          <a:p>
            <a:pPr marL="358140" marR="0" lvl="0" indent="-342900" algn="l" rtl="0">
              <a:lnSpc>
                <a:spcPct val="100000"/>
              </a:lnSpc>
              <a:spcBef>
                <a:spcPts val="0"/>
              </a:spcBef>
              <a:spcAft>
                <a:spcPts val="0"/>
              </a:spcAft>
              <a:buSzPts val="3200"/>
              <a:buFont typeface="Arial"/>
              <a:buChar char="•"/>
            </a:pPr>
            <a:r>
              <a:rPr lang="en-US" sz="3200" dirty="0">
                <a:latin typeface="Trebuchet MS"/>
                <a:ea typeface="Trebuchet MS"/>
                <a:cs typeface="Trebuchet MS"/>
                <a:sym typeface="Trebuchet MS"/>
              </a:rPr>
              <a:t>Given (</a:t>
            </a:r>
            <a:r>
              <a:rPr lang="en-US" sz="3200" i="1" dirty="0">
                <a:latin typeface="Times New Roman"/>
                <a:ea typeface="Times New Roman"/>
                <a:cs typeface="Times New Roman"/>
                <a:sym typeface="Times New Roman"/>
              </a:rPr>
              <a:t>x</a:t>
            </a:r>
            <a:r>
              <a:rPr lang="en-US" sz="3150" baseline="-25000" dirty="0">
                <a:latin typeface="Trebuchet MS"/>
                <a:ea typeface="Trebuchet MS"/>
                <a:cs typeface="Trebuchet MS"/>
                <a:sym typeface="Trebuchet MS"/>
              </a:rPr>
              <a:t>1</a:t>
            </a:r>
            <a:r>
              <a:rPr lang="en-US" sz="3200" dirty="0">
                <a:latin typeface="Trebuchet MS"/>
                <a:ea typeface="Trebuchet MS"/>
                <a:cs typeface="Trebuchet MS"/>
                <a:sym typeface="Trebuchet MS"/>
              </a:rPr>
              <a:t>, </a:t>
            </a:r>
            <a:r>
              <a:rPr lang="en-US" sz="3200" i="1" dirty="0">
                <a:latin typeface="Times New Roman"/>
                <a:ea typeface="Times New Roman"/>
                <a:cs typeface="Times New Roman"/>
                <a:sym typeface="Times New Roman"/>
              </a:rPr>
              <a:t>y</a:t>
            </a:r>
            <a:r>
              <a:rPr lang="en-US" sz="3150" baseline="-25000" dirty="0">
                <a:latin typeface="Trebuchet MS"/>
                <a:ea typeface="Trebuchet MS"/>
                <a:cs typeface="Trebuchet MS"/>
                <a:sym typeface="Trebuchet MS"/>
              </a:rPr>
              <a:t>1</a:t>
            </a:r>
            <a:r>
              <a:rPr lang="en-US" sz="3200" dirty="0">
                <a:latin typeface="Trebuchet MS"/>
                <a:ea typeface="Trebuchet MS"/>
                <a:cs typeface="Trebuchet MS"/>
                <a:sym typeface="Trebuchet MS"/>
              </a:rPr>
              <a:t>), (</a:t>
            </a:r>
            <a:r>
              <a:rPr lang="en-US" sz="3200" i="1" dirty="0">
                <a:latin typeface="Times New Roman"/>
                <a:ea typeface="Times New Roman"/>
                <a:cs typeface="Times New Roman"/>
                <a:sym typeface="Times New Roman"/>
              </a:rPr>
              <a:t>x</a:t>
            </a:r>
            <a:r>
              <a:rPr lang="en-US" sz="3150" baseline="-25000" dirty="0">
                <a:latin typeface="Trebuchet MS"/>
                <a:ea typeface="Trebuchet MS"/>
                <a:cs typeface="Trebuchet MS"/>
                <a:sym typeface="Trebuchet MS"/>
              </a:rPr>
              <a:t>2</a:t>
            </a:r>
            <a:r>
              <a:rPr lang="en-US" sz="3200" dirty="0">
                <a:latin typeface="Trebuchet MS"/>
                <a:ea typeface="Trebuchet MS"/>
                <a:cs typeface="Trebuchet MS"/>
                <a:sym typeface="Trebuchet MS"/>
              </a:rPr>
              <a:t>, </a:t>
            </a:r>
            <a:r>
              <a:rPr lang="en-US" sz="3200" i="1" dirty="0">
                <a:latin typeface="Times New Roman"/>
                <a:ea typeface="Times New Roman"/>
                <a:cs typeface="Times New Roman"/>
                <a:sym typeface="Times New Roman"/>
              </a:rPr>
              <a:t>y</a:t>
            </a:r>
            <a:r>
              <a:rPr lang="en-US" sz="3150" baseline="-25000" dirty="0">
                <a:latin typeface="Trebuchet MS"/>
                <a:ea typeface="Trebuchet MS"/>
                <a:cs typeface="Trebuchet MS"/>
                <a:sym typeface="Trebuchet MS"/>
              </a:rPr>
              <a:t>2</a:t>
            </a:r>
            <a:r>
              <a:rPr lang="en-US" sz="3200" dirty="0">
                <a:latin typeface="Trebuchet MS"/>
                <a:ea typeface="Trebuchet MS"/>
                <a:cs typeface="Trebuchet MS"/>
                <a:sym typeface="Trebuchet MS"/>
              </a:rPr>
              <a:t>), ..., (</a:t>
            </a:r>
            <a:r>
              <a:rPr lang="en-US" sz="3200" i="1" dirty="0" err="1">
                <a:latin typeface="Times New Roman"/>
                <a:ea typeface="Times New Roman"/>
                <a:cs typeface="Times New Roman"/>
                <a:sym typeface="Times New Roman"/>
              </a:rPr>
              <a:t>x</a:t>
            </a:r>
            <a:r>
              <a:rPr lang="en-US" sz="3150" baseline="-25000" dirty="0" err="1">
                <a:latin typeface="Trebuchet MS"/>
                <a:ea typeface="Trebuchet MS"/>
                <a:cs typeface="Trebuchet MS"/>
                <a:sym typeface="Trebuchet MS"/>
              </a:rPr>
              <a:t>n</a:t>
            </a:r>
            <a:r>
              <a:rPr lang="en-US" sz="3200" dirty="0">
                <a:latin typeface="Trebuchet MS"/>
                <a:ea typeface="Trebuchet MS"/>
                <a:cs typeface="Trebuchet MS"/>
                <a:sym typeface="Trebuchet MS"/>
              </a:rPr>
              <a:t>, </a:t>
            </a:r>
            <a:r>
              <a:rPr lang="en-US" sz="3200" i="1" dirty="0" err="1">
                <a:latin typeface="Times New Roman"/>
                <a:ea typeface="Times New Roman"/>
                <a:cs typeface="Times New Roman"/>
                <a:sym typeface="Times New Roman"/>
              </a:rPr>
              <a:t>y</a:t>
            </a:r>
            <a:r>
              <a:rPr lang="en-US" sz="3150" baseline="-25000" dirty="0" err="1">
                <a:latin typeface="Trebuchet MS"/>
                <a:ea typeface="Trebuchet MS"/>
                <a:cs typeface="Trebuchet MS"/>
                <a:sym typeface="Trebuchet MS"/>
              </a:rPr>
              <a:t>n</a:t>
            </a:r>
            <a:r>
              <a:rPr lang="en-US" sz="3200" dirty="0">
                <a:latin typeface="Trebuchet MS"/>
                <a:ea typeface="Trebuchet MS"/>
                <a:cs typeface="Trebuchet MS"/>
                <a:sym typeface="Trebuchet MS"/>
              </a:rPr>
              <a:t>)</a:t>
            </a:r>
            <a:endParaRPr sz="3200" dirty="0">
              <a:latin typeface="Trebuchet MS"/>
              <a:ea typeface="Trebuchet MS"/>
              <a:cs typeface="Trebuchet MS"/>
              <a:sym typeface="Trebuchet MS"/>
            </a:endParaRPr>
          </a:p>
          <a:p>
            <a:pPr marL="358140" marR="0" lvl="0" indent="-342900" algn="l" rtl="0">
              <a:lnSpc>
                <a:spcPct val="100000"/>
              </a:lnSpc>
              <a:spcBef>
                <a:spcPts val="760"/>
              </a:spcBef>
              <a:spcAft>
                <a:spcPts val="0"/>
              </a:spcAft>
              <a:buSzPts val="3200"/>
              <a:buFont typeface="Arial"/>
              <a:buChar char="•"/>
            </a:pPr>
            <a:r>
              <a:rPr lang="en-US" sz="3200" dirty="0">
                <a:latin typeface="Trebuchet MS"/>
                <a:ea typeface="Trebuchet MS"/>
                <a:cs typeface="Trebuchet MS"/>
                <a:sym typeface="Trebuchet MS"/>
              </a:rPr>
              <a:t>Learn a function </a:t>
            </a:r>
            <a:r>
              <a:rPr lang="en-US" sz="3200" i="1" dirty="0">
                <a:latin typeface="Times New Roman"/>
                <a:ea typeface="Times New Roman"/>
                <a:cs typeface="Times New Roman"/>
                <a:sym typeface="Times New Roman"/>
              </a:rPr>
              <a:t>f</a:t>
            </a:r>
            <a:r>
              <a:rPr lang="en-US" sz="3200" dirty="0">
                <a:latin typeface="Trebuchet MS"/>
                <a:ea typeface="Trebuchet MS"/>
                <a:cs typeface="Trebuchet MS"/>
                <a:sym typeface="Trebuchet MS"/>
              </a:rPr>
              <a:t>(</a:t>
            </a:r>
            <a:r>
              <a:rPr lang="en-US" sz="3200" i="1" dirty="0">
                <a:latin typeface="Times New Roman"/>
                <a:ea typeface="Times New Roman"/>
                <a:cs typeface="Times New Roman"/>
                <a:sym typeface="Times New Roman"/>
              </a:rPr>
              <a:t>x</a:t>
            </a:r>
            <a:r>
              <a:rPr lang="en-US" sz="3200" dirty="0">
                <a:latin typeface="Trebuchet MS"/>
                <a:ea typeface="Trebuchet MS"/>
                <a:cs typeface="Trebuchet MS"/>
                <a:sym typeface="Trebuchet MS"/>
              </a:rPr>
              <a:t>) to predict </a:t>
            </a:r>
            <a:r>
              <a:rPr lang="en-US" sz="3200" i="1" dirty="0">
                <a:latin typeface="Times New Roman"/>
                <a:ea typeface="Times New Roman"/>
                <a:cs typeface="Times New Roman"/>
                <a:sym typeface="Times New Roman"/>
              </a:rPr>
              <a:t>y </a:t>
            </a:r>
            <a:r>
              <a:rPr lang="en-US" sz="3200" dirty="0">
                <a:latin typeface="Trebuchet MS"/>
                <a:ea typeface="Trebuchet MS"/>
                <a:cs typeface="Trebuchet MS"/>
                <a:sym typeface="Trebuchet MS"/>
              </a:rPr>
              <a:t>given </a:t>
            </a:r>
            <a:r>
              <a:rPr lang="en-US" sz="3200" i="1" dirty="0">
                <a:latin typeface="Times New Roman"/>
                <a:ea typeface="Times New Roman"/>
                <a:cs typeface="Times New Roman"/>
                <a:sym typeface="Times New Roman"/>
              </a:rPr>
              <a:t>x</a:t>
            </a:r>
            <a:endParaRPr sz="3200" dirty="0">
              <a:latin typeface="Times New Roman"/>
              <a:ea typeface="Times New Roman"/>
              <a:cs typeface="Times New Roman"/>
              <a:sym typeface="Times New Roman"/>
            </a:endParaRPr>
          </a:p>
          <a:p>
            <a:pPr marL="472440" marR="0" lvl="0" indent="0" algn="l" rtl="0">
              <a:lnSpc>
                <a:spcPct val="100000"/>
              </a:lnSpc>
              <a:spcBef>
                <a:spcPts val="760"/>
              </a:spcBef>
              <a:spcAft>
                <a:spcPts val="0"/>
              </a:spcAft>
              <a:buNone/>
            </a:pPr>
            <a:r>
              <a:rPr lang="en-US" sz="2800" dirty="0">
                <a:latin typeface="Arial"/>
                <a:ea typeface="Arial"/>
                <a:cs typeface="Arial"/>
                <a:sym typeface="Arial"/>
              </a:rPr>
              <a:t>– </a:t>
            </a:r>
            <a:r>
              <a:rPr lang="en-US" sz="2800" i="1" dirty="0">
                <a:latin typeface="Times New Roman"/>
                <a:ea typeface="Times New Roman"/>
                <a:cs typeface="Times New Roman"/>
                <a:sym typeface="Times New Roman"/>
              </a:rPr>
              <a:t>y </a:t>
            </a:r>
            <a:r>
              <a:rPr lang="en-US" sz="2800" dirty="0">
                <a:latin typeface="Trebuchet MS"/>
                <a:ea typeface="Trebuchet MS"/>
                <a:cs typeface="Trebuchet MS"/>
                <a:sym typeface="Trebuchet MS"/>
              </a:rPr>
              <a:t>is categorical == </a:t>
            </a:r>
            <a:r>
              <a:rPr lang="en-US" sz="2800" dirty="0" smtClean="0">
                <a:latin typeface="Trebuchet MS"/>
                <a:ea typeface="Trebuchet MS"/>
                <a:cs typeface="Trebuchet MS"/>
                <a:sym typeface="Trebuchet MS"/>
              </a:rPr>
              <a:t>classification</a:t>
            </a:r>
            <a:endParaRPr lang="en-US" sz="2800" dirty="0">
              <a:latin typeface="Trebuchet MS"/>
              <a:ea typeface="Trebuchet MS"/>
              <a:cs typeface="Trebuchet MS"/>
              <a:sym typeface="Trebuchet MS"/>
            </a:endParaRPr>
          </a:p>
          <a:p>
            <a:pPr marL="472440" marR="0" lvl="0" indent="0" algn="l" rtl="0">
              <a:lnSpc>
                <a:spcPct val="100000"/>
              </a:lnSpc>
              <a:spcBef>
                <a:spcPts val="760"/>
              </a:spcBef>
              <a:spcAft>
                <a:spcPts val="0"/>
              </a:spcAft>
              <a:buNone/>
            </a:pPr>
            <a:r>
              <a:rPr lang="en-US" sz="2000" dirty="0" smtClean="0">
                <a:latin typeface="Trebuchet MS"/>
                <a:ea typeface="Trebuchet MS"/>
                <a:cs typeface="Trebuchet MS"/>
                <a:sym typeface="Trebuchet MS"/>
              </a:rPr>
              <a:t>Breast </a:t>
            </a:r>
            <a:r>
              <a:rPr lang="en-US" sz="2000" dirty="0">
                <a:latin typeface="Trebuchet MS"/>
                <a:ea typeface="Trebuchet MS"/>
                <a:cs typeface="Trebuchet MS"/>
                <a:sym typeface="Trebuchet MS"/>
              </a:rPr>
              <a:t>Cancer (Malignant / Benign)</a:t>
            </a:r>
            <a:endParaRPr sz="2000" dirty="0">
              <a:latin typeface="Trebuchet MS"/>
              <a:ea typeface="Trebuchet MS"/>
              <a:cs typeface="Trebuchet MS"/>
              <a:sym typeface="Trebuchet MS"/>
            </a:endParaRPr>
          </a:p>
          <a:p>
            <a:pPr marL="0" marR="0" lvl="0" indent="0" algn="l" rtl="0">
              <a:lnSpc>
                <a:spcPct val="100000"/>
              </a:lnSpc>
              <a:spcBef>
                <a:spcPts val="25"/>
              </a:spcBef>
              <a:spcAft>
                <a:spcPts val="0"/>
              </a:spcAft>
              <a:buNone/>
            </a:pPr>
            <a:endParaRPr sz="2450" dirty="0">
              <a:latin typeface="Times New Roman"/>
              <a:ea typeface="Times New Roman"/>
              <a:cs typeface="Times New Roman"/>
              <a:sym typeface="Times New Roman"/>
            </a:endParaRPr>
          </a:p>
          <a:p>
            <a:pPr marL="12700" marR="0" lvl="0" indent="0" algn="l" rtl="0">
              <a:lnSpc>
                <a:spcPct val="100000"/>
              </a:lnSpc>
              <a:spcBef>
                <a:spcPts val="5"/>
              </a:spcBef>
              <a:spcAft>
                <a:spcPts val="0"/>
              </a:spcAft>
              <a:buNone/>
            </a:pPr>
            <a:r>
              <a:rPr lang="en-US" sz="2000" dirty="0">
                <a:latin typeface="Trebuchet MS"/>
                <a:ea typeface="Trebuchet MS"/>
                <a:cs typeface="Trebuchet MS"/>
                <a:sym typeface="Trebuchet MS"/>
              </a:rPr>
              <a:t>1(Malignant)</a:t>
            </a:r>
            <a:endParaRPr sz="2000" dirty="0">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2400" dirty="0">
              <a:latin typeface="Times New Roman"/>
              <a:ea typeface="Times New Roman"/>
              <a:cs typeface="Times New Roman"/>
              <a:sym typeface="Times New Roman"/>
            </a:endParaRPr>
          </a:p>
          <a:p>
            <a:pPr marL="0" marR="0" lvl="0" indent="0" algn="l" rtl="0">
              <a:lnSpc>
                <a:spcPct val="100000"/>
              </a:lnSpc>
              <a:spcBef>
                <a:spcPts val="5"/>
              </a:spcBef>
              <a:spcAft>
                <a:spcPts val="0"/>
              </a:spcAft>
              <a:buNone/>
            </a:pPr>
            <a:endParaRPr sz="2300" dirty="0">
              <a:latin typeface="Times New Roman"/>
              <a:ea typeface="Times New Roman"/>
              <a:cs typeface="Times New Roman"/>
              <a:sym typeface="Times New Roman"/>
            </a:endParaRPr>
          </a:p>
          <a:p>
            <a:pPr marL="375920" marR="0" lvl="0" indent="0" algn="l" rtl="0">
              <a:lnSpc>
                <a:spcPct val="100000"/>
              </a:lnSpc>
              <a:spcBef>
                <a:spcPts val="5"/>
              </a:spcBef>
              <a:spcAft>
                <a:spcPts val="0"/>
              </a:spcAft>
              <a:buNone/>
            </a:pPr>
            <a:r>
              <a:rPr lang="en-US" sz="2000" dirty="0">
                <a:latin typeface="Trebuchet MS"/>
                <a:ea typeface="Trebuchet MS"/>
                <a:cs typeface="Trebuchet MS"/>
                <a:sym typeface="Trebuchet MS"/>
              </a:rPr>
              <a:t>0(Benign)</a:t>
            </a:r>
            <a:endParaRPr sz="2000" dirty="0">
              <a:latin typeface="Trebuchet MS"/>
              <a:ea typeface="Trebuchet MS"/>
              <a:cs typeface="Trebuchet MS"/>
              <a:sym typeface="Trebuchet MS"/>
            </a:endParaRPr>
          </a:p>
        </p:txBody>
      </p:sp>
      <p:sp>
        <p:nvSpPr>
          <p:cNvPr id="818" name="Google Shape;818;p81"/>
          <p:cNvSpPr/>
          <p:nvPr/>
        </p:nvSpPr>
        <p:spPr>
          <a:xfrm>
            <a:off x="2311400" y="4762500"/>
            <a:ext cx="355600" cy="368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9" name="Google Shape;819;p81"/>
          <p:cNvSpPr/>
          <p:nvPr/>
        </p:nvSpPr>
        <p:spPr>
          <a:xfrm>
            <a:off x="2374900" y="4806950"/>
            <a:ext cx="228600" cy="228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0" name="Google Shape;820;p81"/>
          <p:cNvSpPr/>
          <p:nvPr/>
        </p:nvSpPr>
        <p:spPr>
          <a:xfrm>
            <a:off x="2368550" y="4800600"/>
            <a:ext cx="241300" cy="2413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1" name="Google Shape;821;p81"/>
          <p:cNvSpPr/>
          <p:nvPr/>
        </p:nvSpPr>
        <p:spPr>
          <a:xfrm>
            <a:off x="2882900" y="4762500"/>
            <a:ext cx="355600" cy="368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2" name="Google Shape;822;p81"/>
          <p:cNvSpPr/>
          <p:nvPr/>
        </p:nvSpPr>
        <p:spPr>
          <a:xfrm>
            <a:off x="2946400" y="4806950"/>
            <a:ext cx="228600" cy="228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3" name="Google Shape;823;p81"/>
          <p:cNvSpPr/>
          <p:nvPr/>
        </p:nvSpPr>
        <p:spPr>
          <a:xfrm>
            <a:off x="2946400" y="4806950"/>
            <a:ext cx="228600" cy="228600"/>
          </a:xfrm>
          <a:custGeom>
            <a:avLst/>
            <a:gdLst/>
            <a:ahLst/>
            <a:cxnLst/>
            <a:rect l="l" t="t" r="r" b="b"/>
            <a:pathLst>
              <a:path w="228600" h="228600" extrusionOk="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4" name="Google Shape;824;p81"/>
          <p:cNvSpPr/>
          <p:nvPr/>
        </p:nvSpPr>
        <p:spPr>
          <a:xfrm>
            <a:off x="2692400" y="4762500"/>
            <a:ext cx="355600" cy="368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5" name="Google Shape;825;p81"/>
          <p:cNvSpPr/>
          <p:nvPr/>
        </p:nvSpPr>
        <p:spPr>
          <a:xfrm>
            <a:off x="2755900" y="4806950"/>
            <a:ext cx="228600" cy="228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6" name="Google Shape;826;p81"/>
          <p:cNvSpPr/>
          <p:nvPr/>
        </p:nvSpPr>
        <p:spPr>
          <a:xfrm>
            <a:off x="2755900" y="4806950"/>
            <a:ext cx="228600" cy="228600"/>
          </a:xfrm>
          <a:custGeom>
            <a:avLst/>
            <a:gdLst/>
            <a:ahLst/>
            <a:cxnLst/>
            <a:rect l="l" t="t" r="r" b="b"/>
            <a:pathLst>
              <a:path w="228600" h="228600" extrusionOk="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7" name="Google Shape;827;p81"/>
          <p:cNvSpPr/>
          <p:nvPr/>
        </p:nvSpPr>
        <p:spPr>
          <a:xfrm>
            <a:off x="3390900" y="4762500"/>
            <a:ext cx="368300" cy="3683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8" name="Google Shape;828;p81"/>
          <p:cNvSpPr/>
          <p:nvPr/>
        </p:nvSpPr>
        <p:spPr>
          <a:xfrm>
            <a:off x="3462782" y="4806950"/>
            <a:ext cx="228600" cy="228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9" name="Google Shape;829;p81"/>
          <p:cNvSpPr/>
          <p:nvPr/>
        </p:nvSpPr>
        <p:spPr>
          <a:xfrm>
            <a:off x="3456432" y="4800600"/>
            <a:ext cx="241300" cy="2413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0" name="Google Shape;830;p81"/>
          <p:cNvSpPr/>
          <p:nvPr/>
        </p:nvSpPr>
        <p:spPr>
          <a:xfrm>
            <a:off x="4191000" y="4762500"/>
            <a:ext cx="355600" cy="368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1" name="Google Shape;831;p81"/>
          <p:cNvSpPr/>
          <p:nvPr/>
        </p:nvSpPr>
        <p:spPr>
          <a:xfrm>
            <a:off x="4254500" y="4806950"/>
            <a:ext cx="228600" cy="228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2" name="Google Shape;832;p81"/>
          <p:cNvSpPr/>
          <p:nvPr/>
        </p:nvSpPr>
        <p:spPr>
          <a:xfrm>
            <a:off x="4248150" y="4800600"/>
            <a:ext cx="241300" cy="2413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3" name="Google Shape;833;p81"/>
          <p:cNvSpPr/>
          <p:nvPr/>
        </p:nvSpPr>
        <p:spPr>
          <a:xfrm>
            <a:off x="4737100" y="4762500"/>
            <a:ext cx="355600" cy="368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4" name="Google Shape;834;p81"/>
          <p:cNvSpPr/>
          <p:nvPr/>
        </p:nvSpPr>
        <p:spPr>
          <a:xfrm>
            <a:off x="4800600" y="4806950"/>
            <a:ext cx="228600" cy="228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5" name="Google Shape;835;p81"/>
          <p:cNvSpPr/>
          <p:nvPr/>
        </p:nvSpPr>
        <p:spPr>
          <a:xfrm>
            <a:off x="4794250" y="4800600"/>
            <a:ext cx="241300" cy="2413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6" name="Google Shape;836;p81"/>
          <p:cNvSpPr/>
          <p:nvPr/>
        </p:nvSpPr>
        <p:spPr>
          <a:xfrm>
            <a:off x="5257800" y="3759200"/>
            <a:ext cx="368300" cy="3683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7" name="Google Shape;837;p81"/>
          <p:cNvSpPr/>
          <p:nvPr/>
        </p:nvSpPr>
        <p:spPr>
          <a:xfrm>
            <a:off x="5316689" y="3803650"/>
            <a:ext cx="241300" cy="24130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8" name="Google Shape;838;p81"/>
          <p:cNvSpPr/>
          <p:nvPr/>
        </p:nvSpPr>
        <p:spPr>
          <a:xfrm>
            <a:off x="5727700" y="3759200"/>
            <a:ext cx="355600" cy="36830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9" name="Google Shape;839;p81"/>
          <p:cNvSpPr/>
          <p:nvPr/>
        </p:nvSpPr>
        <p:spPr>
          <a:xfrm>
            <a:off x="5784850" y="3803650"/>
            <a:ext cx="241300" cy="241300"/>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0" name="Google Shape;840;p81"/>
          <p:cNvSpPr/>
          <p:nvPr/>
        </p:nvSpPr>
        <p:spPr>
          <a:xfrm>
            <a:off x="6032500" y="3759200"/>
            <a:ext cx="368300" cy="368300"/>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1" name="Google Shape;841;p81"/>
          <p:cNvSpPr/>
          <p:nvPr/>
        </p:nvSpPr>
        <p:spPr>
          <a:xfrm>
            <a:off x="6102286" y="3803650"/>
            <a:ext cx="241300" cy="24130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2" name="Google Shape;842;p81"/>
          <p:cNvSpPr/>
          <p:nvPr/>
        </p:nvSpPr>
        <p:spPr>
          <a:xfrm>
            <a:off x="4508500" y="3759200"/>
            <a:ext cx="355600" cy="36830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3" name="Google Shape;843;p81"/>
          <p:cNvSpPr/>
          <p:nvPr/>
        </p:nvSpPr>
        <p:spPr>
          <a:xfrm>
            <a:off x="4565650" y="3803650"/>
            <a:ext cx="241300" cy="241300"/>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4" name="Google Shape;844;p81"/>
          <p:cNvSpPr/>
          <p:nvPr/>
        </p:nvSpPr>
        <p:spPr>
          <a:xfrm>
            <a:off x="4076700" y="3759200"/>
            <a:ext cx="355600" cy="36830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5" name="Google Shape;845;p81"/>
          <p:cNvSpPr/>
          <p:nvPr/>
        </p:nvSpPr>
        <p:spPr>
          <a:xfrm>
            <a:off x="4133850" y="3803650"/>
            <a:ext cx="241300" cy="24130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6" name="Google Shape;846;p81"/>
          <p:cNvSpPr/>
          <p:nvPr/>
        </p:nvSpPr>
        <p:spPr>
          <a:xfrm>
            <a:off x="1962975" y="6076078"/>
            <a:ext cx="4946015" cy="172085"/>
          </a:xfrm>
          <a:custGeom>
            <a:avLst/>
            <a:gdLst/>
            <a:ahLst/>
            <a:cxnLst/>
            <a:rect l="l" t="t" r="r" b="b"/>
            <a:pathLst>
              <a:path w="4946015" h="172085" extrusionOk="0">
                <a:moveTo>
                  <a:pt x="4793665" y="0"/>
                </a:moveTo>
                <a:lnTo>
                  <a:pt x="4784242" y="2481"/>
                </a:lnTo>
                <a:lnTo>
                  <a:pt x="4780000" y="5520"/>
                </a:lnTo>
                <a:lnTo>
                  <a:pt x="4777346" y="10064"/>
                </a:lnTo>
                <a:lnTo>
                  <a:pt x="4774906" y="17223"/>
                </a:lnTo>
                <a:lnTo>
                  <a:pt x="4775384" y="24511"/>
                </a:lnTo>
                <a:lnTo>
                  <a:pt x="4778557" y="31088"/>
                </a:lnTo>
                <a:lnTo>
                  <a:pt x="4784204" y="36118"/>
                </a:lnTo>
                <a:lnTo>
                  <a:pt x="4837645" y="67288"/>
                </a:lnTo>
                <a:lnTo>
                  <a:pt x="0" y="67288"/>
                </a:lnTo>
                <a:lnTo>
                  <a:pt x="0" y="105388"/>
                </a:lnTo>
                <a:lnTo>
                  <a:pt x="4837645" y="105388"/>
                </a:lnTo>
                <a:lnTo>
                  <a:pt x="4784204" y="136558"/>
                </a:lnTo>
                <a:lnTo>
                  <a:pt x="4778557" y="141587"/>
                </a:lnTo>
                <a:lnTo>
                  <a:pt x="4775384" y="148164"/>
                </a:lnTo>
                <a:lnTo>
                  <a:pt x="4774906" y="155452"/>
                </a:lnTo>
                <a:lnTo>
                  <a:pt x="4777346" y="162612"/>
                </a:lnTo>
                <a:lnTo>
                  <a:pt x="4782379" y="168262"/>
                </a:lnTo>
                <a:lnTo>
                  <a:pt x="4788957" y="171436"/>
                </a:lnTo>
                <a:lnTo>
                  <a:pt x="4796245" y="171911"/>
                </a:lnTo>
                <a:lnTo>
                  <a:pt x="4803406" y="169467"/>
                </a:lnTo>
                <a:lnTo>
                  <a:pt x="4945913" y="86338"/>
                </a:lnTo>
                <a:lnTo>
                  <a:pt x="4798860" y="557"/>
                </a:lnTo>
                <a:lnTo>
                  <a:pt x="4793665" y="0"/>
                </a:lnTo>
                <a:close/>
              </a:path>
            </a:pathLst>
          </a:custGeom>
          <a:solidFill>
            <a:srgbClr val="7F7F7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7" name="Google Shape;847;p81"/>
          <p:cNvSpPr txBox="1"/>
          <p:nvPr/>
        </p:nvSpPr>
        <p:spPr>
          <a:xfrm>
            <a:off x="7099490" y="5979517"/>
            <a:ext cx="19308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400" dirty="0">
                <a:latin typeface="Trebuchet MS"/>
                <a:ea typeface="Trebuchet MS"/>
                <a:cs typeface="Trebuchet MS"/>
                <a:sym typeface="Trebuchet MS"/>
              </a:rPr>
              <a:t>Tumor Size</a:t>
            </a:r>
            <a:endParaRPr sz="2400" dirty="0">
              <a:latin typeface="Trebuchet MS"/>
              <a:ea typeface="Trebuchet MS"/>
              <a:cs typeface="Trebuchet MS"/>
              <a:sym typeface="Trebuchet MS"/>
            </a:endParaRPr>
          </a:p>
        </p:txBody>
      </p:sp>
      <p:sp>
        <p:nvSpPr>
          <p:cNvPr id="848" name="Google Shape;848;p81"/>
          <p:cNvSpPr/>
          <p:nvPr/>
        </p:nvSpPr>
        <p:spPr>
          <a:xfrm>
            <a:off x="2298700" y="6019800"/>
            <a:ext cx="368300" cy="368300"/>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9" name="Google Shape;849;p81"/>
          <p:cNvSpPr/>
          <p:nvPr/>
        </p:nvSpPr>
        <p:spPr>
          <a:xfrm>
            <a:off x="2370582" y="6060817"/>
            <a:ext cx="228600" cy="228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50" name="Google Shape;850;p81"/>
          <p:cNvSpPr/>
          <p:nvPr/>
        </p:nvSpPr>
        <p:spPr>
          <a:xfrm>
            <a:off x="2364232" y="6054467"/>
            <a:ext cx="241300" cy="2413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51" name="Google Shape;851;p81"/>
          <p:cNvSpPr/>
          <p:nvPr/>
        </p:nvSpPr>
        <p:spPr>
          <a:xfrm>
            <a:off x="2870200" y="6019800"/>
            <a:ext cx="368300" cy="368300"/>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52" name="Google Shape;852;p81"/>
          <p:cNvSpPr/>
          <p:nvPr/>
        </p:nvSpPr>
        <p:spPr>
          <a:xfrm>
            <a:off x="2942082" y="6060817"/>
            <a:ext cx="228600" cy="228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53" name="Google Shape;853;p81"/>
          <p:cNvSpPr/>
          <p:nvPr/>
        </p:nvSpPr>
        <p:spPr>
          <a:xfrm>
            <a:off x="2942082" y="6060817"/>
            <a:ext cx="228600" cy="228600"/>
          </a:xfrm>
          <a:custGeom>
            <a:avLst/>
            <a:gdLst/>
            <a:ahLst/>
            <a:cxnLst/>
            <a:rect l="l" t="t" r="r" b="b"/>
            <a:pathLst>
              <a:path w="228600" h="228600" extrusionOk="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54" name="Google Shape;854;p81"/>
          <p:cNvSpPr/>
          <p:nvPr/>
        </p:nvSpPr>
        <p:spPr>
          <a:xfrm>
            <a:off x="2679700" y="6019800"/>
            <a:ext cx="368300" cy="368300"/>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55" name="Google Shape;855;p81"/>
          <p:cNvSpPr/>
          <p:nvPr/>
        </p:nvSpPr>
        <p:spPr>
          <a:xfrm>
            <a:off x="2751582" y="6060817"/>
            <a:ext cx="228600" cy="228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56" name="Google Shape;856;p81"/>
          <p:cNvSpPr/>
          <p:nvPr/>
        </p:nvSpPr>
        <p:spPr>
          <a:xfrm>
            <a:off x="2751582" y="6060817"/>
            <a:ext cx="228600" cy="228600"/>
          </a:xfrm>
          <a:custGeom>
            <a:avLst/>
            <a:gdLst/>
            <a:ahLst/>
            <a:cxnLst/>
            <a:rect l="l" t="t" r="r" b="b"/>
            <a:pathLst>
              <a:path w="228600" h="228600" extrusionOk="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57" name="Google Shape;857;p81"/>
          <p:cNvSpPr/>
          <p:nvPr/>
        </p:nvSpPr>
        <p:spPr>
          <a:xfrm>
            <a:off x="3390900" y="6019800"/>
            <a:ext cx="368300" cy="368300"/>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58" name="Google Shape;858;p81"/>
          <p:cNvSpPr/>
          <p:nvPr/>
        </p:nvSpPr>
        <p:spPr>
          <a:xfrm>
            <a:off x="3458464" y="6060817"/>
            <a:ext cx="228600" cy="228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59" name="Google Shape;859;p81"/>
          <p:cNvSpPr/>
          <p:nvPr/>
        </p:nvSpPr>
        <p:spPr>
          <a:xfrm>
            <a:off x="3452114" y="6054467"/>
            <a:ext cx="241300" cy="2413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60" name="Google Shape;860;p81"/>
          <p:cNvSpPr/>
          <p:nvPr/>
        </p:nvSpPr>
        <p:spPr>
          <a:xfrm>
            <a:off x="4178300" y="6019800"/>
            <a:ext cx="368300" cy="368300"/>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61" name="Google Shape;861;p81"/>
          <p:cNvSpPr/>
          <p:nvPr/>
        </p:nvSpPr>
        <p:spPr>
          <a:xfrm>
            <a:off x="4250182" y="6060817"/>
            <a:ext cx="228600" cy="228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62" name="Google Shape;862;p81"/>
          <p:cNvSpPr/>
          <p:nvPr/>
        </p:nvSpPr>
        <p:spPr>
          <a:xfrm>
            <a:off x="4250182" y="6060817"/>
            <a:ext cx="228600" cy="228600"/>
          </a:xfrm>
          <a:custGeom>
            <a:avLst/>
            <a:gdLst/>
            <a:ahLst/>
            <a:cxnLst/>
            <a:rect l="l" t="t" r="r" b="b"/>
            <a:pathLst>
              <a:path w="228600" h="228600" extrusionOk="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63" name="Google Shape;863;p81"/>
          <p:cNvSpPr/>
          <p:nvPr/>
        </p:nvSpPr>
        <p:spPr>
          <a:xfrm>
            <a:off x="4724400" y="6019800"/>
            <a:ext cx="368300" cy="368300"/>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64" name="Google Shape;864;p81"/>
          <p:cNvSpPr/>
          <p:nvPr/>
        </p:nvSpPr>
        <p:spPr>
          <a:xfrm>
            <a:off x="4796282" y="6060817"/>
            <a:ext cx="228600" cy="228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65" name="Google Shape;865;p81"/>
          <p:cNvSpPr/>
          <p:nvPr/>
        </p:nvSpPr>
        <p:spPr>
          <a:xfrm>
            <a:off x="4796282" y="6060817"/>
            <a:ext cx="228600" cy="228600"/>
          </a:xfrm>
          <a:custGeom>
            <a:avLst/>
            <a:gdLst/>
            <a:ahLst/>
            <a:cxnLst/>
            <a:rect l="l" t="t" r="r" b="b"/>
            <a:pathLst>
              <a:path w="228600" h="228600" extrusionOk="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66" name="Google Shape;866;p81"/>
          <p:cNvSpPr/>
          <p:nvPr/>
        </p:nvSpPr>
        <p:spPr>
          <a:xfrm>
            <a:off x="5257800" y="6032500"/>
            <a:ext cx="368300" cy="368300"/>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67" name="Google Shape;867;p81"/>
          <p:cNvSpPr/>
          <p:nvPr/>
        </p:nvSpPr>
        <p:spPr>
          <a:xfrm>
            <a:off x="5316689" y="6067167"/>
            <a:ext cx="241300" cy="241300"/>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68" name="Google Shape;868;p81"/>
          <p:cNvSpPr/>
          <p:nvPr/>
        </p:nvSpPr>
        <p:spPr>
          <a:xfrm>
            <a:off x="5727700" y="6032500"/>
            <a:ext cx="355600" cy="368300"/>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69" name="Google Shape;869;p81"/>
          <p:cNvSpPr/>
          <p:nvPr/>
        </p:nvSpPr>
        <p:spPr>
          <a:xfrm>
            <a:off x="5784850" y="6067167"/>
            <a:ext cx="241300" cy="241300"/>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70" name="Google Shape;870;p81"/>
          <p:cNvSpPr/>
          <p:nvPr/>
        </p:nvSpPr>
        <p:spPr>
          <a:xfrm>
            <a:off x="6032500" y="6032500"/>
            <a:ext cx="368300" cy="368300"/>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71" name="Google Shape;871;p81"/>
          <p:cNvSpPr/>
          <p:nvPr/>
        </p:nvSpPr>
        <p:spPr>
          <a:xfrm>
            <a:off x="6102286" y="6067167"/>
            <a:ext cx="241300" cy="241300"/>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72" name="Google Shape;872;p81"/>
          <p:cNvSpPr/>
          <p:nvPr/>
        </p:nvSpPr>
        <p:spPr>
          <a:xfrm>
            <a:off x="4508500" y="6032500"/>
            <a:ext cx="355600" cy="368300"/>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73" name="Google Shape;873;p81"/>
          <p:cNvSpPr/>
          <p:nvPr/>
        </p:nvSpPr>
        <p:spPr>
          <a:xfrm>
            <a:off x="4572000" y="6073517"/>
            <a:ext cx="228600" cy="228600"/>
          </a:xfrm>
          <a:custGeom>
            <a:avLst/>
            <a:gdLst/>
            <a:ahLst/>
            <a:cxnLst/>
            <a:rect l="l" t="t" r="r" b="b"/>
            <a:pathLst>
              <a:path w="228600" h="228600" extrusionOk="0">
                <a:moveTo>
                  <a:pt x="114300" y="0"/>
                </a:moveTo>
                <a:lnTo>
                  <a:pt x="69806" y="8982"/>
                </a:lnTo>
                <a:lnTo>
                  <a:pt x="33475" y="33477"/>
                </a:lnTo>
                <a:lnTo>
                  <a:pt x="8981" y="69809"/>
                </a:lnTo>
                <a:lnTo>
                  <a:pt x="0" y="114300"/>
                </a:lnTo>
                <a:lnTo>
                  <a:pt x="8981" y="158790"/>
                </a:lnTo>
                <a:lnTo>
                  <a:pt x="33475" y="195122"/>
                </a:lnTo>
                <a:lnTo>
                  <a:pt x="69806" y="219617"/>
                </a:lnTo>
                <a:lnTo>
                  <a:pt x="114300" y="228600"/>
                </a:lnTo>
                <a:lnTo>
                  <a:pt x="158793" y="219617"/>
                </a:lnTo>
                <a:lnTo>
                  <a:pt x="195124" y="195122"/>
                </a:lnTo>
                <a:lnTo>
                  <a:pt x="219618" y="158790"/>
                </a:lnTo>
                <a:lnTo>
                  <a:pt x="228600" y="114300"/>
                </a:lnTo>
                <a:lnTo>
                  <a:pt x="219618" y="69809"/>
                </a:lnTo>
                <a:lnTo>
                  <a:pt x="195124" y="33477"/>
                </a:lnTo>
                <a:lnTo>
                  <a:pt x="158793" y="8982"/>
                </a:lnTo>
                <a:lnTo>
                  <a:pt x="114300"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74" name="Google Shape;874;p81"/>
          <p:cNvSpPr/>
          <p:nvPr/>
        </p:nvSpPr>
        <p:spPr>
          <a:xfrm>
            <a:off x="4572000" y="6073517"/>
            <a:ext cx="228600" cy="228600"/>
          </a:xfrm>
          <a:custGeom>
            <a:avLst/>
            <a:gdLst/>
            <a:ahLst/>
            <a:cxnLst/>
            <a:rect l="l" t="t" r="r" b="b"/>
            <a:pathLst>
              <a:path w="228600" h="228600" extrusionOk="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75" name="Google Shape;875;p81"/>
          <p:cNvSpPr/>
          <p:nvPr/>
        </p:nvSpPr>
        <p:spPr>
          <a:xfrm>
            <a:off x="4076700" y="6032500"/>
            <a:ext cx="355600" cy="368300"/>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76" name="Google Shape;876;p81"/>
          <p:cNvSpPr/>
          <p:nvPr/>
        </p:nvSpPr>
        <p:spPr>
          <a:xfrm>
            <a:off x="4140200" y="6073517"/>
            <a:ext cx="228600" cy="228600"/>
          </a:xfrm>
          <a:custGeom>
            <a:avLst/>
            <a:gdLst/>
            <a:ahLst/>
            <a:cxnLst/>
            <a:rect l="l" t="t" r="r" b="b"/>
            <a:pathLst>
              <a:path w="228600" h="228600" extrusionOk="0">
                <a:moveTo>
                  <a:pt x="114300" y="0"/>
                </a:moveTo>
                <a:lnTo>
                  <a:pt x="69806" y="8982"/>
                </a:lnTo>
                <a:lnTo>
                  <a:pt x="33475" y="33477"/>
                </a:lnTo>
                <a:lnTo>
                  <a:pt x="8981" y="69809"/>
                </a:lnTo>
                <a:lnTo>
                  <a:pt x="0" y="114300"/>
                </a:lnTo>
                <a:lnTo>
                  <a:pt x="8981" y="158790"/>
                </a:lnTo>
                <a:lnTo>
                  <a:pt x="33475" y="195122"/>
                </a:lnTo>
                <a:lnTo>
                  <a:pt x="69806" y="219617"/>
                </a:lnTo>
                <a:lnTo>
                  <a:pt x="114300" y="228600"/>
                </a:lnTo>
                <a:lnTo>
                  <a:pt x="158793" y="219617"/>
                </a:lnTo>
                <a:lnTo>
                  <a:pt x="195124" y="195122"/>
                </a:lnTo>
                <a:lnTo>
                  <a:pt x="219618" y="158790"/>
                </a:lnTo>
                <a:lnTo>
                  <a:pt x="228600" y="114300"/>
                </a:lnTo>
                <a:lnTo>
                  <a:pt x="219618" y="69809"/>
                </a:lnTo>
                <a:lnTo>
                  <a:pt x="195124" y="33477"/>
                </a:lnTo>
                <a:lnTo>
                  <a:pt x="158793" y="8982"/>
                </a:lnTo>
                <a:lnTo>
                  <a:pt x="114300"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77" name="Google Shape;877;p81"/>
          <p:cNvSpPr/>
          <p:nvPr/>
        </p:nvSpPr>
        <p:spPr>
          <a:xfrm>
            <a:off x="4140200" y="6073517"/>
            <a:ext cx="228600" cy="228600"/>
          </a:xfrm>
          <a:custGeom>
            <a:avLst/>
            <a:gdLst/>
            <a:ahLst/>
            <a:cxnLst/>
            <a:rect l="l" t="t" r="r" b="b"/>
            <a:pathLst>
              <a:path w="228600" h="228600" extrusionOk="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78" name="Google Shape;878;p81"/>
          <p:cNvSpPr/>
          <p:nvPr/>
        </p:nvSpPr>
        <p:spPr>
          <a:xfrm>
            <a:off x="4495800" y="5715000"/>
            <a:ext cx="152400" cy="927100"/>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79" name="Google Shape;879;p81"/>
          <p:cNvSpPr/>
          <p:nvPr/>
        </p:nvSpPr>
        <p:spPr>
          <a:xfrm>
            <a:off x="4572000" y="5753100"/>
            <a:ext cx="0" cy="796290"/>
          </a:xfrm>
          <a:custGeom>
            <a:avLst/>
            <a:gdLst/>
            <a:ahLst/>
            <a:cxnLst/>
            <a:rect l="l" t="t" r="r" b="b"/>
            <a:pathLst>
              <a:path w="120000" h="796290" extrusionOk="0">
                <a:moveTo>
                  <a:pt x="0" y="0"/>
                </a:moveTo>
                <a:lnTo>
                  <a:pt x="0" y="796091"/>
                </a:lnTo>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80" name="Google Shape;880;p81"/>
          <p:cNvSpPr txBox="1"/>
          <p:nvPr/>
        </p:nvSpPr>
        <p:spPr>
          <a:xfrm>
            <a:off x="3251700" y="5092950"/>
            <a:ext cx="2850600" cy="828600"/>
          </a:xfrm>
          <a:prstGeom prst="rect">
            <a:avLst/>
          </a:prstGeom>
          <a:noFill/>
          <a:ln>
            <a:noFill/>
          </a:ln>
        </p:spPr>
        <p:txBody>
          <a:bodyPr spcFirstLastPara="1" wrap="square" lIns="0" tIns="12700" rIns="0" bIns="0" anchor="t" anchorCtr="0">
            <a:noAutofit/>
          </a:bodyPr>
          <a:lstStyle/>
          <a:p>
            <a:pPr marL="532765" marR="0" lvl="0" indent="0" algn="l" rtl="0">
              <a:lnSpc>
                <a:spcPct val="100000"/>
              </a:lnSpc>
              <a:spcBef>
                <a:spcPts val="0"/>
              </a:spcBef>
              <a:spcAft>
                <a:spcPts val="0"/>
              </a:spcAft>
              <a:buNone/>
            </a:pPr>
            <a:r>
              <a:rPr lang="en-US" sz="2400" dirty="0">
                <a:latin typeface="Trebuchet MS"/>
                <a:ea typeface="Trebuchet MS"/>
                <a:cs typeface="Trebuchet MS"/>
                <a:sym typeface="Trebuchet MS"/>
              </a:rPr>
              <a:t>Tumor Size</a:t>
            </a:r>
            <a:endParaRPr sz="2400" dirty="0">
              <a:latin typeface="Trebuchet MS"/>
              <a:ea typeface="Trebuchet MS"/>
              <a:cs typeface="Trebuchet MS"/>
              <a:sym typeface="Trebuchet MS"/>
            </a:endParaRPr>
          </a:p>
          <a:p>
            <a:pPr marL="12700" marR="0" lvl="0" indent="0" algn="l" rtl="0">
              <a:lnSpc>
                <a:spcPct val="100000"/>
              </a:lnSpc>
              <a:spcBef>
                <a:spcPts val="1765"/>
              </a:spcBef>
              <a:spcAft>
                <a:spcPts val="0"/>
              </a:spcAft>
              <a:buNone/>
            </a:pPr>
            <a:r>
              <a:rPr lang="en-US" sz="2100" baseline="30000" dirty="0">
                <a:latin typeface="Trebuchet MS"/>
                <a:ea typeface="Trebuchet MS"/>
                <a:cs typeface="Trebuchet MS"/>
                <a:sym typeface="Trebuchet MS"/>
              </a:rPr>
              <a:t>Predict Benign       </a:t>
            </a:r>
            <a:r>
              <a:rPr lang="en-US" sz="1400" dirty="0">
                <a:latin typeface="Trebuchet MS"/>
                <a:ea typeface="Trebuchet MS"/>
                <a:cs typeface="Trebuchet MS"/>
                <a:sym typeface="Trebuchet MS"/>
              </a:rPr>
              <a:t>Predict Malignant</a:t>
            </a:r>
            <a:endParaRPr sz="1400" dirty="0">
              <a:latin typeface="Trebuchet MS"/>
              <a:ea typeface="Trebuchet MS"/>
              <a:cs typeface="Trebuchet MS"/>
              <a:sym typeface="Trebuchet MS"/>
            </a:endParaRPr>
          </a:p>
        </p:txBody>
      </p:sp>
      <p:sp>
        <p:nvSpPr>
          <p:cNvPr id="881" name="Google Shape;881;p81"/>
          <p:cNvSpPr txBox="1"/>
          <p:nvPr/>
        </p:nvSpPr>
        <p:spPr>
          <a:xfrm>
            <a:off x="-12700" y="6527800"/>
            <a:ext cx="2682900" cy="2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Slide Credit: Eric Eaton</a:t>
            </a:r>
            <a:endParaRPr/>
          </a:p>
        </p:txBody>
      </p:sp>
    </p:spTree>
    <p:extLst>
      <p:ext uri="{BB962C8B-B14F-4D97-AF65-F5344CB8AC3E}">
        <p14:creationId xmlns:p14="http://schemas.microsoft.com/office/powerpoint/2010/main" val="27369683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99"/>
          <p:cNvSpPr/>
          <p:nvPr/>
        </p:nvSpPr>
        <p:spPr>
          <a:xfrm>
            <a:off x="7315200" y="5410200"/>
            <a:ext cx="1752600" cy="914400"/>
          </a:xfrm>
          <a:prstGeom prst="roundRect">
            <a:avLst>
              <a:gd name="adj" fmla="val 16667"/>
            </a:avLst>
          </a:prstGeom>
          <a:solidFill>
            <a:srgbClr val="F0F8F9"/>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algn="ctr" fontAlgn="auto">
              <a:spcBef>
                <a:spcPts val="0"/>
              </a:spcBef>
              <a:spcAft>
                <a:spcPts val="0"/>
              </a:spcAft>
              <a:buClr>
                <a:srgbClr val="000000"/>
              </a:buClr>
              <a:buFont typeface="Arial" panose="020B0604020202020204"/>
              <a:buNone/>
            </a:pPr>
            <a:r>
              <a:rPr lang="en-US" sz="2400" kern="0">
                <a:solidFill>
                  <a:srgbClr val="000000"/>
                </a:solidFill>
                <a:latin typeface="Arial" panose="020B0604020202020204"/>
                <a:ea typeface="Arial" panose="020B0604020202020204"/>
                <a:cs typeface="Arial" panose="020B0604020202020204"/>
                <a:sym typeface="Arial" panose="020B0604020202020204"/>
              </a:rPr>
              <a:t>Prediction</a:t>
            </a:r>
          </a:p>
        </p:txBody>
      </p:sp>
      <p:sp>
        <p:nvSpPr>
          <p:cNvPr id="1329" name="Google Shape;1329;p99"/>
          <p:cNvSpPr/>
          <p:nvPr/>
        </p:nvSpPr>
        <p:spPr>
          <a:xfrm>
            <a:off x="4645342" y="1480634"/>
            <a:ext cx="2965449" cy="571620"/>
          </a:xfrm>
          <a:prstGeom prst="roundRect">
            <a:avLst>
              <a:gd name="adj" fmla="val 16667"/>
            </a:avLst>
          </a:prstGeom>
          <a:solidFill>
            <a:srgbClr val="F0F8F9"/>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algn="ctr" fontAlgn="auto">
              <a:spcBef>
                <a:spcPts val="0"/>
              </a:spcBef>
              <a:spcAft>
                <a:spcPts val="0"/>
              </a:spcAft>
              <a:buClr>
                <a:srgbClr val="000000"/>
              </a:buClr>
              <a:buFont typeface="Arial" panose="020B0604020202020204"/>
              <a:buNone/>
            </a:pPr>
            <a:r>
              <a:rPr lang="en-US" sz="2400" kern="0" dirty="0">
                <a:solidFill>
                  <a:srgbClr val="000000"/>
                </a:solidFill>
                <a:latin typeface="Arial" panose="020B0604020202020204"/>
                <a:ea typeface="Arial" panose="020B0604020202020204"/>
                <a:cs typeface="Arial" panose="020B0604020202020204"/>
                <a:sym typeface="Arial" panose="020B0604020202020204"/>
              </a:rPr>
              <a:t>Training Labels</a:t>
            </a:r>
          </a:p>
        </p:txBody>
      </p:sp>
      <p:grpSp>
        <p:nvGrpSpPr>
          <p:cNvPr id="1330" name="Google Shape;1330;p99"/>
          <p:cNvGrpSpPr/>
          <p:nvPr/>
        </p:nvGrpSpPr>
        <p:grpSpPr>
          <a:xfrm>
            <a:off x="276225" y="1815592"/>
            <a:ext cx="2314575" cy="2849562"/>
            <a:chOff x="228600" y="1417320"/>
            <a:chExt cx="2438400" cy="2849880"/>
          </a:xfrm>
        </p:grpSpPr>
        <p:sp>
          <p:nvSpPr>
            <p:cNvPr id="1331" name="Google Shape;1331;p99"/>
            <p:cNvSpPr txBox="1"/>
            <p:nvPr/>
          </p:nvSpPr>
          <p:spPr>
            <a:xfrm>
              <a:off x="533400" y="1417320"/>
              <a:ext cx="1828800" cy="830997"/>
            </a:xfrm>
            <a:prstGeom prst="rect">
              <a:avLst/>
            </a:prstGeom>
            <a:noFill/>
            <a:ln>
              <a:noFill/>
            </a:ln>
          </p:spPr>
          <p:txBody>
            <a:bodyPr spcFirstLastPara="1" wrap="square" lIns="91425" tIns="45700" rIns="91425" bIns="45700" anchor="t" anchorCtr="0">
              <a:noAutofit/>
            </a:bodyPr>
            <a:lstStyle/>
            <a:p>
              <a:pPr algn="ctr" fontAlgn="auto">
                <a:spcBef>
                  <a:spcPts val="0"/>
                </a:spcBef>
                <a:spcAft>
                  <a:spcPts val="0"/>
                </a:spcAft>
                <a:buClr>
                  <a:srgbClr val="000000"/>
                </a:buClr>
                <a:buSzPts val="2400"/>
                <a:buFont typeface="Arial" panose="020B0604020202020204"/>
                <a:buNone/>
              </a:pPr>
              <a:r>
                <a:rPr lang="en-US" sz="2400" kern="0">
                  <a:solidFill>
                    <a:srgbClr val="000000"/>
                  </a:solidFill>
                  <a:latin typeface="Arial" panose="020B0604020202020204"/>
                  <a:ea typeface="Arial" panose="020B0604020202020204"/>
                  <a:cs typeface="Arial" panose="020B0604020202020204"/>
                  <a:sym typeface="Arial" panose="020B0604020202020204"/>
                </a:rPr>
                <a:t>Training Images</a:t>
              </a:r>
            </a:p>
          </p:txBody>
        </p:sp>
        <p:sp>
          <p:nvSpPr>
            <p:cNvPr id="1332" name="Google Shape;1332;p99"/>
            <p:cNvSpPr/>
            <p:nvPr/>
          </p:nvSpPr>
          <p:spPr>
            <a:xfrm>
              <a:off x="228600" y="1448185"/>
              <a:ext cx="2438400" cy="2819015"/>
            </a:xfrm>
            <a:prstGeom prst="roundRect">
              <a:avLst>
                <a:gd name="adj" fmla="val 16667"/>
              </a:avLst>
            </a:prstGeom>
            <a:no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algn="ctr" fontAlgn="auto">
                <a:spcBef>
                  <a:spcPts val="0"/>
                </a:spcBef>
                <a:spcAft>
                  <a:spcPts val="0"/>
                </a:spcAft>
                <a:buClr>
                  <a:srgbClr val="000000"/>
                </a:buClr>
                <a:buFont typeface="Arial" panose="020B0604020202020204"/>
                <a:buNone/>
              </a:pPr>
              <a:endParaRPr sz="2400" kern="0">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333" name="Google Shape;1333;p99"/>
          <p:cNvSpPr/>
          <p:nvPr/>
        </p:nvSpPr>
        <p:spPr>
          <a:xfrm>
            <a:off x="5350996" y="2495309"/>
            <a:ext cx="1448435" cy="914400"/>
          </a:xfrm>
          <a:prstGeom prst="roundRect">
            <a:avLst>
              <a:gd name="adj" fmla="val 16667"/>
            </a:avLst>
          </a:prstGeom>
          <a:solidFill>
            <a:srgbClr val="F0F8F9"/>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algn="ctr" fontAlgn="auto">
              <a:spcBef>
                <a:spcPts val="0"/>
              </a:spcBef>
              <a:spcAft>
                <a:spcPts val="0"/>
              </a:spcAft>
              <a:buClr>
                <a:srgbClr val="000000"/>
              </a:buClr>
              <a:buFont typeface="Arial" panose="020B0604020202020204"/>
              <a:buNone/>
            </a:pPr>
            <a:r>
              <a:rPr lang="en-US" sz="2400" kern="0">
                <a:solidFill>
                  <a:srgbClr val="000000"/>
                </a:solidFill>
                <a:latin typeface="Arial" panose="020B0604020202020204"/>
                <a:ea typeface="Arial" panose="020B0604020202020204"/>
                <a:cs typeface="Arial" panose="020B0604020202020204"/>
                <a:sym typeface="Arial" panose="020B0604020202020204"/>
              </a:rPr>
              <a:t>Training</a:t>
            </a:r>
          </a:p>
        </p:txBody>
      </p:sp>
      <p:sp>
        <p:nvSpPr>
          <p:cNvPr id="1334" name="Google Shape;1334;p99"/>
          <p:cNvSpPr txBox="1"/>
          <p:nvPr/>
        </p:nvSpPr>
        <p:spPr>
          <a:xfrm>
            <a:off x="565547" y="1218697"/>
            <a:ext cx="1748790" cy="523875"/>
          </a:xfrm>
          <a:prstGeom prst="rect">
            <a:avLst/>
          </a:prstGeom>
          <a:noFill/>
          <a:ln>
            <a:noFill/>
          </a:ln>
        </p:spPr>
        <p:txBody>
          <a:bodyPr spcFirstLastPara="1" wrap="square" lIns="91425" tIns="45700" rIns="91425" bIns="45700" anchor="t" anchorCtr="0">
            <a:noAutofit/>
          </a:bodyPr>
          <a:lstStyle/>
          <a:p>
            <a:pPr fontAlgn="auto">
              <a:spcBef>
                <a:spcPts val="0"/>
              </a:spcBef>
              <a:spcAft>
                <a:spcPts val="0"/>
              </a:spcAft>
              <a:buClr>
                <a:srgbClr val="000000"/>
              </a:buClr>
              <a:buSzPts val="2800"/>
              <a:buFont typeface="Arial" panose="020B0604020202020204"/>
              <a:buNone/>
            </a:pPr>
            <a:r>
              <a:rPr lang="en-US" sz="2800" b="1" kern="0" dirty="0">
                <a:solidFill>
                  <a:srgbClr val="000000"/>
                </a:solidFill>
                <a:latin typeface="Arial" panose="020B0604020202020204"/>
                <a:ea typeface="Arial" panose="020B0604020202020204"/>
                <a:cs typeface="Arial" panose="020B0604020202020204"/>
                <a:sym typeface="Arial" panose="020B0604020202020204"/>
              </a:rPr>
              <a:t>Training</a:t>
            </a:r>
          </a:p>
        </p:txBody>
      </p:sp>
      <p:sp>
        <p:nvSpPr>
          <p:cNvPr id="1335" name="Google Shape;1335;p99"/>
          <p:cNvSpPr/>
          <p:nvPr/>
        </p:nvSpPr>
        <p:spPr>
          <a:xfrm>
            <a:off x="3200400" y="2438400"/>
            <a:ext cx="1524000" cy="914400"/>
          </a:xfrm>
          <a:prstGeom prst="roundRect">
            <a:avLst>
              <a:gd name="adj" fmla="val 16667"/>
            </a:avLst>
          </a:prstGeom>
          <a:solidFill>
            <a:srgbClr val="F0F8F9"/>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algn="ctr" fontAlgn="auto">
              <a:spcBef>
                <a:spcPts val="0"/>
              </a:spcBef>
              <a:spcAft>
                <a:spcPts val="0"/>
              </a:spcAft>
              <a:buClr>
                <a:srgbClr val="000000"/>
              </a:buClr>
              <a:buFont typeface="Arial" panose="020B0604020202020204"/>
              <a:buNone/>
            </a:pPr>
            <a:r>
              <a:rPr lang="en-US" sz="2400" kern="0">
                <a:solidFill>
                  <a:srgbClr val="000000"/>
                </a:solidFill>
                <a:latin typeface="Arial" panose="020B0604020202020204"/>
                <a:ea typeface="Arial" panose="020B0604020202020204"/>
                <a:cs typeface="Arial" panose="020B0604020202020204"/>
                <a:sym typeface="Arial" panose="020B0604020202020204"/>
              </a:rPr>
              <a:t>Features</a:t>
            </a:r>
          </a:p>
        </p:txBody>
      </p:sp>
      <p:sp>
        <p:nvSpPr>
          <p:cNvPr id="1336" name="Google Shape;1336;p99"/>
          <p:cNvSpPr/>
          <p:nvPr/>
        </p:nvSpPr>
        <p:spPr>
          <a:xfrm>
            <a:off x="2590800" y="2743200"/>
            <a:ext cx="533400" cy="304800"/>
          </a:xfrm>
          <a:prstGeom prst="rightArrow">
            <a:avLst>
              <a:gd name="adj1" fmla="val 50000"/>
              <a:gd name="adj2" fmla="val 50000"/>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algn="ctr" fontAlgn="auto">
              <a:spcBef>
                <a:spcPts val="0"/>
              </a:spcBef>
              <a:spcAft>
                <a:spcPts val="0"/>
              </a:spcAft>
              <a:buClr>
                <a:srgbClr val="000000"/>
              </a:buClr>
              <a:buFont typeface="Arial" panose="020B0604020202020204"/>
              <a:buNone/>
            </a:pPr>
            <a:endParaRPr sz="1800" kern="0">
              <a:solidFill>
                <a:srgbClr val="FFFFFF"/>
              </a:solidFill>
              <a:latin typeface="Arial" panose="020B0604020202020204"/>
              <a:ea typeface="Arial" panose="020B0604020202020204"/>
              <a:cs typeface="Arial" panose="020B0604020202020204"/>
              <a:sym typeface="Arial" panose="020B0604020202020204"/>
            </a:endParaRPr>
          </a:p>
        </p:txBody>
      </p:sp>
      <p:sp>
        <p:nvSpPr>
          <p:cNvPr id="1337" name="Google Shape;1337;p99"/>
          <p:cNvSpPr/>
          <p:nvPr/>
        </p:nvSpPr>
        <p:spPr>
          <a:xfrm>
            <a:off x="4800600" y="2743200"/>
            <a:ext cx="533400" cy="304800"/>
          </a:xfrm>
          <a:prstGeom prst="rightArrow">
            <a:avLst>
              <a:gd name="adj1" fmla="val 50000"/>
              <a:gd name="adj2" fmla="val 50000"/>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algn="ctr" fontAlgn="auto">
              <a:spcBef>
                <a:spcPts val="0"/>
              </a:spcBef>
              <a:spcAft>
                <a:spcPts val="0"/>
              </a:spcAft>
              <a:buClr>
                <a:srgbClr val="000000"/>
              </a:buClr>
              <a:buFont typeface="Arial" panose="020B0604020202020204"/>
              <a:buNone/>
            </a:pPr>
            <a:endParaRPr sz="1800" kern="0">
              <a:solidFill>
                <a:srgbClr val="FFFFFF"/>
              </a:solidFill>
              <a:latin typeface="Arial" panose="020B0604020202020204"/>
              <a:ea typeface="Arial" panose="020B0604020202020204"/>
              <a:cs typeface="Arial" panose="020B0604020202020204"/>
              <a:sym typeface="Arial" panose="020B0604020202020204"/>
            </a:endParaRPr>
          </a:p>
        </p:txBody>
      </p:sp>
      <p:sp>
        <p:nvSpPr>
          <p:cNvPr id="1338" name="Google Shape;1338;p99"/>
          <p:cNvSpPr/>
          <p:nvPr/>
        </p:nvSpPr>
        <p:spPr>
          <a:xfrm rot="5400000">
            <a:off x="5846613" y="2114309"/>
            <a:ext cx="457200" cy="304800"/>
          </a:xfrm>
          <a:prstGeom prst="rightArrow">
            <a:avLst>
              <a:gd name="adj1" fmla="val 50000"/>
              <a:gd name="adj2" fmla="val 50000"/>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algn="ctr" fontAlgn="auto">
              <a:spcBef>
                <a:spcPts val="0"/>
              </a:spcBef>
              <a:spcAft>
                <a:spcPts val="0"/>
              </a:spcAft>
              <a:buClr>
                <a:srgbClr val="000000"/>
              </a:buClr>
              <a:buFont typeface="Arial" panose="020B0604020202020204"/>
              <a:buNone/>
            </a:pPr>
            <a:endParaRPr sz="1800" kern="0">
              <a:solidFill>
                <a:srgbClr val="FFFFFF"/>
              </a:solidFill>
              <a:latin typeface="Arial" panose="020B0604020202020204"/>
              <a:ea typeface="Arial" panose="020B0604020202020204"/>
              <a:cs typeface="Arial" panose="020B0604020202020204"/>
              <a:sym typeface="Arial" panose="020B0604020202020204"/>
            </a:endParaRPr>
          </a:p>
        </p:txBody>
      </p:sp>
      <p:sp>
        <p:nvSpPr>
          <p:cNvPr id="1339" name="Google Shape;1339;p99"/>
          <p:cNvSpPr/>
          <p:nvPr/>
        </p:nvSpPr>
        <p:spPr>
          <a:xfrm>
            <a:off x="2503719" y="5410200"/>
            <a:ext cx="1752600" cy="914400"/>
          </a:xfrm>
          <a:prstGeom prst="roundRect">
            <a:avLst>
              <a:gd name="adj" fmla="val 16667"/>
            </a:avLst>
          </a:prstGeom>
          <a:solidFill>
            <a:srgbClr val="F0F8F9"/>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algn="ctr" fontAlgn="auto">
              <a:spcBef>
                <a:spcPts val="0"/>
              </a:spcBef>
              <a:spcAft>
                <a:spcPts val="0"/>
              </a:spcAft>
              <a:buClr>
                <a:srgbClr val="000000"/>
              </a:buClr>
              <a:buFont typeface="Arial" panose="020B0604020202020204"/>
              <a:buNone/>
            </a:pPr>
            <a:r>
              <a:rPr lang="en-US" sz="2400" kern="0">
                <a:solidFill>
                  <a:srgbClr val="000000"/>
                </a:solidFill>
                <a:latin typeface="Arial" panose="020B0604020202020204"/>
                <a:ea typeface="Arial" panose="020B0604020202020204"/>
                <a:cs typeface="Arial" panose="020B0604020202020204"/>
                <a:sym typeface="Arial" panose="020B0604020202020204"/>
              </a:rPr>
              <a:t>Features</a:t>
            </a:r>
          </a:p>
        </p:txBody>
      </p:sp>
      <p:sp>
        <p:nvSpPr>
          <p:cNvPr id="1340" name="Google Shape;1340;p99"/>
          <p:cNvSpPr/>
          <p:nvPr/>
        </p:nvSpPr>
        <p:spPr>
          <a:xfrm>
            <a:off x="1894119" y="5715000"/>
            <a:ext cx="533400" cy="304800"/>
          </a:xfrm>
          <a:prstGeom prst="rightArrow">
            <a:avLst>
              <a:gd name="adj1" fmla="val 50000"/>
              <a:gd name="adj2" fmla="val 50000"/>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algn="ctr" fontAlgn="auto">
              <a:spcBef>
                <a:spcPts val="0"/>
              </a:spcBef>
              <a:spcAft>
                <a:spcPts val="0"/>
              </a:spcAft>
              <a:buClr>
                <a:srgbClr val="000000"/>
              </a:buClr>
              <a:buFont typeface="Arial" panose="020B0604020202020204"/>
              <a:buNone/>
            </a:pPr>
            <a:endParaRPr sz="1800" kern="0">
              <a:solidFill>
                <a:srgbClr val="FFFFFF"/>
              </a:solidFill>
              <a:latin typeface="Arial" panose="020B0604020202020204"/>
              <a:ea typeface="Arial" panose="020B0604020202020204"/>
              <a:cs typeface="Arial" panose="020B0604020202020204"/>
              <a:sym typeface="Arial" panose="020B0604020202020204"/>
            </a:endParaRPr>
          </a:p>
        </p:txBody>
      </p:sp>
      <p:sp>
        <p:nvSpPr>
          <p:cNvPr id="1341" name="Google Shape;1341;p99"/>
          <p:cNvSpPr txBox="1"/>
          <p:nvPr/>
        </p:nvSpPr>
        <p:spPr>
          <a:xfrm>
            <a:off x="571414" y="4893754"/>
            <a:ext cx="1589405" cy="523875"/>
          </a:xfrm>
          <a:prstGeom prst="rect">
            <a:avLst/>
          </a:prstGeom>
          <a:noFill/>
          <a:ln>
            <a:noFill/>
          </a:ln>
        </p:spPr>
        <p:txBody>
          <a:bodyPr spcFirstLastPara="1" wrap="square" lIns="91425" tIns="45700" rIns="91425" bIns="45700" anchor="t" anchorCtr="0">
            <a:noAutofit/>
          </a:bodyPr>
          <a:lstStyle/>
          <a:p>
            <a:pPr fontAlgn="auto">
              <a:spcBef>
                <a:spcPts val="0"/>
              </a:spcBef>
              <a:spcAft>
                <a:spcPts val="0"/>
              </a:spcAft>
              <a:buClr>
                <a:srgbClr val="000000"/>
              </a:buClr>
              <a:buSzPts val="2800"/>
              <a:buFont typeface="Arial" panose="020B0604020202020204"/>
              <a:buNone/>
            </a:pPr>
            <a:r>
              <a:rPr lang="en-US" sz="2800" b="1" kern="0" dirty="0">
                <a:solidFill>
                  <a:srgbClr val="000000"/>
                </a:solidFill>
                <a:latin typeface="Arial" panose="020B0604020202020204"/>
                <a:ea typeface="Arial" panose="020B0604020202020204"/>
                <a:cs typeface="Arial" panose="020B0604020202020204"/>
                <a:sym typeface="Arial" panose="020B0604020202020204"/>
              </a:rPr>
              <a:t>Testing</a:t>
            </a:r>
          </a:p>
        </p:txBody>
      </p:sp>
      <p:sp>
        <p:nvSpPr>
          <p:cNvPr id="1342" name="Google Shape;1342;p99"/>
          <p:cNvSpPr txBox="1"/>
          <p:nvPr/>
        </p:nvSpPr>
        <p:spPr>
          <a:xfrm>
            <a:off x="685800" y="6248400"/>
            <a:ext cx="1265469" cy="461962"/>
          </a:xfrm>
          <a:prstGeom prst="rect">
            <a:avLst/>
          </a:prstGeom>
          <a:noFill/>
          <a:ln>
            <a:noFill/>
          </a:ln>
        </p:spPr>
        <p:txBody>
          <a:bodyPr spcFirstLastPara="1" wrap="square" lIns="91425" tIns="45700" rIns="91425" bIns="45700" anchor="t" anchorCtr="0">
            <a:noAutofit/>
          </a:bodyPr>
          <a:lstStyle/>
          <a:p>
            <a:pPr algn="ctr" fontAlgn="auto">
              <a:spcBef>
                <a:spcPts val="0"/>
              </a:spcBef>
              <a:spcAft>
                <a:spcPts val="0"/>
              </a:spcAft>
              <a:buClr>
                <a:srgbClr val="000000"/>
              </a:buClr>
              <a:buSzPts val="2400"/>
              <a:buFont typeface="Arial" panose="020B0604020202020204"/>
              <a:buNone/>
            </a:pPr>
            <a:r>
              <a:rPr lang="en-US" kern="0" dirty="0">
                <a:solidFill>
                  <a:srgbClr val="000000"/>
                </a:solidFill>
                <a:latin typeface="Arial" panose="020B0604020202020204"/>
                <a:ea typeface="Arial" panose="020B0604020202020204"/>
                <a:cs typeface="Arial" panose="020B0604020202020204"/>
                <a:sym typeface="Arial" panose="020B0604020202020204"/>
              </a:rPr>
              <a:t>Test</a:t>
            </a:r>
            <a:r>
              <a:rPr lang="en-US" sz="1400" kern="0" dirty="0">
                <a:solidFill>
                  <a:srgbClr val="000000"/>
                </a:solidFill>
                <a:latin typeface="Arial" panose="020B0604020202020204"/>
                <a:ea typeface="Arial" panose="020B0604020202020204"/>
                <a:cs typeface="Arial" panose="020B0604020202020204"/>
                <a:sym typeface="Arial" panose="020B0604020202020204"/>
              </a:rPr>
              <a:t> </a:t>
            </a:r>
            <a:r>
              <a:rPr lang="en-US" kern="0" dirty="0">
                <a:solidFill>
                  <a:srgbClr val="000000"/>
                </a:solidFill>
                <a:latin typeface="Arial" panose="020B0604020202020204"/>
                <a:ea typeface="Arial" panose="020B0604020202020204"/>
                <a:cs typeface="Arial" panose="020B0604020202020204"/>
                <a:sym typeface="Arial" panose="020B0604020202020204"/>
              </a:rPr>
              <a:t>Image</a:t>
            </a:r>
          </a:p>
        </p:txBody>
      </p:sp>
      <p:sp>
        <p:nvSpPr>
          <p:cNvPr id="1343" name="Google Shape;1343;p99"/>
          <p:cNvSpPr/>
          <p:nvPr/>
        </p:nvSpPr>
        <p:spPr>
          <a:xfrm>
            <a:off x="6927850" y="2743200"/>
            <a:ext cx="533400" cy="304800"/>
          </a:xfrm>
          <a:prstGeom prst="rightArrow">
            <a:avLst>
              <a:gd name="adj1" fmla="val 50000"/>
              <a:gd name="adj2" fmla="val 50000"/>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algn="ctr" fontAlgn="auto">
              <a:spcBef>
                <a:spcPts val="0"/>
              </a:spcBef>
              <a:spcAft>
                <a:spcPts val="0"/>
              </a:spcAft>
              <a:buClr>
                <a:srgbClr val="000000"/>
              </a:buClr>
              <a:buFont typeface="Arial" panose="020B0604020202020204"/>
              <a:buNone/>
            </a:pPr>
            <a:endParaRPr sz="1800" kern="0">
              <a:solidFill>
                <a:srgbClr val="FFFFFF"/>
              </a:solidFill>
              <a:latin typeface="Arial" panose="020B0604020202020204"/>
              <a:ea typeface="Arial" panose="020B0604020202020204"/>
              <a:cs typeface="Arial" panose="020B0604020202020204"/>
              <a:sym typeface="Arial" panose="020B0604020202020204"/>
            </a:endParaRPr>
          </a:p>
        </p:txBody>
      </p:sp>
      <p:sp>
        <p:nvSpPr>
          <p:cNvPr id="1344" name="Google Shape;1344;p99"/>
          <p:cNvSpPr/>
          <p:nvPr/>
        </p:nvSpPr>
        <p:spPr>
          <a:xfrm>
            <a:off x="7543800" y="2438400"/>
            <a:ext cx="1524000" cy="914400"/>
          </a:xfrm>
          <a:prstGeom prst="roundRect">
            <a:avLst>
              <a:gd name="adj" fmla="val 16667"/>
            </a:avLst>
          </a:prstGeom>
          <a:solidFill>
            <a:srgbClr val="F0F8F9"/>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algn="ctr" fontAlgn="auto">
              <a:spcBef>
                <a:spcPts val="0"/>
              </a:spcBef>
              <a:spcAft>
                <a:spcPts val="0"/>
              </a:spcAft>
              <a:buClr>
                <a:srgbClr val="000000"/>
              </a:buClr>
              <a:buFont typeface="Arial" panose="020B0604020202020204"/>
              <a:buNone/>
            </a:pPr>
            <a:r>
              <a:rPr lang="en-US" sz="2400" kern="0">
                <a:solidFill>
                  <a:srgbClr val="000000"/>
                </a:solidFill>
                <a:latin typeface="Arial" panose="020B0604020202020204"/>
                <a:ea typeface="Arial" panose="020B0604020202020204"/>
                <a:cs typeface="Arial" panose="020B0604020202020204"/>
                <a:sym typeface="Arial" panose="020B0604020202020204"/>
              </a:rPr>
              <a:t>Learned model</a:t>
            </a:r>
          </a:p>
        </p:txBody>
      </p:sp>
      <p:sp>
        <p:nvSpPr>
          <p:cNvPr id="1345" name="Google Shape;1345;p99"/>
          <p:cNvSpPr/>
          <p:nvPr/>
        </p:nvSpPr>
        <p:spPr>
          <a:xfrm>
            <a:off x="4942119" y="5410200"/>
            <a:ext cx="1752600" cy="914400"/>
          </a:xfrm>
          <a:prstGeom prst="roundRect">
            <a:avLst>
              <a:gd name="adj" fmla="val 16667"/>
            </a:avLst>
          </a:prstGeom>
          <a:solidFill>
            <a:srgbClr val="F0F8F9"/>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algn="ctr" fontAlgn="auto">
              <a:spcBef>
                <a:spcPts val="0"/>
              </a:spcBef>
              <a:spcAft>
                <a:spcPts val="0"/>
              </a:spcAft>
              <a:buClr>
                <a:srgbClr val="000000"/>
              </a:buClr>
              <a:buFont typeface="Arial" panose="020B0604020202020204"/>
              <a:buNone/>
            </a:pPr>
            <a:r>
              <a:rPr lang="en-US" sz="2400" kern="0">
                <a:solidFill>
                  <a:srgbClr val="000000"/>
                </a:solidFill>
                <a:latin typeface="Arial" panose="020B0604020202020204"/>
                <a:ea typeface="Arial" panose="020B0604020202020204"/>
                <a:cs typeface="Arial" panose="020B0604020202020204"/>
                <a:sym typeface="Arial" panose="020B0604020202020204"/>
              </a:rPr>
              <a:t>Learned model</a:t>
            </a:r>
          </a:p>
        </p:txBody>
      </p:sp>
      <p:sp>
        <p:nvSpPr>
          <p:cNvPr id="1346" name="Google Shape;1346;p99"/>
          <p:cNvSpPr/>
          <p:nvPr/>
        </p:nvSpPr>
        <p:spPr>
          <a:xfrm>
            <a:off x="4332519" y="5715000"/>
            <a:ext cx="533400" cy="304800"/>
          </a:xfrm>
          <a:prstGeom prst="rightArrow">
            <a:avLst>
              <a:gd name="adj1" fmla="val 50000"/>
              <a:gd name="adj2" fmla="val 50000"/>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algn="ctr" fontAlgn="auto">
              <a:spcBef>
                <a:spcPts val="0"/>
              </a:spcBef>
              <a:spcAft>
                <a:spcPts val="0"/>
              </a:spcAft>
              <a:buClr>
                <a:srgbClr val="000000"/>
              </a:buClr>
              <a:buFont typeface="Arial" panose="020B0604020202020204"/>
              <a:buNone/>
            </a:pPr>
            <a:endParaRPr sz="1800" kern="0">
              <a:solidFill>
                <a:srgbClr val="FFFFFF"/>
              </a:solidFill>
              <a:latin typeface="Arial" panose="020B0604020202020204"/>
              <a:ea typeface="Arial" panose="020B0604020202020204"/>
              <a:cs typeface="Arial" panose="020B0604020202020204"/>
              <a:sym typeface="Arial" panose="020B0604020202020204"/>
            </a:endParaRPr>
          </a:p>
        </p:txBody>
      </p:sp>
      <p:sp>
        <p:nvSpPr>
          <p:cNvPr id="1347" name="Google Shape;1347;p99"/>
          <p:cNvSpPr txBox="1"/>
          <p:nvPr/>
        </p:nvSpPr>
        <p:spPr>
          <a:xfrm>
            <a:off x="6032" y="6579108"/>
            <a:ext cx="2819400" cy="276225"/>
          </a:xfrm>
          <a:prstGeom prst="rect">
            <a:avLst/>
          </a:prstGeom>
          <a:noFill/>
          <a:ln>
            <a:noFill/>
          </a:ln>
        </p:spPr>
        <p:txBody>
          <a:bodyPr spcFirstLastPara="1" wrap="square" lIns="91425" tIns="45700" rIns="91425" bIns="45700" anchor="t" anchorCtr="0">
            <a:noAutofit/>
          </a:bodyPr>
          <a:lstStyle/>
          <a:p>
            <a:pPr fontAlgn="auto">
              <a:spcBef>
                <a:spcPts val="0"/>
              </a:spcBef>
              <a:spcAft>
                <a:spcPts val="0"/>
              </a:spcAft>
              <a:buClr>
                <a:srgbClr val="000000"/>
              </a:buClr>
              <a:buFont typeface="Arial" panose="020B0604020202020204"/>
              <a:buNone/>
            </a:pPr>
            <a:r>
              <a:rPr lang="en-US" sz="1200" kern="0" dirty="0">
                <a:solidFill>
                  <a:srgbClr val="A5A5A5"/>
                </a:solidFill>
                <a:latin typeface="Arial" panose="020B0604020202020204"/>
                <a:ea typeface="Arial" panose="020B0604020202020204"/>
                <a:cs typeface="Arial" panose="020B0604020202020204"/>
                <a:sym typeface="Arial" panose="020B0604020202020204"/>
              </a:rPr>
              <a:t>Slide credit: D. </a:t>
            </a:r>
            <a:r>
              <a:rPr lang="en-US" sz="1200" kern="0" dirty="0" err="1">
                <a:solidFill>
                  <a:srgbClr val="A5A5A5"/>
                </a:solidFill>
                <a:latin typeface="Arial" panose="020B0604020202020204"/>
                <a:ea typeface="Arial" panose="020B0604020202020204"/>
                <a:cs typeface="Arial" panose="020B0604020202020204"/>
                <a:sym typeface="Arial" panose="020B0604020202020204"/>
              </a:rPr>
              <a:t>Hoiem</a:t>
            </a:r>
            <a:r>
              <a:rPr lang="en-US" sz="1200" kern="0" dirty="0">
                <a:solidFill>
                  <a:srgbClr val="A5A5A5"/>
                </a:solidFill>
                <a:latin typeface="Arial" panose="020B0604020202020204"/>
                <a:ea typeface="Arial" panose="020B0604020202020204"/>
                <a:cs typeface="Arial" panose="020B0604020202020204"/>
                <a:sym typeface="Arial" panose="020B0604020202020204"/>
              </a:rPr>
              <a:t> and L. </a:t>
            </a:r>
            <a:r>
              <a:rPr lang="en-US" sz="1200" kern="0" dirty="0" err="1">
                <a:solidFill>
                  <a:srgbClr val="A5A5A5"/>
                </a:solidFill>
                <a:latin typeface="Arial" panose="020B0604020202020204"/>
                <a:ea typeface="Arial" panose="020B0604020202020204"/>
                <a:cs typeface="Arial" panose="020B0604020202020204"/>
                <a:sym typeface="Arial" panose="020B0604020202020204"/>
              </a:rPr>
              <a:t>Lazebnik</a:t>
            </a:r>
            <a:endParaRPr sz="1200" kern="0" dirty="0">
              <a:solidFill>
                <a:srgbClr val="A5A5A5"/>
              </a:solidFill>
              <a:latin typeface="Arial" panose="020B0604020202020204"/>
              <a:ea typeface="Arial" panose="020B0604020202020204"/>
              <a:cs typeface="Arial" panose="020B0604020202020204"/>
              <a:sym typeface="Arial" panose="020B0604020202020204"/>
            </a:endParaRPr>
          </a:p>
        </p:txBody>
      </p:sp>
      <p:sp>
        <p:nvSpPr>
          <p:cNvPr id="1348" name="Google Shape;1348;p99"/>
          <p:cNvSpPr/>
          <p:nvPr/>
        </p:nvSpPr>
        <p:spPr>
          <a:xfrm>
            <a:off x="6781803" y="5715000"/>
            <a:ext cx="457200" cy="304800"/>
          </a:xfrm>
          <a:prstGeom prst="rightArrow">
            <a:avLst>
              <a:gd name="adj1" fmla="val 50000"/>
              <a:gd name="adj2" fmla="val 50000"/>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algn="ctr" fontAlgn="auto">
              <a:spcBef>
                <a:spcPts val="0"/>
              </a:spcBef>
              <a:spcAft>
                <a:spcPts val="0"/>
              </a:spcAft>
              <a:buClr>
                <a:srgbClr val="000000"/>
              </a:buClr>
              <a:buFont typeface="Arial" panose="020B0604020202020204"/>
              <a:buNone/>
            </a:pPr>
            <a:endParaRPr sz="1800" kern="0">
              <a:solidFill>
                <a:srgbClr val="FFFFFF"/>
              </a:solidFill>
              <a:latin typeface="Arial" panose="020B0604020202020204"/>
              <a:ea typeface="Arial" panose="020B0604020202020204"/>
              <a:cs typeface="Arial" panose="020B0604020202020204"/>
              <a:sym typeface="Arial" panose="020B0604020202020204"/>
            </a:endParaRPr>
          </a:p>
        </p:txBody>
      </p:sp>
      <p:pic>
        <p:nvPicPr>
          <p:cNvPr id="1349" name="Google Shape;1349;p99"/>
          <p:cNvPicPr preferRelativeResize="0"/>
          <p:nvPr/>
        </p:nvPicPr>
        <p:blipFill rotWithShape="1">
          <a:blip r:embed="rId3"/>
          <a:srcRect/>
          <a:stretch>
            <a:fillRect/>
          </a:stretch>
        </p:blipFill>
        <p:spPr>
          <a:xfrm>
            <a:off x="311150" y="2706433"/>
            <a:ext cx="2238375" cy="1905000"/>
          </a:xfrm>
          <a:prstGeom prst="rect">
            <a:avLst/>
          </a:prstGeom>
          <a:noFill/>
          <a:ln>
            <a:noFill/>
          </a:ln>
        </p:spPr>
      </p:pic>
      <p:pic>
        <p:nvPicPr>
          <p:cNvPr id="1350" name="Google Shape;1350;p99"/>
          <p:cNvPicPr preferRelativeResize="0"/>
          <p:nvPr/>
        </p:nvPicPr>
        <p:blipFill rotWithShape="1">
          <a:blip r:embed="rId4"/>
          <a:srcRect/>
          <a:stretch>
            <a:fillRect/>
          </a:stretch>
        </p:blipFill>
        <p:spPr>
          <a:xfrm>
            <a:off x="914400" y="5486400"/>
            <a:ext cx="800100" cy="800100"/>
          </a:xfrm>
          <a:prstGeom prst="rect">
            <a:avLst/>
          </a:prstGeom>
          <a:noFill/>
          <a:ln>
            <a:noFill/>
          </a:ln>
        </p:spPr>
      </p:pic>
      <p:sp>
        <p:nvSpPr>
          <p:cNvPr id="1351" name="Google Shape;1351;p99"/>
          <p:cNvSpPr txBox="1">
            <a:spLocks noGrp="1"/>
          </p:cNvSpPr>
          <p:nvPr>
            <p:ph type="title"/>
          </p:nvPr>
        </p:nvSpPr>
        <p:spPr>
          <a:xfrm>
            <a:off x="252561" y="580327"/>
            <a:ext cx="2895600" cy="675957"/>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dirty="0" smtClean="0"/>
              <a:t>Classification</a:t>
            </a:r>
            <a:endParaRPr lang="en-US" dirty="0"/>
          </a:p>
        </p:txBody>
      </p:sp>
    </p:spTree>
    <p:extLst>
      <p:ext uri="{BB962C8B-B14F-4D97-AF65-F5344CB8AC3E}">
        <p14:creationId xmlns:p14="http://schemas.microsoft.com/office/powerpoint/2010/main" val="8993184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83"/>
          <p:cNvSpPr txBox="1">
            <a:spLocks noGrp="1"/>
          </p:cNvSpPr>
          <p:nvPr>
            <p:ph type="title"/>
          </p:nvPr>
        </p:nvSpPr>
        <p:spPr>
          <a:xfrm>
            <a:off x="81696" y="698461"/>
            <a:ext cx="4780500" cy="6960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3600" b="1" dirty="0"/>
              <a:t>Unsupervised Learning</a:t>
            </a:r>
            <a:endParaRPr sz="3600" b="1" dirty="0"/>
          </a:p>
        </p:txBody>
      </p:sp>
      <p:sp>
        <p:nvSpPr>
          <p:cNvPr id="926" name="Google Shape;926;p83"/>
          <p:cNvSpPr txBox="1"/>
          <p:nvPr/>
        </p:nvSpPr>
        <p:spPr>
          <a:xfrm>
            <a:off x="421200" y="1272273"/>
            <a:ext cx="7578600" cy="1716900"/>
          </a:xfrm>
          <a:prstGeom prst="rect">
            <a:avLst/>
          </a:prstGeom>
          <a:noFill/>
          <a:ln>
            <a:noFill/>
          </a:ln>
        </p:spPr>
        <p:txBody>
          <a:bodyPr spcFirstLastPara="1" wrap="square" lIns="0" tIns="109200" rIns="0" bIns="0" anchor="t" anchorCtr="0">
            <a:noAutofit/>
          </a:bodyPr>
          <a:lstStyle/>
          <a:p>
            <a:pPr marL="355600" marR="0" lvl="0" indent="-342900" algn="l" rtl="0">
              <a:lnSpc>
                <a:spcPct val="100000"/>
              </a:lnSpc>
              <a:spcBef>
                <a:spcPts val="0"/>
              </a:spcBef>
              <a:spcAft>
                <a:spcPts val="0"/>
              </a:spcAft>
              <a:buSzPts val="3200"/>
              <a:buFont typeface="Arial"/>
              <a:buChar char="•"/>
            </a:pPr>
            <a:r>
              <a:rPr lang="en-US" sz="3200" dirty="0">
                <a:latin typeface="Trebuchet MS"/>
                <a:ea typeface="Trebuchet MS"/>
                <a:cs typeface="Trebuchet MS"/>
                <a:sym typeface="Trebuchet MS"/>
              </a:rPr>
              <a:t>Given </a:t>
            </a:r>
            <a:r>
              <a:rPr lang="en-US" sz="3200" i="1" dirty="0">
                <a:latin typeface="Times New Roman"/>
                <a:ea typeface="Times New Roman"/>
                <a:cs typeface="Times New Roman"/>
                <a:sym typeface="Times New Roman"/>
              </a:rPr>
              <a:t>x</a:t>
            </a:r>
            <a:r>
              <a:rPr lang="en-US" sz="3150" baseline="-25000" dirty="0">
                <a:latin typeface="Trebuchet MS"/>
                <a:ea typeface="Trebuchet MS"/>
                <a:cs typeface="Trebuchet MS"/>
                <a:sym typeface="Trebuchet MS"/>
              </a:rPr>
              <a:t>1</a:t>
            </a:r>
            <a:r>
              <a:rPr lang="en-US" sz="3200" dirty="0">
                <a:latin typeface="Trebuchet MS"/>
                <a:ea typeface="Trebuchet MS"/>
                <a:cs typeface="Trebuchet MS"/>
                <a:sym typeface="Trebuchet MS"/>
              </a:rPr>
              <a:t>, </a:t>
            </a:r>
            <a:r>
              <a:rPr lang="en-US" sz="3200" i="1" dirty="0">
                <a:latin typeface="Times New Roman"/>
                <a:ea typeface="Times New Roman"/>
                <a:cs typeface="Times New Roman"/>
                <a:sym typeface="Times New Roman"/>
              </a:rPr>
              <a:t>x</a:t>
            </a:r>
            <a:r>
              <a:rPr lang="en-US" sz="3150" baseline="-25000" dirty="0">
                <a:latin typeface="Trebuchet MS"/>
                <a:ea typeface="Trebuchet MS"/>
                <a:cs typeface="Trebuchet MS"/>
                <a:sym typeface="Trebuchet MS"/>
              </a:rPr>
              <a:t>2</a:t>
            </a:r>
            <a:r>
              <a:rPr lang="en-US" sz="3200" dirty="0">
                <a:latin typeface="Trebuchet MS"/>
                <a:ea typeface="Trebuchet MS"/>
                <a:cs typeface="Trebuchet MS"/>
                <a:sym typeface="Trebuchet MS"/>
              </a:rPr>
              <a:t>, ..., </a:t>
            </a:r>
            <a:r>
              <a:rPr lang="en-US" sz="3200" i="1" dirty="0" err="1">
                <a:latin typeface="Times New Roman"/>
                <a:ea typeface="Times New Roman"/>
                <a:cs typeface="Times New Roman"/>
                <a:sym typeface="Times New Roman"/>
              </a:rPr>
              <a:t>x</a:t>
            </a:r>
            <a:r>
              <a:rPr lang="en-US" sz="3150" baseline="-25000" dirty="0" err="1">
                <a:latin typeface="Trebuchet MS"/>
                <a:ea typeface="Trebuchet MS"/>
                <a:cs typeface="Trebuchet MS"/>
                <a:sym typeface="Trebuchet MS"/>
              </a:rPr>
              <a:t>n</a:t>
            </a:r>
            <a:r>
              <a:rPr lang="en-US" sz="3150" baseline="-25000" dirty="0">
                <a:latin typeface="Trebuchet MS"/>
                <a:ea typeface="Trebuchet MS"/>
                <a:cs typeface="Trebuchet MS"/>
                <a:sym typeface="Trebuchet MS"/>
              </a:rPr>
              <a:t>	</a:t>
            </a:r>
            <a:r>
              <a:rPr lang="en-US" sz="3200" dirty="0">
                <a:latin typeface="Trebuchet MS"/>
                <a:ea typeface="Trebuchet MS"/>
                <a:cs typeface="Trebuchet MS"/>
                <a:sym typeface="Trebuchet MS"/>
              </a:rPr>
              <a:t>(without labels)</a:t>
            </a:r>
            <a:endParaRPr sz="3200" dirty="0">
              <a:latin typeface="Trebuchet MS"/>
              <a:ea typeface="Trebuchet MS"/>
              <a:cs typeface="Trebuchet MS"/>
              <a:sym typeface="Trebuchet MS"/>
            </a:endParaRPr>
          </a:p>
          <a:p>
            <a:pPr marL="355600" marR="0" lvl="0" indent="-342900" algn="l" rtl="0">
              <a:lnSpc>
                <a:spcPct val="100000"/>
              </a:lnSpc>
              <a:spcBef>
                <a:spcPts val="760"/>
              </a:spcBef>
              <a:spcAft>
                <a:spcPts val="0"/>
              </a:spcAft>
              <a:buSzPts val="3200"/>
              <a:buFont typeface="Arial"/>
              <a:buChar char="•"/>
            </a:pPr>
            <a:r>
              <a:rPr lang="en-US" sz="3200" dirty="0">
                <a:latin typeface="Trebuchet MS"/>
                <a:ea typeface="Trebuchet MS"/>
                <a:cs typeface="Trebuchet MS"/>
                <a:sym typeface="Trebuchet MS"/>
              </a:rPr>
              <a:t>Output hidden structure behind the </a:t>
            </a:r>
            <a:r>
              <a:rPr lang="en-US" sz="3200" i="1" dirty="0">
                <a:latin typeface="Times New Roman"/>
                <a:ea typeface="Times New Roman"/>
                <a:cs typeface="Times New Roman"/>
                <a:sym typeface="Times New Roman"/>
              </a:rPr>
              <a:t>x</a:t>
            </a:r>
            <a:r>
              <a:rPr lang="en-US" sz="3200" dirty="0">
                <a:latin typeface="Trebuchet MS"/>
                <a:ea typeface="Trebuchet MS"/>
                <a:cs typeface="Trebuchet MS"/>
                <a:sym typeface="Trebuchet MS"/>
              </a:rPr>
              <a:t>’s</a:t>
            </a:r>
            <a:endParaRPr sz="3200" dirty="0">
              <a:latin typeface="Trebuchet MS"/>
              <a:ea typeface="Trebuchet MS"/>
              <a:cs typeface="Trebuchet MS"/>
              <a:sym typeface="Trebuchet MS"/>
            </a:endParaRPr>
          </a:p>
          <a:p>
            <a:pPr marL="469900" marR="0" lvl="0" indent="0" algn="l" rtl="0">
              <a:lnSpc>
                <a:spcPct val="100000"/>
              </a:lnSpc>
              <a:spcBef>
                <a:spcPts val="760"/>
              </a:spcBef>
              <a:spcAft>
                <a:spcPts val="0"/>
              </a:spcAft>
              <a:buNone/>
            </a:pPr>
            <a:r>
              <a:rPr lang="en-US" sz="2800" dirty="0">
                <a:latin typeface="Arial"/>
                <a:ea typeface="Arial"/>
                <a:cs typeface="Arial"/>
                <a:sym typeface="Arial"/>
              </a:rPr>
              <a:t>– </a:t>
            </a:r>
            <a:r>
              <a:rPr lang="en-US" sz="2800" dirty="0">
                <a:latin typeface="Trebuchet MS"/>
                <a:ea typeface="Trebuchet MS"/>
                <a:cs typeface="Trebuchet MS"/>
                <a:sym typeface="Trebuchet MS"/>
              </a:rPr>
              <a:t>E.g., clustering</a:t>
            </a:r>
            <a:endParaRPr sz="2800" dirty="0">
              <a:latin typeface="Trebuchet MS"/>
              <a:ea typeface="Trebuchet MS"/>
              <a:cs typeface="Trebuchet MS"/>
              <a:sym typeface="Trebuchet MS"/>
            </a:endParaRPr>
          </a:p>
        </p:txBody>
      </p:sp>
      <p:sp>
        <p:nvSpPr>
          <p:cNvPr id="927" name="Google Shape;927;p83"/>
          <p:cNvSpPr/>
          <p:nvPr/>
        </p:nvSpPr>
        <p:spPr>
          <a:xfrm>
            <a:off x="751481" y="3044736"/>
            <a:ext cx="171450" cy="2726055"/>
          </a:xfrm>
          <a:custGeom>
            <a:avLst/>
            <a:gdLst/>
            <a:ahLst/>
            <a:cxnLst/>
            <a:rect l="l" t="t" r="r" b="b"/>
            <a:pathLst>
              <a:path w="171450" h="2726054" extrusionOk="0">
                <a:moveTo>
                  <a:pt x="104623" y="108267"/>
                </a:moveTo>
                <a:lnTo>
                  <a:pt x="66523" y="108267"/>
                </a:lnTo>
                <a:lnTo>
                  <a:pt x="66522" y="2725623"/>
                </a:lnTo>
                <a:lnTo>
                  <a:pt x="104622" y="2725623"/>
                </a:lnTo>
                <a:lnTo>
                  <a:pt x="104623" y="108267"/>
                </a:lnTo>
                <a:close/>
              </a:path>
              <a:path w="171450" h="2726054" extrusionOk="0">
                <a:moveTo>
                  <a:pt x="85573" y="0"/>
                </a:moveTo>
                <a:lnTo>
                  <a:pt x="2443" y="142506"/>
                </a:lnTo>
                <a:lnTo>
                  <a:pt x="0" y="149668"/>
                </a:lnTo>
                <a:lnTo>
                  <a:pt x="475" y="156956"/>
                </a:lnTo>
                <a:lnTo>
                  <a:pt x="3648" y="163534"/>
                </a:lnTo>
                <a:lnTo>
                  <a:pt x="9299" y="168567"/>
                </a:lnTo>
                <a:lnTo>
                  <a:pt x="16458" y="171006"/>
                </a:lnTo>
                <a:lnTo>
                  <a:pt x="23745" y="170529"/>
                </a:lnTo>
                <a:lnTo>
                  <a:pt x="30323" y="167356"/>
                </a:lnTo>
                <a:lnTo>
                  <a:pt x="35352" y="161709"/>
                </a:lnTo>
                <a:lnTo>
                  <a:pt x="66523" y="108267"/>
                </a:lnTo>
                <a:lnTo>
                  <a:pt x="148729" y="108267"/>
                </a:lnTo>
                <a:lnTo>
                  <a:pt x="85573" y="0"/>
                </a:lnTo>
                <a:close/>
              </a:path>
              <a:path w="171450" h="2726054" extrusionOk="0">
                <a:moveTo>
                  <a:pt x="148729" y="108267"/>
                </a:moveTo>
                <a:lnTo>
                  <a:pt x="104623" y="108267"/>
                </a:lnTo>
                <a:lnTo>
                  <a:pt x="135793" y="161709"/>
                </a:lnTo>
                <a:lnTo>
                  <a:pt x="140822" y="167356"/>
                </a:lnTo>
                <a:lnTo>
                  <a:pt x="147399" y="170529"/>
                </a:lnTo>
                <a:lnTo>
                  <a:pt x="154687" y="171006"/>
                </a:lnTo>
                <a:lnTo>
                  <a:pt x="161847" y="168567"/>
                </a:lnTo>
                <a:lnTo>
                  <a:pt x="167497" y="163534"/>
                </a:lnTo>
                <a:lnTo>
                  <a:pt x="170670" y="156956"/>
                </a:lnTo>
                <a:lnTo>
                  <a:pt x="171145" y="149668"/>
                </a:lnTo>
                <a:lnTo>
                  <a:pt x="168702" y="142506"/>
                </a:lnTo>
                <a:lnTo>
                  <a:pt x="148729" y="108267"/>
                </a:lnTo>
                <a:close/>
              </a:path>
            </a:pathLst>
          </a:custGeom>
          <a:solidFill>
            <a:srgbClr val="7F7F7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8" name="Google Shape;928;p83"/>
          <p:cNvSpPr/>
          <p:nvPr/>
        </p:nvSpPr>
        <p:spPr>
          <a:xfrm>
            <a:off x="672674" y="5531624"/>
            <a:ext cx="3598545" cy="172085"/>
          </a:xfrm>
          <a:custGeom>
            <a:avLst/>
            <a:gdLst/>
            <a:ahLst/>
            <a:cxnLst/>
            <a:rect l="l" t="t" r="r" b="b"/>
            <a:pathLst>
              <a:path w="3598545" h="172085" extrusionOk="0">
                <a:moveTo>
                  <a:pt x="0" y="67284"/>
                </a:moveTo>
                <a:lnTo>
                  <a:pt x="0" y="105384"/>
                </a:lnTo>
                <a:lnTo>
                  <a:pt x="3490106" y="105384"/>
                </a:lnTo>
                <a:lnTo>
                  <a:pt x="3436664" y="136555"/>
                </a:lnTo>
                <a:lnTo>
                  <a:pt x="3431017" y="141584"/>
                </a:lnTo>
                <a:lnTo>
                  <a:pt x="3427844" y="148162"/>
                </a:lnTo>
                <a:lnTo>
                  <a:pt x="3427366" y="155449"/>
                </a:lnTo>
                <a:lnTo>
                  <a:pt x="3429806" y="162609"/>
                </a:lnTo>
                <a:lnTo>
                  <a:pt x="3434839" y="168259"/>
                </a:lnTo>
                <a:lnTo>
                  <a:pt x="3441417" y="171432"/>
                </a:lnTo>
                <a:lnTo>
                  <a:pt x="3448705" y="171908"/>
                </a:lnTo>
                <a:lnTo>
                  <a:pt x="3455866" y="169464"/>
                </a:lnTo>
                <a:lnTo>
                  <a:pt x="3598373" y="86335"/>
                </a:lnTo>
                <a:lnTo>
                  <a:pt x="3565714" y="67285"/>
                </a:lnTo>
                <a:lnTo>
                  <a:pt x="0" y="67284"/>
                </a:lnTo>
                <a:close/>
              </a:path>
              <a:path w="3598545" h="172085" extrusionOk="0">
                <a:moveTo>
                  <a:pt x="3446138" y="0"/>
                </a:moveTo>
                <a:lnTo>
                  <a:pt x="3436702" y="2476"/>
                </a:lnTo>
                <a:lnTo>
                  <a:pt x="3432460" y="5511"/>
                </a:lnTo>
                <a:lnTo>
                  <a:pt x="3429806" y="10058"/>
                </a:lnTo>
                <a:lnTo>
                  <a:pt x="3427366" y="17220"/>
                </a:lnTo>
                <a:lnTo>
                  <a:pt x="3427844" y="24507"/>
                </a:lnTo>
                <a:lnTo>
                  <a:pt x="3431017" y="31086"/>
                </a:lnTo>
                <a:lnTo>
                  <a:pt x="3436664" y="36118"/>
                </a:lnTo>
                <a:lnTo>
                  <a:pt x="3490106" y="67285"/>
                </a:lnTo>
                <a:lnTo>
                  <a:pt x="3565714" y="67285"/>
                </a:lnTo>
                <a:lnTo>
                  <a:pt x="3451320" y="558"/>
                </a:lnTo>
                <a:lnTo>
                  <a:pt x="3446138" y="0"/>
                </a:lnTo>
                <a:close/>
              </a:path>
            </a:pathLst>
          </a:custGeom>
          <a:solidFill>
            <a:srgbClr val="7F7F7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9" name="Google Shape;929;p83"/>
          <p:cNvSpPr/>
          <p:nvPr/>
        </p:nvSpPr>
        <p:spPr>
          <a:xfrm>
            <a:off x="1295400" y="4254500"/>
            <a:ext cx="368300" cy="368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0" name="Google Shape;930;p83"/>
          <p:cNvSpPr/>
          <p:nvPr/>
        </p:nvSpPr>
        <p:spPr>
          <a:xfrm>
            <a:off x="1359916" y="4294911"/>
            <a:ext cx="241300" cy="2413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1" name="Google Shape;931;p83"/>
          <p:cNvSpPr/>
          <p:nvPr/>
        </p:nvSpPr>
        <p:spPr>
          <a:xfrm>
            <a:off x="1701800" y="4368800"/>
            <a:ext cx="368300" cy="3683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2" name="Google Shape;932;p83"/>
          <p:cNvSpPr/>
          <p:nvPr/>
        </p:nvSpPr>
        <p:spPr>
          <a:xfrm>
            <a:off x="1770824" y="4415561"/>
            <a:ext cx="228600" cy="228600"/>
          </a:xfrm>
          <a:custGeom>
            <a:avLst/>
            <a:gdLst/>
            <a:ahLst/>
            <a:cxnLst/>
            <a:rect l="l" t="t" r="r" b="b"/>
            <a:pathLst>
              <a:path w="228600" h="228600" extrusionOk="0">
                <a:moveTo>
                  <a:pt x="114300" y="0"/>
                </a:moveTo>
                <a:lnTo>
                  <a:pt x="69806" y="8981"/>
                </a:lnTo>
                <a:lnTo>
                  <a:pt x="33475" y="33475"/>
                </a:lnTo>
                <a:lnTo>
                  <a:pt x="8981" y="69806"/>
                </a:lnTo>
                <a:lnTo>
                  <a:pt x="0" y="114299"/>
                </a:lnTo>
                <a:lnTo>
                  <a:pt x="8981" y="158787"/>
                </a:lnTo>
                <a:lnTo>
                  <a:pt x="33475" y="195119"/>
                </a:lnTo>
                <a:lnTo>
                  <a:pt x="69806" y="219616"/>
                </a:lnTo>
                <a:lnTo>
                  <a:pt x="114300" y="228599"/>
                </a:lnTo>
                <a:lnTo>
                  <a:pt x="158787" y="219616"/>
                </a:lnTo>
                <a:lnTo>
                  <a:pt x="195119" y="195119"/>
                </a:lnTo>
                <a:lnTo>
                  <a:pt x="219616" y="158787"/>
                </a:lnTo>
                <a:lnTo>
                  <a:pt x="228600" y="114299"/>
                </a:lnTo>
                <a:lnTo>
                  <a:pt x="219616" y="69806"/>
                </a:lnTo>
                <a:lnTo>
                  <a:pt x="195119" y="33475"/>
                </a:lnTo>
                <a:lnTo>
                  <a:pt x="158787" y="8981"/>
                </a:lnTo>
                <a:lnTo>
                  <a:pt x="114300" y="0"/>
                </a:lnTo>
                <a:close/>
              </a:path>
            </a:pathLst>
          </a:custGeom>
          <a:solidFill>
            <a:srgbClr val="A6A6A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3" name="Google Shape;933;p83"/>
          <p:cNvSpPr/>
          <p:nvPr/>
        </p:nvSpPr>
        <p:spPr>
          <a:xfrm>
            <a:off x="1770824" y="4415561"/>
            <a:ext cx="228600" cy="228600"/>
          </a:xfrm>
          <a:custGeom>
            <a:avLst/>
            <a:gdLst/>
            <a:ahLst/>
            <a:cxnLst/>
            <a:rect l="l" t="t" r="r" b="b"/>
            <a:pathLst>
              <a:path w="228600" h="228600" extrusionOk="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4" name="Google Shape;934;p83"/>
          <p:cNvSpPr/>
          <p:nvPr/>
        </p:nvSpPr>
        <p:spPr>
          <a:xfrm>
            <a:off x="1701800" y="4864100"/>
            <a:ext cx="368300" cy="3683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5" name="Google Shape;935;p83"/>
          <p:cNvSpPr/>
          <p:nvPr/>
        </p:nvSpPr>
        <p:spPr>
          <a:xfrm>
            <a:off x="1770824" y="4912880"/>
            <a:ext cx="228600" cy="228600"/>
          </a:xfrm>
          <a:custGeom>
            <a:avLst/>
            <a:gdLst/>
            <a:ahLst/>
            <a:cxnLst/>
            <a:rect l="l" t="t" r="r" b="b"/>
            <a:pathLst>
              <a:path w="228600" h="228600" extrusionOk="0">
                <a:moveTo>
                  <a:pt x="114300" y="0"/>
                </a:moveTo>
                <a:lnTo>
                  <a:pt x="69806" y="8981"/>
                </a:lnTo>
                <a:lnTo>
                  <a:pt x="33475" y="33475"/>
                </a:lnTo>
                <a:lnTo>
                  <a:pt x="8981" y="69806"/>
                </a:lnTo>
                <a:lnTo>
                  <a:pt x="0" y="114300"/>
                </a:lnTo>
                <a:lnTo>
                  <a:pt x="8981" y="158787"/>
                </a:lnTo>
                <a:lnTo>
                  <a:pt x="33475" y="195119"/>
                </a:lnTo>
                <a:lnTo>
                  <a:pt x="69806" y="219616"/>
                </a:lnTo>
                <a:lnTo>
                  <a:pt x="114300" y="228600"/>
                </a:lnTo>
                <a:lnTo>
                  <a:pt x="158787" y="219616"/>
                </a:lnTo>
                <a:lnTo>
                  <a:pt x="195119" y="195119"/>
                </a:lnTo>
                <a:lnTo>
                  <a:pt x="219616" y="158787"/>
                </a:lnTo>
                <a:lnTo>
                  <a:pt x="228600" y="114300"/>
                </a:lnTo>
                <a:lnTo>
                  <a:pt x="219616" y="69806"/>
                </a:lnTo>
                <a:lnTo>
                  <a:pt x="195119" y="33475"/>
                </a:lnTo>
                <a:lnTo>
                  <a:pt x="158787" y="8981"/>
                </a:lnTo>
                <a:lnTo>
                  <a:pt x="114300" y="0"/>
                </a:lnTo>
                <a:close/>
              </a:path>
            </a:pathLst>
          </a:custGeom>
          <a:solidFill>
            <a:srgbClr val="A6A6A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6" name="Google Shape;936;p83"/>
          <p:cNvSpPr/>
          <p:nvPr/>
        </p:nvSpPr>
        <p:spPr>
          <a:xfrm>
            <a:off x="1770824" y="4912880"/>
            <a:ext cx="228600" cy="228600"/>
          </a:xfrm>
          <a:custGeom>
            <a:avLst/>
            <a:gdLst/>
            <a:ahLst/>
            <a:cxnLst/>
            <a:rect l="l" t="t" r="r" b="b"/>
            <a:pathLst>
              <a:path w="228600" h="228600" extrusionOk="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7" name="Google Shape;937;p83"/>
          <p:cNvSpPr/>
          <p:nvPr/>
        </p:nvSpPr>
        <p:spPr>
          <a:xfrm>
            <a:off x="1244600" y="4749800"/>
            <a:ext cx="368300" cy="3683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8" name="Google Shape;938;p83"/>
          <p:cNvSpPr/>
          <p:nvPr/>
        </p:nvSpPr>
        <p:spPr>
          <a:xfrm>
            <a:off x="1313624" y="4798580"/>
            <a:ext cx="228600" cy="228600"/>
          </a:xfrm>
          <a:custGeom>
            <a:avLst/>
            <a:gdLst/>
            <a:ahLst/>
            <a:cxnLst/>
            <a:rect l="l" t="t" r="r" b="b"/>
            <a:pathLst>
              <a:path w="228600" h="228600" extrusionOk="0">
                <a:moveTo>
                  <a:pt x="114300" y="0"/>
                </a:moveTo>
                <a:lnTo>
                  <a:pt x="69806" y="8981"/>
                </a:lnTo>
                <a:lnTo>
                  <a:pt x="33475" y="33475"/>
                </a:lnTo>
                <a:lnTo>
                  <a:pt x="8981" y="69806"/>
                </a:lnTo>
                <a:lnTo>
                  <a:pt x="0" y="114300"/>
                </a:lnTo>
                <a:lnTo>
                  <a:pt x="8981" y="158787"/>
                </a:lnTo>
                <a:lnTo>
                  <a:pt x="33475" y="195119"/>
                </a:lnTo>
                <a:lnTo>
                  <a:pt x="69806" y="219616"/>
                </a:lnTo>
                <a:lnTo>
                  <a:pt x="114300" y="228600"/>
                </a:lnTo>
                <a:lnTo>
                  <a:pt x="158787" y="219616"/>
                </a:lnTo>
                <a:lnTo>
                  <a:pt x="195119" y="195119"/>
                </a:lnTo>
                <a:lnTo>
                  <a:pt x="219616" y="158787"/>
                </a:lnTo>
                <a:lnTo>
                  <a:pt x="228600" y="114300"/>
                </a:lnTo>
                <a:lnTo>
                  <a:pt x="219616" y="69806"/>
                </a:lnTo>
                <a:lnTo>
                  <a:pt x="195119" y="33475"/>
                </a:lnTo>
                <a:lnTo>
                  <a:pt x="158787" y="8981"/>
                </a:lnTo>
                <a:lnTo>
                  <a:pt x="114300" y="0"/>
                </a:lnTo>
                <a:close/>
              </a:path>
            </a:pathLst>
          </a:custGeom>
          <a:solidFill>
            <a:srgbClr val="A6A6A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9" name="Google Shape;939;p83"/>
          <p:cNvSpPr/>
          <p:nvPr/>
        </p:nvSpPr>
        <p:spPr>
          <a:xfrm>
            <a:off x="1313624" y="4798580"/>
            <a:ext cx="228600" cy="228600"/>
          </a:xfrm>
          <a:custGeom>
            <a:avLst/>
            <a:gdLst/>
            <a:ahLst/>
            <a:cxnLst/>
            <a:rect l="l" t="t" r="r" b="b"/>
            <a:pathLst>
              <a:path w="228600" h="228600" extrusionOk="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0" name="Google Shape;940;p83"/>
          <p:cNvSpPr/>
          <p:nvPr/>
        </p:nvSpPr>
        <p:spPr>
          <a:xfrm>
            <a:off x="1625600" y="3657600"/>
            <a:ext cx="368300" cy="3683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1" name="Google Shape;941;p83"/>
          <p:cNvSpPr/>
          <p:nvPr/>
        </p:nvSpPr>
        <p:spPr>
          <a:xfrm>
            <a:off x="1688274" y="3700030"/>
            <a:ext cx="241300" cy="2413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2" name="Google Shape;942;p83"/>
          <p:cNvSpPr/>
          <p:nvPr/>
        </p:nvSpPr>
        <p:spPr>
          <a:xfrm>
            <a:off x="1930400" y="3911600"/>
            <a:ext cx="368300" cy="3683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3" name="Google Shape;943;p83"/>
          <p:cNvSpPr/>
          <p:nvPr/>
        </p:nvSpPr>
        <p:spPr>
          <a:xfrm>
            <a:off x="1993074" y="3949979"/>
            <a:ext cx="241300" cy="2413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4" name="Google Shape;944;p83"/>
          <p:cNvSpPr/>
          <p:nvPr/>
        </p:nvSpPr>
        <p:spPr>
          <a:xfrm>
            <a:off x="2273300" y="3695700"/>
            <a:ext cx="368300" cy="36830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5" name="Google Shape;945;p83"/>
          <p:cNvSpPr/>
          <p:nvPr/>
        </p:nvSpPr>
        <p:spPr>
          <a:xfrm>
            <a:off x="2335974" y="3730040"/>
            <a:ext cx="241300" cy="2413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6" name="Google Shape;946;p83"/>
          <p:cNvSpPr/>
          <p:nvPr/>
        </p:nvSpPr>
        <p:spPr>
          <a:xfrm>
            <a:off x="2006600" y="3416300"/>
            <a:ext cx="368300" cy="368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7" name="Google Shape;947;p83"/>
          <p:cNvSpPr/>
          <p:nvPr/>
        </p:nvSpPr>
        <p:spPr>
          <a:xfrm>
            <a:off x="2077453" y="3463061"/>
            <a:ext cx="228600" cy="228600"/>
          </a:xfrm>
          <a:custGeom>
            <a:avLst/>
            <a:gdLst/>
            <a:ahLst/>
            <a:cxnLst/>
            <a:rect l="l" t="t" r="r" b="b"/>
            <a:pathLst>
              <a:path w="228600" h="228600" extrusionOk="0">
                <a:moveTo>
                  <a:pt x="114300" y="0"/>
                </a:moveTo>
                <a:lnTo>
                  <a:pt x="69812" y="8981"/>
                </a:lnTo>
                <a:lnTo>
                  <a:pt x="33480" y="33475"/>
                </a:lnTo>
                <a:lnTo>
                  <a:pt x="8983" y="69806"/>
                </a:lnTo>
                <a:lnTo>
                  <a:pt x="0" y="114300"/>
                </a:lnTo>
                <a:lnTo>
                  <a:pt x="8983" y="158787"/>
                </a:lnTo>
                <a:lnTo>
                  <a:pt x="33480" y="195119"/>
                </a:lnTo>
                <a:lnTo>
                  <a:pt x="69812" y="219616"/>
                </a:lnTo>
                <a:lnTo>
                  <a:pt x="114300" y="228599"/>
                </a:lnTo>
                <a:lnTo>
                  <a:pt x="158793" y="219616"/>
                </a:lnTo>
                <a:lnTo>
                  <a:pt x="195124" y="195119"/>
                </a:lnTo>
                <a:lnTo>
                  <a:pt x="219618" y="158787"/>
                </a:lnTo>
                <a:lnTo>
                  <a:pt x="228600" y="114300"/>
                </a:lnTo>
                <a:lnTo>
                  <a:pt x="219618" y="69806"/>
                </a:lnTo>
                <a:lnTo>
                  <a:pt x="195124" y="33475"/>
                </a:lnTo>
                <a:lnTo>
                  <a:pt x="158793" y="8981"/>
                </a:lnTo>
                <a:lnTo>
                  <a:pt x="114300" y="0"/>
                </a:lnTo>
                <a:close/>
              </a:path>
            </a:pathLst>
          </a:custGeom>
          <a:solidFill>
            <a:srgbClr val="A6A6A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8" name="Google Shape;948;p83"/>
          <p:cNvSpPr/>
          <p:nvPr/>
        </p:nvSpPr>
        <p:spPr>
          <a:xfrm>
            <a:off x="2077453" y="3463061"/>
            <a:ext cx="228600" cy="228600"/>
          </a:xfrm>
          <a:custGeom>
            <a:avLst/>
            <a:gdLst/>
            <a:ahLst/>
            <a:cxnLst/>
            <a:rect l="l" t="t" r="r" b="b"/>
            <a:pathLst>
              <a:path w="228600" h="228600" extrusionOk="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9" name="Google Shape;949;p83"/>
          <p:cNvSpPr/>
          <p:nvPr/>
        </p:nvSpPr>
        <p:spPr>
          <a:xfrm>
            <a:off x="2971800" y="4368800"/>
            <a:ext cx="368300" cy="3683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0" name="Google Shape;950;p83"/>
          <p:cNvSpPr/>
          <p:nvPr/>
        </p:nvSpPr>
        <p:spPr>
          <a:xfrm>
            <a:off x="3034474" y="4409211"/>
            <a:ext cx="241300" cy="24130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1" name="Google Shape;951;p83"/>
          <p:cNvSpPr/>
          <p:nvPr/>
        </p:nvSpPr>
        <p:spPr>
          <a:xfrm>
            <a:off x="2717800" y="4711700"/>
            <a:ext cx="368300" cy="368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2" name="Google Shape;952;p83"/>
          <p:cNvSpPr/>
          <p:nvPr/>
        </p:nvSpPr>
        <p:spPr>
          <a:xfrm>
            <a:off x="2782303" y="4752111"/>
            <a:ext cx="241300" cy="24130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3" name="Google Shape;953;p83"/>
          <p:cNvSpPr/>
          <p:nvPr/>
        </p:nvSpPr>
        <p:spPr>
          <a:xfrm>
            <a:off x="3086100" y="4711700"/>
            <a:ext cx="368300" cy="3683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4" name="Google Shape;954;p83"/>
          <p:cNvSpPr/>
          <p:nvPr/>
        </p:nvSpPr>
        <p:spPr>
          <a:xfrm>
            <a:off x="3148774" y="4752111"/>
            <a:ext cx="241300" cy="24130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5" name="Google Shape;955;p83"/>
          <p:cNvSpPr/>
          <p:nvPr/>
        </p:nvSpPr>
        <p:spPr>
          <a:xfrm>
            <a:off x="3454400" y="4546600"/>
            <a:ext cx="368300" cy="3683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6" name="Google Shape;956;p83"/>
          <p:cNvSpPr/>
          <p:nvPr/>
        </p:nvSpPr>
        <p:spPr>
          <a:xfrm>
            <a:off x="3517074" y="4584979"/>
            <a:ext cx="241300" cy="24130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7" name="Google Shape;957;p83"/>
          <p:cNvSpPr/>
          <p:nvPr/>
        </p:nvSpPr>
        <p:spPr>
          <a:xfrm>
            <a:off x="1498600" y="4622800"/>
            <a:ext cx="368300" cy="368300"/>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8" name="Google Shape;958;p83"/>
          <p:cNvSpPr/>
          <p:nvPr/>
        </p:nvSpPr>
        <p:spPr>
          <a:xfrm>
            <a:off x="1573136" y="4667529"/>
            <a:ext cx="228600" cy="228600"/>
          </a:xfrm>
          <a:custGeom>
            <a:avLst/>
            <a:gdLst/>
            <a:ahLst/>
            <a:cxnLst/>
            <a:rect l="l" t="t" r="r" b="b"/>
            <a:pathLst>
              <a:path w="228600" h="228600" extrusionOk="0">
                <a:moveTo>
                  <a:pt x="114300" y="0"/>
                </a:moveTo>
                <a:lnTo>
                  <a:pt x="69812" y="8983"/>
                </a:lnTo>
                <a:lnTo>
                  <a:pt x="33480" y="33480"/>
                </a:lnTo>
                <a:lnTo>
                  <a:pt x="8983" y="69812"/>
                </a:lnTo>
                <a:lnTo>
                  <a:pt x="0" y="114300"/>
                </a:lnTo>
                <a:lnTo>
                  <a:pt x="8983" y="158793"/>
                </a:lnTo>
                <a:lnTo>
                  <a:pt x="33480" y="195124"/>
                </a:lnTo>
                <a:lnTo>
                  <a:pt x="69812" y="219618"/>
                </a:lnTo>
                <a:lnTo>
                  <a:pt x="114300" y="228600"/>
                </a:lnTo>
                <a:lnTo>
                  <a:pt x="158793" y="219618"/>
                </a:lnTo>
                <a:lnTo>
                  <a:pt x="195124" y="195124"/>
                </a:lnTo>
                <a:lnTo>
                  <a:pt x="219618" y="158793"/>
                </a:lnTo>
                <a:lnTo>
                  <a:pt x="228600" y="114300"/>
                </a:lnTo>
                <a:lnTo>
                  <a:pt x="219618" y="69812"/>
                </a:lnTo>
                <a:lnTo>
                  <a:pt x="195124" y="33480"/>
                </a:lnTo>
                <a:lnTo>
                  <a:pt x="158793" y="8983"/>
                </a:lnTo>
                <a:lnTo>
                  <a:pt x="114300" y="0"/>
                </a:lnTo>
                <a:close/>
              </a:path>
            </a:pathLst>
          </a:custGeom>
          <a:solidFill>
            <a:srgbClr val="A6A6A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9" name="Google Shape;959;p83"/>
          <p:cNvSpPr/>
          <p:nvPr/>
        </p:nvSpPr>
        <p:spPr>
          <a:xfrm>
            <a:off x="1573136" y="4667529"/>
            <a:ext cx="228600" cy="228600"/>
          </a:xfrm>
          <a:custGeom>
            <a:avLst/>
            <a:gdLst/>
            <a:ahLst/>
            <a:cxnLst/>
            <a:rect l="l" t="t" r="r" b="b"/>
            <a:pathLst>
              <a:path w="228600" h="228600" extrusionOk="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0" name="Google Shape;960;p83"/>
          <p:cNvSpPr/>
          <p:nvPr/>
        </p:nvSpPr>
        <p:spPr>
          <a:xfrm>
            <a:off x="1765300" y="3302000"/>
            <a:ext cx="368300" cy="368300"/>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1" name="Google Shape;961;p83"/>
          <p:cNvSpPr/>
          <p:nvPr/>
        </p:nvSpPr>
        <p:spPr>
          <a:xfrm>
            <a:off x="1828977" y="3348761"/>
            <a:ext cx="228600" cy="228600"/>
          </a:xfrm>
          <a:custGeom>
            <a:avLst/>
            <a:gdLst/>
            <a:ahLst/>
            <a:cxnLst/>
            <a:rect l="l" t="t" r="r" b="b"/>
            <a:pathLst>
              <a:path w="228600" h="228600" extrusionOk="0">
                <a:moveTo>
                  <a:pt x="114300" y="0"/>
                </a:moveTo>
                <a:lnTo>
                  <a:pt x="69812" y="8981"/>
                </a:lnTo>
                <a:lnTo>
                  <a:pt x="33480" y="33475"/>
                </a:lnTo>
                <a:lnTo>
                  <a:pt x="8983" y="69806"/>
                </a:lnTo>
                <a:lnTo>
                  <a:pt x="0" y="114300"/>
                </a:lnTo>
                <a:lnTo>
                  <a:pt x="8983" y="158787"/>
                </a:lnTo>
                <a:lnTo>
                  <a:pt x="33480" y="195119"/>
                </a:lnTo>
                <a:lnTo>
                  <a:pt x="69812" y="219616"/>
                </a:lnTo>
                <a:lnTo>
                  <a:pt x="114300" y="228600"/>
                </a:lnTo>
                <a:lnTo>
                  <a:pt x="158793" y="219616"/>
                </a:lnTo>
                <a:lnTo>
                  <a:pt x="195124" y="195119"/>
                </a:lnTo>
                <a:lnTo>
                  <a:pt x="219618" y="158787"/>
                </a:lnTo>
                <a:lnTo>
                  <a:pt x="228600" y="114300"/>
                </a:lnTo>
                <a:lnTo>
                  <a:pt x="219618" y="69806"/>
                </a:lnTo>
                <a:lnTo>
                  <a:pt x="195124" y="33475"/>
                </a:lnTo>
                <a:lnTo>
                  <a:pt x="158793" y="8981"/>
                </a:lnTo>
                <a:lnTo>
                  <a:pt x="114300" y="0"/>
                </a:lnTo>
                <a:close/>
              </a:path>
            </a:pathLst>
          </a:custGeom>
          <a:solidFill>
            <a:srgbClr val="A6A6A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2" name="Google Shape;962;p83"/>
          <p:cNvSpPr/>
          <p:nvPr/>
        </p:nvSpPr>
        <p:spPr>
          <a:xfrm>
            <a:off x="1828977" y="3348761"/>
            <a:ext cx="228600" cy="228600"/>
          </a:xfrm>
          <a:custGeom>
            <a:avLst/>
            <a:gdLst/>
            <a:ahLst/>
            <a:cxnLst/>
            <a:rect l="l" t="t" r="r" b="b"/>
            <a:pathLst>
              <a:path w="228600" h="228600" extrusionOk="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3" name="Google Shape;963;p83"/>
          <p:cNvSpPr/>
          <p:nvPr/>
        </p:nvSpPr>
        <p:spPr>
          <a:xfrm>
            <a:off x="5107581" y="3044736"/>
            <a:ext cx="171450" cy="2726055"/>
          </a:xfrm>
          <a:custGeom>
            <a:avLst/>
            <a:gdLst/>
            <a:ahLst/>
            <a:cxnLst/>
            <a:rect l="l" t="t" r="r" b="b"/>
            <a:pathLst>
              <a:path w="171450" h="2726054" extrusionOk="0">
                <a:moveTo>
                  <a:pt x="104625" y="108267"/>
                </a:moveTo>
                <a:lnTo>
                  <a:pt x="66525" y="108267"/>
                </a:lnTo>
                <a:lnTo>
                  <a:pt x="66525" y="2725623"/>
                </a:lnTo>
                <a:lnTo>
                  <a:pt x="104625" y="2725623"/>
                </a:lnTo>
                <a:lnTo>
                  <a:pt x="104625" y="108267"/>
                </a:lnTo>
                <a:close/>
              </a:path>
              <a:path w="171450" h="2726054" extrusionOk="0">
                <a:moveTo>
                  <a:pt x="85575" y="0"/>
                </a:moveTo>
                <a:lnTo>
                  <a:pt x="2441" y="142506"/>
                </a:lnTo>
                <a:lnTo>
                  <a:pt x="0" y="149668"/>
                </a:lnTo>
                <a:lnTo>
                  <a:pt x="474" y="156956"/>
                </a:lnTo>
                <a:lnTo>
                  <a:pt x="3646" y="163534"/>
                </a:lnTo>
                <a:lnTo>
                  <a:pt x="9299" y="168567"/>
                </a:lnTo>
                <a:lnTo>
                  <a:pt x="16460" y="171006"/>
                </a:lnTo>
                <a:lnTo>
                  <a:pt x="23747" y="170529"/>
                </a:lnTo>
                <a:lnTo>
                  <a:pt x="30321" y="167356"/>
                </a:lnTo>
                <a:lnTo>
                  <a:pt x="35347" y="161709"/>
                </a:lnTo>
                <a:lnTo>
                  <a:pt x="66525" y="108267"/>
                </a:lnTo>
                <a:lnTo>
                  <a:pt x="148725" y="108267"/>
                </a:lnTo>
                <a:lnTo>
                  <a:pt x="85575" y="0"/>
                </a:lnTo>
                <a:close/>
              </a:path>
              <a:path w="171450" h="2726054" extrusionOk="0">
                <a:moveTo>
                  <a:pt x="148725" y="108267"/>
                </a:moveTo>
                <a:lnTo>
                  <a:pt x="104625" y="108267"/>
                </a:lnTo>
                <a:lnTo>
                  <a:pt x="135791" y="161709"/>
                </a:lnTo>
                <a:lnTo>
                  <a:pt x="140818" y="167356"/>
                </a:lnTo>
                <a:lnTo>
                  <a:pt x="147397" y="170529"/>
                </a:lnTo>
                <a:lnTo>
                  <a:pt x="154688" y="171006"/>
                </a:lnTo>
                <a:lnTo>
                  <a:pt x="161851" y="168567"/>
                </a:lnTo>
                <a:lnTo>
                  <a:pt x="167498" y="163534"/>
                </a:lnTo>
                <a:lnTo>
                  <a:pt x="170670" y="156956"/>
                </a:lnTo>
                <a:lnTo>
                  <a:pt x="171144" y="149668"/>
                </a:lnTo>
                <a:lnTo>
                  <a:pt x="168697" y="142506"/>
                </a:lnTo>
                <a:lnTo>
                  <a:pt x="148725" y="108267"/>
                </a:lnTo>
                <a:close/>
              </a:path>
            </a:pathLst>
          </a:custGeom>
          <a:solidFill>
            <a:srgbClr val="7F7F7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4" name="Google Shape;964;p83"/>
          <p:cNvSpPr/>
          <p:nvPr/>
        </p:nvSpPr>
        <p:spPr>
          <a:xfrm>
            <a:off x="5028768" y="5531624"/>
            <a:ext cx="3598545" cy="172085"/>
          </a:xfrm>
          <a:custGeom>
            <a:avLst/>
            <a:gdLst/>
            <a:ahLst/>
            <a:cxnLst/>
            <a:rect l="l" t="t" r="r" b="b"/>
            <a:pathLst>
              <a:path w="3598545" h="172085" extrusionOk="0">
                <a:moveTo>
                  <a:pt x="0" y="67284"/>
                </a:moveTo>
                <a:lnTo>
                  <a:pt x="0" y="105384"/>
                </a:lnTo>
                <a:lnTo>
                  <a:pt x="3490112" y="105384"/>
                </a:lnTo>
                <a:lnTo>
                  <a:pt x="3436670" y="136555"/>
                </a:lnTo>
                <a:lnTo>
                  <a:pt x="3431023" y="141584"/>
                </a:lnTo>
                <a:lnTo>
                  <a:pt x="3427850" y="148162"/>
                </a:lnTo>
                <a:lnTo>
                  <a:pt x="3427373" y="155449"/>
                </a:lnTo>
                <a:lnTo>
                  <a:pt x="3429812" y="162609"/>
                </a:lnTo>
                <a:lnTo>
                  <a:pt x="3434845" y="168259"/>
                </a:lnTo>
                <a:lnTo>
                  <a:pt x="3441423" y="171432"/>
                </a:lnTo>
                <a:lnTo>
                  <a:pt x="3448711" y="171908"/>
                </a:lnTo>
                <a:lnTo>
                  <a:pt x="3455873" y="169464"/>
                </a:lnTo>
                <a:lnTo>
                  <a:pt x="3598379" y="86335"/>
                </a:lnTo>
                <a:lnTo>
                  <a:pt x="3565721" y="67285"/>
                </a:lnTo>
                <a:lnTo>
                  <a:pt x="0" y="67284"/>
                </a:lnTo>
                <a:close/>
              </a:path>
              <a:path w="3598545" h="172085" extrusionOk="0">
                <a:moveTo>
                  <a:pt x="3446145" y="0"/>
                </a:moveTo>
                <a:lnTo>
                  <a:pt x="3436708" y="2476"/>
                </a:lnTo>
                <a:lnTo>
                  <a:pt x="3432467" y="5511"/>
                </a:lnTo>
                <a:lnTo>
                  <a:pt x="3429812" y="10058"/>
                </a:lnTo>
                <a:lnTo>
                  <a:pt x="3427373" y="17220"/>
                </a:lnTo>
                <a:lnTo>
                  <a:pt x="3427850" y="24507"/>
                </a:lnTo>
                <a:lnTo>
                  <a:pt x="3431023" y="31086"/>
                </a:lnTo>
                <a:lnTo>
                  <a:pt x="3436670" y="36118"/>
                </a:lnTo>
                <a:lnTo>
                  <a:pt x="3490112" y="67285"/>
                </a:lnTo>
                <a:lnTo>
                  <a:pt x="3565721" y="67285"/>
                </a:lnTo>
                <a:lnTo>
                  <a:pt x="3451326" y="558"/>
                </a:lnTo>
                <a:lnTo>
                  <a:pt x="3446145" y="0"/>
                </a:lnTo>
                <a:close/>
              </a:path>
            </a:pathLst>
          </a:custGeom>
          <a:solidFill>
            <a:srgbClr val="7F7F7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5" name="Google Shape;965;p83"/>
          <p:cNvSpPr/>
          <p:nvPr/>
        </p:nvSpPr>
        <p:spPr>
          <a:xfrm>
            <a:off x="5651500" y="4254500"/>
            <a:ext cx="368300" cy="368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6" name="Google Shape;966;p83"/>
          <p:cNvSpPr/>
          <p:nvPr/>
        </p:nvSpPr>
        <p:spPr>
          <a:xfrm>
            <a:off x="5722353" y="4301261"/>
            <a:ext cx="228600" cy="228600"/>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7" name="Google Shape;967;p83"/>
          <p:cNvSpPr/>
          <p:nvPr/>
        </p:nvSpPr>
        <p:spPr>
          <a:xfrm>
            <a:off x="5716003" y="4294911"/>
            <a:ext cx="241300" cy="241300"/>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8" name="Google Shape;968;p83"/>
          <p:cNvSpPr/>
          <p:nvPr/>
        </p:nvSpPr>
        <p:spPr>
          <a:xfrm>
            <a:off x="6057900" y="4368800"/>
            <a:ext cx="368300" cy="3683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9" name="Google Shape;969;p83"/>
          <p:cNvSpPr/>
          <p:nvPr/>
        </p:nvSpPr>
        <p:spPr>
          <a:xfrm>
            <a:off x="6126924" y="4415561"/>
            <a:ext cx="228600" cy="228600"/>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0" name="Google Shape;970;p83"/>
          <p:cNvSpPr/>
          <p:nvPr/>
        </p:nvSpPr>
        <p:spPr>
          <a:xfrm>
            <a:off x="6126924" y="4415561"/>
            <a:ext cx="228600" cy="228600"/>
          </a:xfrm>
          <a:custGeom>
            <a:avLst/>
            <a:gdLst/>
            <a:ahLst/>
            <a:cxnLst/>
            <a:rect l="l" t="t" r="r" b="b"/>
            <a:pathLst>
              <a:path w="228600" h="228600" extrusionOk="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1" name="Google Shape;971;p83"/>
          <p:cNvSpPr/>
          <p:nvPr/>
        </p:nvSpPr>
        <p:spPr>
          <a:xfrm>
            <a:off x="6057900" y="4864100"/>
            <a:ext cx="368300" cy="3683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2" name="Google Shape;972;p83"/>
          <p:cNvSpPr/>
          <p:nvPr/>
        </p:nvSpPr>
        <p:spPr>
          <a:xfrm>
            <a:off x="6126924" y="4912880"/>
            <a:ext cx="228600" cy="228600"/>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3" name="Google Shape;973;p83"/>
          <p:cNvSpPr/>
          <p:nvPr/>
        </p:nvSpPr>
        <p:spPr>
          <a:xfrm>
            <a:off x="6126924" y="4912880"/>
            <a:ext cx="228600" cy="228600"/>
          </a:xfrm>
          <a:custGeom>
            <a:avLst/>
            <a:gdLst/>
            <a:ahLst/>
            <a:cxnLst/>
            <a:rect l="l" t="t" r="r" b="b"/>
            <a:pathLst>
              <a:path w="228600" h="228600" extrusionOk="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4" name="Google Shape;974;p83"/>
          <p:cNvSpPr/>
          <p:nvPr/>
        </p:nvSpPr>
        <p:spPr>
          <a:xfrm>
            <a:off x="5600700" y="4749800"/>
            <a:ext cx="368300" cy="3683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5" name="Google Shape;975;p83"/>
          <p:cNvSpPr/>
          <p:nvPr/>
        </p:nvSpPr>
        <p:spPr>
          <a:xfrm>
            <a:off x="5669724" y="4798580"/>
            <a:ext cx="228600" cy="228600"/>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6" name="Google Shape;976;p83"/>
          <p:cNvSpPr/>
          <p:nvPr/>
        </p:nvSpPr>
        <p:spPr>
          <a:xfrm>
            <a:off x="5669724" y="4798580"/>
            <a:ext cx="228600" cy="228600"/>
          </a:xfrm>
          <a:custGeom>
            <a:avLst/>
            <a:gdLst/>
            <a:ahLst/>
            <a:cxnLst/>
            <a:rect l="l" t="t" r="r" b="b"/>
            <a:pathLst>
              <a:path w="228600" h="228600" extrusionOk="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7" name="Google Shape;977;p83"/>
          <p:cNvSpPr/>
          <p:nvPr/>
        </p:nvSpPr>
        <p:spPr>
          <a:xfrm>
            <a:off x="5981700" y="3657600"/>
            <a:ext cx="368300" cy="3683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8" name="Google Shape;978;p83"/>
          <p:cNvSpPr/>
          <p:nvPr/>
        </p:nvSpPr>
        <p:spPr>
          <a:xfrm>
            <a:off x="6044374" y="3700030"/>
            <a:ext cx="241300" cy="241300"/>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9" name="Google Shape;979;p83"/>
          <p:cNvSpPr/>
          <p:nvPr/>
        </p:nvSpPr>
        <p:spPr>
          <a:xfrm>
            <a:off x="6286500" y="3911600"/>
            <a:ext cx="368300" cy="3683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0" name="Google Shape;980;p83"/>
          <p:cNvSpPr/>
          <p:nvPr/>
        </p:nvSpPr>
        <p:spPr>
          <a:xfrm>
            <a:off x="6349174" y="3949979"/>
            <a:ext cx="241300" cy="241300"/>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1" name="Google Shape;981;p83"/>
          <p:cNvSpPr/>
          <p:nvPr/>
        </p:nvSpPr>
        <p:spPr>
          <a:xfrm>
            <a:off x="6629400" y="3695700"/>
            <a:ext cx="368300" cy="36830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2" name="Google Shape;982;p83"/>
          <p:cNvSpPr/>
          <p:nvPr/>
        </p:nvSpPr>
        <p:spPr>
          <a:xfrm>
            <a:off x="6692074" y="3730040"/>
            <a:ext cx="241300" cy="241300"/>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3" name="Google Shape;983;p83"/>
          <p:cNvSpPr/>
          <p:nvPr/>
        </p:nvSpPr>
        <p:spPr>
          <a:xfrm>
            <a:off x="6362700" y="3416300"/>
            <a:ext cx="368300" cy="368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4" name="Google Shape;984;p83"/>
          <p:cNvSpPr/>
          <p:nvPr/>
        </p:nvSpPr>
        <p:spPr>
          <a:xfrm>
            <a:off x="6433553" y="3463061"/>
            <a:ext cx="229235" cy="228600"/>
          </a:xfrm>
          <a:custGeom>
            <a:avLst/>
            <a:gdLst/>
            <a:ahLst/>
            <a:cxnLst/>
            <a:rect l="l" t="t" r="r" b="b"/>
            <a:pathLst>
              <a:path w="229234" h="228600" extrusionOk="0">
                <a:moveTo>
                  <a:pt x="114312" y="0"/>
                </a:moveTo>
                <a:lnTo>
                  <a:pt x="69817" y="8981"/>
                </a:lnTo>
                <a:lnTo>
                  <a:pt x="33481" y="33475"/>
                </a:lnTo>
                <a:lnTo>
                  <a:pt x="8983" y="69806"/>
                </a:lnTo>
                <a:lnTo>
                  <a:pt x="0" y="114300"/>
                </a:lnTo>
                <a:lnTo>
                  <a:pt x="8983" y="158787"/>
                </a:lnTo>
                <a:lnTo>
                  <a:pt x="33481" y="195119"/>
                </a:lnTo>
                <a:lnTo>
                  <a:pt x="69817" y="219616"/>
                </a:lnTo>
                <a:lnTo>
                  <a:pt x="114312" y="228599"/>
                </a:lnTo>
                <a:lnTo>
                  <a:pt x="158800" y="219616"/>
                </a:lnTo>
                <a:lnTo>
                  <a:pt x="195132" y="195119"/>
                </a:lnTo>
                <a:lnTo>
                  <a:pt x="219629" y="158787"/>
                </a:lnTo>
                <a:lnTo>
                  <a:pt x="228612" y="114300"/>
                </a:lnTo>
                <a:lnTo>
                  <a:pt x="219629" y="69806"/>
                </a:lnTo>
                <a:lnTo>
                  <a:pt x="195132" y="33475"/>
                </a:lnTo>
                <a:lnTo>
                  <a:pt x="158800" y="8981"/>
                </a:lnTo>
                <a:lnTo>
                  <a:pt x="114312" y="0"/>
                </a:lnTo>
                <a:close/>
              </a:path>
            </a:pathLst>
          </a:custGeom>
          <a:solidFill>
            <a:srgbClr val="008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5" name="Google Shape;985;p83"/>
          <p:cNvSpPr/>
          <p:nvPr/>
        </p:nvSpPr>
        <p:spPr>
          <a:xfrm>
            <a:off x="6433553" y="3463061"/>
            <a:ext cx="228600" cy="228600"/>
          </a:xfrm>
          <a:custGeom>
            <a:avLst/>
            <a:gdLst/>
            <a:ahLst/>
            <a:cxnLst/>
            <a:rect l="l" t="t" r="r" b="b"/>
            <a:pathLst>
              <a:path w="228600" h="228600" extrusionOk="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6" name="Google Shape;986;p83"/>
          <p:cNvSpPr/>
          <p:nvPr/>
        </p:nvSpPr>
        <p:spPr>
          <a:xfrm>
            <a:off x="7327900" y="4368800"/>
            <a:ext cx="368300" cy="3683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7" name="Google Shape;987;p83"/>
          <p:cNvSpPr/>
          <p:nvPr/>
        </p:nvSpPr>
        <p:spPr>
          <a:xfrm>
            <a:off x="7390574" y="4409211"/>
            <a:ext cx="241300" cy="241300"/>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8" name="Google Shape;988;p83"/>
          <p:cNvSpPr/>
          <p:nvPr/>
        </p:nvSpPr>
        <p:spPr>
          <a:xfrm>
            <a:off x="7073900" y="4711700"/>
            <a:ext cx="368300" cy="368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9" name="Google Shape;989;p83"/>
          <p:cNvSpPr/>
          <p:nvPr/>
        </p:nvSpPr>
        <p:spPr>
          <a:xfrm>
            <a:off x="7138403" y="4752111"/>
            <a:ext cx="241300" cy="241300"/>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0" name="Google Shape;990;p83"/>
          <p:cNvSpPr/>
          <p:nvPr/>
        </p:nvSpPr>
        <p:spPr>
          <a:xfrm>
            <a:off x="7442200" y="4711700"/>
            <a:ext cx="368300" cy="3683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1" name="Google Shape;991;p83"/>
          <p:cNvSpPr/>
          <p:nvPr/>
        </p:nvSpPr>
        <p:spPr>
          <a:xfrm>
            <a:off x="7504874" y="4752111"/>
            <a:ext cx="241300" cy="241300"/>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2" name="Google Shape;992;p83"/>
          <p:cNvSpPr/>
          <p:nvPr/>
        </p:nvSpPr>
        <p:spPr>
          <a:xfrm>
            <a:off x="7810500" y="4546600"/>
            <a:ext cx="368300" cy="3683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3" name="Google Shape;993;p83"/>
          <p:cNvSpPr/>
          <p:nvPr/>
        </p:nvSpPr>
        <p:spPr>
          <a:xfrm>
            <a:off x="7873174" y="4584979"/>
            <a:ext cx="241300" cy="241300"/>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4" name="Google Shape;994;p83"/>
          <p:cNvSpPr/>
          <p:nvPr/>
        </p:nvSpPr>
        <p:spPr>
          <a:xfrm>
            <a:off x="5854700" y="4622800"/>
            <a:ext cx="368300" cy="368300"/>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5" name="Google Shape;995;p83"/>
          <p:cNvSpPr/>
          <p:nvPr/>
        </p:nvSpPr>
        <p:spPr>
          <a:xfrm>
            <a:off x="5929236" y="4667529"/>
            <a:ext cx="228600" cy="228600"/>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6" name="Google Shape;996;p83"/>
          <p:cNvSpPr/>
          <p:nvPr/>
        </p:nvSpPr>
        <p:spPr>
          <a:xfrm>
            <a:off x="5929236" y="4667529"/>
            <a:ext cx="228600" cy="228600"/>
          </a:xfrm>
          <a:custGeom>
            <a:avLst/>
            <a:gdLst/>
            <a:ahLst/>
            <a:cxnLst/>
            <a:rect l="l" t="t" r="r" b="b"/>
            <a:pathLst>
              <a:path w="228600" h="228600" extrusionOk="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7" name="Google Shape;997;p83"/>
          <p:cNvSpPr/>
          <p:nvPr/>
        </p:nvSpPr>
        <p:spPr>
          <a:xfrm>
            <a:off x="6121400" y="3302000"/>
            <a:ext cx="368300" cy="368300"/>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8" name="Google Shape;998;p83"/>
          <p:cNvSpPr/>
          <p:nvPr/>
        </p:nvSpPr>
        <p:spPr>
          <a:xfrm>
            <a:off x="6185077" y="3348761"/>
            <a:ext cx="228600" cy="228600"/>
          </a:xfrm>
          <a:custGeom>
            <a:avLst/>
            <a:gdLst/>
            <a:ahLst/>
            <a:cxnLst/>
            <a:rect l="l" t="t" r="r" b="b"/>
            <a:pathLst>
              <a:path w="228600" h="228600" extrusionOk="0">
                <a:moveTo>
                  <a:pt x="114300" y="0"/>
                </a:moveTo>
                <a:lnTo>
                  <a:pt x="69812" y="8981"/>
                </a:lnTo>
                <a:lnTo>
                  <a:pt x="33480" y="33475"/>
                </a:lnTo>
                <a:lnTo>
                  <a:pt x="8983" y="69806"/>
                </a:lnTo>
                <a:lnTo>
                  <a:pt x="0" y="114300"/>
                </a:lnTo>
                <a:lnTo>
                  <a:pt x="8983" y="158787"/>
                </a:lnTo>
                <a:lnTo>
                  <a:pt x="33480" y="195119"/>
                </a:lnTo>
                <a:lnTo>
                  <a:pt x="69812" y="219616"/>
                </a:lnTo>
                <a:lnTo>
                  <a:pt x="114300" y="228600"/>
                </a:lnTo>
                <a:lnTo>
                  <a:pt x="158793" y="219616"/>
                </a:lnTo>
                <a:lnTo>
                  <a:pt x="195124" y="195119"/>
                </a:lnTo>
                <a:lnTo>
                  <a:pt x="219618" y="158787"/>
                </a:lnTo>
                <a:lnTo>
                  <a:pt x="228600" y="114300"/>
                </a:lnTo>
                <a:lnTo>
                  <a:pt x="219618" y="69806"/>
                </a:lnTo>
                <a:lnTo>
                  <a:pt x="195124" y="33475"/>
                </a:lnTo>
                <a:lnTo>
                  <a:pt x="158793" y="8981"/>
                </a:lnTo>
                <a:lnTo>
                  <a:pt x="114300" y="0"/>
                </a:lnTo>
                <a:close/>
              </a:path>
            </a:pathLst>
          </a:custGeom>
          <a:solidFill>
            <a:srgbClr val="008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9" name="Google Shape;999;p83"/>
          <p:cNvSpPr/>
          <p:nvPr/>
        </p:nvSpPr>
        <p:spPr>
          <a:xfrm>
            <a:off x="6185077" y="3348761"/>
            <a:ext cx="228600" cy="228600"/>
          </a:xfrm>
          <a:custGeom>
            <a:avLst/>
            <a:gdLst/>
            <a:ahLst/>
            <a:cxnLst/>
            <a:rect l="l" t="t" r="r" b="b"/>
            <a:pathLst>
              <a:path w="228600" h="228600" extrusionOk="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0" name="Google Shape;1000;p83"/>
          <p:cNvSpPr/>
          <p:nvPr/>
        </p:nvSpPr>
        <p:spPr>
          <a:xfrm>
            <a:off x="3886200" y="3873500"/>
            <a:ext cx="1219200" cy="698500"/>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1" name="Google Shape;1001;p83"/>
          <p:cNvSpPr/>
          <p:nvPr/>
        </p:nvSpPr>
        <p:spPr>
          <a:xfrm>
            <a:off x="3949700" y="3934980"/>
            <a:ext cx="1079068" cy="534492"/>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2" name="Google Shape;1002;p83"/>
          <p:cNvSpPr/>
          <p:nvPr/>
        </p:nvSpPr>
        <p:spPr>
          <a:xfrm>
            <a:off x="3949700" y="3934980"/>
            <a:ext cx="1079500" cy="534670"/>
          </a:xfrm>
          <a:custGeom>
            <a:avLst/>
            <a:gdLst/>
            <a:ahLst/>
            <a:cxnLst/>
            <a:rect l="l" t="t" r="r" b="b"/>
            <a:pathLst>
              <a:path w="1079500" h="534670" extrusionOk="0">
                <a:moveTo>
                  <a:pt x="0" y="133624"/>
                </a:moveTo>
                <a:lnTo>
                  <a:pt x="811828" y="133624"/>
                </a:lnTo>
                <a:lnTo>
                  <a:pt x="811828" y="0"/>
                </a:lnTo>
                <a:lnTo>
                  <a:pt x="1079080" y="267248"/>
                </a:lnTo>
                <a:lnTo>
                  <a:pt x="811828" y="534495"/>
                </a:lnTo>
                <a:lnTo>
                  <a:pt x="811828" y="400871"/>
                </a:lnTo>
                <a:lnTo>
                  <a:pt x="0" y="400871"/>
                </a:lnTo>
                <a:lnTo>
                  <a:pt x="0" y="133624"/>
                </a:lnTo>
                <a:close/>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3" name="Google Shape;1003;p83"/>
          <p:cNvSpPr txBox="1"/>
          <p:nvPr/>
        </p:nvSpPr>
        <p:spPr>
          <a:xfrm>
            <a:off x="-12700" y="6527800"/>
            <a:ext cx="2682900" cy="2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Slide Credit: Eric Eaton</a:t>
            </a:r>
            <a:endParaRPr/>
          </a:p>
        </p:txBody>
      </p:sp>
    </p:spTree>
    <p:extLst>
      <p:ext uri="{BB962C8B-B14F-4D97-AF65-F5344CB8AC3E}">
        <p14:creationId xmlns:p14="http://schemas.microsoft.com/office/powerpoint/2010/main" val="39222360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85"/>
          <p:cNvSpPr/>
          <p:nvPr/>
        </p:nvSpPr>
        <p:spPr>
          <a:xfrm>
            <a:off x="725032" y="1434333"/>
            <a:ext cx="1490370" cy="198537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9" name="Google Shape;1029;p85"/>
          <p:cNvSpPr/>
          <p:nvPr/>
        </p:nvSpPr>
        <p:spPr>
          <a:xfrm>
            <a:off x="2283906" y="1421442"/>
            <a:ext cx="1490370" cy="198537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0" name="Google Shape;1030;p85"/>
          <p:cNvSpPr txBox="1"/>
          <p:nvPr/>
        </p:nvSpPr>
        <p:spPr>
          <a:xfrm>
            <a:off x="708326" y="3510806"/>
            <a:ext cx="2949274" cy="352394"/>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dirty="0">
                <a:latin typeface="Trebuchet MS"/>
                <a:ea typeface="Trebuchet MS"/>
                <a:cs typeface="Trebuchet MS"/>
                <a:sym typeface="Trebuchet MS"/>
              </a:rPr>
              <a:t>Organize computing clusters</a:t>
            </a:r>
            <a:endParaRPr sz="1800" dirty="0">
              <a:latin typeface="Trebuchet MS"/>
              <a:ea typeface="Trebuchet MS"/>
              <a:cs typeface="Trebuchet MS"/>
              <a:sym typeface="Trebuchet MS"/>
            </a:endParaRPr>
          </a:p>
        </p:txBody>
      </p:sp>
      <p:sp>
        <p:nvSpPr>
          <p:cNvPr id="1031" name="Google Shape;1031;p85"/>
          <p:cNvSpPr txBox="1"/>
          <p:nvPr/>
        </p:nvSpPr>
        <p:spPr>
          <a:xfrm>
            <a:off x="5409653" y="3472266"/>
            <a:ext cx="2966022" cy="31048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dirty="0">
                <a:latin typeface="Trebuchet MS"/>
                <a:ea typeface="Trebuchet MS"/>
                <a:cs typeface="Trebuchet MS"/>
                <a:sym typeface="Trebuchet MS"/>
              </a:rPr>
              <a:t>Social network analysis</a:t>
            </a:r>
            <a:endParaRPr sz="1800" dirty="0">
              <a:latin typeface="Trebuchet MS"/>
              <a:ea typeface="Trebuchet MS"/>
              <a:cs typeface="Trebuchet MS"/>
              <a:sym typeface="Trebuchet MS"/>
            </a:endParaRPr>
          </a:p>
        </p:txBody>
      </p:sp>
      <p:sp>
        <p:nvSpPr>
          <p:cNvPr id="1032" name="Google Shape;1032;p85"/>
          <p:cNvSpPr/>
          <p:nvPr/>
        </p:nvSpPr>
        <p:spPr>
          <a:xfrm>
            <a:off x="5094287" y="3988889"/>
            <a:ext cx="3294659" cy="218648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3" name="Google Shape;1033;p85"/>
          <p:cNvSpPr txBox="1"/>
          <p:nvPr/>
        </p:nvSpPr>
        <p:spPr>
          <a:xfrm>
            <a:off x="5111675" y="6052450"/>
            <a:ext cx="3264000" cy="500400"/>
          </a:xfrm>
          <a:prstGeom prst="rect">
            <a:avLst/>
          </a:prstGeom>
          <a:solidFill>
            <a:srgbClr val="FFFFFF">
              <a:alpha val="50196"/>
            </a:srgbClr>
          </a:solid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None/>
            </a:pPr>
            <a:r>
              <a:rPr lang="en-US" sz="700">
                <a:latin typeface="Trebuchet MS"/>
                <a:ea typeface="Trebuchet MS"/>
                <a:cs typeface="Trebuchet MS"/>
                <a:sym typeface="Trebuchet MS"/>
              </a:rPr>
              <a:t>Image credit: NASA/JPL-Caltech/E. Churchwell (Univ. of Wisconsin, Madison)</a:t>
            </a:r>
            <a:endParaRPr sz="700">
              <a:latin typeface="Trebuchet MS"/>
              <a:ea typeface="Trebuchet MS"/>
              <a:cs typeface="Trebuchet MS"/>
              <a:sym typeface="Trebuchet MS"/>
            </a:endParaRPr>
          </a:p>
          <a:p>
            <a:pPr marL="0" marR="0" lvl="0" indent="0" algn="l" rtl="0">
              <a:lnSpc>
                <a:spcPct val="100000"/>
              </a:lnSpc>
              <a:spcBef>
                <a:spcPts val="45"/>
              </a:spcBef>
              <a:spcAft>
                <a:spcPts val="0"/>
              </a:spcAft>
              <a:buNone/>
            </a:pPr>
            <a:endParaRPr sz="600">
              <a:latin typeface="Times New Roman"/>
              <a:ea typeface="Times New Roman"/>
              <a:cs typeface="Times New Roman"/>
              <a:sym typeface="Times New Roman"/>
            </a:endParaRPr>
          </a:p>
          <a:p>
            <a:pPr marL="455930" marR="0" lvl="0" indent="0" algn="l" rtl="0">
              <a:lnSpc>
                <a:spcPct val="100000"/>
              </a:lnSpc>
              <a:spcBef>
                <a:spcPts val="0"/>
              </a:spcBef>
              <a:spcAft>
                <a:spcPts val="0"/>
              </a:spcAft>
              <a:buNone/>
            </a:pPr>
            <a:r>
              <a:rPr lang="en-US" sz="1800">
                <a:latin typeface="Trebuchet MS"/>
                <a:ea typeface="Trebuchet MS"/>
                <a:cs typeface="Trebuchet MS"/>
                <a:sym typeface="Trebuchet MS"/>
              </a:rPr>
              <a:t>Astronomical data analysis</a:t>
            </a:r>
            <a:endParaRPr sz="1800">
              <a:latin typeface="Trebuchet MS"/>
              <a:ea typeface="Trebuchet MS"/>
              <a:cs typeface="Trebuchet MS"/>
              <a:sym typeface="Trebuchet MS"/>
            </a:endParaRPr>
          </a:p>
        </p:txBody>
      </p:sp>
      <p:sp>
        <p:nvSpPr>
          <p:cNvPr id="1034" name="Google Shape;1034;p85"/>
          <p:cNvSpPr/>
          <p:nvPr/>
        </p:nvSpPr>
        <p:spPr>
          <a:xfrm>
            <a:off x="482600" y="3467100"/>
            <a:ext cx="3263900" cy="33909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5" name="Google Shape;1035;p85"/>
          <p:cNvSpPr/>
          <p:nvPr/>
        </p:nvSpPr>
        <p:spPr>
          <a:xfrm>
            <a:off x="2640914" y="4156908"/>
            <a:ext cx="368640" cy="678934"/>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6" name="Google Shape;1036;p85"/>
          <p:cNvSpPr/>
          <p:nvPr/>
        </p:nvSpPr>
        <p:spPr>
          <a:xfrm>
            <a:off x="2348509" y="3965125"/>
            <a:ext cx="368700" cy="6789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7" name="Google Shape;1037;p85"/>
          <p:cNvSpPr/>
          <p:nvPr/>
        </p:nvSpPr>
        <p:spPr>
          <a:xfrm>
            <a:off x="2286000" y="4273087"/>
            <a:ext cx="368640" cy="678934"/>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8" name="Google Shape;1038;p85"/>
          <p:cNvSpPr/>
          <p:nvPr/>
        </p:nvSpPr>
        <p:spPr>
          <a:xfrm>
            <a:off x="1201587" y="5035129"/>
            <a:ext cx="368640" cy="678934"/>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9" name="Google Shape;1039;p85"/>
          <p:cNvSpPr/>
          <p:nvPr/>
        </p:nvSpPr>
        <p:spPr>
          <a:xfrm>
            <a:off x="2905671" y="4876147"/>
            <a:ext cx="368640" cy="678934"/>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0" name="Google Shape;1040;p85"/>
          <p:cNvSpPr/>
          <p:nvPr/>
        </p:nvSpPr>
        <p:spPr>
          <a:xfrm>
            <a:off x="1684718" y="4876147"/>
            <a:ext cx="368640" cy="678934"/>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1" name="Google Shape;1041;p85"/>
          <p:cNvSpPr/>
          <p:nvPr/>
        </p:nvSpPr>
        <p:spPr>
          <a:xfrm>
            <a:off x="1960029" y="5073290"/>
            <a:ext cx="368640" cy="678934"/>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2" name="Google Shape;1042;p85"/>
          <p:cNvSpPr/>
          <p:nvPr/>
        </p:nvSpPr>
        <p:spPr>
          <a:xfrm>
            <a:off x="2456599" y="4968703"/>
            <a:ext cx="368640" cy="678934"/>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3" name="Google Shape;1043;p85"/>
          <p:cNvSpPr/>
          <p:nvPr/>
        </p:nvSpPr>
        <p:spPr>
          <a:xfrm>
            <a:off x="2078088" y="5317504"/>
            <a:ext cx="368640" cy="678934"/>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4" name="Google Shape;1044;p85"/>
          <p:cNvSpPr/>
          <p:nvPr/>
        </p:nvSpPr>
        <p:spPr>
          <a:xfrm>
            <a:off x="1493138" y="5256319"/>
            <a:ext cx="368640" cy="678934"/>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5" name="Google Shape;1045;p85"/>
          <p:cNvSpPr/>
          <p:nvPr/>
        </p:nvSpPr>
        <p:spPr>
          <a:xfrm>
            <a:off x="1705025" y="4015023"/>
            <a:ext cx="368640" cy="678934"/>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6" name="Google Shape;1046;p85"/>
          <p:cNvSpPr/>
          <p:nvPr/>
        </p:nvSpPr>
        <p:spPr>
          <a:xfrm>
            <a:off x="1210633" y="4096430"/>
            <a:ext cx="368640" cy="678934"/>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7" name="Google Shape;1047;p85"/>
          <p:cNvSpPr/>
          <p:nvPr/>
        </p:nvSpPr>
        <p:spPr>
          <a:xfrm>
            <a:off x="1532280" y="4326389"/>
            <a:ext cx="368640" cy="678934"/>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8" name="Google Shape;1048;p85"/>
          <p:cNvSpPr/>
          <p:nvPr/>
        </p:nvSpPr>
        <p:spPr>
          <a:xfrm>
            <a:off x="1163637" y="4289775"/>
            <a:ext cx="368640" cy="678934"/>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9" name="Google Shape;1049;p85"/>
          <p:cNvSpPr/>
          <p:nvPr/>
        </p:nvSpPr>
        <p:spPr>
          <a:xfrm>
            <a:off x="2532824" y="5215614"/>
            <a:ext cx="368640" cy="678934"/>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0" name="Google Shape;1050;p85"/>
          <p:cNvSpPr/>
          <p:nvPr/>
        </p:nvSpPr>
        <p:spPr>
          <a:xfrm>
            <a:off x="5332907" y="1361924"/>
            <a:ext cx="292201" cy="622537"/>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1" name="Google Shape;1051;p85"/>
          <p:cNvSpPr/>
          <p:nvPr/>
        </p:nvSpPr>
        <p:spPr>
          <a:xfrm>
            <a:off x="6192582" y="1310807"/>
            <a:ext cx="292201" cy="62253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2" name="Google Shape;1052;p85"/>
          <p:cNvSpPr/>
          <p:nvPr/>
        </p:nvSpPr>
        <p:spPr>
          <a:xfrm>
            <a:off x="6108267" y="2449362"/>
            <a:ext cx="292201" cy="622537"/>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3" name="Google Shape;1053;p85"/>
          <p:cNvSpPr/>
          <p:nvPr/>
        </p:nvSpPr>
        <p:spPr>
          <a:xfrm>
            <a:off x="5081244" y="2108456"/>
            <a:ext cx="292201" cy="622537"/>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4" name="Google Shape;1054;p85"/>
          <p:cNvSpPr/>
          <p:nvPr/>
        </p:nvSpPr>
        <p:spPr>
          <a:xfrm>
            <a:off x="5603658" y="2153795"/>
            <a:ext cx="292201" cy="622537"/>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5" name="Google Shape;1055;p85"/>
          <p:cNvSpPr/>
          <p:nvPr/>
        </p:nvSpPr>
        <p:spPr>
          <a:xfrm>
            <a:off x="6617184" y="1213202"/>
            <a:ext cx="292201" cy="62253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6" name="Google Shape;1056;p85"/>
          <p:cNvSpPr/>
          <p:nvPr/>
        </p:nvSpPr>
        <p:spPr>
          <a:xfrm>
            <a:off x="6553224" y="1979309"/>
            <a:ext cx="292201" cy="62253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7" name="Google Shape;1057;p85"/>
          <p:cNvSpPr/>
          <p:nvPr/>
        </p:nvSpPr>
        <p:spPr>
          <a:xfrm>
            <a:off x="7361071" y="1276872"/>
            <a:ext cx="292201" cy="62253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8" name="Google Shape;1058;p85"/>
          <p:cNvSpPr/>
          <p:nvPr/>
        </p:nvSpPr>
        <p:spPr>
          <a:xfrm>
            <a:off x="6991527" y="1612635"/>
            <a:ext cx="292201" cy="62253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9" name="Google Shape;1059;p85"/>
          <p:cNvSpPr/>
          <p:nvPr/>
        </p:nvSpPr>
        <p:spPr>
          <a:xfrm>
            <a:off x="7938642" y="1356768"/>
            <a:ext cx="292201" cy="62253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0" name="Google Shape;1060;p85"/>
          <p:cNvSpPr/>
          <p:nvPr/>
        </p:nvSpPr>
        <p:spPr>
          <a:xfrm>
            <a:off x="7715630" y="1974217"/>
            <a:ext cx="292201" cy="62253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1" name="Google Shape;1061;p85"/>
          <p:cNvSpPr/>
          <p:nvPr/>
        </p:nvSpPr>
        <p:spPr>
          <a:xfrm>
            <a:off x="6640384" y="2831771"/>
            <a:ext cx="292201" cy="622537"/>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2" name="Google Shape;1062;p85"/>
          <p:cNvSpPr/>
          <p:nvPr/>
        </p:nvSpPr>
        <p:spPr>
          <a:xfrm>
            <a:off x="7118082" y="2591653"/>
            <a:ext cx="292201" cy="622537"/>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3" name="Google Shape;1063;p85"/>
          <p:cNvSpPr/>
          <p:nvPr/>
        </p:nvSpPr>
        <p:spPr>
          <a:xfrm>
            <a:off x="5323216" y="1984411"/>
            <a:ext cx="165735" cy="306705"/>
          </a:xfrm>
          <a:custGeom>
            <a:avLst/>
            <a:gdLst/>
            <a:ahLst/>
            <a:cxnLst/>
            <a:rect l="l" t="t" r="r" b="b"/>
            <a:pathLst>
              <a:path w="165735" h="306705" extrusionOk="0">
                <a:moveTo>
                  <a:pt x="19176" y="182321"/>
                </a:moveTo>
                <a:lnTo>
                  <a:pt x="5194" y="183476"/>
                </a:lnTo>
                <a:lnTo>
                  <a:pt x="0" y="189611"/>
                </a:lnTo>
                <a:lnTo>
                  <a:pt x="9664" y="306222"/>
                </a:lnTo>
                <a:lnTo>
                  <a:pt x="97378" y="246545"/>
                </a:lnTo>
                <a:lnTo>
                  <a:pt x="52222" y="246545"/>
                </a:lnTo>
                <a:lnTo>
                  <a:pt x="57441" y="235610"/>
                </a:lnTo>
                <a:lnTo>
                  <a:pt x="29298" y="235610"/>
                </a:lnTo>
                <a:lnTo>
                  <a:pt x="25311" y="187515"/>
                </a:lnTo>
                <a:lnTo>
                  <a:pt x="19176" y="182321"/>
                </a:lnTo>
                <a:close/>
              </a:path>
              <a:path w="165735" h="306705" extrusionOk="0">
                <a:moveTo>
                  <a:pt x="92125" y="219405"/>
                </a:moveTo>
                <a:lnTo>
                  <a:pt x="52222" y="246545"/>
                </a:lnTo>
                <a:lnTo>
                  <a:pt x="97378" y="246545"/>
                </a:lnTo>
                <a:lnTo>
                  <a:pt x="106413" y="240398"/>
                </a:lnTo>
                <a:lnTo>
                  <a:pt x="107911" y="232498"/>
                </a:lnTo>
                <a:lnTo>
                  <a:pt x="100025" y="220903"/>
                </a:lnTo>
                <a:lnTo>
                  <a:pt x="92125" y="219405"/>
                </a:lnTo>
                <a:close/>
              </a:path>
              <a:path w="165735" h="306705" extrusionOk="0">
                <a:moveTo>
                  <a:pt x="160775" y="59677"/>
                </a:moveTo>
                <a:lnTo>
                  <a:pt x="113271" y="59677"/>
                </a:lnTo>
                <a:lnTo>
                  <a:pt x="29298" y="235610"/>
                </a:lnTo>
                <a:lnTo>
                  <a:pt x="57441" y="235610"/>
                </a:lnTo>
                <a:lnTo>
                  <a:pt x="136194" y="70612"/>
                </a:lnTo>
                <a:lnTo>
                  <a:pt x="161681" y="70612"/>
                </a:lnTo>
                <a:lnTo>
                  <a:pt x="160775" y="59677"/>
                </a:lnTo>
                <a:close/>
              </a:path>
              <a:path w="165735" h="306705" extrusionOk="0">
                <a:moveTo>
                  <a:pt x="161681" y="70612"/>
                </a:moveTo>
                <a:lnTo>
                  <a:pt x="136194" y="70612"/>
                </a:lnTo>
                <a:lnTo>
                  <a:pt x="140182" y="118706"/>
                </a:lnTo>
                <a:lnTo>
                  <a:pt x="146316" y="123901"/>
                </a:lnTo>
                <a:lnTo>
                  <a:pt x="160299" y="122745"/>
                </a:lnTo>
                <a:lnTo>
                  <a:pt x="165493" y="116611"/>
                </a:lnTo>
                <a:lnTo>
                  <a:pt x="161681" y="70612"/>
                </a:lnTo>
                <a:close/>
              </a:path>
              <a:path w="165735" h="306705" extrusionOk="0">
                <a:moveTo>
                  <a:pt x="155828" y="0"/>
                </a:moveTo>
                <a:lnTo>
                  <a:pt x="59080" y="65811"/>
                </a:lnTo>
                <a:lnTo>
                  <a:pt x="57581" y="73710"/>
                </a:lnTo>
                <a:lnTo>
                  <a:pt x="65468" y="85318"/>
                </a:lnTo>
                <a:lnTo>
                  <a:pt x="73380" y="86817"/>
                </a:lnTo>
                <a:lnTo>
                  <a:pt x="113271" y="59677"/>
                </a:lnTo>
                <a:lnTo>
                  <a:pt x="160775" y="59677"/>
                </a:lnTo>
                <a:lnTo>
                  <a:pt x="15582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4" name="Google Shape;1064;p85"/>
          <p:cNvSpPr/>
          <p:nvPr/>
        </p:nvSpPr>
        <p:spPr>
          <a:xfrm>
            <a:off x="5463450" y="1984411"/>
            <a:ext cx="177800" cy="351155"/>
          </a:xfrm>
          <a:custGeom>
            <a:avLst/>
            <a:gdLst/>
            <a:ahLst/>
            <a:cxnLst/>
            <a:rect l="l" t="t" r="r" b="b"/>
            <a:pathLst>
              <a:path w="177800" h="351155" extrusionOk="0">
                <a:moveTo>
                  <a:pt x="83718" y="259816"/>
                </a:moveTo>
                <a:lnTo>
                  <a:pt x="75755" y="260921"/>
                </a:lnTo>
                <a:lnTo>
                  <a:pt x="67284" y="272110"/>
                </a:lnTo>
                <a:lnTo>
                  <a:pt x="68389" y="280073"/>
                </a:lnTo>
                <a:lnTo>
                  <a:pt x="161683" y="350685"/>
                </a:lnTo>
                <a:lnTo>
                  <a:pt x="169959" y="288937"/>
                </a:lnTo>
                <a:lnTo>
                  <a:pt x="122199" y="288937"/>
                </a:lnTo>
                <a:lnTo>
                  <a:pt x="83718" y="259816"/>
                </a:lnTo>
                <a:close/>
              </a:path>
              <a:path w="177800" h="351155" extrusionOk="0">
                <a:moveTo>
                  <a:pt x="59099" y="71513"/>
                </a:moveTo>
                <a:lnTo>
                  <a:pt x="31584" y="71513"/>
                </a:lnTo>
                <a:lnTo>
                  <a:pt x="122199" y="288937"/>
                </a:lnTo>
                <a:lnTo>
                  <a:pt x="169959" y="288937"/>
                </a:lnTo>
                <a:lnTo>
                  <a:pt x="171268" y="279171"/>
                </a:lnTo>
                <a:lnTo>
                  <a:pt x="145643" y="279171"/>
                </a:lnTo>
                <a:lnTo>
                  <a:pt x="59099" y="71513"/>
                </a:lnTo>
                <a:close/>
              </a:path>
              <a:path w="177800" h="351155" extrusionOk="0">
                <a:moveTo>
                  <a:pt x="158445" y="226466"/>
                </a:moveTo>
                <a:lnTo>
                  <a:pt x="152057" y="231343"/>
                </a:lnTo>
                <a:lnTo>
                  <a:pt x="145643" y="279171"/>
                </a:lnTo>
                <a:lnTo>
                  <a:pt x="171268" y="279171"/>
                </a:lnTo>
                <a:lnTo>
                  <a:pt x="177228" y="234708"/>
                </a:lnTo>
                <a:lnTo>
                  <a:pt x="172351" y="228320"/>
                </a:lnTo>
                <a:lnTo>
                  <a:pt x="158445" y="226466"/>
                </a:lnTo>
                <a:close/>
              </a:path>
              <a:path w="177800" h="351155" extrusionOk="0">
                <a:moveTo>
                  <a:pt x="15544" y="0"/>
                </a:moveTo>
                <a:lnTo>
                  <a:pt x="0" y="115963"/>
                </a:lnTo>
                <a:lnTo>
                  <a:pt x="4876" y="122364"/>
                </a:lnTo>
                <a:lnTo>
                  <a:pt x="18783" y="124218"/>
                </a:lnTo>
                <a:lnTo>
                  <a:pt x="25171" y="119341"/>
                </a:lnTo>
                <a:lnTo>
                  <a:pt x="31584" y="71513"/>
                </a:lnTo>
                <a:lnTo>
                  <a:pt x="59099" y="71513"/>
                </a:lnTo>
                <a:lnTo>
                  <a:pt x="55029" y="61747"/>
                </a:lnTo>
                <a:lnTo>
                  <a:pt x="97126" y="61747"/>
                </a:lnTo>
                <a:lnTo>
                  <a:pt x="15544" y="0"/>
                </a:lnTo>
                <a:close/>
              </a:path>
              <a:path w="177800" h="351155" extrusionOk="0">
                <a:moveTo>
                  <a:pt x="97126" y="61747"/>
                </a:moveTo>
                <a:lnTo>
                  <a:pt x="55029" y="61747"/>
                </a:lnTo>
                <a:lnTo>
                  <a:pt x="93510" y="90868"/>
                </a:lnTo>
                <a:lnTo>
                  <a:pt x="101472" y="89763"/>
                </a:lnTo>
                <a:lnTo>
                  <a:pt x="109943" y="78574"/>
                </a:lnTo>
                <a:lnTo>
                  <a:pt x="108838" y="70612"/>
                </a:lnTo>
                <a:lnTo>
                  <a:pt x="97126" y="61747"/>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5" name="Google Shape;1065;p85"/>
          <p:cNvSpPr/>
          <p:nvPr/>
        </p:nvSpPr>
        <p:spPr>
          <a:xfrm>
            <a:off x="5895821" y="2601809"/>
            <a:ext cx="212496" cy="158864"/>
          </a:xfrm>
          <a:prstGeom prst="rect">
            <a:avLst/>
          </a:pr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6" name="Google Shape;1066;p85"/>
          <p:cNvSpPr/>
          <p:nvPr/>
        </p:nvSpPr>
        <p:spPr>
          <a:xfrm>
            <a:off x="5685243" y="2994319"/>
            <a:ext cx="292201" cy="622537"/>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7" name="Google Shape;1067;p85"/>
          <p:cNvSpPr/>
          <p:nvPr/>
        </p:nvSpPr>
        <p:spPr>
          <a:xfrm>
            <a:off x="6338658" y="1933294"/>
            <a:ext cx="214629" cy="357505"/>
          </a:xfrm>
          <a:custGeom>
            <a:avLst/>
            <a:gdLst/>
            <a:ahLst/>
            <a:cxnLst/>
            <a:rect l="l" t="t" r="r" b="b"/>
            <a:pathLst>
              <a:path w="214629" h="357505" extrusionOk="0">
                <a:moveTo>
                  <a:pt x="124244" y="278777"/>
                </a:moveTo>
                <a:lnTo>
                  <a:pt x="116522" y="281025"/>
                </a:lnTo>
                <a:lnTo>
                  <a:pt x="109778" y="293319"/>
                </a:lnTo>
                <a:lnTo>
                  <a:pt x="112026" y="301040"/>
                </a:lnTo>
                <a:lnTo>
                  <a:pt x="214591" y="357327"/>
                </a:lnTo>
                <a:lnTo>
                  <a:pt x="213889" y="301993"/>
                </a:lnTo>
                <a:lnTo>
                  <a:pt x="166547" y="301993"/>
                </a:lnTo>
                <a:lnTo>
                  <a:pt x="124244" y="278777"/>
                </a:lnTo>
                <a:close/>
              </a:path>
              <a:path w="214629" h="357505" extrusionOk="0">
                <a:moveTo>
                  <a:pt x="55900" y="68427"/>
                </a:moveTo>
                <a:lnTo>
                  <a:pt x="26276" y="68427"/>
                </a:lnTo>
                <a:lnTo>
                  <a:pt x="166547" y="301993"/>
                </a:lnTo>
                <a:lnTo>
                  <a:pt x="213889" y="301993"/>
                </a:lnTo>
                <a:lnTo>
                  <a:pt x="213722" y="288912"/>
                </a:lnTo>
                <a:lnTo>
                  <a:pt x="188328" y="288912"/>
                </a:lnTo>
                <a:lnTo>
                  <a:pt x="55900" y="68427"/>
                </a:lnTo>
                <a:close/>
              </a:path>
              <a:path w="214629" h="357505" extrusionOk="0">
                <a:moveTo>
                  <a:pt x="207340" y="234721"/>
                </a:moveTo>
                <a:lnTo>
                  <a:pt x="193319" y="234911"/>
                </a:lnTo>
                <a:lnTo>
                  <a:pt x="187705" y="240664"/>
                </a:lnTo>
                <a:lnTo>
                  <a:pt x="188328" y="288912"/>
                </a:lnTo>
                <a:lnTo>
                  <a:pt x="213722" y="288912"/>
                </a:lnTo>
                <a:lnTo>
                  <a:pt x="213106" y="240334"/>
                </a:lnTo>
                <a:lnTo>
                  <a:pt x="207340" y="234721"/>
                </a:lnTo>
                <a:close/>
              </a:path>
              <a:path w="214629" h="357505" extrusionOk="0">
                <a:moveTo>
                  <a:pt x="0" y="0"/>
                </a:moveTo>
                <a:lnTo>
                  <a:pt x="1485" y="116992"/>
                </a:lnTo>
                <a:lnTo>
                  <a:pt x="7251" y="122605"/>
                </a:lnTo>
                <a:lnTo>
                  <a:pt x="21272" y="122427"/>
                </a:lnTo>
                <a:lnTo>
                  <a:pt x="26885" y="116674"/>
                </a:lnTo>
                <a:lnTo>
                  <a:pt x="26276" y="68427"/>
                </a:lnTo>
                <a:lnTo>
                  <a:pt x="55900" y="68427"/>
                </a:lnTo>
                <a:lnTo>
                  <a:pt x="48044" y="55346"/>
                </a:lnTo>
                <a:lnTo>
                  <a:pt x="100865" y="55346"/>
                </a:lnTo>
                <a:lnTo>
                  <a:pt x="0" y="0"/>
                </a:lnTo>
                <a:close/>
              </a:path>
              <a:path w="214629" h="357505" extrusionOk="0">
                <a:moveTo>
                  <a:pt x="100865" y="55346"/>
                </a:moveTo>
                <a:lnTo>
                  <a:pt x="48044" y="55346"/>
                </a:lnTo>
                <a:lnTo>
                  <a:pt x="90347" y="78562"/>
                </a:lnTo>
                <a:lnTo>
                  <a:pt x="98069" y="76314"/>
                </a:lnTo>
                <a:lnTo>
                  <a:pt x="104825" y="64007"/>
                </a:lnTo>
                <a:lnTo>
                  <a:pt x="102577" y="56286"/>
                </a:lnTo>
                <a:lnTo>
                  <a:pt x="100865" y="5534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8" name="Google Shape;1068;p85"/>
          <p:cNvSpPr/>
          <p:nvPr/>
        </p:nvSpPr>
        <p:spPr>
          <a:xfrm>
            <a:off x="5977406" y="3071861"/>
            <a:ext cx="277495" cy="234315"/>
          </a:xfrm>
          <a:custGeom>
            <a:avLst/>
            <a:gdLst/>
            <a:ahLst/>
            <a:cxnLst/>
            <a:rect l="l" t="t" r="r" b="b"/>
            <a:pathLst>
              <a:path w="277495" h="234314" extrusionOk="0">
                <a:moveTo>
                  <a:pt x="46481" y="120078"/>
                </a:moveTo>
                <a:lnTo>
                  <a:pt x="39217" y="123532"/>
                </a:lnTo>
                <a:lnTo>
                  <a:pt x="0" y="233768"/>
                </a:lnTo>
                <a:lnTo>
                  <a:pt x="115252" y="213639"/>
                </a:lnTo>
                <a:lnTo>
                  <a:pt x="119875" y="207060"/>
                </a:lnTo>
                <a:lnTo>
                  <a:pt x="118103" y="196913"/>
                </a:lnTo>
                <a:lnTo>
                  <a:pt x="63347" y="196913"/>
                </a:lnTo>
                <a:lnTo>
                  <a:pt x="86345" y="177507"/>
                </a:lnTo>
                <a:lnTo>
                  <a:pt x="46964" y="177507"/>
                </a:lnTo>
                <a:lnTo>
                  <a:pt x="63144" y="132041"/>
                </a:lnTo>
                <a:lnTo>
                  <a:pt x="59689" y="124777"/>
                </a:lnTo>
                <a:lnTo>
                  <a:pt x="46481" y="120078"/>
                </a:lnTo>
                <a:close/>
              </a:path>
              <a:path w="277495" h="234314" extrusionOk="0">
                <a:moveTo>
                  <a:pt x="110883" y="188620"/>
                </a:moveTo>
                <a:lnTo>
                  <a:pt x="63347" y="196913"/>
                </a:lnTo>
                <a:lnTo>
                  <a:pt x="118103" y="196913"/>
                </a:lnTo>
                <a:lnTo>
                  <a:pt x="117462" y="193243"/>
                </a:lnTo>
                <a:lnTo>
                  <a:pt x="110883" y="188620"/>
                </a:lnTo>
                <a:close/>
              </a:path>
              <a:path w="277495" h="234314" extrusionOk="0">
                <a:moveTo>
                  <a:pt x="263905" y="36842"/>
                </a:moveTo>
                <a:lnTo>
                  <a:pt x="213652" y="36842"/>
                </a:lnTo>
                <a:lnTo>
                  <a:pt x="46964" y="177507"/>
                </a:lnTo>
                <a:lnTo>
                  <a:pt x="86345" y="177507"/>
                </a:lnTo>
                <a:lnTo>
                  <a:pt x="230035" y="56260"/>
                </a:lnTo>
                <a:lnTo>
                  <a:pt x="256996" y="56260"/>
                </a:lnTo>
                <a:lnTo>
                  <a:pt x="263905" y="36842"/>
                </a:lnTo>
                <a:close/>
              </a:path>
              <a:path w="277495" h="234314" extrusionOk="0">
                <a:moveTo>
                  <a:pt x="256996" y="56260"/>
                </a:moveTo>
                <a:lnTo>
                  <a:pt x="230035" y="56260"/>
                </a:lnTo>
                <a:lnTo>
                  <a:pt x="213855" y="101726"/>
                </a:lnTo>
                <a:lnTo>
                  <a:pt x="217309" y="108991"/>
                </a:lnTo>
                <a:lnTo>
                  <a:pt x="230530" y="113690"/>
                </a:lnTo>
                <a:lnTo>
                  <a:pt x="237794" y="110235"/>
                </a:lnTo>
                <a:lnTo>
                  <a:pt x="256996" y="56260"/>
                </a:lnTo>
                <a:close/>
              </a:path>
              <a:path w="277495" h="234314" extrusionOk="0">
                <a:moveTo>
                  <a:pt x="277012" y="0"/>
                </a:moveTo>
                <a:lnTo>
                  <a:pt x="161747" y="20129"/>
                </a:lnTo>
                <a:lnTo>
                  <a:pt x="157124" y="26708"/>
                </a:lnTo>
                <a:lnTo>
                  <a:pt x="159537" y="40525"/>
                </a:lnTo>
                <a:lnTo>
                  <a:pt x="166115" y="45148"/>
                </a:lnTo>
                <a:lnTo>
                  <a:pt x="213652" y="36842"/>
                </a:lnTo>
                <a:lnTo>
                  <a:pt x="263905" y="36842"/>
                </a:lnTo>
                <a:lnTo>
                  <a:pt x="277012"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9" name="Google Shape;1069;p85"/>
          <p:cNvSpPr/>
          <p:nvPr/>
        </p:nvSpPr>
        <p:spPr>
          <a:xfrm>
            <a:off x="6400443" y="2760584"/>
            <a:ext cx="240029" cy="382905"/>
          </a:xfrm>
          <a:custGeom>
            <a:avLst/>
            <a:gdLst/>
            <a:ahLst/>
            <a:cxnLst/>
            <a:rect l="l" t="t" r="r" b="b"/>
            <a:pathLst>
              <a:path w="240029" h="382905" extrusionOk="0">
                <a:moveTo>
                  <a:pt x="148107" y="305727"/>
                </a:moveTo>
                <a:lnTo>
                  <a:pt x="140436" y="308127"/>
                </a:lnTo>
                <a:lnTo>
                  <a:pt x="133921" y="320560"/>
                </a:lnTo>
                <a:lnTo>
                  <a:pt x="136321" y="328231"/>
                </a:lnTo>
                <a:lnTo>
                  <a:pt x="239979" y="382511"/>
                </a:lnTo>
                <a:lnTo>
                  <a:pt x="238224" y="328117"/>
                </a:lnTo>
                <a:lnTo>
                  <a:pt x="190855" y="328117"/>
                </a:lnTo>
                <a:lnTo>
                  <a:pt x="148107" y="305727"/>
                </a:lnTo>
                <a:close/>
              </a:path>
              <a:path w="240029" h="382905" extrusionOk="0">
                <a:moveTo>
                  <a:pt x="57580" y="67894"/>
                </a:moveTo>
                <a:lnTo>
                  <a:pt x="27597" y="67894"/>
                </a:lnTo>
                <a:lnTo>
                  <a:pt x="190855" y="328117"/>
                </a:lnTo>
                <a:lnTo>
                  <a:pt x="238224" y="328117"/>
                </a:lnTo>
                <a:lnTo>
                  <a:pt x="237789" y="314617"/>
                </a:lnTo>
                <a:lnTo>
                  <a:pt x="212369" y="314617"/>
                </a:lnTo>
                <a:lnTo>
                  <a:pt x="57580" y="67894"/>
                </a:lnTo>
                <a:close/>
              </a:path>
              <a:path w="240029" h="382905" extrusionOk="0">
                <a:moveTo>
                  <a:pt x="230339" y="260070"/>
                </a:moveTo>
                <a:lnTo>
                  <a:pt x="216319" y="260527"/>
                </a:lnTo>
                <a:lnTo>
                  <a:pt x="210819" y="266382"/>
                </a:lnTo>
                <a:lnTo>
                  <a:pt x="212369" y="314617"/>
                </a:lnTo>
                <a:lnTo>
                  <a:pt x="237789" y="314617"/>
                </a:lnTo>
                <a:lnTo>
                  <a:pt x="236207" y="265569"/>
                </a:lnTo>
                <a:lnTo>
                  <a:pt x="230339" y="260070"/>
                </a:lnTo>
                <a:close/>
              </a:path>
              <a:path w="240029" h="382905" extrusionOk="0">
                <a:moveTo>
                  <a:pt x="0" y="0"/>
                </a:moveTo>
                <a:lnTo>
                  <a:pt x="3771" y="116941"/>
                </a:lnTo>
                <a:lnTo>
                  <a:pt x="9639" y="122440"/>
                </a:lnTo>
                <a:lnTo>
                  <a:pt x="23660" y="121983"/>
                </a:lnTo>
                <a:lnTo>
                  <a:pt x="29159" y="116116"/>
                </a:lnTo>
                <a:lnTo>
                  <a:pt x="27597" y="67894"/>
                </a:lnTo>
                <a:lnTo>
                  <a:pt x="57580" y="67894"/>
                </a:lnTo>
                <a:lnTo>
                  <a:pt x="49110" y="54394"/>
                </a:lnTo>
                <a:lnTo>
                  <a:pt x="103680" y="54394"/>
                </a:lnTo>
                <a:lnTo>
                  <a:pt x="0" y="0"/>
                </a:lnTo>
                <a:close/>
              </a:path>
              <a:path w="240029" h="382905" extrusionOk="0">
                <a:moveTo>
                  <a:pt x="103680" y="54394"/>
                </a:moveTo>
                <a:lnTo>
                  <a:pt x="49110" y="54394"/>
                </a:lnTo>
                <a:lnTo>
                  <a:pt x="91859" y="76784"/>
                </a:lnTo>
                <a:lnTo>
                  <a:pt x="99542" y="74383"/>
                </a:lnTo>
                <a:lnTo>
                  <a:pt x="106044" y="61950"/>
                </a:lnTo>
                <a:lnTo>
                  <a:pt x="103680" y="54394"/>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0" name="Google Shape;1070;p85"/>
          <p:cNvSpPr/>
          <p:nvPr/>
        </p:nvSpPr>
        <p:spPr>
          <a:xfrm>
            <a:off x="5977394" y="3109834"/>
            <a:ext cx="663575" cy="229235"/>
          </a:xfrm>
          <a:custGeom>
            <a:avLst/>
            <a:gdLst/>
            <a:ahLst/>
            <a:cxnLst/>
            <a:rect l="l" t="t" r="r" b="b"/>
            <a:pathLst>
              <a:path w="663575" h="229235" extrusionOk="0">
                <a:moveTo>
                  <a:pt x="84112" y="114439"/>
                </a:moveTo>
                <a:lnTo>
                  <a:pt x="0" y="195770"/>
                </a:lnTo>
                <a:lnTo>
                  <a:pt x="112191" y="228955"/>
                </a:lnTo>
                <a:lnTo>
                  <a:pt x="119253" y="225120"/>
                </a:lnTo>
                <a:lnTo>
                  <a:pt x="123240" y="211670"/>
                </a:lnTo>
                <a:lnTo>
                  <a:pt x="119392" y="204597"/>
                </a:lnTo>
                <a:lnTo>
                  <a:pt x="73126" y="190906"/>
                </a:lnTo>
                <a:lnTo>
                  <a:pt x="173727" y="166243"/>
                </a:lnTo>
                <a:lnTo>
                  <a:pt x="67081" y="166243"/>
                </a:lnTo>
                <a:lnTo>
                  <a:pt x="101765" y="132702"/>
                </a:lnTo>
                <a:lnTo>
                  <a:pt x="101904" y="124663"/>
                </a:lnTo>
                <a:lnTo>
                  <a:pt x="92151" y="114579"/>
                </a:lnTo>
                <a:lnTo>
                  <a:pt x="84112" y="114439"/>
                </a:lnTo>
                <a:close/>
              </a:path>
              <a:path w="663575" h="229235" extrusionOk="0">
                <a:moveTo>
                  <a:pt x="550849" y="0"/>
                </a:moveTo>
                <a:lnTo>
                  <a:pt x="543788" y="3848"/>
                </a:lnTo>
                <a:lnTo>
                  <a:pt x="539813" y="17297"/>
                </a:lnTo>
                <a:lnTo>
                  <a:pt x="543648" y="24358"/>
                </a:lnTo>
                <a:lnTo>
                  <a:pt x="589914" y="38049"/>
                </a:lnTo>
                <a:lnTo>
                  <a:pt x="67081" y="166243"/>
                </a:lnTo>
                <a:lnTo>
                  <a:pt x="173727" y="166243"/>
                </a:lnTo>
                <a:lnTo>
                  <a:pt x="595972" y="62725"/>
                </a:lnTo>
                <a:lnTo>
                  <a:pt x="632512" y="62725"/>
                </a:lnTo>
                <a:lnTo>
                  <a:pt x="663054" y="33197"/>
                </a:lnTo>
                <a:lnTo>
                  <a:pt x="550849" y="0"/>
                </a:lnTo>
                <a:close/>
              </a:path>
              <a:path w="663575" h="229235" extrusionOk="0">
                <a:moveTo>
                  <a:pt x="632512" y="62725"/>
                </a:moveTo>
                <a:lnTo>
                  <a:pt x="595972" y="62725"/>
                </a:lnTo>
                <a:lnTo>
                  <a:pt x="561276" y="96266"/>
                </a:lnTo>
                <a:lnTo>
                  <a:pt x="561136" y="104305"/>
                </a:lnTo>
                <a:lnTo>
                  <a:pt x="570890" y="114388"/>
                </a:lnTo>
                <a:lnTo>
                  <a:pt x="578929" y="114528"/>
                </a:lnTo>
                <a:lnTo>
                  <a:pt x="632512" y="6272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1" name="Google Shape;1071;p85"/>
          <p:cNvSpPr/>
          <p:nvPr/>
        </p:nvSpPr>
        <p:spPr>
          <a:xfrm>
            <a:off x="6932548" y="2902875"/>
            <a:ext cx="185572" cy="240220"/>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2" name="Google Shape;1072;p85"/>
          <p:cNvSpPr/>
          <p:nvPr/>
        </p:nvSpPr>
        <p:spPr>
          <a:xfrm>
            <a:off x="6400418" y="2722446"/>
            <a:ext cx="718185" cy="219075"/>
          </a:xfrm>
          <a:custGeom>
            <a:avLst/>
            <a:gdLst/>
            <a:ahLst/>
            <a:cxnLst/>
            <a:rect l="l" t="t" r="r" b="b"/>
            <a:pathLst>
              <a:path w="718184" h="219075" extrusionOk="0">
                <a:moveTo>
                  <a:pt x="198930" y="64668"/>
                </a:moveTo>
                <a:lnTo>
                  <a:pt x="68325" y="64668"/>
                </a:lnTo>
                <a:lnTo>
                  <a:pt x="644448" y="178904"/>
                </a:lnTo>
                <a:lnTo>
                  <a:pt x="598830" y="194652"/>
                </a:lnTo>
                <a:lnTo>
                  <a:pt x="595312" y="201879"/>
                </a:lnTo>
                <a:lnTo>
                  <a:pt x="599884" y="215137"/>
                </a:lnTo>
                <a:lnTo>
                  <a:pt x="607123" y="218655"/>
                </a:lnTo>
                <a:lnTo>
                  <a:pt x="717727" y="180492"/>
                </a:lnTo>
                <a:lnTo>
                  <a:pt x="687739" y="153987"/>
                </a:lnTo>
                <a:lnTo>
                  <a:pt x="649389" y="153987"/>
                </a:lnTo>
                <a:lnTo>
                  <a:pt x="198930" y="64668"/>
                </a:lnTo>
                <a:close/>
              </a:path>
              <a:path w="718184" h="219075" extrusionOk="0">
                <a:moveTo>
                  <a:pt x="630047" y="102997"/>
                </a:moveTo>
                <a:lnTo>
                  <a:pt x="622033" y="103492"/>
                </a:lnTo>
                <a:lnTo>
                  <a:pt x="612736" y="114007"/>
                </a:lnTo>
                <a:lnTo>
                  <a:pt x="613232" y="122034"/>
                </a:lnTo>
                <a:lnTo>
                  <a:pt x="649389" y="153987"/>
                </a:lnTo>
                <a:lnTo>
                  <a:pt x="687739" y="153987"/>
                </a:lnTo>
                <a:lnTo>
                  <a:pt x="630047" y="102997"/>
                </a:lnTo>
                <a:close/>
              </a:path>
              <a:path w="718184" h="219075" extrusionOk="0">
                <a:moveTo>
                  <a:pt x="110591" y="0"/>
                </a:moveTo>
                <a:lnTo>
                  <a:pt x="0" y="38176"/>
                </a:lnTo>
                <a:lnTo>
                  <a:pt x="87668" y="115658"/>
                </a:lnTo>
                <a:lnTo>
                  <a:pt x="95694" y="115163"/>
                </a:lnTo>
                <a:lnTo>
                  <a:pt x="104978" y="104660"/>
                </a:lnTo>
                <a:lnTo>
                  <a:pt x="104482" y="96634"/>
                </a:lnTo>
                <a:lnTo>
                  <a:pt x="68325" y="64668"/>
                </a:lnTo>
                <a:lnTo>
                  <a:pt x="198930" y="64668"/>
                </a:lnTo>
                <a:lnTo>
                  <a:pt x="73266" y="39750"/>
                </a:lnTo>
                <a:lnTo>
                  <a:pt x="118884" y="24015"/>
                </a:lnTo>
                <a:lnTo>
                  <a:pt x="122402" y="16789"/>
                </a:lnTo>
                <a:lnTo>
                  <a:pt x="117830" y="3517"/>
                </a:lnTo>
                <a:lnTo>
                  <a:pt x="110591"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3" name="Google Shape;1073;p85"/>
          <p:cNvSpPr/>
          <p:nvPr/>
        </p:nvSpPr>
        <p:spPr>
          <a:xfrm>
            <a:off x="6484733" y="1518511"/>
            <a:ext cx="166954" cy="106286"/>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4" name="Google Shape;1074;p85"/>
          <p:cNvSpPr/>
          <p:nvPr/>
        </p:nvSpPr>
        <p:spPr>
          <a:xfrm>
            <a:off x="5332856" y="2231617"/>
            <a:ext cx="292735" cy="118110"/>
          </a:xfrm>
          <a:custGeom>
            <a:avLst/>
            <a:gdLst/>
            <a:ahLst/>
            <a:cxnLst/>
            <a:rect l="l" t="t" r="r" b="b"/>
            <a:pathLst>
              <a:path w="292735" h="118110" extrusionOk="0">
                <a:moveTo>
                  <a:pt x="101066" y="0"/>
                </a:moveTo>
                <a:lnTo>
                  <a:pt x="0" y="58966"/>
                </a:lnTo>
                <a:lnTo>
                  <a:pt x="101066" y="117919"/>
                </a:lnTo>
                <a:lnTo>
                  <a:pt x="108838" y="115862"/>
                </a:lnTo>
                <a:lnTo>
                  <a:pt x="115912" y="103746"/>
                </a:lnTo>
                <a:lnTo>
                  <a:pt x="113855" y="95973"/>
                </a:lnTo>
                <a:lnTo>
                  <a:pt x="72174" y="71666"/>
                </a:lnTo>
                <a:lnTo>
                  <a:pt x="270526" y="71666"/>
                </a:lnTo>
                <a:lnTo>
                  <a:pt x="292315" y="58953"/>
                </a:lnTo>
                <a:lnTo>
                  <a:pt x="270562" y="46266"/>
                </a:lnTo>
                <a:lnTo>
                  <a:pt x="72174" y="46266"/>
                </a:lnTo>
                <a:lnTo>
                  <a:pt x="113855" y="21945"/>
                </a:lnTo>
                <a:lnTo>
                  <a:pt x="115912" y="14173"/>
                </a:lnTo>
                <a:lnTo>
                  <a:pt x="108838" y="2057"/>
                </a:lnTo>
                <a:lnTo>
                  <a:pt x="101066" y="0"/>
                </a:lnTo>
                <a:close/>
              </a:path>
              <a:path w="292735" h="118110" extrusionOk="0">
                <a:moveTo>
                  <a:pt x="270526" y="71666"/>
                </a:moveTo>
                <a:lnTo>
                  <a:pt x="220141" y="71666"/>
                </a:lnTo>
                <a:lnTo>
                  <a:pt x="178460" y="95973"/>
                </a:lnTo>
                <a:lnTo>
                  <a:pt x="176402" y="103746"/>
                </a:lnTo>
                <a:lnTo>
                  <a:pt x="183476" y="115862"/>
                </a:lnTo>
                <a:lnTo>
                  <a:pt x="191249" y="117919"/>
                </a:lnTo>
                <a:lnTo>
                  <a:pt x="270526" y="71666"/>
                </a:lnTo>
                <a:close/>
              </a:path>
              <a:path w="292735" h="118110" extrusionOk="0">
                <a:moveTo>
                  <a:pt x="190817" y="1396"/>
                </a:moveTo>
                <a:lnTo>
                  <a:pt x="184543" y="3060"/>
                </a:lnTo>
                <a:lnTo>
                  <a:pt x="181711" y="5079"/>
                </a:lnTo>
                <a:lnTo>
                  <a:pt x="176402" y="14173"/>
                </a:lnTo>
                <a:lnTo>
                  <a:pt x="178460" y="21945"/>
                </a:lnTo>
                <a:lnTo>
                  <a:pt x="220141" y="46266"/>
                </a:lnTo>
                <a:lnTo>
                  <a:pt x="270562" y="46266"/>
                </a:lnTo>
                <a:lnTo>
                  <a:pt x="194284" y="1777"/>
                </a:lnTo>
                <a:lnTo>
                  <a:pt x="190817" y="13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5" name="Google Shape;1075;p85"/>
          <p:cNvSpPr/>
          <p:nvPr/>
        </p:nvSpPr>
        <p:spPr>
          <a:xfrm>
            <a:off x="6943787" y="1479027"/>
            <a:ext cx="417830" cy="151765"/>
          </a:xfrm>
          <a:custGeom>
            <a:avLst/>
            <a:gdLst/>
            <a:ahLst/>
            <a:cxnLst/>
            <a:rect l="l" t="t" r="r" b="b"/>
            <a:pathLst>
              <a:path w="417829" h="151765" extrusionOk="0">
                <a:moveTo>
                  <a:pt x="229652" y="66166"/>
                </a:moveTo>
                <a:lnTo>
                  <a:pt x="69253" y="66166"/>
                </a:lnTo>
                <a:lnTo>
                  <a:pt x="344055" y="110236"/>
                </a:lnTo>
                <a:lnTo>
                  <a:pt x="299059" y="127647"/>
                </a:lnTo>
                <a:lnTo>
                  <a:pt x="295808" y="135000"/>
                </a:lnTo>
                <a:lnTo>
                  <a:pt x="300863" y="148081"/>
                </a:lnTo>
                <a:lnTo>
                  <a:pt x="308216" y="151333"/>
                </a:lnTo>
                <a:lnTo>
                  <a:pt x="417347" y="109118"/>
                </a:lnTo>
                <a:lnTo>
                  <a:pt x="388132" y="85153"/>
                </a:lnTo>
                <a:lnTo>
                  <a:pt x="348081" y="85153"/>
                </a:lnTo>
                <a:lnTo>
                  <a:pt x="229652" y="66166"/>
                </a:lnTo>
                <a:close/>
              </a:path>
              <a:path w="417829" h="151765" extrusionOk="0">
                <a:moveTo>
                  <a:pt x="109118" y="0"/>
                </a:moveTo>
                <a:lnTo>
                  <a:pt x="0" y="42202"/>
                </a:lnTo>
                <a:lnTo>
                  <a:pt x="90449" y="116408"/>
                </a:lnTo>
                <a:lnTo>
                  <a:pt x="98463" y="115620"/>
                </a:lnTo>
                <a:lnTo>
                  <a:pt x="107353" y="104775"/>
                </a:lnTo>
                <a:lnTo>
                  <a:pt x="106565" y="96774"/>
                </a:lnTo>
                <a:lnTo>
                  <a:pt x="69253" y="66166"/>
                </a:lnTo>
                <a:lnTo>
                  <a:pt x="229652" y="66166"/>
                </a:lnTo>
                <a:lnTo>
                  <a:pt x="73278" y="41097"/>
                </a:lnTo>
                <a:lnTo>
                  <a:pt x="118287" y="23685"/>
                </a:lnTo>
                <a:lnTo>
                  <a:pt x="121539" y="16332"/>
                </a:lnTo>
                <a:lnTo>
                  <a:pt x="116471" y="3238"/>
                </a:lnTo>
                <a:lnTo>
                  <a:pt x="109118" y="0"/>
                </a:lnTo>
                <a:close/>
              </a:path>
              <a:path w="417829" h="151765" extrusionOk="0">
                <a:moveTo>
                  <a:pt x="326885" y="34912"/>
                </a:moveTo>
                <a:lnTo>
                  <a:pt x="318884" y="35699"/>
                </a:lnTo>
                <a:lnTo>
                  <a:pt x="309981" y="46545"/>
                </a:lnTo>
                <a:lnTo>
                  <a:pt x="310781" y="54546"/>
                </a:lnTo>
                <a:lnTo>
                  <a:pt x="348081" y="85153"/>
                </a:lnTo>
                <a:lnTo>
                  <a:pt x="388132" y="85153"/>
                </a:lnTo>
                <a:lnTo>
                  <a:pt x="326885" y="3491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6" name="Google Shape;1076;p85"/>
          <p:cNvSpPr/>
          <p:nvPr/>
        </p:nvSpPr>
        <p:spPr>
          <a:xfrm>
            <a:off x="7653222" y="1558605"/>
            <a:ext cx="285750" cy="139065"/>
          </a:xfrm>
          <a:custGeom>
            <a:avLst/>
            <a:gdLst/>
            <a:ahLst/>
            <a:cxnLst/>
            <a:rect l="l" t="t" r="r" b="b"/>
            <a:pathLst>
              <a:path w="285750" h="139065" extrusionOk="0">
                <a:moveTo>
                  <a:pt x="160287" y="61213"/>
                </a:moveTo>
                <a:lnTo>
                  <a:pt x="66078" y="61213"/>
                </a:lnTo>
                <a:lnTo>
                  <a:pt x="212547" y="102222"/>
                </a:lnTo>
                <a:lnTo>
                  <a:pt x="165849" y="114388"/>
                </a:lnTo>
                <a:lnTo>
                  <a:pt x="161785" y="121323"/>
                </a:lnTo>
                <a:lnTo>
                  <a:pt x="165328" y="134899"/>
                </a:lnTo>
                <a:lnTo>
                  <a:pt x="172262" y="138976"/>
                </a:lnTo>
                <a:lnTo>
                  <a:pt x="285483" y="109448"/>
                </a:lnTo>
                <a:lnTo>
                  <a:pt x="254773" y="77762"/>
                </a:lnTo>
                <a:lnTo>
                  <a:pt x="219392" y="77762"/>
                </a:lnTo>
                <a:lnTo>
                  <a:pt x="160287" y="61213"/>
                </a:lnTo>
                <a:close/>
              </a:path>
              <a:path w="285750" h="139065" extrusionOk="0">
                <a:moveTo>
                  <a:pt x="113207" y="0"/>
                </a:moveTo>
                <a:lnTo>
                  <a:pt x="0" y="29514"/>
                </a:lnTo>
                <a:lnTo>
                  <a:pt x="81419" y="113537"/>
                </a:lnTo>
                <a:lnTo>
                  <a:pt x="89458" y="113664"/>
                </a:lnTo>
                <a:lnTo>
                  <a:pt x="99542" y="103898"/>
                </a:lnTo>
                <a:lnTo>
                  <a:pt x="99656" y="95859"/>
                </a:lnTo>
                <a:lnTo>
                  <a:pt x="66078" y="61213"/>
                </a:lnTo>
                <a:lnTo>
                  <a:pt x="160287" y="61213"/>
                </a:lnTo>
                <a:lnTo>
                  <a:pt x="72923" y="36753"/>
                </a:lnTo>
                <a:lnTo>
                  <a:pt x="119621" y="24574"/>
                </a:lnTo>
                <a:lnTo>
                  <a:pt x="123685" y="17640"/>
                </a:lnTo>
                <a:lnTo>
                  <a:pt x="120154" y="4063"/>
                </a:lnTo>
                <a:lnTo>
                  <a:pt x="113207" y="0"/>
                </a:lnTo>
                <a:close/>
              </a:path>
              <a:path w="285750" h="139065" extrusionOk="0">
                <a:moveTo>
                  <a:pt x="196011" y="25298"/>
                </a:moveTo>
                <a:lnTo>
                  <a:pt x="185940" y="35064"/>
                </a:lnTo>
                <a:lnTo>
                  <a:pt x="185813" y="43103"/>
                </a:lnTo>
                <a:lnTo>
                  <a:pt x="219392" y="77762"/>
                </a:lnTo>
                <a:lnTo>
                  <a:pt x="254773" y="77762"/>
                </a:lnTo>
                <a:lnTo>
                  <a:pt x="204050" y="25425"/>
                </a:lnTo>
                <a:lnTo>
                  <a:pt x="196011" y="2529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7" name="Google Shape;1077;p85"/>
          <p:cNvSpPr/>
          <p:nvPr/>
        </p:nvSpPr>
        <p:spPr>
          <a:xfrm>
            <a:off x="7975268" y="1979255"/>
            <a:ext cx="142240" cy="306705"/>
          </a:xfrm>
          <a:custGeom>
            <a:avLst/>
            <a:gdLst/>
            <a:ahLst/>
            <a:cxnLst/>
            <a:rect l="l" t="t" r="r" b="b"/>
            <a:pathLst>
              <a:path w="142240" h="306705" extrusionOk="0">
                <a:moveTo>
                  <a:pt x="17348" y="182956"/>
                </a:moveTo>
                <a:lnTo>
                  <a:pt x="3873" y="186855"/>
                </a:lnTo>
                <a:lnTo>
                  <a:pt x="0" y="193903"/>
                </a:lnTo>
                <a:lnTo>
                  <a:pt x="32550" y="306285"/>
                </a:lnTo>
                <a:lnTo>
                  <a:pt x="97983" y="239369"/>
                </a:lnTo>
                <a:lnTo>
                  <a:pt x="62458" y="239369"/>
                </a:lnTo>
                <a:lnTo>
                  <a:pt x="64011" y="233184"/>
                </a:lnTo>
                <a:lnTo>
                  <a:pt x="37820" y="233184"/>
                </a:lnTo>
                <a:lnTo>
                  <a:pt x="24396" y="186829"/>
                </a:lnTo>
                <a:lnTo>
                  <a:pt x="17348" y="182956"/>
                </a:lnTo>
                <a:close/>
              </a:path>
              <a:path w="142240" h="306705" extrusionOk="0">
                <a:moveTo>
                  <a:pt x="104228" y="204774"/>
                </a:moveTo>
                <a:lnTo>
                  <a:pt x="96189" y="204863"/>
                </a:lnTo>
                <a:lnTo>
                  <a:pt x="62458" y="239369"/>
                </a:lnTo>
                <a:lnTo>
                  <a:pt x="97983" y="239369"/>
                </a:lnTo>
                <a:lnTo>
                  <a:pt x="114350" y="222631"/>
                </a:lnTo>
                <a:lnTo>
                  <a:pt x="114261" y="214591"/>
                </a:lnTo>
                <a:lnTo>
                  <a:pt x="104228" y="204774"/>
                </a:lnTo>
                <a:close/>
              </a:path>
              <a:path w="142240" h="306705" extrusionOk="0">
                <a:moveTo>
                  <a:pt x="128872" y="66903"/>
                </a:moveTo>
                <a:lnTo>
                  <a:pt x="79590" y="66903"/>
                </a:lnTo>
                <a:lnTo>
                  <a:pt x="37820" y="233184"/>
                </a:lnTo>
                <a:lnTo>
                  <a:pt x="64011" y="233184"/>
                </a:lnTo>
                <a:lnTo>
                  <a:pt x="104216" y="73101"/>
                </a:lnTo>
                <a:lnTo>
                  <a:pt x="130667" y="73101"/>
                </a:lnTo>
                <a:lnTo>
                  <a:pt x="128872" y="66903"/>
                </a:lnTo>
                <a:close/>
              </a:path>
              <a:path w="142240" h="306705" extrusionOk="0">
                <a:moveTo>
                  <a:pt x="130667" y="73101"/>
                </a:moveTo>
                <a:lnTo>
                  <a:pt x="104216" y="73101"/>
                </a:lnTo>
                <a:lnTo>
                  <a:pt x="117652" y="119443"/>
                </a:lnTo>
                <a:lnTo>
                  <a:pt x="124688" y="123329"/>
                </a:lnTo>
                <a:lnTo>
                  <a:pt x="138163" y="119418"/>
                </a:lnTo>
                <a:lnTo>
                  <a:pt x="142049" y="112382"/>
                </a:lnTo>
                <a:lnTo>
                  <a:pt x="130667" y="73101"/>
                </a:lnTo>
                <a:close/>
              </a:path>
              <a:path w="142240" h="306705" extrusionOk="0">
                <a:moveTo>
                  <a:pt x="109486" y="0"/>
                </a:moveTo>
                <a:lnTo>
                  <a:pt x="27685" y="83654"/>
                </a:lnTo>
                <a:lnTo>
                  <a:pt x="27774" y="91694"/>
                </a:lnTo>
                <a:lnTo>
                  <a:pt x="37807" y="101498"/>
                </a:lnTo>
                <a:lnTo>
                  <a:pt x="45847" y="101409"/>
                </a:lnTo>
                <a:lnTo>
                  <a:pt x="79590" y="66903"/>
                </a:lnTo>
                <a:lnTo>
                  <a:pt x="128872" y="66903"/>
                </a:lnTo>
                <a:lnTo>
                  <a:pt x="10948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8" name="Google Shape;1078;p85"/>
          <p:cNvSpPr/>
          <p:nvPr/>
        </p:nvSpPr>
        <p:spPr>
          <a:xfrm>
            <a:off x="7503286" y="1899359"/>
            <a:ext cx="216535" cy="386715"/>
          </a:xfrm>
          <a:custGeom>
            <a:avLst/>
            <a:gdLst/>
            <a:ahLst/>
            <a:cxnLst/>
            <a:rect l="l" t="t" r="r" b="b"/>
            <a:pathLst>
              <a:path w="216534" h="386714" extrusionOk="0">
                <a:moveTo>
                  <a:pt x="125704" y="303568"/>
                </a:moveTo>
                <a:lnTo>
                  <a:pt x="117894" y="305460"/>
                </a:lnTo>
                <a:lnTo>
                  <a:pt x="110591" y="317436"/>
                </a:lnTo>
                <a:lnTo>
                  <a:pt x="112483" y="325247"/>
                </a:lnTo>
                <a:lnTo>
                  <a:pt x="212369" y="386168"/>
                </a:lnTo>
                <a:lnTo>
                  <a:pt x="214267" y="328688"/>
                </a:lnTo>
                <a:lnTo>
                  <a:pt x="166903" y="328688"/>
                </a:lnTo>
                <a:lnTo>
                  <a:pt x="125704" y="303568"/>
                </a:lnTo>
                <a:close/>
              </a:path>
              <a:path w="216534" h="386714" extrusionOk="0">
                <a:moveTo>
                  <a:pt x="55841" y="69545"/>
                </a:moveTo>
                <a:lnTo>
                  <a:pt x="26974" y="69545"/>
                </a:lnTo>
                <a:lnTo>
                  <a:pt x="166903" y="328688"/>
                </a:lnTo>
                <a:lnTo>
                  <a:pt x="214267" y="328688"/>
                </a:lnTo>
                <a:lnTo>
                  <a:pt x="214665" y="316623"/>
                </a:lnTo>
                <a:lnTo>
                  <a:pt x="189255" y="316623"/>
                </a:lnTo>
                <a:lnTo>
                  <a:pt x="55841" y="69545"/>
                </a:lnTo>
                <a:close/>
              </a:path>
              <a:path w="216534" h="386714" extrusionOk="0">
                <a:moveTo>
                  <a:pt x="196710" y="262902"/>
                </a:moveTo>
                <a:lnTo>
                  <a:pt x="190842" y="268401"/>
                </a:lnTo>
                <a:lnTo>
                  <a:pt x="189255" y="316623"/>
                </a:lnTo>
                <a:lnTo>
                  <a:pt x="214665" y="316623"/>
                </a:lnTo>
                <a:lnTo>
                  <a:pt x="216230" y="269227"/>
                </a:lnTo>
                <a:lnTo>
                  <a:pt x="210731" y="263359"/>
                </a:lnTo>
                <a:lnTo>
                  <a:pt x="196710" y="262902"/>
                </a:lnTo>
                <a:close/>
              </a:path>
              <a:path w="216534" h="386714" extrusionOk="0">
                <a:moveTo>
                  <a:pt x="3860" y="0"/>
                </a:moveTo>
                <a:lnTo>
                  <a:pt x="0" y="116941"/>
                </a:lnTo>
                <a:lnTo>
                  <a:pt x="5499" y="122809"/>
                </a:lnTo>
                <a:lnTo>
                  <a:pt x="19519" y="123266"/>
                </a:lnTo>
                <a:lnTo>
                  <a:pt x="25387" y="117779"/>
                </a:lnTo>
                <a:lnTo>
                  <a:pt x="26974" y="69545"/>
                </a:lnTo>
                <a:lnTo>
                  <a:pt x="55841" y="69545"/>
                </a:lnTo>
                <a:lnTo>
                  <a:pt x="49326" y="57480"/>
                </a:lnTo>
                <a:lnTo>
                  <a:pt x="98103" y="57480"/>
                </a:lnTo>
                <a:lnTo>
                  <a:pt x="3860" y="0"/>
                </a:lnTo>
                <a:close/>
              </a:path>
              <a:path w="216534" h="386714" extrusionOk="0">
                <a:moveTo>
                  <a:pt x="98103" y="57480"/>
                </a:moveTo>
                <a:lnTo>
                  <a:pt x="49326" y="57480"/>
                </a:lnTo>
                <a:lnTo>
                  <a:pt x="90525" y="82600"/>
                </a:lnTo>
                <a:lnTo>
                  <a:pt x="98348" y="80708"/>
                </a:lnTo>
                <a:lnTo>
                  <a:pt x="105651" y="68732"/>
                </a:lnTo>
                <a:lnTo>
                  <a:pt x="103746" y="60921"/>
                </a:lnTo>
                <a:lnTo>
                  <a:pt x="98103" y="5748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9" name="Google Shape;1079;p85"/>
          <p:cNvSpPr/>
          <p:nvPr/>
        </p:nvSpPr>
        <p:spPr>
          <a:xfrm>
            <a:off x="7283665" y="1853245"/>
            <a:ext cx="223570" cy="118262"/>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0" name="Google Shape;1080;p85"/>
          <p:cNvSpPr/>
          <p:nvPr/>
        </p:nvSpPr>
        <p:spPr>
          <a:xfrm>
            <a:off x="6832650" y="2290519"/>
            <a:ext cx="298450" cy="612775"/>
          </a:xfrm>
          <a:custGeom>
            <a:avLst/>
            <a:gdLst/>
            <a:ahLst/>
            <a:cxnLst/>
            <a:rect l="l" t="t" r="r" b="b"/>
            <a:pathLst>
              <a:path w="298450" h="612775" extrusionOk="0">
                <a:moveTo>
                  <a:pt x="205320" y="523494"/>
                </a:moveTo>
                <a:lnTo>
                  <a:pt x="197396" y="524789"/>
                </a:lnTo>
                <a:lnTo>
                  <a:pt x="189191" y="536168"/>
                </a:lnTo>
                <a:lnTo>
                  <a:pt x="190487" y="544106"/>
                </a:lnTo>
                <a:lnTo>
                  <a:pt x="285457" y="612457"/>
                </a:lnTo>
                <a:lnTo>
                  <a:pt x="292120" y="551688"/>
                </a:lnTo>
                <a:lnTo>
                  <a:pt x="244487" y="551688"/>
                </a:lnTo>
                <a:lnTo>
                  <a:pt x="205320" y="523494"/>
                </a:lnTo>
                <a:close/>
              </a:path>
              <a:path w="298450" h="612775" extrusionOk="0">
                <a:moveTo>
                  <a:pt x="58318" y="71107"/>
                </a:moveTo>
                <a:lnTo>
                  <a:pt x="30518" y="71107"/>
                </a:lnTo>
                <a:lnTo>
                  <a:pt x="244487" y="551688"/>
                </a:lnTo>
                <a:lnTo>
                  <a:pt x="292120" y="551688"/>
                </a:lnTo>
                <a:lnTo>
                  <a:pt x="293253" y="541350"/>
                </a:lnTo>
                <a:lnTo>
                  <a:pt x="267690" y="541350"/>
                </a:lnTo>
                <a:lnTo>
                  <a:pt x="58318" y="71107"/>
                </a:lnTo>
                <a:close/>
              </a:path>
              <a:path w="298450" h="612775" extrusionOk="0">
                <a:moveTo>
                  <a:pt x="279222" y="488353"/>
                </a:moveTo>
                <a:lnTo>
                  <a:pt x="272961" y="493382"/>
                </a:lnTo>
                <a:lnTo>
                  <a:pt x="267690" y="541350"/>
                </a:lnTo>
                <a:lnTo>
                  <a:pt x="293253" y="541350"/>
                </a:lnTo>
                <a:lnTo>
                  <a:pt x="298208" y="496150"/>
                </a:lnTo>
                <a:lnTo>
                  <a:pt x="293166" y="489877"/>
                </a:lnTo>
                <a:lnTo>
                  <a:pt x="279222" y="488353"/>
                </a:lnTo>
                <a:close/>
              </a:path>
              <a:path w="298450" h="612775" extrusionOk="0">
                <a:moveTo>
                  <a:pt x="12750" y="0"/>
                </a:moveTo>
                <a:lnTo>
                  <a:pt x="0" y="116306"/>
                </a:lnTo>
                <a:lnTo>
                  <a:pt x="5041" y="122580"/>
                </a:lnTo>
                <a:lnTo>
                  <a:pt x="18986" y="124104"/>
                </a:lnTo>
                <a:lnTo>
                  <a:pt x="25260" y="119075"/>
                </a:lnTo>
                <a:lnTo>
                  <a:pt x="30518" y="71107"/>
                </a:lnTo>
                <a:lnTo>
                  <a:pt x="58318" y="71107"/>
                </a:lnTo>
                <a:lnTo>
                  <a:pt x="53721" y="60782"/>
                </a:lnTo>
                <a:lnTo>
                  <a:pt x="97204" y="60782"/>
                </a:lnTo>
                <a:lnTo>
                  <a:pt x="12750" y="0"/>
                </a:lnTo>
                <a:close/>
              </a:path>
              <a:path w="298450" h="612775" extrusionOk="0">
                <a:moveTo>
                  <a:pt x="97204" y="60782"/>
                </a:moveTo>
                <a:lnTo>
                  <a:pt x="53721" y="60782"/>
                </a:lnTo>
                <a:lnTo>
                  <a:pt x="92875" y="88963"/>
                </a:lnTo>
                <a:lnTo>
                  <a:pt x="100812" y="87668"/>
                </a:lnTo>
                <a:lnTo>
                  <a:pt x="109016" y="76288"/>
                </a:lnTo>
                <a:lnTo>
                  <a:pt x="107721" y="68351"/>
                </a:lnTo>
                <a:lnTo>
                  <a:pt x="97204" y="6078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1" name="Google Shape;1081;p85"/>
          <p:cNvSpPr/>
          <p:nvPr/>
        </p:nvSpPr>
        <p:spPr>
          <a:xfrm>
            <a:off x="6897178" y="1521179"/>
            <a:ext cx="141605" cy="403225"/>
          </a:xfrm>
          <a:custGeom>
            <a:avLst/>
            <a:gdLst/>
            <a:ahLst/>
            <a:cxnLst/>
            <a:rect l="l" t="t" r="r" b="b"/>
            <a:pathLst>
              <a:path w="141604" h="403225" extrusionOk="0">
                <a:moveTo>
                  <a:pt x="36245" y="292950"/>
                </a:moveTo>
                <a:lnTo>
                  <a:pt x="25044" y="301396"/>
                </a:lnTo>
                <a:lnTo>
                  <a:pt x="23926" y="309359"/>
                </a:lnTo>
                <a:lnTo>
                  <a:pt x="94360" y="402780"/>
                </a:lnTo>
                <a:lnTo>
                  <a:pt x="124882" y="332600"/>
                </a:lnTo>
                <a:lnTo>
                  <a:pt x="73253" y="332600"/>
                </a:lnTo>
                <a:lnTo>
                  <a:pt x="44208" y="294068"/>
                </a:lnTo>
                <a:lnTo>
                  <a:pt x="36245" y="292950"/>
                </a:lnTo>
                <a:close/>
              </a:path>
              <a:path w="141604" h="403225" extrusionOk="0">
                <a:moveTo>
                  <a:pt x="68107" y="73177"/>
                </a:moveTo>
                <a:lnTo>
                  <a:pt x="42532" y="73177"/>
                </a:lnTo>
                <a:lnTo>
                  <a:pt x="73253" y="332600"/>
                </a:lnTo>
                <a:lnTo>
                  <a:pt x="124882" y="332600"/>
                </a:lnTo>
                <a:lnTo>
                  <a:pt x="126180" y="329615"/>
                </a:lnTo>
                <a:lnTo>
                  <a:pt x="98475" y="329615"/>
                </a:lnTo>
                <a:lnTo>
                  <a:pt x="68107" y="73177"/>
                </a:lnTo>
                <a:close/>
              </a:path>
              <a:path w="141604" h="403225" extrusionOk="0">
                <a:moveTo>
                  <a:pt x="125209" y="282409"/>
                </a:moveTo>
                <a:lnTo>
                  <a:pt x="117728" y="285356"/>
                </a:lnTo>
                <a:lnTo>
                  <a:pt x="98475" y="329615"/>
                </a:lnTo>
                <a:lnTo>
                  <a:pt x="126180" y="329615"/>
                </a:lnTo>
                <a:lnTo>
                  <a:pt x="141020" y="295490"/>
                </a:lnTo>
                <a:lnTo>
                  <a:pt x="138074" y="288010"/>
                </a:lnTo>
                <a:lnTo>
                  <a:pt x="125209" y="282409"/>
                </a:lnTo>
                <a:close/>
              </a:path>
              <a:path w="141604" h="403225" extrusionOk="0">
                <a:moveTo>
                  <a:pt x="46659" y="0"/>
                </a:moveTo>
                <a:lnTo>
                  <a:pt x="0" y="107302"/>
                </a:lnTo>
                <a:lnTo>
                  <a:pt x="2946" y="114782"/>
                </a:lnTo>
                <a:lnTo>
                  <a:pt x="15811" y="120370"/>
                </a:lnTo>
                <a:lnTo>
                  <a:pt x="23291" y="117424"/>
                </a:lnTo>
                <a:lnTo>
                  <a:pt x="42532" y="73177"/>
                </a:lnTo>
                <a:lnTo>
                  <a:pt x="68107" y="73177"/>
                </a:lnTo>
                <a:lnTo>
                  <a:pt x="67754" y="70192"/>
                </a:lnTo>
                <a:lnTo>
                  <a:pt x="99574" y="70192"/>
                </a:lnTo>
                <a:lnTo>
                  <a:pt x="46659" y="0"/>
                </a:lnTo>
                <a:close/>
              </a:path>
              <a:path w="141604" h="403225" extrusionOk="0">
                <a:moveTo>
                  <a:pt x="99574" y="70192"/>
                </a:moveTo>
                <a:lnTo>
                  <a:pt x="67754" y="70192"/>
                </a:lnTo>
                <a:lnTo>
                  <a:pt x="96812" y="108724"/>
                </a:lnTo>
                <a:lnTo>
                  <a:pt x="104775" y="109842"/>
                </a:lnTo>
                <a:lnTo>
                  <a:pt x="115976" y="101396"/>
                </a:lnTo>
                <a:lnTo>
                  <a:pt x="117094" y="93433"/>
                </a:lnTo>
                <a:lnTo>
                  <a:pt x="99574" y="7019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2" name="Google Shape;1082;p85"/>
          <p:cNvSpPr/>
          <p:nvPr/>
        </p:nvSpPr>
        <p:spPr>
          <a:xfrm>
            <a:off x="6749567" y="1832455"/>
            <a:ext cx="144145" cy="458470"/>
          </a:xfrm>
          <a:custGeom>
            <a:avLst/>
            <a:gdLst/>
            <a:ahLst/>
            <a:cxnLst/>
            <a:rect l="l" t="t" r="r" b="b"/>
            <a:pathLst>
              <a:path w="144145" h="458469" extrusionOk="0">
                <a:moveTo>
                  <a:pt x="39319" y="347535"/>
                </a:moveTo>
                <a:lnTo>
                  <a:pt x="27990" y="355815"/>
                </a:lnTo>
                <a:lnTo>
                  <a:pt x="26771" y="363766"/>
                </a:lnTo>
                <a:lnTo>
                  <a:pt x="95859" y="458177"/>
                </a:lnTo>
                <a:lnTo>
                  <a:pt x="127704" y="387705"/>
                </a:lnTo>
                <a:lnTo>
                  <a:pt x="75755" y="387705"/>
                </a:lnTo>
                <a:lnTo>
                  <a:pt x="47256" y="348754"/>
                </a:lnTo>
                <a:lnTo>
                  <a:pt x="39319" y="347535"/>
                </a:lnTo>
                <a:close/>
              </a:path>
              <a:path w="144145" h="458469" extrusionOk="0">
                <a:moveTo>
                  <a:pt x="68548" y="73101"/>
                </a:moveTo>
                <a:lnTo>
                  <a:pt x="43014" y="73101"/>
                </a:lnTo>
                <a:lnTo>
                  <a:pt x="75755" y="387705"/>
                </a:lnTo>
                <a:lnTo>
                  <a:pt x="127704" y="387705"/>
                </a:lnTo>
                <a:lnTo>
                  <a:pt x="128892" y="385076"/>
                </a:lnTo>
                <a:lnTo>
                  <a:pt x="101028" y="385076"/>
                </a:lnTo>
                <a:lnTo>
                  <a:pt x="68548" y="73101"/>
                </a:lnTo>
                <a:close/>
              </a:path>
              <a:path w="144145" h="458469" extrusionOk="0">
                <a:moveTo>
                  <a:pt x="128409" y="338251"/>
                </a:moveTo>
                <a:lnTo>
                  <a:pt x="120891" y="341096"/>
                </a:lnTo>
                <a:lnTo>
                  <a:pt x="101028" y="385076"/>
                </a:lnTo>
                <a:lnTo>
                  <a:pt x="128892" y="385076"/>
                </a:lnTo>
                <a:lnTo>
                  <a:pt x="144043" y="351548"/>
                </a:lnTo>
                <a:lnTo>
                  <a:pt x="141198" y="344030"/>
                </a:lnTo>
                <a:lnTo>
                  <a:pt x="128409" y="338251"/>
                </a:lnTo>
                <a:close/>
              </a:path>
              <a:path w="144145" h="458469" extrusionOk="0">
                <a:moveTo>
                  <a:pt x="48171" y="0"/>
                </a:moveTo>
                <a:lnTo>
                  <a:pt x="0" y="106616"/>
                </a:lnTo>
                <a:lnTo>
                  <a:pt x="2832" y="114147"/>
                </a:lnTo>
                <a:lnTo>
                  <a:pt x="15621" y="119913"/>
                </a:lnTo>
                <a:lnTo>
                  <a:pt x="23139" y="117081"/>
                </a:lnTo>
                <a:lnTo>
                  <a:pt x="43014" y="73101"/>
                </a:lnTo>
                <a:lnTo>
                  <a:pt x="68548" y="73101"/>
                </a:lnTo>
                <a:lnTo>
                  <a:pt x="68275" y="70472"/>
                </a:lnTo>
                <a:lnTo>
                  <a:pt x="99750" y="70472"/>
                </a:lnTo>
                <a:lnTo>
                  <a:pt x="48171" y="0"/>
                </a:lnTo>
                <a:close/>
              </a:path>
              <a:path w="144145" h="458469" extrusionOk="0">
                <a:moveTo>
                  <a:pt x="99750" y="70472"/>
                </a:moveTo>
                <a:lnTo>
                  <a:pt x="68275" y="70472"/>
                </a:lnTo>
                <a:lnTo>
                  <a:pt x="96774" y="109410"/>
                </a:lnTo>
                <a:lnTo>
                  <a:pt x="104724" y="110642"/>
                </a:lnTo>
                <a:lnTo>
                  <a:pt x="116039" y="102362"/>
                </a:lnTo>
                <a:lnTo>
                  <a:pt x="117271" y="94411"/>
                </a:lnTo>
                <a:lnTo>
                  <a:pt x="99750" y="704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3" name="Google Shape;1083;p85"/>
          <p:cNvSpPr/>
          <p:nvPr/>
        </p:nvSpPr>
        <p:spPr>
          <a:xfrm>
            <a:off x="6845362" y="2227121"/>
            <a:ext cx="870585" cy="120650"/>
          </a:xfrm>
          <a:custGeom>
            <a:avLst/>
            <a:gdLst/>
            <a:ahLst/>
            <a:cxnLst/>
            <a:rect l="l" t="t" r="r" b="b"/>
            <a:pathLst>
              <a:path w="870584" h="120650" extrusionOk="0">
                <a:moveTo>
                  <a:pt x="100723" y="3911"/>
                </a:moveTo>
                <a:lnTo>
                  <a:pt x="0" y="63461"/>
                </a:lnTo>
                <a:lnTo>
                  <a:pt x="98374" y="120065"/>
                </a:lnTo>
                <a:lnTo>
                  <a:pt x="101828" y="120421"/>
                </a:lnTo>
                <a:lnTo>
                  <a:pt x="108115" y="118732"/>
                </a:lnTo>
                <a:lnTo>
                  <a:pt x="110921" y="116687"/>
                </a:lnTo>
                <a:lnTo>
                  <a:pt x="116179" y="107569"/>
                </a:lnTo>
                <a:lnTo>
                  <a:pt x="114084" y="99796"/>
                </a:lnTo>
                <a:lnTo>
                  <a:pt x="72263" y="75730"/>
                </a:lnTo>
                <a:lnTo>
                  <a:pt x="848141" y="71475"/>
                </a:lnTo>
                <a:lnTo>
                  <a:pt x="870330" y="58356"/>
                </a:lnTo>
                <a:lnTo>
                  <a:pt x="856383" y="50330"/>
                </a:lnTo>
                <a:lnTo>
                  <a:pt x="72110" y="50330"/>
                </a:lnTo>
                <a:lnTo>
                  <a:pt x="113652" y="25781"/>
                </a:lnTo>
                <a:lnTo>
                  <a:pt x="115646" y="17983"/>
                </a:lnTo>
                <a:lnTo>
                  <a:pt x="108508" y="5905"/>
                </a:lnTo>
                <a:lnTo>
                  <a:pt x="100723" y="3911"/>
                </a:lnTo>
                <a:close/>
              </a:path>
              <a:path w="870584" h="120650" extrusionOk="0">
                <a:moveTo>
                  <a:pt x="848141" y="71475"/>
                </a:moveTo>
                <a:lnTo>
                  <a:pt x="798220" y="71475"/>
                </a:lnTo>
                <a:lnTo>
                  <a:pt x="756678" y="96037"/>
                </a:lnTo>
                <a:lnTo>
                  <a:pt x="754684" y="103822"/>
                </a:lnTo>
                <a:lnTo>
                  <a:pt x="761822" y="115900"/>
                </a:lnTo>
                <a:lnTo>
                  <a:pt x="769607" y="117906"/>
                </a:lnTo>
                <a:lnTo>
                  <a:pt x="848141" y="71475"/>
                </a:lnTo>
                <a:close/>
              </a:path>
              <a:path w="870584" h="120650" extrusionOk="0">
                <a:moveTo>
                  <a:pt x="768921" y="0"/>
                </a:moveTo>
                <a:lnTo>
                  <a:pt x="761161" y="2095"/>
                </a:lnTo>
                <a:lnTo>
                  <a:pt x="754164" y="14249"/>
                </a:lnTo>
                <a:lnTo>
                  <a:pt x="756246" y="22009"/>
                </a:lnTo>
                <a:lnTo>
                  <a:pt x="798068" y="46088"/>
                </a:lnTo>
                <a:lnTo>
                  <a:pt x="72110" y="50330"/>
                </a:lnTo>
                <a:lnTo>
                  <a:pt x="856383" y="50330"/>
                </a:lnTo>
                <a:lnTo>
                  <a:pt x="768921"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4" name="Google Shape;1084;p85"/>
          <p:cNvSpPr/>
          <p:nvPr/>
        </p:nvSpPr>
        <p:spPr>
          <a:xfrm>
            <a:off x="7402219" y="2285426"/>
            <a:ext cx="321945" cy="617855"/>
          </a:xfrm>
          <a:custGeom>
            <a:avLst/>
            <a:gdLst/>
            <a:ahLst/>
            <a:cxnLst/>
            <a:rect l="l" t="t" r="r" b="b"/>
            <a:pathLst>
              <a:path w="321945" h="617855" extrusionOk="0">
                <a:moveTo>
                  <a:pt x="19265" y="493788"/>
                </a:moveTo>
                <a:lnTo>
                  <a:pt x="5270" y="494753"/>
                </a:lnTo>
                <a:lnTo>
                  <a:pt x="0" y="500824"/>
                </a:lnTo>
                <a:lnTo>
                  <a:pt x="8039" y="617550"/>
                </a:lnTo>
                <a:lnTo>
                  <a:pt x="97532" y="558469"/>
                </a:lnTo>
                <a:lnTo>
                  <a:pt x="51422" y="558469"/>
                </a:lnTo>
                <a:lnTo>
                  <a:pt x="56986" y="547217"/>
                </a:lnTo>
                <a:lnTo>
                  <a:pt x="28651" y="547217"/>
                </a:lnTo>
                <a:lnTo>
                  <a:pt x="25336" y="499071"/>
                </a:lnTo>
                <a:lnTo>
                  <a:pt x="19265" y="493788"/>
                </a:lnTo>
                <a:close/>
              </a:path>
              <a:path w="321945" h="617855" extrusionOk="0">
                <a:moveTo>
                  <a:pt x="91694" y="531888"/>
                </a:moveTo>
                <a:lnTo>
                  <a:pt x="51422" y="558469"/>
                </a:lnTo>
                <a:lnTo>
                  <a:pt x="97532" y="558469"/>
                </a:lnTo>
                <a:lnTo>
                  <a:pt x="105689" y="553085"/>
                </a:lnTo>
                <a:lnTo>
                  <a:pt x="107302" y="545211"/>
                </a:lnTo>
                <a:lnTo>
                  <a:pt x="99568" y="533501"/>
                </a:lnTo>
                <a:lnTo>
                  <a:pt x="91694" y="531888"/>
                </a:lnTo>
                <a:close/>
              </a:path>
              <a:path w="321945" h="617855" extrusionOk="0">
                <a:moveTo>
                  <a:pt x="317510" y="59067"/>
                </a:moveTo>
                <a:lnTo>
                  <a:pt x="270052" y="59067"/>
                </a:lnTo>
                <a:lnTo>
                  <a:pt x="28651" y="547217"/>
                </a:lnTo>
                <a:lnTo>
                  <a:pt x="56986" y="547217"/>
                </a:lnTo>
                <a:lnTo>
                  <a:pt x="292823" y="70332"/>
                </a:lnTo>
                <a:lnTo>
                  <a:pt x="318287" y="70332"/>
                </a:lnTo>
                <a:lnTo>
                  <a:pt x="317510" y="59067"/>
                </a:lnTo>
                <a:close/>
              </a:path>
              <a:path w="321945" h="617855" extrusionOk="0">
                <a:moveTo>
                  <a:pt x="318287" y="70332"/>
                </a:moveTo>
                <a:lnTo>
                  <a:pt x="292823" y="70332"/>
                </a:lnTo>
                <a:lnTo>
                  <a:pt x="296138" y="118478"/>
                </a:lnTo>
                <a:lnTo>
                  <a:pt x="302209" y="123748"/>
                </a:lnTo>
                <a:lnTo>
                  <a:pt x="316204" y="122796"/>
                </a:lnTo>
                <a:lnTo>
                  <a:pt x="321487" y="116725"/>
                </a:lnTo>
                <a:lnTo>
                  <a:pt x="318287" y="70332"/>
                </a:lnTo>
                <a:close/>
              </a:path>
              <a:path w="321945" h="617855" extrusionOk="0">
                <a:moveTo>
                  <a:pt x="313436" y="0"/>
                </a:moveTo>
                <a:lnTo>
                  <a:pt x="215798" y="64452"/>
                </a:lnTo>
                <a:lnTo>
                  <a:pt x="214185" y="72339"/>
                </a:lnTo>
                <a:lnTo>
                  <a:pt x="221907" y="84048"/>
                </a:lnTo>
                <a:lnTo>
                  <a:pt x="229781" y="85661"/>
                </a:lnTo>
                <a:lnTo>
                  <a:pt x="270052" y="59067"/>
                </a:lnTo>
                <a:lnTo>
                  <a:pt x="317510" y="59067"/>
                </a:lnTo>
                <a:lnTo>
                  <a:pt x="31343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5" name="Google Shape;1085;p85"/>
          <p:cNvSpPr/>
          <p:nvPr/>
        </p:nvSpPr>
        <p:spPr>
          <a:xfrm>
            <a:off x="5625058" y="1572423"/>
            <a:ext cx="567690" cy="149225"/>
          </a:xfrm>
          <a:custGeom>
            <a:avLst/>
            <a:gdLst/>
            <a:ahLst/>
            <a:cxnLst/>
            <a:rect l="l" t="t" r="r" b="b"/>
            <a:pathLst>
              <a:path w="567689" h="149225" extrusionOk="0">
                <a:moveTo>
                  <a:pt x="95364" y="32994"/>
                </a:moveTo>
                <a:lnTo>
                  <a:pt x="0" y="100774"/>
                </a:lnTo>
                <a:lnTo>
                  <a:pt x="102768" y="148945"/>
                </a:lnTo>
                <a:lnTo>
                  <a:pt x="106248" y="148996"/>
                </a:lnTo>
                <a:lnTo>
                  <a:pt x="112356" y="146786"/>
                </a:lnTo>
                <a:lnTo>
                  <a:pt x="114998" y="144513"/>
                </a:lnTo>
                <a:lnTo>
                  <a:pt x="119456" y="134988"/>
                </a:lnTo>
                <a:lnTo>
                  <a:pt x="116725" y="127431"/>
                </a:lnTo>
                <a:lnTo>
                  <a:pt x="73025" y="106959"/>
                </a:lnTo>
                <a:lnTo>
                  <a:pt x="353780" y="81661"/>
                </a:lnTo>
                <a:lnTo>
                  <a:pt x="70751" y="81661"/>
                </a:lnTo>
                <a:lnTo>
                  <a:pt x="110083" y="53695"/>
                </a:lnTo>
                <a:lnTo>
                  <a:pt x="111417" y="45770"/>
                </a:lnTo>
                <a:lnTo>
                  <a:pt x="103289" y="34340"/>
                </a:lnTo>
                <a:lnTo>
                  <a:pt x="95364" y="32994"/>
                </a:lnTo>
                <a:close/>
              </a:path>
              <a:path w="567689" h="149225" extrusionOk="0">
                <a:moveTo>
                  <a:pt x="540683" y="68770"/>
                </a:moveTo>
                <a:lnTo>
                  <a:pt x="496836" y="68770"/>
                </a:lnTo>
                <a:lnTo>
                  <a:pt x="457504" y="96735"/>
                </a:lnTo>
                <a:lnTo>
                  <a:pt x="456158" y="104660"/>
                </a:lnTo>
                <a:lnTo>
                  <a:pt x="464286" y="116090"/>
                </a:lnTo>
                <a:lnTo>
                  <a:pt x="472224" y="117436"/>
                </a:lnTo>
                <a:lnTo>
                  <a:pt x="540683" y="68770"/>
                </a:lnTo>
                <a:close/>
              </a:path>
              <a:path w="567689" h="149225" extrusionOk="0">
                <a:moveTo>
                  <a:pt x="461645" y="0"/>
                </a:moveTo>
                <a:lnTo>
                  <a:pt x="454075" y="2743"/>
                </a:lnTo>
                <a:lnTo>
                  <a:pt x="448132" y="15443"/>
                </a:lnTo>
                <a:lnTo>
                  <a:pt x="450862" y="22999"/>
                </a:lnTo>
                <a:lnTo>
                  <a:pt x="494563" y="43484"/>
                </a:lnTo>
                <a:lnTo>
                  <a:pt x="70751" y="81661"/>
                </a:lnTo>
                <a:lnTo>
                  <a:pt x="353780" y="81661"/>
                </a:lnTo>
                <a:lnTo>
                  <a:pt x="496836" y="68770"/>
                </a:lnTo>
                <a:lnTo>
                  <a:pt x="540683" y="68770"/>
                </a:lnTo>
                <a:lnTo>
                  <a:pt x="567588" y="49644"/>
                </a:lnTo>
                <a:lnTo>
                  <a:pt x="461645"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6" name="Google Shape;1086;p85"/>
          <p:cNvSpPr txBox="1"/>
          <p:nvPr/>
        </p:nvSpPr>
        <p:spPr>
          <a:xfrm>
            <a:off x="78752" y="6111325"/>
            <a:ext cx="3740700" cy="697200"/>
          </a:xfrm>
          <a:prstGeom prst="rect">
            <a:avLst/>
          </a:prstGeom>
          <a:noFill/>
          <a:ln>
            <a:noFill/>
          </a:ln>
        </p:spPr>
        <p:txBody>
          <a:bodyPr spcFirstLastPara="1" wrap="square" lIns="0" tIns="116200" rIns="0" bIns="0" anchor="t" anchorCtr="0">
            <a:noAutofit/>
          </a:bodyPr>
          <a:lstStyle/>
          <a:p>
            <a:pPr marL="1174115" marR="0" lvl="0" indent="0" algn="l" rtl="0">
              <a:lnSpc>
                <a:spcPct val="100000"/>
              </a:lnSpc>
              <a:spcBef>
                <a:spcPts val="0"/>
              </a:spcBef>
              <a:spcAft>
                <a:spcPts val="0"/>
              </a:spcAft>
              <a:buNone/>
            </a:pPr>
            <a:r>
              <a:rPr lang="en-US" sz="1800">
                <a:latin typeface="Trebuchet MS"/>
                <a:ea typeface="Trebuchet MS"/>
                <a:cs typeface="Trebuchet MS"/>
                <a:sym typeface="Trebuchet MS"/>
              </a:rPr>
              <a:t>Market segmentation</a:t>
            </a:r>
            <a:endParaRPr sz="1800">
              <a:latin typeface="Trebuchet MS"/>
              <a:ea typeface="Trebuchet MS"/>
              <a:cs typeface="Trebuchet MS"/>
              <a:sym typeface="Trebuchet MS"/>
            </a:endParaRPr>
          </a:p>
          <a:p>
            <a:pPr marL="12700" marR="0" lvl="0" indent="0" algn="l" rtl="0">
              <a:lnSpc>
                <a:spcPct val="100000"/>
              </a:lnSpc>
              <a:spcBef>
                <a:spcPts val="630"/>
              </a:spcBef>
              <a:spcAft>
                <a:spcPts val="0"/>
              </a:spcAft>
              <a:buNone/>
            </a:pPr>
            <a:r>
              <a:rPr lang="en-US" sz="1400">
                <a:latin typeface="Trebuchet MS"/>
                <a:ea typeface="Trebuchet MS"/>
                <a:cs typeface="Trebuchet MS"/>
                <a:sym typeface="Trebuchet MS"/>
              </a:rPr>
              <a:t>Slide credit: Andrew Ng</a:t>
            </a:r>
            <a:endParaRPr sz="1400">
              <a:latin typeface="Trebuchet MS"/>
              <a:ea typeface="Trebuchet MS"/>
              <a:cs typeface="Trebuchet MS"/>
              <a:sym typeface="Trebuchet MS"/>
            </a:endParaRPr>
          </a:p>
        </p:txBody>
      </p:sp>
      <p:sp>
        <p:nvSpPr>
          <p:cNvPr id="1087" name="Google Shape;1087;p85"/>
          <p:cNvSpPr txBox="1">
            <a:spLocks noGrp="1"/>
          </p:cNvSpPr>
          <p:nvPr>
            <p:ph type="title"/>
          </p:nvPr>
        </p:nvSpPr>
        <p:spPr>
          <a:xfrm>
            <a:off x="157274" y="536575"/>
            <a:ext cx="4751100" cy="6960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3600" b="1" dirty="0"/>
              <a:t>Unsupervised Learning</a:t>
            </a:r>
            <a:endParaRPr sz="3600" b="1" dirty="0"/>
          </a:p>
        </p:txBody>
      </p:sp>
    </p:spTree>
    <p:extLst>
      <p:ext uri="{BB962C8B-B14F-4D97-AF65-F5344CB8AC3E}">
        <p14:creationId xmlns:p14="http://schemas.microsoft.com/office/powerpoint/2010/main" val="32295113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87"/>
          <p:cNvSpPr txBox="1">
            <a:spLocks noGrp="1"/>
          </p:cNvSpPr>
          <p:nvPr>
            <p:ph type="title"/>
          </p:nvPr>
        </p:nvSpPr>
        <p:spPr>
          <a:xfrm>
            <a:off x="17929" y="609600"/>
            <a:ext cx="5054100" cy="6960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3600" b="1" dirty="0"/>
              <a:t>Reinforcement Learning</a:t>
            </a:r>
            <a:endParaRPr sz="3600" b="1" dirty="0"/>
          </a:p>
        </p:txBody>
      </p:sp>
      <p:sp>
        <p:nvSpPr>
          <p:cNvPr id="1101" name="Google Shape;1101;p87"/>
          <p:cNvSpPr txBox="1"/>
          <p:nvPr/>
        </p:nvSpPr>
        <p:spPr>
          <a:xfrm>
            <a:off x="302840" y="1305600"/>
            <a:ext cx="8229600" cy="5118100"/>
          </a:xfrm>
          <a:prstGeom prst="rect">
            <a:avLst/>
          </a:prstGeom>
          <a:noFill/>
          <a:ln>
            <a:noFill/>
          </a:ln>
        </p:spPr>
        <p:txBody>
          <a:bodyPr spcFirstLastPara="1" wrap="square" lIns="0" tIns="33000" rIns="0" bIns="0" anchor="t" anchorCtr="0">
            <a:noAutofit/>
          </a:bodyPr>
          <a:lstStyle/>
          <a:p>
            <a:pPr marL="355600" marR="5080" lvl="0" indent="-342900" algn="l" rtl="0">
              <a:lnSpc>
                <a:spcPct val="118750"/>
              </a:lnSpc>
              <a:spcBef>
                <a:spcPts val="0"/>
              </a:spcBef>
              <a:spcAft>
                <a:spcPts val="0"/>
              </a:spcAft>
              <a:buSzPts val="3200"/>
              <a:buFont typeface="Arial"/>
              <a:buChar char="•"/>
            </a:pPr>
            <a:r>
              <a:rPr lang="en-US" sz="2800" dirty="0">
                <a:latin typeface="Trebuchet MS"/>
                <a:ea typeface="Trebuchet MS"/>
                <a:cs typeface="Trebuchet MS"/>
                <a:sym typeface="Trebuchet MS"/>
              </a:rPr>
              <a:t>No predefined data</a:t>
            </a:r>
          </a:p>
          <a:p>
            <a:pPr marL="355600" marR="5080" lvl="0" indent="-342900">
              <a:lnSpc>
                <a:spcPct val="118750"/>
              </a:lnSpc>
              <a:spcBef>
                <a:spcPts val="0"/>
              </a:spcBef>
              <a:spcAft>
                <a:spcPts val="0"/>
              </a:spcAft>
              <a:buSzPts val="3200"/>
              <a:buFont typeface="Arial"/>
              <a:buChar char="•"/>
            </a:pPr>
            <a:r>
              <a:rPr lang="en-US" sz="2800" dirty="0">
                <a:latin typeface="Trebuchet MS"/>
                <a:ea typeface="Trebuchet MS"/>
                <a:cs typeface="Trebuchet MS"/>
              </a:rPr>
              <a:t>Semi-supervised learning model in machine learning, </a:t>
            </a:r>
          </a:p>
          <a:p>
            <a:pPr marL="355600" marR="5080" lvl="0" indent="-342900">
              <a:lnSpc>
                <a:spcPct val="118750"/>
              </a:lnSpc>
              <a:spcBef>
                <a:spcPts val="0"/>
              </a:spcBef>
              <a:spcAft>
                <a:spcPts val="0"/>
              </a:spcAft>
              <a:buSzPts val="3200"/>
              <a:buFont typeface="Arial"/>
              <a:buChar char="•"/>
            </a:pPr>
            <a:r>
              <a:rPr lang="en-US" sz="2800" dirty="0">
                <a:latin typeface="Trebuchet MS"/>
                <a:ea typeface="Trebuchet MS"/>
                <a:cs typeface="Trebuchet MS"/>
              </a:rPr>
              <a:t>Allow an agent to take actions and interact with an environment so as to maximize the total rewards. </a:t>
            </a:r>
            <a:endParaRPr lang="en-US" sz="2800" dirty="0">
              <a:latin typeface="Trebuchet MS"/>
              <a:ea typeface="Trebuchet MS"/>
              <a:cs typeface="Trebuchet MS"/>
              <a:sym typeface="Trebuchet MS"/>
            </a:endParaRPr>
          </a:p>
          <a:p>
            <a:pPr marL="355600" marR="0" lvl="0" indent="-342900" algn="l" rtl="0">
              <a:lnSpc>
                <a:spcPct val="100000"/>
              </a:lnSpc>
              <a:spcBef>
                <a:spcPts val="640"/>
              </a:spcBef>
              <a:spcAft>
                <a:spcPts val="0"/>
              </a:spcAft>
              <a:buSzPts val="3200"/>
              <a:buFont typeface="Arial"/>
              <a:buChar char="•"/>
            </a:pPr>
            <a:r>
              <a:rPr lang="en-US" sz="3200" dirty="0" smtClean="0">
                <a:latin typeface="Trebuchet MS"/>
                <a:ea typeface="Trebuchet MS"/>
                <a:cs typeface="Trebuchet MS"/>
                <a:sym typeface="Trebuchet MS"/>
              </a:rPr>
              <a:t>Examples</a:t>
            </a:r>
            <a:r>
              <a:rPr lang="en-US" sz="3200" dirty="0">
                <a:latin typeface="Trebuchet MS"/>
                <a:ea typeface="Trebuchet MS"/>
                <a:cs typeface="Trebuchet MS"/>
                <a:sym typeface="Trebuchet MS"/>
              </a:rPr>
              <a:t>:</a:t>
            </a:r>
            <a:endParaRPr sz="3200" dirty="0">
              <a:latin typeface="Trebuchet MS"/>
              <a:ea typeface="Trebuchet MS"/>
              <a:cs typeface="Trebuchet MS"/>
              <a:sym typeface="Trebuchet MS"/>
            </a:endParaRPr>
          </a:p>
          <a:p>
            <a:pPr marL="755650" lvl="1" indent="-285750">
              <a:spcBef>
                <a:spcPts val="760"/>
              </a:spcBef>
              <a:spcAft>
                <a:spcPts val="0"/>
              </a:spcAft>
              <a:buSzPts val="2800"/>
              <a:buFont typeface="Arial"/>
              <a:buChar char="–"/>
            </a:pPr>
            <a:r>
              <a:rPr lang="en-US" sz="2800" dirty="0">
                <a:latin typeface="Trebuchet MS"/>
                <a:ea typeface="Trebuchet MS"/>
                <a:cs typeface="Trebuchet MS"/>
              </a:rPr>
              <a:t>Resources management in computer clusters</a:t>
            </a:r>
          </a:p>
          <a:p>
            <a:pPr marL="755650" lvl="1" indent="-285750">
              <a:spcBef>
                <a:spcPts val="760"/>
              </a:spcBef>
              <a:spcAft>
                <a:spcPts val="0"/>
              </a:spcAft>
              <a:buSzPts val="2800"/>
              <a:buFont typeface="Arial"/>
              <a:buChar char="–"/>
            </a:pPr>
            <a:r>
              <a:rPr lang="en-US" sz="2800" b="0" i="0" u="none" strike="noStrike" cap="none" dirty="0" smtClean="0">
                <a:latin typeface="Trebuchet MS"/>
                <a:ea typeface="Trebuchet MS"/>
                <a:cs typeface="Trebuchet MS"/>
                <a:sym typeface="Trebuchet MS"/>
              </a:rPr>
              <a:t>Game </a:t>
            </a:r>
            <a:r>
              <a:rPr lang="en-US" sz="2800" b="0" i="0" u="none" strike="noStrike" cap="none" dirty="0">
                <a:latin typeface="Trebuchet MS"/>
                <a:ea typeface="Trebuchet MS"/>
                <a:cs typeface="Trebuchet MS"/>
                <a:sym typeface="Trebuchet MS"/>
              </a:rPr>
              <a:t>playing</a:t>
            </a:r>
            <a:endParaRPr sz="2800" b="0" i="0" u="none" strike="noStrike" cap="none" dirty="0">
              <a:latin typeface="Trebuchet MS"/>
              <a:ea typeface="Trebuchet MS"/>
              <a:cs typeface="Trebuchet MS"/>
              <a:sym typeface="Trebuchet MS"/>
            </a:endParaRPr>
          </a:p>
          <a:p>
            <a:pPr marL="755650" marR="0" lvl="1" indent="-285750" algn="l" rtl="0">
              <a:lnSpc>
                <a:spcPct val="100000"/>
              </a:lnSpc>
              <a:spcBef>
                <a:spcPts val="640"/>
              </a:spcBef>
              <a:spcAft>
                <a:spcPts val="0"/>
              </a:spcAft>
              <a:buSzPts val="2800"/>
              <a:buFont typeface="Arial"/>
              <a:buChar char="–"/>
            </a:pPr>
            <a:r>
              <a:rPr lang="en-US" sz="2800" b="0" i="0" u="none" strike="noStrike" cap="none" dirty="0">
                <a:latin typeface="Trebuchet MS"/>
                <a:ea typeface="Trebuchet MS"/>
                <a:cs typeface="Trebuchet MS"/>
                <a:sym typeface="Trebuchet MS"/>
              </a:rPr>
              <a:t>Robot in a </a:t>
            </a:r>
            <a:r>
              <a:rPr lang="en-US" sz="2800" b="0" i="0" u="none" strike="noStrike" cap="none" dirty="0" smtClean="0">
                <a:latin typeface="Trebuchet MS"/>
                <a:ea typeface="Trebuchet MS"/>
                <a:cs typeface="Trebuchet MS"/>
                <a:sym typeface="Trebuchet MS"/>
              </a:rPr>
              <a:t>maze</a:t>
            </a:r>
            <a:endParaRPr sz="2800" b="0" i="0" u="none" strike="noStrike" cap="none" dirty="0">
              <a:latin typeface="Trebuchet MS"/>
              <a:ea typeface="Trebuchet MS"/>
              <a:cs typeface="Trebuchet MS"/>
              <a:sym typeface="Trebuchet MS"/>
            </a:endParaRPr>
          </a:p>
        </p:txBody>
      </p:sp>
      <p:sp>
        <p:nvSpPr>
          <p:cNvPr id="1102" name="Google Shape;1102;p87"/>
          <p:cNvSpPr txBox="1"/>
          <p:nvPr/>
        </p:nvSpPr>
        <p:spPr>
          <a:xfrm>
            <a:off x="-12700" y="6527800"/>
            <a:ext cx="2682900" cy="2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Slide Credit: Eric Eaton</a:t>
            </a:r>
            <a:endParaRPr/>
          </a:p>
        </p:txBody>
      </p:sp>
    </p:spTree>
    <p:extLst>
      <p:ext uri="{BB962C8B-B14F-4D97-AF65-F5344CB8AC3E}">
        <p14:creationId xmlns:p14="http://schemas.microsoft.com/office/powerpoint/2010/main" val="3173931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802880" cy="1066800"/>
          </a:xfrm>
        </p:spPr>
        <p:txBody>
          <a:bodyPr/>
          <a:lstStyle/>
          <a:p>
            <a:pPr algn="l"/>
            <a:r>
              <a:rPr lang="en-US" sz="3600" dirty="0" smtClean="0"/>
              <a:t>Supervised, Unsupervised and Reinforcement Learning Comparison</a:t>
            </a:r>
            <a:endParaRPr lang="en-US" sz="36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5000" t="3086" r="16667" b="3086"/>
          <a:stretch/>
        </p:blipFill>
        <p:spPr>
          <a:xfrm>
            <a:off x="0" y="1752600"/>
            <a:ext cx="9067799" cy="4202151"/>
          </a:xfrm>
          <a:prstGeom prst="rect">
            <a:avLst/>
          </a:prstGeom>
        </p:spPr>
      </p:pic>
    </p:spTree>
    <p:extLst>
      <p:ext uri="{BB962C8B-B14F-4D97-AF65-F5344CB8AC3E}">
        <p14:creationId xmlns:p14="http://schemas.microsoft.com/office/powerpoint/2010/main" val="3828699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1" name="Text Box 3"/>
          <p:cNvSpPr txBox="1">
            <a:spLocks noChangeArrowheads="1"/>
          </p:cNvSpPr>
          <p:nvPr/>
        </p:nvSpPr>
        <p:spPr bwMode="auto">
          <a:xfrm>
            <a:off x="0" y="525959"/>
            <a:ext cx="4818499" cy="769441"/>
          </a:xfrm>
          <a:prstGeom prst="rect">
            <a:avLst/>
          </a:prstGeom>
          <a:noFill/>
          <a:ln w="9525">
            <a:noFill/>
            <a:miter lim="800000"/>
            <a:headEnd/>
            <a:tailEnd/>
          </a:ln>
          <a:effectLst/>
        </p:spPr>
        <p:txBody>
          <a:bodyPr wrap="none">
            <a:spAutoFit/>
          </a:bodyPr>
          <a:lstStyle/>
          <a:p>
            <a:r>
              <a:rPr lang="en-US" sz="4400" b="1" baseline="0" dirty="0" smtClean="0">
                <a:latin typeface="+mn-lt"/>
              </a:rPr>
              <a:t>Objective of </a:t>
            </a:r>
            <a:r>
              <a:rPr lang="en-US" sz="4400" b="1" dirty="0">
                <a:latin typeface="+mn-lt"/>
              </a:rPr>
              <a:t>course </a:t>
            </a:r>
          </a:p>
        </p:txBody>
      </p:sp>
      <p:sp>
        <p:nvSpPr>
          <p:cNvPr id="9" name="Rectangle 3"/>
          <p:cNvSpPr txBox="1">
            <a:spLocks noChangeArrowheads="1"/>
          </p:cNvSpPr>
          <p:nvPr/>
        </p:nvSpPr>
        <p:spPr>
          <a:xfrm>
            <a:off x="304800" y="1447800"/>
            <a:ext cx="8610600" cy="4953000"/>
          </a:xfrm>
          <a:prstGeom prst="rect">
            <a:avLst/>
          </a:prstGeom>
        </p:spPr>
        <p:txBody>
          <a:bodyPr/>
          <a:lstStyle/>
          <a:p>
            <a:pPr marL="342900" lvl="0" indent="-342900" algn="just" fontAlgn="auto">
              <a:spcBef>
                <a:spcPct val="20000"/>
              </a:spcBef>
              <a:spcAft>
                <a:spcPts val="0"/>
              </a:spcAft>
              <a:buFont typeface="Arial" pitchFamily="34" charset="0"/>
              <a:buChar char="•"/>
            </a:pPr>
            <a:r>
              <a:rPr lang="en-IN" sz="2800" dirty="0" smtClean="0"/>
              <a:t>Introduction to </a:t>
            </a:r>
            <a:r>
              <a:rPr lang="en-IN" sz="2800" dirty="0"/>
              <a:t>the basic concepts and techniques of Machine </a:t>
            </a:r>
            <a:r>
              <a:rPr lang="en-IN" sz="2800" dirty="0" smtClean="0"/>
              <a:t>Learning</a:t>
            </a:r>
          </a:p>
          <a:p>
            <a:pPr marL="342900" lvl="0" indent="-342900" algn="just" fontAlgn="auto">
              <a:spcBef>
                <a:spcPct val="20000"/>
              </a:spcBef>
              <a:spcAft>
                <a:spcPts val="0"/>
              </a:spcAft>
              <a:buFont typeface="Arial" pitchFamily="34" charset="0"/>
              <a:buChar char="•"/>
            </a:pPr>
            <a:r>
              <a:rPr lang="en-IN" sz="2800" dirty="0"/>
              <a:t>G</a:t>
            </a:r>
            <a:r>
              <a:rPr lang="en-IN" sz="2800" dirty="0" smtClean="0"/>
              <a:t>ain </a:t>
            </a:r>
            <a:r>
              <a:rPr lang="en-IN" sz="2800" dirty="0"/>
              <a:t>experience of doing independent study and research in the field of Machine </a:t>
            </a:r>
            <a:r>
              <a:rPr lang="en-IN" sz="2800" dirty="0" smtClean="0"/>
              <a:t>Learning</a:t>
            </a:r>
          </a:p>
          <a:p>
            <a:pPr marL="342900" lvl="0" indent="-342900" algn="just" fontAlgn="auto">
              <a:spcBef>
                <a:spcPct val="20000"/>
              </a:spcBef>
              <a:spcAft>
                <a:spcPts val="0"/>
              </a:spcAft>
              <a:buFont typeface="Arial" pitchFamily="34" charset="0"/>
              <a:buChar char="•"/>
            </a:pPr>
            <a:r>
              <a:rPr lang="en-US" sz="2800" dirty="0"/>
              <a:t>D</a:t>
            </a:r>
            <a:r>
              <a:rPr lang="en-US" sz="2800" dirty="0" smtClean="0"/>
              <a:t>evelop </a:t>
            </a:r>
            <a:r>
              <a:rPr lang="en-US" sz="2800" dirty="0"/>
              <a:t>skills of using recent machine learning software tools to evaluate </a:t>
            </a:r>
            <a:r>
              <a:rPr lang="en-IN" sz="2800" dirty="0"/>
              <a:t>learning algorithms and model selection </a:t>
            </a:r>
            <a:r>
              <a:rPr lang="en-US" sz="2800" dirty="0"/>
              <a:t>for solving practical problems</a:t>
            </a:r>
            <a:endParaRPr lang="en-IN" sz="2800" dirty="0" smtClean="0"/>
          </a:p>
          <a:p>
            <a:pPr marL="342900" lvl="0" indent="-342900" algn="just" fontAlgn="auto">
              <a:spcBef>
                <a:spcPct val="20000"/>
              </a:spcBef>
              <a:spcAft>
                <a:spcPts val="0"/>
              </a:spcAft>
              <a:buFont typeface="Arial" pitchFamily="34" charset="0"/>
              <a:buChar char="•"/>
            </a:pPr>
            <a:endParaRPr lang="en-IN" sz="2800" dirty="0" smtClean="0"/>
          </a:p>
          <a:p>
            <a:pPr marL="342900" lvl="0" indent="-342900" algn="just" fontAlgn="auto">
              <a:spcBef>
                <a:spcPct val="20000"/>
              </a:spcBef>
              <a:spcAft>
                <a:spcPts val="0"/>
              </a:spcAft>
              <a:buFont typeface="Arial" pitchFamily="34" charset="0"/>
              <a:buChar char="•"/>
            </a:pPr>
            <a:endParaRPr lang="en-IN" sz="2800" dirty="0" smtClean="0">
              <a:latin typeface="+mn-lt"/>
            </a:endParaRPr>
          </a:p>
        </p:txBody>
      </p:sp>
      <p:sp>
        <p:nvSpPr>
          <p:cNvPr id="14"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212580" cy="1143000"/>
          </a:xfrm>
        </p:spPr>
        <p:txBody>
          <a:bodyPr/>
          <a:lstStyle/>
          <a:p>
            <a:pPr algn="l"/>
            <a:r>
              <a:rPr lang="en-US" sz="4000" dirty="0" smtClean="0"/>
              <a:t>Open source ML programming tools</a:t>
            </a:r>
            <a:endParaRPr lang="en-US" sz="4000" dirty="0"/>
          </a:p>
        </p:txBody>
      </p:sp>
      <p:graphicFrame>
        <p:nvGraphicFramePr>
          <p:cNvPr id="7" name="Table 6"/>
          <p:cNvGraphicFramePr>
            <a:graphicFrameLocks noGrp="1"/>
          </p:cNvGraphicFramePr>
          <p:nvPr>
            <p:extLst>
              <p:ext uri="{D42A27DB-BD31-4B8C-83A1-F6EECF244321}">
                <p14:modId xmlns:p14="http://schemas.microsoft.com/office/powerpoint/2010/main" val="1430161644"/>
              </p:ext>
            </p:extLst>
          </p:nvPr>
        </p:nvGraphicFramePr>
        <p:xfrm>
          <a:off x="224790" y="1371601"/>
          <a:ext cx="8690610" cy="5038613"/>
        </p:xfrm>
        <a:graphic>
          <a:graphicData uri="http://schemas.openxmlformats.org/drawingml/2006/table">
            <a:tbl>
              <a:tblPr/>
              <a:tblGrid>
                <a:gridCol w="1308917"/>
                <a:gridCol w="1819093"/>
                <a:gridCol w="1371600"/>
                <a:gridCol w="4191000"/>
              </a:tblGrid>
              <a:tr h="637750">
                <a:tc>
                  <a:txBody>
                    <a:bodyPr/>
                    <a:lstStyle/>
                    <a:p>
                      <a:pPr algn="l" fontAlgn="ctr" latinLnBrk="0"/>
                      <a:endParaRPr lang="en-US" sz="2000" b="1" dirty="0">
                        <a:effectLst/>
                      </a:endParaRPr>
                    </a:p>
                  </a:txBody>
                  <a:tcPr marL="23270" marR="23270" marT="23270" marB="23270"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2000" b="1" dirty="0" smtClean="0">
                          <a:effectLst/>
                        </a:rPr>
                        <a:t>Platform</a:t>
                      </a:r>
                    </a:p>
                  </a:txBody>
                  <a:tcPr marL="23270" marR="23270" marT="23270" marB="23270"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sz="2000" b="1" dirty="0">
                          <a:effectLst/>
                        </a:rPr>
                        <a:t>Algorithms or Features</a:t>
                      </a:r>
                    </a:p>
                  </a:txBody>
                  <a:tcPr marL="23270" marR="23270" marT="23270" marB="23270"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endParaRPr lang="en-US" sz="2000"/>
                    </a:p>
                  </a:txBody>
                  <a:tcPr marL="34905" marR="34905" marT="17452" marB="17452">
                    <a:lnL>
                      <a:noFill/>
                    </a:lnL>
                  </a:tcPr>
                </a:tc>
              </a:tr>
              <a:tr h="1230265">
                <a:tc>
                  <a:txBody>
                    <a:bodyPr/>
                    <a:lstStyle/>
                    <a:p>
                      <a:pPr algn="l" fontAlgn="t" latinLnBrk="0"/>
                      <a:r>
                        <a:rPr lang="en-US" sz="2000" b="0" dirty="0" err="1">
                          <a:effectLst/>
                        </a:rPr>
                        <a:t>Scikit</a:t>
                      </a:r>
                      <a:r>
                        <a:rPr lang="en-US" sz="2000" b="0" dirty="0">
                          <a:effectLst/>
                        </a:rPr>
                        <a:t> Learn</a:t>
                      </a:r>
                    </a:p>
                  </a:txBody>
                  <a:tcPr marL="23270" marR="23270" marT="23270" marB="23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2000" b="0">
                          <a:effectLst/>
                        </a:rPr>
                        <a:t>Linux, Mac OS, Windows</a:t>
                      </a:r>
                    </a:p>
                  </a:txBody>
                  <a:tcPr marL="23270" marR="23270" marT="23270" marB="23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2000" b="0" dirty="0">
                          <a:effectLst/>
                        </a:rPr>
                        <a:t>Python, </a:t>
                      </a:r>
                      <a:r>
                        <a:rPr lang="en-US" sz="2000" b="0" dirty="0" smtClean="0">
                          <a:effectLst/>
                        </a:rPr>
                        <a:t>C</a:t>
                      </a:r>
                      <a:r>
                        <a:rPr lang="en-US" sz="2000" b="0" dirty="0">
                          <a:effectLst/>
                        </a:rPr>
                        <a:t>, C++</a:t>
                      </a:r>
                    </a:p>
                  </a:txBody>
                  <a:tcPr marL="23270" marR="23270" marT="23270" marB="23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2000" b="0" dirty="0" smtClean="0">
                          <a:effectLst/>
                        </a:rPr>
                        <a:t>Classification,</a:t>
                      </a:r>
                      <a:r>
                        <a:rPr lang="en-US" sz="2000" b="0" baseline="0" dirty="0" smtClean="0">
                          <a:effectLst/>
                        </a:rPr>
                        <a:t> </a:t>
                      </a:r>
                      <a:r>
                        <a:rPr lang="en-US" sz="2000" b="0" dirty="0" smtClean="0">
                          <a:effectLst/>
                        </a:rPr>
                        <a:t>Regression, Clustering</a:t>
                      </a:r>
                      <a:r>
                        <a:rPr lang="en-US" sz="2000" b="0" dirty="0">
                          <a:effectLst/>
                        </a:rPr>
                        <a:t/>
                      </a:r>
                      <a:br>
                        <a:rPr lang="en-US" sz="2000" b="0" dirty="0">
                          <a:effectLst/>
                        </a:rPr>
                      </a:br>
                      <a:r>
                        <a:rPr lang="en-US" sz="2000" b="0" dirty="0" smtClean="0">
                          <a:effectLst/>
                        </a:rPr>
                        <a:t>Preprocessing, Model </a:t>
                      </a:r>
                      <a:r>
                        <a:rPr lang="en-US" sz="2000" b="0" dirty="0">
                          <a:effectLst/>
                        </a:rPr>
                        <a:t>Selection</a:t>
                      </a:r>
                      <a:br>
                        <a:rPr lang="en-US" sz="2000" b="0" dirty="0">
                          <a:effectLst/>
                        </a:rPr>
                      </a:br>
                      <a:r>
                        <a:rPr lang="en-US" sz="2000" b="0" dirty="0">
                          <a:effectLst/>
                        </a:rPr>
                        <a:t>Dimensionality reduction.</a:t>
                      </a:r>
                      <a:br>
                        <a:rPr lang="en-US" sz="2000" b="0" dirty="0">
                          <a:effectLst/>
                        </a:rPr>
                      </a:br>
                      <a:endParaRPr lang="en-US" sz="2000" b="0" dirty="0">
                        <a:effectLst/>
                      </a:endParaRPr>
                    </a:p>
                  </a:txBody>
                  <a:tcPr marL="23270" marR="23270" marT="23270" marB="23270">
                    <a:lnL>
                      <a:noFill/>
                    </a:lnL>
                    <a:lnR>
                      <a:noFill/>
                    </a:lnR>
                    <a:lnB w="7620" cap="flat" cmpd="sng" algn="ctr">
                      <a:solidFill>
                        <a:srgbClr val="DDDDDD"/>
                      </a:solidFill>
                      <a:prstDash val="solid"/>
                      <a:round/>
                      <a:headEnd type="none" w="med" len="med"/>
                      <a:tailEnd type="none" w="med" len="med"/>
                    </a:lnB>
                    <a:solidFill>
                      <a:srgbClr val="FFFFFF"/>
                    </a:solidFill>
                  </a:tcPr>
                </a:tc>
              </a:tr>
              <a:tr h="1038911">
                <a:tc>
                  <a:txBody>
                    <a:bodyPr/>
                    <a:lstStyle/>
                    <a:p>
                      <a:pPr algn="l" fontAlgn="t" latinLnBrk="0"/>
                      <a:r>
                        <a:rPr lang="en-US" sz="2000" b="0" dirty="0" err="1">
                          <a:effectLst/>
                        </a:rPr>
                        <a:t>PyTorch</a:t>
                      </a:r>
                      <a:endParaRPr lang="en-US" sz="2000" b="0" dirty="0">
                        <a:effectLst/>
                      </a:endParaRPr>
                    </a:p>
                  </a:txBody>
                  <a:tcPr marL="23270" marR="23270" marT="23270" marB="23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2000" b="0" dirty="0">
                          <a:effectLst/>
                        </a:rPr>
                        <a:t>Linux, Mac OS,</a:t>
                      </a:r>
                      <a:br>
                        <a:rPr lang="en-US" sz="2000" b="0" dirty="0">
                          <a:effectLst/>
                        </a:rPr>
                      </a:br>
                      <a:r>
                        <a:rPr lang="en-US" sz="2000" b="0" dirty="0">
                          <a:effectLst/>
                        </a:rPr>
                        <a:t>Windows</a:t>
                      </a:r>
                      <a:br>
                        <a:rPr lang="en-US" sz="2000" b="0" dirty="0">
                          <a:effectLst/>
                        </a:rPr>
                      </a:br>
                      <a:endParaRPr lang="en-US" sz="2000" b="0" dirty="0">
                        <a:effectLst/>
                      </a:endParaRPr>
                    </a:p>
                  </a:txBody>
                  <a:tcPr marL="23270" marR="23270" marT="23270" marB="23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2000" b="0" dirty="0">
                          <a:effectLst/>
                        </a:rPr>
                        <a:t>Python, C</a:t>
                      </a:r>
                      <a:r>
                        <a:rPr lang="en-US" sz="2000" b="0" dirty="0" smtClean="0">
                          <a:effectLst/>
                        </a:rPr>
                        <a:t>++</a:t>
                      </a:r>
                      <a:r>
                        <a:rPr lang="en-US" sz="2000" b="0" dirty="0">
                          <a:effectLst/>
                        </a:rPr>
                        <a:t/>
                      </a:r>
                      <a:br>
                        <a:rPr lang="en-US" sz="2000" b="0" dirty="0">
                          <a:effectLst/>
                        </a:rPr>
                      </a:br>
                      <a:r>
                        <a:rPr lang="en-US" sz="2000" b="0" dirty="0">
                          <a:effectLst/>
                        </a:rPr>
                        <a:t/>
                      </a:r>
                      <a:br>
                        <a:rPr lang="en-US" sz="2000" b="0" dirty="0">
                          <a:effectLst/>
                        </a:rPr>
                      </a:br>
                      <a:endParaRPr lang="en-US" sz="2000" b="0" dirty="0">
                        <a:effectLst/>
                      </a:endParaRPr>
                    </a:p>
                  </a:txBody>
                  <a:tcPr marL="23270" marR="23270" marT="23270" marB="23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2000" b="0" dirty="0" err="1">
                          <a:effectLst/>
                        </a:rPr>
                        <a:t>Autograd</a:t>
                      </a:r>
                      <a:r>
                        <a:rPr lang="en-US" sz="2000" b="0" dirty="0">
                          <a:effectLst/>
                        </a:rPr>
                        <a:t> </a:t>
                      </a:r>
                      <a:r>
                        <a:rPr lang="en-US" sz="2000" b="0" dirty="0" smtClean="0">
                          <a:effectLst/>
                        </a:rPr>
                        <a:t>Module, </a:t>
                      </a:r>
                      <a:r>
                        <a:rPr lang="en-US" sz="2000" b="0" dirty="0" err="1" smtClean="0">
                          <a:effectLst/>
                        </a:rPr>
                        <a:t>Optim</a:t>
                      </a:r>
                      <a:r>
                        <a:rPr lang="en-US" sz="2000" b="0" dirty="0" smtClean="0">
                          <a:effectLst/>
                        </a:rPr>
                        <a:t> </a:t>
                      </a:r>
                      <a:r>
                        <a:rPr lang="en-US" sz="2000" b="0" dirty="0">
                          <a:effectLst/>
                        </a:rPr>
                        <a:t>Module</a:t>
                      </a:r>
                      <a:br>
                        <a:rPr lang="en-US" sz="2000" b="0" dirty="0">
                          <a:effectLst/>
                        </a:rPr>
                      </a:br>
                      <a:r>
                        <a:rPr lang="en-US" sz="2000" b="0" dirty="0" smtClean="0">
                          <a:effectLst/>
                        </a:rPr>
                        <a:t>NN </a:t>
                      </a:r>
                      <a:r>
                        <a:rPr lang="en-US" sz="2000" b="0" dirty="0">
                          <a:effectLst/>
                        </a:rPr>
                        <a:t>Module</a:t>
                      </a:r>
                      <a:br>
                        <a:rPr lang="en-US" sz="2000" b="0" dirty="0">
                          <a:effectLst/>
                        </a:rPr>
                      </a:br>
                      <a:endParaRPr lang="en-US" sz="2000" b="0" dirty="0">
                        <a:effectLst/>
                      </a:endParaRPr>
                    </a:p>
                  </a:txBody>
                  <a:tcPr marL="23270" marR="23270" marT="23270" marB="23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1038911">
                <a:tc>
                  <a:txBody>
                    <a:bodyPr/>
                    <a:lstStyle/>
                    <a:p>
                      <a:pPr algn="l" fontAlgn="t" latinLnBrk="0"/>
                      <a:r>
                        <a:rPr lang="en-US" sz="2000" b="0" dirty="0" err="1">
                          <a:effectLst/>
                        </a:rPr>
                        <a:t>TensorFlow</a:t>
                      </a:r>
                      <a:endParaRPr lang="en-US" sz="2000" b="0" dirty="0">
                        <a:effectLst/>
                      </a:endParaRPr>
                    </a:p>
                  </a:txBody>
                  <a:tcPr marL="23270" marR="23270" marT="23270" marB="23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2000" b="0">
                          <a:effectLst/>
                        </a:rPr>
                        <a:t>Linux, Mac OS,</a:t>
                      </a:r>
                      <a:br>
                        <a:rPr lang="en-US" sz="2000" b="0">
                          <a:effectLst/>
                        </a:rPr>
                      </a:br>
                      <a:r>
                        <a:rPr lang="en-US" sz="2000" b="0">
                          <a:effectLst/>
                        </a:rPr>
                        <a:t>Windows</a:t>
                      </a:r>
                      <a:br>
                        <a:rPr lang="en-US" sz="2000" b="0">
                          <a:effectLst/>
                        </a:rPr>
                      </a:br>
                      <a:endParaRPr lang="en-US" sz="2000" b="0">
                        <a:effectLst/>
                      </a:endParaRPr>
                    </a:p>
                  </a:txBody>
                  <a:tcPr marL="23270" marR="23270" marT="23270" marB="23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2000" b="0" dirty="0">
                          <a:effectLst/>
                        </a:rPr>
                        <a:t>Python, C</a:t>
                      </a:r>
                      <a:r>
                        <a:rPr lang="en-US" sz="2000" b="0" dirty="0" smtClean="0">
                          <a:effectLst/>
                        </a:rPr>
                        <a:t>++</a:t>
                      </a:r>
                      <a:r>
                        <a:rPr lang="en-US" sz="2000" b="0" dirty="0">
                          <a:effectLst/>
                        </a:rPr>
                        <a:t/>
                      </a:r>
                      <a:br>
                        <a:rPr lang="en-US" sz="2000" b="0" dirty="0">
                          <a:effectLst/>
                        </a:rPr>
                      </a:br>
                      <a:r>
                        <a:rPr lang="en-US" sz="2000" b="0" dirty="0">
                          <a:effectLst/>
                        </a:rPr>
                        <a:t/>
                      </a:r>
                      <a:br>
                        <a:rPr lang="en-US" sz="2000" b="0" dirty="0">
                          <a:effectLst/>
                        </a:rPr>
                      </a:br>
                      <a:endParaRPr lang="en-US" sz="2000" b="0" dirty="0">
                        <a:effectLst/>
                      </a:endParaRPr>
                    </a:p>
                  </a:txBody>
                  <a:tcPr marL="23270" marR="23270" marT="23270" marB="23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2000" b="0" dirty="0">
                          <a:effectLst/>
                        </a:rPr>
                        <a:t>Provides a library for dataflow programming.</a:t>
                      </a:r>
                    </a:p>
                  </a:txBody>
                  <a:tcPr marL="23270" marR="23270" marT="23270" marB="23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1038911">
                <a:tc>
                  <a:txBody>
                    <a:bodyPr/>
                    <a:lstStyle/>
                    <a:p>
                      <a:pPr algn="l" fontAlgn="t" latinLnBrk="0"/>
                      <a:r>
                        <a:rPr lang="en-US" sz="2000" b="0" dirty="0">
                          <a:effectLst/>
                        </a:rPr>
                        <a:t>Weka</a:t>
                      </a:r>
                    </a:p>
                  </a:txBody>
                  <a:tcPr marL="23270" marR="23270" marT="23270" marB="23270">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US" sz="2000" b="0" dirty="0">
                          <a:effectLst/>
                        </a:rPr>
                        <a:t>Linux, Mac OS,</a:t>
                      </a:r>
                      <a:br>
                        <a:rPr lang="en-US" sz="2000" b="0" dirty="0">
                          <a:effectLst/>
                        </a:rPr>
                      </a:br>
                      <a:r>
                        <a:rPr lang="en-US" sz="2000" b="0" dirty="0">
                          <a:effectLst/>
                        </a:rPr>
                        <a:t>Windows</a:t>
                      </a:r>
                      <a:br>
                        <a:rPr lang="en-US" sz="2000" b="0" dirty="0">
                          <a:effectLst/>
                        </a:rPr>
                      </a:br>
                      <a:endParaRPr lang="en-US" sz="2000" b="0" dirty="0">
                        <a:effectLst/>
                      </a:endParaRPr>
                    </a:p>
                  </a:txBody>
                  <a:tcPr marL="23270" marR="23270" marT="23270" marB="23270">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US" sz="2000" b="0" dirty="0">
                          <a:effectLst/>
                        </a:rPr>
                        <a:t>Java</a:t>
                      </a:r>
                    </a:p>
                  </a:txBody>
                  <a:tcPr marL="23270" marR="23270" marT="23270" marB="23270">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US" sz="2000" b="0" dirty="0">
                          <a:effectLst/>
                        </a:rPr>
                        <a:t>Data </a:t>
                      </a:r>
                      <a:r>
                        <a:rPr lang="en-US" sz="2000" b="0" dirty="0" smtClean="0">
                          <a:effectLst/>
                        </a:rPr>
                        <a:t>preparation, Classification</a:t>
                      </a:r>
                      <a:r>
                        <a:rPr lang="en-US" sz="2000" b="0" dirty="0">
                          <a:effectLst/>
                        </a:rPr>
                        <a:t/>
                      </a:r>
                      <a:br>
                        <a:rPr lang="en-US" sz="2000" b="0" dirty="0">
                          <a:effectLst/>
                        </a:rPr>
                      </a:br>
                      <a:r>
                        <a:rPr lang="en-US" sz="2000" b="0" dirty="0" smtClean="0">
                          <a:effectLst/>
                        </a:rPr>
                        <a:t>Regression, Clustering, Visualization</a:t>
                      </a:r>
                      <a:r>
                        <a:rPr lang="en-US" sz="2000" b="0" dirty="0">
                          <a:effectLst/>
                        </a:rPr>
                        <a:t/>
                      </a:r>
                      <a:br>
                        <a:rPr lang="en-US" sz="2000" b="0" dirty="0">
                          <a:effectLst/>
                        </a:rPr>
                      </a:br>
                      <a:r>
                        <a:rPr lang="en-US" sz="2000" b="0" dirty="0">
                          <a:effectLst/>
                        </a:rPr>
                        <a:t>Association rules mining</a:t>
                      </a:r>
                    </a:p>
                  </a:txBody>
                  <a:tcPr marL="23270" marR="23270" marT="23270" marB="23270">
                    <a:lnL>
                      <a:noFill/>
                    </a:lnL>
                    <a:lnR>
                      <a:noFill/>
                    </a:lnR>
                    <a:lnT w="7620"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1305894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19408435"/>
              </p:ext>
            </p:extLst>
          </p:nvPr>
        </p:nvGraphicFramePr>
        <p:xfrm>
          <a:off x="148590" y="1524000"/>
          <a:ext cx="8915399" cy="4560186"/>
        </p:xfrm>
        <a:graphic>
          <a:graphicData uri="http://schemas.openxmlformats.org/drawingml/2006/table">
            <a:tbl>
              <a:tblPr/>
              <a:tblGrid>
                <a:gridCol w="1767016"/>
                <a:gridCol w="1767016"/>
                <a:gridCol w="809368"/>
                <a:gridCol w="4571999"/>
              </a:tblGrid>
              <a:tr h="754194">
                <a:tc>
                  <a:txBody>
                    <a:bodyPr/>
                    <a:lstStyle/>
                    <a:p>
                      <a:pPr algn="l" fontAlgn="t" latinLnBrk="0"/>
                      <a:r>
                        <a:rPr lang="en-US" sz="2000" b="0" dirty="0" err="1">
                          <a:effectLst/>
                        </a:rPr>
                        <a:t>Colab</a:t>
                      </a:r>
                      <a:endParaRPr lang="en-US" sz="2000" b="0" dirty="0">
                        <a:effectLst/>
                      </a:endParaRPr>
                    </a:p>
                  </a:txBody>
                  <a:tcPr marL="18549" marR="18549" marT="18549" marB="1854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2000" b="0" dirty="0">
                          <a:effectLst/>
                        </a:rPr>
                        <a:t>Cloud Service</a:t>
                      </a:r>
                    </a:p>
                  </a:txBody>
                  <a:tcPr marL="18549" marR="18549" marT="18549" marB="1854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2000" b="0" dirty="0">
                          <a:effectLst/>
                        </a:rPr>
                        <a:t>-</a:t>
                      </a:r>
                    </a:p>
                  </a:txBody>
                  <a:tcPr marL="18549" marR="18549" marT="18549" marB="1854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2000" b="0" dirty="0">
                          <a:effectLst/>
                        </a:rPr>
                        <a:t>Supports libraries of </a:t>
                      </a:r>
                      <a:r>
                        <a:rPr lang="en-US" sz="2000" b="0" dirty="0" err="1">
                          <a:effectLst/>
                        </a:rPr>
                        <a:t>PyTorch</a:t>
                      </a:r>
                      <a:r>
                        <a:rPr lang="en-US" sz="2000" b="0" dirty="0">
                          <a:effectLst/>
                        </a:rPr>
                        <a:t>, </a:t>
                      </a:r>
                      <a:r>
                        <a:rPr lang="en-US" sz="2000" b="0" dirty="0" err="1">
                          <a:effectLst/>
                        </a:rPr>
                        <a:t>Keras</a:t>
                      </a:r>
                      <a:r>
                        <a:rPr lang="en-US" sz="2000" b="0" dirty="0">
                          <a:effectLst/>
                        </a:rPr>
                        <a:t>, </a:t>
                      </a:r>
                      <a:r>
                        <a:rPr lang="en-US" sz="2000" b="0" dirty="0" err="1">
                          <a:effectLst/>
                        </a:rPr>
                        <a:t>TensorFlow</a:t>
                      </a:r>
                      <a:r>
                        <a:rPr lang="en-US" sz="2000" b="0" dirty="0">
                          <a:effectLst/>
                        </a:rPr>
                        <a:t>, and </a:t>
                      </a:r>
                      <a:r>
                        <a:rPr lang="en-US" sz="2000" b="0" dirty="0" err="1">
                          <a:effectLst/>
                        </a:rPr>
                        <a:t>OpenCV</a:t>
                      </a:r>
                      <a:endParaRPr lang="en-US" sz="2000" b="0" dirty="0">
                        <a:effectLst/>
                      </a:endParaRPr>
                    </a:p>
                  </a:txBody>
                  <a:tcPr marL="18549" marR="18549" marT="18549" marB="1854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906187">
                <a:tc>
                  <a:txBody>
                    <a:bodyPr/>
                    <a:lstStyle/>
                    <a:p>
                      <a:pPr algn="l" fontAlgn="t" latinLnBrk="0"/>
                      <a:r>
                        <a:rPr lang="en-US" sz="2000" b="0" dirty="0">
                          <a:effectLst/>
                        </a:rPr>
                        <a:t>Apache Mahout</a:t>
                      </a:r>
                    </a:p>
                  </a:txBody>
                  <a:tcPr marL="18549" marR="18549" marT="18549" marB="1854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2000" b="0">
                          <a:effectLst/>
                        </a:rPr>
                        <a:t>Cross-platform</a:t>
                      </a:r>
                    </a:p>
                  </a:txBody>
                  <a:tcPr marL="18549" marR="18549" marT="18549" marB="1854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2000" b="0" dirty="0">
                          <a:effectLst/>
                        </a:rPr>
                        <a:t>Java</a:t>
                      </a:r>
                      <a:br>
                        <a:rPr lang="en-US" sz="2000" b="0" dirty="0">
                          <a:effectLst/>
                        </a:rPr>
                      </a:br>
                      <a:r>
                        <a:rPr lang="en-US" sz="2000" b="0" dirty="0">
                          <a:effectLst/>
                        </a:rPr>
                        <a:t>Scala</a:t>
                      </a:r>
                    </a:p>
                  </a:txBody>
                  <a:tcPr marL="18549" marR="18549" marT="18549" marB="1854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2000" b="0" dirty="0" err="1" smtClean="0">
                          <a:effectLst/>
                        </a:rPr>
                        <a:t>Preprocessors,Regression</a:t>
                      </a:r>
                      <a:r>
                        <a:rPr lang="en-US" sz="2000" b="0" dirty="0">
                          <a:effectLst/>
                        </a:rPr>
                        <a:t/>
                      </a:r>
                      <a:br>
                        <a:rPr lang="en-US" sz="2000" b="0" dirty="0">
                          <a:effectLst/>
                        </a:rPr>
                      </a:br>
                      <a:r>
                        <a:rPr lang="en-US" sz="2000" b="0" dirty="0" smtClean="0">
                          <a:effectLst/>
                        </a:rPr>
                        <a:t>Clustering, Recommenders</a:t>
                      </a:r>
                      <a:r>
                        <a:rPr lang="en-US" sz="2000" b="0" dirty="0">
                          <a:effectLst/>
                        </a:rPr>
                        <a:t/>
                      </a:r>
                      <a:br>
                        <a:rPr lang="en-US" sz="2000" b="0" dirty="0">
                          <a:effectLst/>
                        </a:rPr>
                      </a:br>
                      <a:r>
                        <a:rPr lang="en-US" sz="2000" b="0" dirty="0">
                          <a:effectLst/>
                        </a:rPr>
                        <a:t>Distributed Linear Algebra</a:t>
                      </a:r>
                      <a:r>
                        <a:rPr lang="en-US" sz="2000" b="0" dirty="0" smtClean="0">
                          <a:effectLst/>
                        </a:rPr>
                        <a:t>.</a:t>
                      </a:r>
                      <a:endParaRPr lang="en-US" sz="2000" b="0" dirty="0">
                        <a:effectLst/>
                      </a:endParaRPr>
                    </a:p>
                  </a:txBody>
                  <a:tcPr marL="18549" marR="18549" marT="18549" marB="1854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991788">
                <a:tc>
                  <a:txBody>
                    <a:bodyPr/>
                    <a:lstStyle/>
                    <a:p>
                      <a:pPr algn="l" fontAlgn="t" latinLnBrk="0"/>
                      <a:r>
                        <a:rPr lang="en-US" sz="2000" b="0" dirty="0" err="1">
                          <a:effectLst/>
                        </a:rPr>
                        <a:t>Accors.Net</a:t>
                      </a:r>
                      <a:endParaRPr lang="en-US" sz="2000" b="0" dirty="0">
                        <a:effectLst/>
                      </a:endParaRPr>
                    </a:p>
                  </a:txBody>
                  <a:tcPr marL="18549" marR="18549" marT="18549" marB="1854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2000" b="0" dirty="0">
                          <a:effectLst/>
                        </a:rPr>
                        <a:t>Cross-platform</a:t>
                      </a:r>
                    </a:p>
                  </a:txBody>
                  <a:tcPr marL="18549" marR="18549" marT="18549" marB="1854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2000" b="0" dirty="0">
                          <a:effectLst/>
                        </a:rPr>
                        <a:t>C#</a:t>
                      </a:r>
                    </a:p>
                  </a:txBody>
                  <a:tcPr marL="18549" marR="18549" marT="18549" marB="1854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2000" b="0" dirty="0" smtClean="0">
                          <a:effectLst/>
                        </a:rPr>
                        <a:t>Classification, Regression, Distribution</a:t>
                      </a:r>
                      <a:r>
                        <a:rPr lang="en-US" sz="2000" b="0" dirty="0">
                          <a:effectLst/>
                        </a:rPr>
                        <a:t/>
                      </a:r>
                      <a:br>
                        <a:rPr lang="en-US" sz="2000" b="0" dirty="0">
                          <a:effectLst/>
                        </a:rPr>
                      </a:br>
                      <a:r>
                        <a:rPr lang="en-US" sz="2000" b="0" dirty="0" smtClean="0">
                          <a:effectLst/>
                        </a:rPr>
                        <a:t>Clustering, Hypothesis </a:t>
                      </a:r>
                      <a:r>
                        <a:rPr lang="en-US" sz="2000" b="0" dirty="0">
                          <a:effectLst/>
                        </a:rPr>
                        <a:t>Tests &amp;</a:t>
                      </a:r>
                      <a:br>
                        <a:rPr lang="en-US" sz="2000" b="0" dirty="0">
                          <a:effectLst/>
                        </a:rPr>
                      </a:br>
                      <a:r>
                        <a:rPr lang="en-US" sz="2000" b="0" dirty="0">
                          <a:effectLst/>
                        </a:rPr>
                        <a:t>Kernel </a:t>
                      </a:r>
                      <a:r>
                        <a:rPr lang="en-US" sz="2000" b="0" dirty="0" smtClean="0">
                          <a:effectLst/>
                        </a:rPr>
                        <a:t>Methods, Image</a:t>
                      </a:r>
                      <a:r>
                        <a:rPr lang="en-US" sz="2000" b="0" dirty="0">
                          <a:effectLst/>
                        </a:rPr>
                        <a:t>, Audio &amp; Signal. &amp; </a:t>
                      </a:r>
                      <a:r>
                        <a:rPr lang="en-US" sz="2000" b="0" dirty="0" smtClean="0">
                          <a:effectLst/>
                        </a:rPr>
                        <a:t>Vision</a:t>
                      </a:r>
                      <a:endParaRPr lang="en-US" sz="2000" b="0" dirty="0">
                        <a:effectLst/>
                      </a:endParaRPr>
                    </a:p>
                  </a:txBody>
                  <a:tcPr marL="18549" marR="18549" marT="18549" marB="1854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898381">
                <a:tc>
                  <a:txBody>
                    <a:bodyPr/>
                    <a:lstStyle/>
                    <a:p>
                      <a:pPr algn="l" fontAlgn="t" latinLnBrk="0"/>
                      <a:r>
                        <a:rPr lang="en-US" sz="2000" b="0">
                          <a:effectLst/>
                        </a:rPr>
                        <a:t>Shogun</a:t>
                      </a:r>
                    </a:p>
                  </a:txBody>
                  <a:tcPr marL="18549" marR="18549" marT="18549" marB="1854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2000" b="0" dirty="0">
                          <a:effectLst/>
                        </a:rPr>
                        <a:t>Windows</a:t>
                      </a:r>
                      <a:br>
                        <a:rPr lang="en-US" sz="2000" b="0" dirty="0">
                          <a:effectLst/>
                        </a:rPr>
                      </a:br>
                      <a:r>
                        <a:rPr lang="en-US" sz="2000" b="0" dirty="0" smtClean="0">
                          <a:effectLst/>
                        </a:rPr>
                        <a:t>Linux, UNIX</a:t>
                      </a:r>
                      <a:r>
                        <a:rPr lang="en-US" sz="2000" b="0" dirty="0">
                          <a:effectLst/>
                        </a:rPr>
                        <a:t/>
                      </a:r>
                      <a:br>
                        <a:rPr lang="en-US" sz="2000" b="0" dirty="0">
                          <a:effectLst/>
                        </a:rPr>
                      </a:br>
                      <a:r>
                        <a:rPr lang="en-US" sz="2000" b="0" dirty="0">
                          <a:effectLst/>
                        </a:rPr>
                        <a:t>Mac OS</a:t>
                      </a:r>
                      <a:br>
                        <a:rPr lang="en-US" sz="2000" b="0" dirty="0">
                          <a:effectLst/>
                        </a:rPr>
                      </a:br>
                      <a:endParaRPr lang="en-US" sz="2000" b="0" dirty="0">
                        <a:effectLst/>
                      </a:endParaRPr>
                    </a:p>
                  </a:txBody>
                  <a:tcPr marL="18549" marR="18549" marT="18549" marB="1854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2000" b="0">
                          <a:effectLst/>
                        </a:rPr>
                        <a:t>C++</a:t>
                      </a:r>
                    </a:p>
                  </a:txBody>
                  <a:tcPr marL="18549" marR="18549" marT="18549" marB="1854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2000" b="0" dirty="0" smtClean="0">
                          <a:effectLst/>
                        </a:rPr>
                        <a:t>Regression, Classification, Clustering</a:t>
                      </a:r>
                      <a:r>
                        <a:rPr lang="en-US" sz="2000" b="0" dirty="0">
                          <a:effectLst/>
                        </a:rPr>
                        <a:t/>
                      </a:r>
                      <a:br>
                        <a:rPr lang="en-US" sz="2000" b="0" dirty="0">
                          <a:effectLst/>
                        </a:rPr>
                      </a:br>
                      <a:r>
                        <a:rPr lang="en-US" sz="2000" b="0" dirty="0">
                          <a:effectLst/>
                        </a:rPr>
                        <a:t>Support vector machines</a:t>
                      </a:r>
                      <a:r>
                        <a:rPr lang="en-US" sz="2000" b="0" dirty="0" smtClean="0">
                          <a:effectLst/>
                        </a:rPr>
                        <a:t>. Dimensionality reduction, Online </a:t>
                      </a:r>
                      <a:r>
                        <a:rPr lang="en-US" sz="2000" b="0" dirty="0">
                          <a:effectLst/>
                        </a:rPr>
                        <a:t>learning etc.</a:t>
                      </a:r>
                      <a:br>
                        <a:rPr lang="en-US" sz="2000" b="0" dirty="0">
                          <a:effectLst/>
                        </a:rPr>
                      </a:br>
                      <a:endParaRPr lang="en-US" sz="2000" b="0" dirty="0">
                        <a:effectLst/>
                      </a:endParaRPr>
                    </a:p>
                  </a:txBody>
                  <a:tcPr marL="18549" marR="18549" marT="18549" marB="1854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13595">
                <a:tc>
                  <a:txBody>
                    <a:bodyPr/>
                    <a:lstStyle/>
                    <a:p>
                      <a:pPr algn="l" fontAlgn="t" latinLnBrk="0"/>
                      <a:r>
                        <a:rPr lang="en-US" sz="2000" b="0">
                          <a:effectLst/>
                        </a:rPr>
                        <a:t>Keras.io</a:t>
                      </a:r>
                    </a:p>
                  </a:txBody>
                  <a:tcPr marL="18549" marR="18549" marT="18549" marB="18549">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US" sz="2000" b="0">
                          <a:effectLst/>
                        </a:rPr>
                        <a:t>Cross-platform</a:t>
                      </a:r>
                    </a:p>
                  </a:txBody>
                  <a:tcPr marL="18549" marR="18549" marT="18549" marB="18549">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US" sz="2000" b="0">
                          <a:effectLst/>
                        </a:rPr>
                        <a:t>Python</a:t>
                      </a:r>
                    </a:p>
                  </a:txBody>
                  <a:tcPr marL="18549" marR="18549" marT="18549" marB="18549">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US" sz="2000" b="0" dirty="0">
                          <a:effectLst/>
                        </a:rPr>
                        <a:t>API for neural networks</a:t>
                      </a:r>
                    </a:p>
                  </a:txBody>
                  <a:tcPr marL="18549" marR="18549" marT="18549" marB="18549">
                    <a:lnL>
                      <a:noFill/>
                    </a:lnL>
                    <a:lnR>
                      <a:noFill/>
                    </a:lnR>
                    <a:lnT w="7620"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6" name="Title 1"/>
          <p:cNvSpPr>
            <a:spLocks noGrp="1"/>
          </p:cNvSpPr>
          <p:nvPr>
            <p:ph type="title"/>
          </p:nvPr>
        </p:nvSpPr>
        <p:spPr>
          <a:xfrm>
            <a:off x="0" y="609600"/>
            <a:ext cx="9212580" cy="1143000"/>
          </a:xfrm>
        </p:spPr>
        <p:txBody>
          <a:bodyPr/>
          <a:lstStyle/>
          <a:p>
            <a:pPr algn="l"/>
            <a:r>
              <a:rPr lang="en-US" sz="4000" dirty="0" smtClean="0"/>
              <a:t>Open source ML programming tools</a:t>
            </a:r>
            <a:endParaRPr lang="en-US" sz="4000" dirty="0"/>
          </a:p>
        </p:txBody>
      </p:sp>
    </p:spTree>
    <p:extLst>
      <p:ext uri="{BB962C8B-B14F-4D97-AF65-F5344CB8AC3E}">
        <p14:creationId xmlns:p14="http://schemas.microsoft.com/office/powerpoint/2010/main" val="8669741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668"/>
            <a:ext cx="9144000" cy="5700995"/>
          </a:xfrm>
          <a:prstGeom prst="rect">
            <a:avLst/>
          </a:prstGeom>
        </p:spPr>
      </p:pic>
    </p:spTree>
    <p:extLst>
      <p:ext uri="{BB962C8B-B14F-4D97-AF65-F5344CB8AC3E}">
        <p14:creationId xmlns:p14="http://schemas.microsoft.com/office/powerpoint/2010/main" val="31059182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447800"/>
            <a:ext cx="6858000" cy="4648200"/>
          </a:xfrm>
          <a:prstGeom prst="rect">
            <a:avLst/>
          </a:prstGeom>
        </p:spPr>
      </p:pic>
    </p:spTree>
    <p:extLst>
      <p:ext uri="{BB962C8B-B14F-4D97-AF65-F5344CB8AC3E}">
        <p14:creationId xmlns:p14="http://schemas.microsoft.com/office/powerpoint/2010/main" val="39119471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91"/>
          <p:cNvSpPr txBox="1">
            <a:spLocks noGrp="1"/>
          </p:cNvSpPr>
          <p:nvPr>
            <p:ph type="title"/>
          </p:nvPr>
        </p:nvSpPr>
        <p:spPr>
          <a:xfrm>
            <a:off x="1568200" y="2050718"/>
            <a:ext cx="6389400" cy="13782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US" dirty="0" smtClean="0"/>
              <a:t>Design a Learning System</a:t>
            </a:r>
            <a:endParaRPr dirty="0"/>
          </a:p>
        </p:txBody>
      </p:sp>
    </p:spTree>
    <p:extLst>
      <p:ext uri="{BB962C8B-B14F-4D97-AF65-F5344CB8AC3E}">
        <p14:creationId xmlns:p14="http://schemas.microsoft.com/office/powerpoint/2010/main" val="22714236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92"/>
          <p:cNvSpPr txBox="1">
            <a:spLocks noGrp="1"/>
          </p:cNvSpPr>
          <p:nvPr>
            <p:ph type="title"/>
          </p:nvPr>
        </p:nvSpPr>
        <p:spPr>
          <a:xfrm>
            <a:off x="1971" y="638858"/>
            <a:ext cx="5941200" cy="6960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3600" dirty="0"/>
              <a:t>Designing a Learning System</a:t>
            </a:r>
            <a:endParaRPr sz="3600" dirty="0"/>
          </a:p>
        </p:txBody>
      </p:sp>
      <p:sp>
        <p:nvSpPr>
          <p:cNvPr id="1169" name="Google Shape;1169;p92"/>
          <p:cNvSpPr txBox="1"/>
          <p:nvPr/>
        </p:nvSpPr>
        <p:spPr>
          <a:xfrm>
            <a:off x="764550" y="1303025"/>
            <a:ext cx="7919100" cy="2445900"/>
          </a:xfrm>
          <a:prstGeom prst="rect">
            <a:avLst/>
          </a:prstGeom>
          <a:noFill/>
          <a:ln>
            <a:noFill/>
          </a:ln>
        </p:spPr>
        <p:txBody>
          <a:bodyPr spcFirstLastPara="1" wrap="square" lIns="0" tIns="12700" rIns="0" bIns="0" anchor="t" anchorCtr="0">
            <a:noAutofit/>
          </a:bodyPr>
          <a:lstStyle/>
          <a:p>
            <a:pPr marL="355600" marR="0" lvl="0" indent="-342900" algn="l" rtl="0">
              <a:lnSpc>
                <a:spcPct val="100000"/>
              </a:lnSpc>
              <a:spcBef>
                <a:spcPts val="0"/>
              </a:spcBef>
              <a:spcAft>
                <a:spcPts val="0"/>
              </a:spcAft>
              <a:buSzPts val="2800"/>
              <a:buFont typeface="Arial"/>
              <a:buChar char="•"/>
            </a:pPr>
            <a:r>
              <a:rPr lang="en-US" sz="2800" dirty="0">
                <a:latin typeface="Trebuchet MS"/>
                <a:ea typeface="Trebuchet MS"/>
                <a:cs typeface="Trebuchet MS"/>
                <a:sym typeface="Trebuchet MS"/>
              </a:rPr>
              <a:t>Choose the training </a:t>
            </a:r>
            <a:r>
              <a:rPr lang="en-US" sz="2800" dirty="0" smtClean="0">
                <a:latin typeface="Trebuchet MS"/>
                <a:ea typeface="Trebuchet MS"/>
                <a:cs typeface="Trebuchet MS"/>
                <a:sym typeface="Trebuchet MS"/>
              </a:rPr>
              <a:t>experience(data)</a:t>
            </a:r>
            <a:endParaRPr sz="2800" dirty="0">
              <a:latin typeface="Trebuchet MS"/>
              <a:ea typeface="Trebuchet MS"/>
              <a:cs typeface="Trebuchet MS"/>
              <a:sym typeface="Trebuchet MS"/>
            </a:endParaRPr>
          </a:p>
          <a:p>
            <a:pPr marL="355600" marR="0" lvl="0" indent="-342900" algn="l" rtl="0">
              <a:lnSpc>
                <a:spcPct val="100000"/>
              </a:lnSpc>
              <a:spcBef>
                <a:spcPts val="40"/>
              </a:spcBef>
              <a:spcAft>
                <a:spcPts val="0"/>
              </a:spcAft>
              <a:buSzPts val="2800"/>
              <a:buFont typeface="Arial"/>
              <a:buChar char="•"/>
            </a:pPr>
            <a:r>
              <a:rPr lang="en-US" sz="2800" dirty="0">
                <a:latin typeface="Trebuchet MS"/>
                <a:ea typeface="Trebuchet MS"/>
                <a:cs typeface="Trebuchet MS"/>
                <a:sym typeface="Trebuchet MS"/>
              </a:rPr>
              <a:t>Choose exactly what is to be learned</a:t>
            </a:r>
            <a:endParaRPr sz="2800" dirty="0">
              <a:latin typeface="Trebuchet MS"/>
              <a:ea typeface="Trebuchet MS"/>
              <a:cs typeface="Trebuchet MS"/>
              <a:sym typeface="Trebuchet MS"/>
            </a:endParaRPr>
          </a:p>
          <a:p>
            <a:pPr marL="469900" marR="0" lvl="0" indent="0" algn="l" rtl="0">
              <a:lnSpc>
                <a:spcPct val="118333"/>
              </a:lnSpc>
              <a:spcBef>
                <a:spcPts val="40"/>
              </a:spcBef>
              <a:spcAft>
                <a:spcPts val="0"/>
              </a:spcAft>
              <a:buNone/>
            </a:pPr>
            <a:r>
              <a:rPr lang="en-US" sz="2400" dirty="0">
                <a:latin typeface="Arial"/>
                <a:ea typeface="Arial"/>
                <a:cs typeface="Arial"/>
                <a:sym typeface="Arial"/>
              </a:rPr>
              <a:t>– </a:t>
            </a:r>
            <a:r>
              <a:rPr lang="en-US" sz="2400" dirty="0">
                <a:latin typeface="Trebuchet MS"/>
                <a:ea typeface="Trebuchet MS"/>
                <a:cs typeface="Trebuchet MS"/>
                <a:sym typeface="Trebuchet MS"/>
              </a:rPr>
              <a:t>i.e. the </a:t>
            </a:r>
            <a:r>
              <a:rPr lang="en-US" sz="2400" b="1" i="1" dirty="0">
                <a:solidFill>
                  <a:srgbClr val="FF0000"/>
                </a:solidFill>
                <a:latin typeface="Trebuchet MS"/>
                <a:ea typeface="Trebuchet MS"/>
                <a:cs typeface="Trebuchet MS"/>
                <a:sym typeface="Trebuchet MS"/>
              </a:rPr>
              <a:t>target function</a:t>
            </a:r>
            <a:endParaRPr sz="2400" dirty="0">
              <a:latin typeface="Trebuchet MS"/>
              <a:ea typeface="Trebuchet MS"/>
              <a:cs typeface="Trebuchet MS"/>
              <a:sym typeface="Trebuchet MS"/>
            </a:endParaRPr>
          </a:p>
          <a:p>
            <a:pPr marL="355600" marR="0" lvl="0" indent="-342900" algn="l" rtl="0">
              <a:lnSpc>
                <a:spcPct val="118571"/>
              </a:lnSpc>
              <a:spcBef>
                <a:spcPts val="0"/>
              </a:spcBef>
              <a:spcAft>
                <a:spcPts val="0"/>
              </a:spcAft>
              <a:buSzPts val="2800"/>
              <a:buFont typeface="Arial"/>
              <a:buChar char="•"/>
            </a:pPr>
            <a:r>
              <a:rPr lang="en-US" sz="2800" dirty="0">
                <a:latin typeface="Trebuchet MS"/>
                <a:ea typeface="Trebuchet MS"/>
                <a:cs typeface="Trebuchet MS"/>
                <a:sym typeface="Trebuchet MS"/>
              </a:rPr>
              <a:t>Choose how to represent the target function</a:t>
            </a:r>
            <a:endParaRPr sz="2800" dirty="0">
              <a:latin typeface="Trebuchet MS"/>
              <a:ea typeface="Trebuchet MS"/>
              <a:cs typeface="Trebuchet MS"/>
              <a:sym typeface="Trebuchet MS"/>
            </a:endParaRPr>
          </a:p>
          <a:p>
            <a:pPr marL="355600" marR="5080" lvl="0" indent="-342900" algn="l" rtl="0">
              <a:lnSpc>
                <a:spcPct val="96428"/>
              </a:lnSpc>
              <a:spcBef>
                <a:spcPts val="680"/>
              </a:spcBef>
              <a:spcAft>
                <a:spcPts val="0"/>
              </a:spcAft>
              <a:buSzPts val="2800"/>
              <a:buFont typeface="Arial"/>
              <a:buChar char="•"/>
            </a:pPr>
            <a:r>
              <a:rPr lang="en-US" sz="2800" dirty="0">
                <a:latin typeface="Trebuchet MS"/>
                <a:ea typeface="Trebuchet MS"/>
                <a:cs typeface="Trebuchet MS"/>
                <a:sym typeface="Trebuchet MS"/>
              </a:rPr>
              <a:t>Choose a learning algorithm to infer the target function from the experience</a:t>
            </a:r>
            <a:endParaRPr sz="2800" dirty="0">
              <a:latin typeface="Trebuchet MS"/>
              <a:ea typeface="Trebuchet MS"/>
              <a:cs typeface="Trebuchet MS"/>
              <a:sym typeface="Trebuchet MS"/>
            </a:endParaRPr>
          </a:p>
        </p:txBody>
      </p:sp>
      <p:sp>
        <p:nvSpPr>
          <p:cNvPr id="1170" name="Google Shape;1170;p92"/>
          <p:cNvSpPr/>
          <p:nvPr/>
        </p:nvSpPr>
        <p:spPr>
          <a:xfrm>
            <a:off x="1680951" y="4812992"/>
            <a:ext cx="2165350" cy="967105"/>
          </a:xfrm>
          <a:custGeom>
            <a:avLst/>
            <a:gdLst/>
            <a:ahLst/>
            <a:cxnLst/>
            <a:rect l="l" t="t" r="r" b="b"/>
            <a:pathLst>
              <a:path w="2165350" h="967104" extrusionOk="0">
                <a:moveTo>
                  <a:pt x="1082675" y="0"/>
                </a:moveTo>
                <a:lnTo>
                  <a:pt x="1016721" y="882"/>
                </a:lnTo>
                <a:lnTo>
                  <a:pt x="951813" y="3495"/>
                </a:lnTo>
                <a:lnTo>
                  <a:pt x="888063" y="7788"/>
                </a:lnTo>
                <a:lnTo>
                  <a:pt x="825585" y="13710"/>
                </a:lnTo>
                <a:lnTo>
                  <a:pt x="764491" y="21212"/>
                </a:lnTo>
                <a:lnTo>
                  <a:pt x="704896" y="30242"/>
                </a:lnTo>
                <a:lnTo>
                  <a:pt x="646911" y="40749"/>
                </a:lnTo>
                <a:lnTo>
                  <a:pt x="590651" y="52684"/>
                </a:lnTo>
                <a:lnTo>
                  <a:pt x="536229" y="65996"/>
                </a:lnTo>
                <a:lnTo>
                  <a:pt x="483758" y="80634"/>
                </a:lnTo>
                <a:lnTo>
                  <a:pt x="433351" y="96548"/>
                </a:lnTo>
                <a:lnTo>
                  <a:pt x="385122" y="113686"/>
                </a:lnTo>
                <a:lnTo>
                  <a:pt x="339184" y="132000"/>
                </a:lnTo>
                <a:lnTo>
                  <a:pt x="295649" y="151437"/>
                </a:lnTo>
                <a:lnTo>
                  <a:pt x="254632" y="171947"/>
                </a:lnTo>
                <a:lnTo>
                  <a:pt x="216246" y="193480"/>
                </a:lnTo>
                <a:lnTo>
                  <a:pt x="180603" y="215985"/>
                </a:lnTo>
                <a:lnTo>
                  <a:pt x="147817" y="239412"/>
                </a:lnTo>
                <a:lnTo>
                  <a:pt x="118002" y="263710"/>
                </a:lnTo>
                <a:lnTo>
                  <a:pt x="67735" y="314718"/>
                </a:lnTo>
                <a:lnTo>
                  <a:pt x="30708" y="368603"/>
                </a:lnTo>
                <a:lnTo>
                  <a:pt x="7828" y="424960"/>
                </a:lnTo>
                <a:lnTo>
                  <a:pt x="0" y="483387"/>
                </a:lnTo>
                <a:lnTo>
                  <a:pt x="1975" y="512835"/>
                </a:lnTo>
                <a:lnTo>
                  <a:pt x="17443" y="570280"/>
                </a:lnTo>
                <a:lnTo>
                  <a:pt x="47510" y="625453"/>
                </a:lnTo>
                <a:lnTo>
                  <a:pt x="91270" y="677952"/>
                </a:lnTo>
                <a:lnTo>
                  <a:pt x="147817" y="727370"/>
                </a:lnTo>
                <a:lnTo>
                  <a:pt x="180603" y="750797"/>
                </a:lnTo>
                <a:lnTo>
                  <a:pt x="216246" y="773303"/>
                </a:lnTo>
                <a:lnTo>
                  <a:pt x="254632" y="794837"/>
                </a:lnTo>
                <a:lnTo>
                  <a:pt x="295649" y="815348"/>
                </a:lnTo>
                <a:lnTo>
                  <a:pt x="339184" y="834785"/>
                </a:lnTo>
                <a:lnTo>
                  <a:pt x="385122" y="853099"/>
                </a:lnTo>
                <a:lnTo>
                  <a:pt x="433351" y="870237"/>
                </a:lnTo>
                <a:lnTo>
                  <a:pt x="483758" y="886151"/>
                </a:lnTo>
                <a:lnTo>
                  <a:pt x="536229" y="900790"/>
                </a:lnTo>
                <a:lnTo>
                  <a:pt x="590651" y="914102"/>
                </a:lnTo>
                <a:lnTo>
                  <a:pt x="646911" y="926037"/>
                </a:lnTo>
                <a:lnTo>
                  <a:pt x="704896" y="936545"/>
                </a:lnTo>
                <a:lnTo>
                  <a:pt x="764491" y="945575"/>
                </a:lnTo>
                <a:lnTo>
                  <a:pt x="825585" y="953076"/>
                </a:lnTo>
                <a:lnTo>
                  <a:pt x="888063" y="958999"/>
                </a:lnTo>
                <a:lnTo>
                  <a:pt x="951813" y="963292"/>
                </a:lnTo>
                <a:lnTo>
                  <a:pt x="1016721" y="965905"/>
                </a:lnTo>
                <a:lnTo>
                  <a:pt x="1082675" y="966787"/>
                </a:lnTo>
                <a:lnTo>
                  <a:pt x="1148628" y="965905"/>
                </a:lnTo>
                <a:lnTo>
                  <a:pt x="1213536" y="963292"/>
                </a:lnTo>
                <a:lnTo>
                  <a:pt x="1277286" y="958999"/>
                </a:lnTo>
                <a:lnTo>
                  <a:pt x="1339764" y="953076"/>
                </a:lnTo>
                <a:lnTo>
                  <a:pt x="1400858" y="945575"/>
                </a:lnTo>
                <a:lnTo>
                  <a:pt x="1460453" y="936545"/>
                </a:lnTo>
                <a:lnTo>
                  <a:pt x="1518438" y="926037"/>
                </a:lnTo>
                <a:lnTo>
                  <a:pt x="1574698" y="914102"/>
                </a:lnTo>
                <a:lnTo>
                  <a:pt x="1629120" y="900790"/>
                </a:lnTo>
                <a:lnTo>
                  <a:pt x="1681591" y="886151"/>
                </a:lnTo>
                <a:lnTo>
                  <a:pt x="1731998" y="870237"/>
                </a:lnTo>
                <a:lnTo>
                  <a:pt x="1780227" y="853099"/>
                </a:lnTo>
                <a:lnTo>
                  <a:pt x="1826165" y="834785"/>
                </a:lnTo>
                <a:lnTo>
                  <a:pt x="1869700" y="815348"/>
                </a:lnTo>
                <a:lnTo>
                  <a:pt x="1910717" y="794837"/>
                </a:lnTo>
                <a:lnTo>
                  <a:pt x="1949103" y="773303"/>
                </a:lnTo>
                <a:lnTo>
                  <a:pt x="1984746" y="750797"/>
                </a:lnTo>
                <a:lnTo>
                  <a:pt x="2017532" y="727370"/>
                </a:lnTo>
                <a:lnTo>
                  <a:pt x="2047347" y="703071"/>
                </a:lnTo>
                <a:lnTo>
                  <a:pt x="2097614" y="652062"/>
                </a:lnTo>
                <a:lnTo>
                  <a:pt x="2134641" y="598176"/>
                </a:lnTo>
                <a:lnTo>
                  <a:pt x="2157521" y="541816"/>
                </a:lnTo>
                <a:lnTo>
                  <a:pt x="2165350" y="483387"/>
                </a:lnTo>
                <a:lnTo>
                  <a:pt x="2163374" y="453940"/>
                </a:lnTo>
                <a:lnTo>
                  <a:pt x="2147906" y="396498"/>
                </a:lnTo>
                <a:lnTo>
                  <a:pt x="2117839" y="341326"/>
                </a:lnTo>
                <a:lnTo>
                  <a:pt x="2074079" y="288829"/>
                </a:lnTo>
                <a:lnTo>
                  <a:pt x="2017532" y="239412"/>
                </a:lnTo>
                <a:lnTo>
                  <a:pt x="1984746" y="215985"/>
                </a:lnTo>
                <a:lnTo>
                  <a:pt x="1949103" y="193480"/>
                </a:lnTo>
                <a:lnTo>
                  <a:pt x="1910717" y="171947"/>
                </a:lnTo>
                <a:lnTo>
                  <a:pt x="1869700" y="151437"/>
                </a:lnTo>
                <a:lnTo>
                  <a:pt x="1826165" y="132000"/>
                </a:lnTo>
                <a:lnTo>
                  <a:pt x="1780227" y="113686"/>
                </a:lnTo>
                <a:lnTo>
                  <a:pt x="1731998" y="96548"/>
                </a:lnTo>
                <a:lnTo>
                  <a:pt x="1681591" y="80634"/>
                </a:lnTo>
                <a:lnTo>
                  <a:pt x="1629120" y="65996"/>
                </a:lnTo>
                <a:lnTo>
                  <a:pt x="1574698" y="52684"/>
                </a:lnTo>
                <a:lnTo>
                  <a:pt x="1518438" y="40749"/>
                </a:lnTo>
                <a:lnTo>
                  <a:pt x="1460453" y="30242"/>
                </a:lnTo>
                <a:lnTo>
                  <a:pt x="1400858" y="21212"/>
                </a:lnTo>
                <a:lnTo>
                  <a:pt x="1339764" y="13710"/>
                </a:lnTo>
                <a:lnTo>
                  <a:pt x="1277286" y="7788"/>
                </a:lnTo>
                <a:lnTo>
                  <a:pt x="1213536" y="3495"/>
                </a:lnTo>
                <a:lnTo>
                  <a:pt x="1148628" y="882"/>
                </a:lnTo>
                <a:lnTo>
                  <a:pt x="1082675"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71" name="Google Shape;1171;p92"/>
          <p:cNvSpPr/>
          <p:nvPr/>
        </p:nvSpPr>
        <p:spPr>
          <a:xfrm>
            <a:off x="1646237" y="4838700"/>
            <a:ext cx="2165350" cy="967105"/>
          </a:xfrm>
          <a:custGeom>
            <a:avLst/>
            <a:gdLst/>
            <a:ahLst/>
            <a:cxnLst/>
            <a:rect l="l" t="t" r="r" b="b"/>
            <a:pathLst>
              <a:path w="2165350" h="967104" extrusionOk="0">
                <a:moveTo>
                  <a:pt x="0" y="483394"/>
                </a:moveTo>
                <a:lnTo>
                  <a:pt x="7828" y="424966"/>
                </a:lnTo>
                <a:lnTo>
                  <a:pt x="30708" y="368608"/>
                </a:lnTo>
                <a:lnTo>
                  <a:pt x="67734" y="314722"/>
                </a:lnTo>
                <a:lnTo>
                  <a:pt x="118001" y="263714"/>
                </a:lnTo>
                <a:lnTo>
                  <a:pt x="147817" y="239415"/>
                </a:lnTo>
                <a:lnTo>
                  <a:pt x="180602" y="215988"/>
                </a:lnTo>
                <a:lnTo>
                  <a:pt x="216245" y="193482"/>
                </a:lnTo>
                <a:lnTo>
                  <a:pt x="254632" y="171949"/>
                </a:lnTo>
                <a:lnTo>
                  <a:pt x="295649" y="151438"/>
                </a:lnTo>
                <a:lnTo>
                  <a:pt x="339183" y="132001"/>
                </a:lnTo>
                <a:lnTo>
                  <a:pt x="385122" y="113688"/>
                </a:lnTo>
                <a:lnTo>
                  <a:pt x="433351" y="96549"/>
                </a:lnTo>
                <a:lnTo>
                  <a:pt x="483758" y="80635"/>
                </a:lnTo>
                <a:lnTo>
                  <a:pt x="536229" y="65997"/>
                </a:lnTo>
                <a:lnTo>
                  <a:pt x="590652" y="52685"/>
                </a:lnTo>
                <a:lnTo>
                  <a:pt x="646912" y="40750"/>
                </a:lnTo>
                <a:lnTo>
                  <a:pt x="704897" y="30242"/>
                </a:lnTo>
                <a:lnTo>
                  <a:pt x="764493" y="21212"/>
                </a:lnTo>
                <a:lnTo>
                  <a:pt x="825587" y="13710"/>
                </a:lnTo>
                <a:lnTo>
                  <a:pt x="888066" y="7788"/>
                </a:lnTo>
                <a:lnTo>
                  <a:pt x="951817" y="3495"/>
                </a:lnTo>
                <a:lnTo>
                  <a:pt x="1016726" y="882"/>
                </a:lnTo>
                <a:lnTo>
                  <a:pt x="1082680" y="0"/>
                </a:lnTo>
                <a:lnTo>
                  <a:pt x="1148633" y="882"/>
                </a:lnTo>
                <a:lnTo>
                  <a:pt x="1213541" y="3495"/>
                </a:lnTo>
                <a:lnTo>
                  <a:pt x="1277291" y="7788"/>
                </a:lnTo>
                <a:lnTo>
                  <a:pt x="1339769" y="13710"/>
                </a:lnTo>
                <a:lnTo>
                  <a:pt x="1400863" y="21212"/>
                </a:lnTo>
                <a:lnTo>
                  <a:pt x="1460458" y="30242"/>
                </a:lnTo>
                <a:lnTo>
                  <a:pt x="1518442" y="40750"/>
                </a:lnTo>
                <a:lnTo>
                  <a:pt x="1574702" y="52685"/>
                </a:lnTo>
                <a:lnTo>
                  <a:pt x="1629124" y="65997"/>
                </a:lnTo>
                <a:lnTo>
                  <a:pt x="1681595" y="80635"/>
                </a:lnTo>
                <a:lnTo>
                  <a:pt x="1732001" y="96549"/>
                </a:lnTo>
                <a:lnTo>
                  <a:pt x="1780230" y="113688"/>
                </a:lnTo>
                <a:lnTo>
                  <a:pt x="1826168" y="132001"/>
                </a:lnTo>
                <a:lnTo>
                  <a:pt x="1869703" y="151438"/>
                </a:lnTo>
                <a:lnTo>
                  <a:pt x="1910719" y="171949"/>
                </a:lnTo>
                <a:lnTo>
                  <a:pt x="1949106" y="193482"/>
                </a:lnTo>
                <a:lnTo>
                  <a:pt x="1984748" y="215988"/>
                </a:lnTo>
                <a:lnTo>
                  <a:pt x="2017534" y="239415"/>
                </a:lnTo>
                <a:lnTo>
                  <a:pt x="2047349" y="263714"/>
                </a:lnTo>
                <a:lnTo>
                  <a:pt x="2097616" y="314722"/>
                </a:lnTo>
                <a:lnTo>
                  <a:pt x="2134642" y="368608"/>
                </a:lnTo>
                <a:lnTo>
                  <a:pt x="2157523" y="424966"/>
                </a:lnTo>
                <a:lnTo>
                  <a:pt x="2165351" y="483394"/>
                </a:lnTo>
                <a:lnTo>
                  <a:pt x="2163375" y="512841"/>
                </a:lnTo>
                <a:lnTo>
                  <a:pt x="2147907" y="570284"/>
                </a:lnTo>
                <a:lnTo>
                  <a:pt x="2117841" y="625457"/>
                </a:lnTo>
                <a:lnTo>
                  <a:pt x="2074081" y="677955"/>
                </a:lnTo>
                <a:lnTo>
                  <a:pt x="2017534" y="727372"/>
                </a:lnTo>
                <a:lnTo>
                  <a:pt x="1984748" y="750799"/>
                </a:lnTo>
                <a:lnTo>
                  <a:pt x="1949106" y="773305"/>
                </a:lnTo>
                <a:lnTo>
                  <a:pt x="1910719" y="794839"/>
                </a:lnTo>
                <a:lnTo>
                  <a:pt x="1869703" y="815349"/>
                </a:lnTo>
                <a:lnTo>
                  <a:pt x="1826168" y="834786"/>
                </a:lnTo>
                <a:lnTo>
                  <a:pt x="1780230" y="853100"/>
                </a:lnTo>
                <a:lnTo>
                  <a:pt x="1732001" y="870239"/>
                </a:lnTo>
                <a:lnTo>
                  <a:pt x="1681595" y="886152"/>
                </a:lnTo>
                <a:lnTo>
                  <a:pt x="1629124" y="900791"/>
                </a:lnTo>
                <a:lnTo>
                  <a:pt x="1574702" y="914103"/>
                </a:lnTo>
                <a:lnTo>
                  <a:pt x="1518442" y="926038"/>
                </a:lnTo>
                <a:lnTo>
                  <a:pt x="1460458" y="936546"/>
                </a:lnTo>
                <a:lnTo>
                  <a:pt x="1400863" y="945576"/>
                </a:lnTo>
                <a:lnTo>
                  <a:pt x="1339769" y="953077"/>
                </a:lnTo>
                <a:lnTo>
                  <a:pt x="1277291" y="959000"/>
                </a:lnTo>
                <a:lnTo>
                  <a:pt x="1213541" y="963293"/>
                </a:lnTo>
                <a:lnTo>
                  <a:pt x="1148633" y="965906"/>
                </a:lnTo>
                <a:lnTo>
                  <a:pt x="1082680" y="966788"/>
                </a:lnTo>
                <a:lnTo>
                  <a:pt x="1016726" y="965906"/>
                </a:lnTo>
                <a:lnTo>
                  <a:pt x="951817" y="963293"/>
                </a:lnTo>
                <a:lnTo>
                  <a:pt x="888066" y="959000"/>
                </a:lnTo>
                <a:lnTo>
                  <a:pt x="825587" y="953077"/>
                </a:lnTo>
                <a:lnTo>
                  <a:pt x="764493" y="945576"/>
                </a:lnTo>
                <a:lnTo>
                  <a:pt x="704897" y="936546"/>
                </a:lnTo>
                <a:lnTo>
                  <a:pt x="646912" y="926038"/>
                </a:lnTo>
                <a:lnTo>
                  <a:pt x="590652" y="914103"/>
                </a:lnTo>
                <a:lnTo>
                  <a:pt x="536229" y="900791"/>
                </a:lnTo>
                <a:lnTo>
                  <a:pt x="483758" y="886152"/>
                </a:lnTo>
                <a:lnTo>
                  <a:pt x="433351" y="870239"/>
                </a:lnTo>
                <a:lnTo>
                  <a:pt x="385122" y="853100"/>
                </a:lnTo>
                <a:lnTo>
                  <a:pt x="339183" y="834786"/>
                </a:lnTo>
                <a:lnTo>
                  <a:pt x="295649" y="815349"/>
                </a:lnTo>
                <a:lnTo>
                  <a:pt x="254632" y="794839"/>
                </a:lnTo>
                <a:lnTo>
                  <a:pt x="216245" y="773305"/>
                </a:lnTo>
                <a:lnTo>
                  <a:pt x="180602" y="750799"/>
                </a:lnTo>
                <a:lnTo>
                  <a:pt x="147817" y="727372"/>
                </a:lnTo>
                <a:lnTo>
                  <a:pt x="118001" y="703074"/>
                </a:lnTo>
                <a:lnTo>
                  <a:pt x="67734" y="652066"/>
                </a:lnTo>
                <a:lnTo>
                  <a:pt x="30708" y="598180"/>
                </a:lnTo>
                <a:lnTo>
                  <a:pt x="7828" y="541821"/>
                </a:lnTo>
                <a:lnTo>
                  <a:pt x="0" y="483394"/>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72" name="Google Shape;1172;p92"/>
          <p:cNvSpPr txBox="1"/>
          <p:nvPr/>
        </p:nvSpPr>
        <p:spPr>
          <a:xfrm>
            <a:off x="2040651" y="5022375"/>
            <a:ext cx="1600200" cy="566400"/>
          </a:xfrm>
          <a:prstGeom prst="rect">
            <a:avLst/>
          </a:prstGeom>
          <a:noFill/>
          <a:ln>
            <a:noFill/>
          </a:ln>
        </p:spPr>
        <p:txBody>
          <a:bodyPr spcFirstLastPara="1" wrap="square" lIns="0" tIns="27925" rIns="0" bIns="0" anchor="t" anchorCtr="0">
            <a:noAutofit/>
          </a:bodyPr>
          <a:lstStyle/>
          <a:p>
            <a:pPr marL="12700" marR="5080" lvl="0" indent="0" algn="l" rtl="0">
              <a:lnSpc>
                <a:spcPct val="116666"/>
              </a:lnSpc>
              <a:spcBef>
                <a:spcPts val="0"/>
              </a:spcBef>
              <a:spcAft>
                <a:spcPts val="0"/>
              </a:spcAft>
              <a:buNone/>
            </a:pPr>
            <a:r>
              <a:rPr lang="en-US" sz="1800">
                <a:latin typeface="Trebuchet MS"/>
                <a:ea typeface="Trebuchet MS"/>
                <a:cs typeface="Trebuchet MS"/>
                <a:sym typeface="Trebuchet MS"/>
              </a:rPr>
              <a:t>Environment/  Experience</a:t>
            </a:r>
            <a:endParaRPr sz="1800">
              <a:latin typeface="Trebuchet MS"/>
              <a:ea typeface="Trebuchet MS"/>
              <a:cs typeface="Trebuchet MS"/>
              <a:sym typeface="Trebuchet MS"/>
            </a:endParaRPr>
          </a:p>
        </p:txBody>
      </p:sp>
      <p:sp>
        <p:nvSpPr>
          <p:cNvPr id="1173" name="Google Shape;1173;p92"/>
          <p:cNvSpPr/>
          <p:nvPr/>
        </p:nvSpPr>
        <p:spPr>
          <a:xfrm>
            <a:off x="5143500" y="4305300"/>
            <a:ext cx="2133600" cy="546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74" name="Google Shape;1174;p92"/>
          <p:cNvSpPr/>
          <p:nvPr/>
        </p:nvSpPr>
        <p:spPr>
          <a:xfrm>
            <a:off x="5105400" y="4305300"/>
            <a:ext cx="1117600" cy="609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75" name="Google Shape;1175;p92"/>
          <p:cNvSpPr/>
          <p:nvPr/>
        </p:nvSpPr>
        <p:spPr>
          <a:xfrm>
            <a:off x="5213350" y="4349750"/>
            <a:ext cx="1993900" cy="40957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76" name="Google Shape;1176;p92"/>
          <p:cNvSpPr txBox="1"/>
          <p:nvPr/>
        </p:nvSpPr>
        <p:spPr>
          <a:xfrm>
            <a:off x="5213350" y="4349750"/>
            <a:ext cx="1993900" cy="409575"/>
          </a:xfrm>
          <a:prstGeom prst="rect">
            <a:avLst/>
          </a:prstGeom>
          <a:noFill/>
          <a:ln w="12700" cap="flat" cmpd="sng">
            <a:solidFill>
              <a:srgbClr val="4A7EBB"/>
            </a:solidFill>
            <a:prstDash val="solid"/>
            <a:round/>
            <a:headEnd type="none" w="sm" len="sm"/>
            <a:tailEnd type="none" w="sm" len="sm"/>
          </a:ln>
        </p:spPr>
        <p:txBody>
          <a:bodyPr spcFirstLastPara="1" wrap="square" lIns="0" tIns="54600" rIns="0" bIns="0" anchor="t" anchorCtr="0">
            <a:noAutofit/>
          </a:bodyPr>
          <a:lstStyle/>
          <a:p>
            <a:pPr marL="89535" marR="0" lvl="0" indent="0" algn="l" rtl="0">
              <a:lnSpc>
                <a:spcPct val="100000"/>
              </a:lnSpc>
              <a:spcBef>
                <a:spcPts val="0"/>
              </a:spcBef>
              <a:spcAft>
                <a:spcPts val="0"/>
              </a:spcAft>
              <a:buNone/>
            </a:pPr>
            <a:r>
              <a:rPr lang="en-US" sz="1800">
                <a:latin typeface="Trebuchet MS"/>
                <a:ea typeface="Trebuchet MS"/>
                <a:cs typeface="Trebuchet MS"/>
                <a:sym typeface="Trebuchet MS"/>
              </a:rPr>
              <a:t>Learner</a:t>
            </a:r>
            <a:endParaRPr sz="1800">
              <a:latin typeface="Trebuchet MS"/>
              <a:ea typeface="Trebuchet MS"/>
              <a:cs typeface="Trebuchet MS"/>
              <a:sym typeface="Trebuchet MS"/>
            </a:endParaRPr>
          </a:p>
        </p:txBody>
      </p:sp>
      <p:sp>
        <p:nvSpPr>
          <p:cNvPr id="1177" name="Google Shape;1177;p92"/>
          <p:cNvSpPr/>
          <p:nvPr/>
        </p:nvSpPr>
        <p:spPr>
          <a:xfrm>
            <a:off x="3804234" y="4522787"/>
            <a:ext cx="1341120" cy="812800"/>
          </a:xfrm>
          <a:custGeom>
            <a:avLst/>
            <a:gdLst/>
            <a:ahLst/>
            <a:cxnLst/>
            <a:rect l="l" t="t" r="r" b="b"/>
            <a:pathLst>
              <a:path w="1341120" h="812800" extrusionOk="0">
                <a:moveTo>
                  <a:pt x="1340853" y="0"/>
                </a:moveTo>
                <a:lnTo>
                  <a:pt x="1245298" y="7353"/>
                </a:lnTo>
                <a:lnTo>
                  <a:pt x="1259992" y="31851"/>
                </a:lnTo>
                <a:lnTo>
                  <a:pt x="0" y="787844"/>
                </a:lnTo>
                <a:lnTo>
                  <a:pt x="14706" y="812355"/>
                </a:lnTo>
                <a:lnTo>
                  <a:pt x="1274699" y="56362"/>
                </a:lnTo>
                <a:lnTo>
                  <a:pt x="1304983" y="56362"/>
                </a:lnTo>
                <a:lnTo>
                  <a:pt x="1340853" y="0"/>
                </a:lnTo>
                <a:close/>
              </a:path>
              <a:path w="1341120" h="812800" extrusionOk="0">
                <a:moveTo>
                  <a:pt x="1304983" y="56362"/>
                </a:moveTo>
                <a:lnTo>
                  <a:pt x="1274699" y="56362"/>
                </a:lnTo>
                <a:lnTo>
                  <a:pt x="1289392" y="80860"/>
                </a:lnTo>
                <a:lnTo>
                  <a:pt x="1304983" y="5636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78" name="Google Shape;1178;p92"/>
          <p:cNvSpPr/>
          <p:nvPr/>
        </p:nvSpPr>
        <p:spPr>
          <a:xfrm>
            <a:off x="5299075" y="5102225"/>
            <a:ext cx="1851025" cy="536575"/>
          </a:xfrm>
          <a:custGeom>
            <a:avLst/>
            <a:gdLst/>
            <a:ahLst/>
            <a:cxnLst/>
            <a:rect l="l" t="t" r="r" b="b"/>
            <a:pathLst>
              <a:path w="1851025" h="536575" extrusionOk="0">
                <a:moveTo>
                  <a:pt x="925512" y="0"/>
                </a:moveTo>
                <a:lnTo>
                  <a:pt x="853183" y="807"/>
                </a:lnTo>
                <a:lnTo>
                  <a:pt x="782377" y="3188"/>
                </a:lnTo>
                <a:lnTo>
                  <a:pt x="713299" y="7085"/>
                </a:lnTo>
                <a:lnTo>
                  <a:pt x="646156" y="12437"/>
                </a:lnTo>
                <a:lnTo>
                  <a:pt x="581152" y="19185"/>
                </a:lnTo>
                <a:lnTo>
                  <a:pt x="518494" y="27269"/>
                </a:lnTo>
                <a:lnTo>
                  <a:pt x="458387" y="36629"/>
                </a:lnTo>
                <a:lnTo>
                  <a:pt x="401037" y="47205"/>
                </a:lnTo>
                <a:lnTo>
                  <a:pt x="346650" y="58939"/>
                </a:lnTo>
                <a:lnTo>
                  <a:pt x="295431" y="71771"/>
                </a:lnTo>
                <a:lnTo>
                  <a:pt x="247587" y="85640"/>
                </a:lnTo>
                <a:lnTo>
                  <a:pt x="203323" y="100487"/>
                </a:lnTo>
                <a:lnTo>
                  <a:pt x="162845" y="116253"/>
                </a:lnTo>
                <a:lnTo>
                  <a:pt x="126358" y="132877"/>
                </a:lnTo>
                <a:lnTo>
                  <a:pt x="66183" y="168464"/>
                </a:lnTo>
                <a:lnTo>
                  <a:pt x="24443" y="206771"/>
                </a:lnTo>
                <a:lnTo>
                  <a:pt x="2784" y="247321"/>
                </a:lnTo>
                <a:lnTo>
                  <a:pt x="0" y="268287"/>
                </a:lnTo>
                <a:lnTo>
                  <a:pt x="2784" y="289253"/>
                </a:lnTo>
                <a:lnTo>
                  <a:pt x="24443" y="329803"/>
                </a:lnTo>
                <a:lnTo>
                  <a:pt x="66183" y="368110"/>
                </a:lnTo>
                <a:lnTo>
                  <a:pt x="126358" y="403697"/>
                </a:lnTo>
                <a:lnTo>
                  <a:pt x="162845" y="420321"/>
                </a:lnTo>
                <a:lnTo>
                  <a:pt x="203323" y="436087"/>
                </a:lnTo>
                <a:lnTo>
                  <a:pt x="247587" y="450934"/>
                </a:lnTo>
                <a:lnTo>
                  <a:pt x="295431" y="464803"/>
                </a:lnTo>
                <a:lnTo>
                  <a:pt x="346650" y="477635"/>
                </a:lnTo>
                <a:lnTo>
                  <a:pt x="401037" y="489369"/>
                </a:lnTo>
                <a:lnTo>
                  <a:pt x="458387" y="499945"/>
                </a:lnTo>
                <a:lnTo>
                  <a:pt x="518494" y="509305"/>
                </a:lnTo>
                <a:lnTo>
                  <a:pt x="581152" y="517389"/>
                </a:lnTo>
                <a:lnTo>
                  <a:pt x="646156" y="524137"/>
                </a:lnTo>
                <a:lnTo>
                  <a:pt x="713299" y="529489"/>
                </a:lnTo>
                <a:lnTo>
                  <a:pt x="782377" y="533386"/>
                </a:lnTo>
                <a:lnTo>
                  <a:pt x="853183" y="535767"/>
                </a:lnTo>
                <a:lnTo>
                  <a:pt x="925512" y="536575"/>
                </a:lnTo>
                <a:lnTo>
                  <a:pt x="997841" y="535767"/>
                </a:lnTo>
                <a:lnTo>
                  <a:pt x="1068647" y="533386"/>
                </a:lnTo>
                <a:lnTo>
                  <a:pt x="1137725" y="529489"/>
                </a:lnTo>
                <a:lnTo>
                  <a:pt x="1204868" y="524137"/>
                </a:lnTo>
                <a:lnTo>
                  <a:pt x="1269872" y="517389"/>
                </a:lnTo>
                <a:lnTo>
                  <a:pt x="1332530" y="509305"/>
                </a:lnTo>
                <a:lnTo>
                  <a:pt x="1392637" y="499945"/>
                </a:lnTo>
                <a:lnTo>
                  <a:pt x="1449987" y="489369"/>
                </a:lnTo>
                <a:lnTo>
                  <a:pt x="1504374" y="477635"/>
                </a:lnTo>
                <a:lnTo>
                  <a:pt x="1555593" y="464803"/>
                </a:lnTo>
                <a:lnTo>
                  <a:pt x="1603437" y="450934"/>
                </a:lnTo>
                <a:lnTo>
                  <a:pt x="1647701" y="436087"/>
                </a:lnTo>
                <a:lnTo>
                  <a:pt x="1688179" y="420321"/>
                </a:lnTo>
                <a:lnTo>
                  <a:pt x="1724666" y="403697"/>
                </a:lnTo>
                <a:lnTo>
                  <a:pt x="1784841" y="368110"/>
                </a:lnTo>
                <a:lnTo>
                  <a:pt x="1826581" y="329803"/>
                </a:lnTo>
                <a:lnTo>
                  <a:pt x="1848240" y="289253"/>
                </a:lnTo>
                <a:lnTo>
                  <a:pt x="1851025" y="268287"/>
                </a:lnTo>
                <a:lnTo>
                  <a:pt x="1848240" y="247321"/>
                </a:lnTo>
                <a:lnTo>
                  <a:pt x="1826581" y="206771"/>
                </a:lnTo>
                <a:lnTo>
                  <a:pt x="1784841" y="168464"/>
                </a:lnTo>
                <a:lnTo>
                  <a:pt x="1724666" y="132877"/>
                </a:lnTo>
                <a:lnTo>
                  <a:pt x="1688179" y="116253"/>
                </a:lnTo>
                <a:lnTo>
                  <a:pt x="1647701" y="100487"/>
                </a:lnTo>
                <a:lnTo>
                  <a:pt x="1603437" y="85640"/>
                </a:lnTo>
                <a:lnTo>
                  <a:pt x="1555593" y="71771"/>
                </a:lnTo>
                <a:lnTo>
                  <a:pt x="1504374" y="58939"/>
                </a:lnTo>
                <a:lnTo>
                  <a:pt x="1449987" y="47205"/>
                </a:lnTo>
                <a:lnTo>
                  <a:pt x="1392637" y="36629"/>
                </a:lnTo>
                <a:lnTo>
                  <a:pt x="1332530" y="27269"/>
                </a:lnTo>
                <a:lnTo>
                  <a:pt x="1269872" y="19185"/>
                </a:lnTo>
                <a:lnTo>
                  <a:pt x="1204868" y="12437"/>
                </a:lnTo>
                <a:lnTo>
                  <a:pt x="1137725" y="7085"/>
                </a:lnTo>
                <a:lnTo>
                  <a:pt x="1068647" y="3188"/>
                </a:lnTo>
                <a:lnTo>
                  <a:pt x="997841" y="807"/>
                </a:lnTo>
                <a:lnTo>
                  <a:pt x="925512"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79" name="Google Shape;1179;p92"/>
          <p:cNvSpPr/>
          <p:nvPr/>
        </p:nvSpPr>
        <p:spPr>
          <a:xfrm>
            <a:off x="5299075" y="5102225"/>
            <a:ext cx="1851025" cy="536575"/>
          </a:xfrm>
          <a:custGeom>
            <a:avLst/>
            <a:gdLst/>
            <a:ahLst/>
            <a:cxnLst/>
            <a:rect l="l" t="t" r="r" b="b"/>
            <a:pathLst>
              <a:path w="1851025" h="536575" extrusionOk="0">
                <a:moveTo>
                  <a:pt x="0" y="268287"/>
                </a:moveTo>
                <a:lnTo>
                  <a:pt x="11000" y="226795"/>
                </a:lnTo>
                <a:lnTo>
                  <a:pt x="42906" y="187307"/>
                </a:lnTo>
                <a:lnTo>
                  <a:pt x="94070" y="150301"/>
                </a:lnTo>
                <a:lnTo>
                  <a:pt x="162846" y="116252"/>
                </a:lnTo>
                <a:lnTo>
                  <a:pt x="203324" y="100487"/>
                </a:lnTo>
                <a:lnTo>
                  <a:pt x="247588" y="85639"/>
                </a:lnTo>
                <a:lnTo>
                  <a:pt x="295433" y="71770"/>
                </a:lnTo>
                <a:lnTo>
                  <a:pt x="346651" y="58939"/>
                </a:lnTo>
                <a:lnTo>
                  <a:pt x="401038" y="47205"/>
                </a:lnTo>
                <a:lnTo>
                  <a:pt x="458388" y="36629"/>
                </a:lnTo>
                <a:lnTo>
                  <a:pt x="518495" y="27268"/>
                </a:lnTo>
                <a:lnTo>
                  <a:pt x="581153" y="19185"/>
                </a:lnTo>
                <a:lnTo>
                  <a:pt x="646157" y="12437"/>
                </a:lnTo>
                <a:lnTo>
                  <a:pt x="713301" y="7085"/>
                </a:lnTo>
                <a:lnTo>
                  <a:pt x="782378" y="3188"/>
                </a:lnTo>
                <a:lnTo>
                  <a:pt x="853184" y="807"/>
                </a:lnTo>
                <a:lnTo>
                  <a:pt x="925512" y="0"/>
                </a:lnTo>
                <a:lnTo>
                  <a:pt x="997840" y="807"/>
                </a:lnTo>
                <a:lnTo>
                  <a:pt x="1068646" y="3188"/>
                </a:lnTo>
                <a:lnTo>
                  <a:pt x="1137724" y="7085"/>
                </a:lnTo>
                <a:lnTo>
                  <a:pt x="1204867" y="12437"/>
                </a:lnTo>
                <a:lnTo>
                  <a:pt x="1269871" y="19185"/>
                </a:lnTo>
                <a:lnTo>
                  <a:pt x="1332529" y="27268"/>
                </a:lnTo>
                <a:lnTo>
                  <a:pt x="1392636" y="36629"/>
                </a:lnTo>
                <a:lnTo>
                  <a:pt x="1449985" y="47205"/>
                </a:lnTo>
                <a:lnTo>
                  <a:pt x="1504372" y="58939"/>
                </a:lnTo>
                <a:lnTo>
                  <a:pt x="1555590" y="71770"/>
                </a:lnTo>
                <a:lnTo>
                  <a:pt x="1603434" y="85639"/>
                </a:lnTo>
                <a:lnTo>
                  <a:pt x="1647698" y="100487"/>
                </a:lnTo>
                <a:lnTo>
                  <a:pt x="1688176" y="116252"/>
                </a:lnTo>
                <a:lnTo>
                  <a:pt x="1724662" y="132877"/>
                </a:lnTo>
                <a:lnTo>
                  <a:pt x="1784838" y="168464"/>
                </a:lnTo>
                <a:lnTo>
                  <a:pt x="1826577" y="206771"/>
                </a:lnTo>
                <a:lnTo>
                  <a:pt x="1848236" y="247320"/>
                </a:lnTo>
                <a:lnTo>
                  <a:pt x="1851021" y="268287"/>
                </a:lnTo>
                <a:lnTo>
                  <a:pt x="1848236" y="289253"/>
                </a:lnTo>
                <a:lnTo>
                  <a:pt x="1826577" y="329803"/>
                </a:lnTo>
                <a:lnTo>
                  <a:pt x="1784838" y="368110"/>
                </a:lnTo>
                <a:lnTo>
                  <a:pt x="1724662" y="403697"/>
                </a:lnTo>
                <a:lnTo>
                  <a:pt x="1688176" y="420322"/>
                </a:lnTo>
                <a:lnTo>
                  <a:pt x="1647698" y="436087"/>
                </a:lnTo>
                <a:lnTo>
                  <a:pt x="1603434" y="450935"/>
                </a:lnTo>
                <a:lnTo>
                  <a:pt x="1555590" y="464804"/>
                </a:lnTo>
                <a:lnTo>
                  <a:pt x="1504372" y="477635"/>
                </a:lnTo>
                <a:lnTo>
                  <a:pt x="1449985" y="489369"/>
                </a:lnTo>
                <a:lnTo>
                  <a:pt x="1392636" y="499946"/>
                </a:lnTo>
                <a:lnTo>
                  <a:pt x="1332529" y="509306"/>
                </a:lnTo>
                <a:lnTo>
                  <a:pt x="1269871" y="517389"/>
                </a:lnTo>
                <a:lnTo>
                  <a:pt x="1204867" y="524137"/>
                </a:lnTo>
                <a:lnTo>
                  <a:pt x="1137724" y="529489"/>
                </a:lnTo>
                <a:lnTo>
                  <a:pt x="1068646" y="533386"/>
                </a:lnTo>
                <a:lnTo>
                  <a:pt x="997840" y="535768"/>
                </a:lnTo>
                <a:lnTo>
                  <a:pt x="925512" y="536575"/>
                </a:lnTo>
                <a:lnTo>
                  <a:pt x="853184" y="535768"/>
                </a:lnTo>
                <a:lnTo>
                  <a:pt x="782378" y="533386"/>
                </a:lnTo>
                <a:lnTo>
                  <a:pt x="713301" y="529489"/>
                </a:lnTo>
                <a:lnTo>
                  <a:pt x="646157" y="524137"/>
                </a:lnTo>
                <a:lnTo>
                  <a:pt x="581153" y="517389"/>
                </a:lnTo>
                <a:lnTo>
                  <a:pt x="518495" y="509306"/>
                </a:lnTo>
                <a:lnTo>
                  <a:pt x="458388" y="499946"/>
                </a:lnTo>
                <a:lnTo>
                  <a:pt x="401038" y="489369"/>
                </a:lnTo>
                <a:lnTo>
                  <a:pt x="346651" y="477635"/>
                </a:lnTo>
                <a:lnTo>
                  <a:pt x="295433" y="464804"/>
                </a:lnTo>
                <a:lnTo>
                  <a:pt x="247588" y="450935"/>
                </a:lnTo>
                <a:lnTo>
                  <a:pt x="203324" y="436087"/>
                </a:lnTo>
                <a:lnTo>
                  <a:pt x="162846" y="420322"/>
                </a:lnTo>
                <a:lnTo>
                  <a:pt x="126359" y="403697"/>
                </a:lnTo>
                <a:lnTo>
                  <a:pt x="66183" y="368110"/>
                </a:lnTo>
                <a:lnTo>
                  <a:pt x="24443" y="329803"/>
                </a:lnTo>
                <a:lnTo>
                  <a:pt x="2784" y="289253"/>
                </a:lnTo>
                <a:lnTo>
                  <a:pt x="0" y="268287"/>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80" name="Google Shape;1180;p92"/>
          <p:cNvSpPr txBox="1"/>
          <p:nvPr/>
        </p:nvSpPr>
        <p:spPr>
          <a:xfrm>
            <a:off x="5647450" y="5207950"/>
            <a:ext cx="1224900" cy="2997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a:latin typeface="Trebuchet MS"/>
                <a:ea typeface="Trebuchet MS"/>
                <a:cs typeface="Trebuchet MS"/>
                <a:sym typeface="Trebuchet MS"/>
              </a:rPr>
              <a:t>Knowledge</a:t>
            </a:r>
            <a:endParaRPr sz="1800">
              <a:latin typeface="Trebuchet MS"/>
              <a:ea typeface="Trebuchet MS"/>
              <a:cs typeface="Trebuchet MS"/>
              <a:sym typeface="Trebuchet MS"/>
            </a:endParaRPr>
          </a:p>
        </p:txBody>
      </p:sp>
      <p:sp>
        <p:nvSpPr>
          <p:cNvPr id="1181" name="Google Shape;1181;p92"/>
          <p:cNvSpPr/>
          <p:nvPr/>
        </p:nvSpPr>
        <p:spPr>
          <a:xfrm>
            <a:off x="5156200" y="5918200"/>
            <a:ext cx="2343312" cy="8636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82" name="Google Shape;1182;p92"/>
          <p:cNvSpPr/>
          <p:nvPr/>
        </p:nvSpPr>
        <p:spPr>
          <a:xfrm>
            <a:off x="5105400" y="5943600"/>
            <a:ext cx="1600200" cy="8763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83" name="Google Shape;1183;p92"/>
          <p:cNvSpPr/>
          <p:nvPr/>
        </p:nvSpPr>
        <p:spPr>
          <a:xfrm>
            <a:off x="5219700" y="5972176"/>
            <a:ext cx="2279812" cy="59275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84" name="Google Shape;1184;p92"/>
          <p:cNvSpPr txBox="1"/>
          <p:nvPr/>
        </p:nvSpPr>
        <p:spPr>
          <a:xfrm>
            <a:off x="5219699" y="5972175"/>
            <a:ext cx="2279813" cy="632628"/>
          </a:xfrm>
          <a:prstGeom prst="rect">
            <a:avLst/>
          </a:prstGeom>
          <a:noFill/>
          <a:ln w="12700" cap="flat" cmpd="sng">
            <a:solidFill>
              <a:srgbClr val="4A7EBB"/>
            </a:solidFill>
            <a:prstDash val="solid"/>
            <a:round/>
            <a:headEnd type="none" w="sm" len="sm"/>
            <a:tailEnd type="none" w="sm" len="sm"/>
          </a:ln>
        </p:spPr>
        <p:txBody>
          <a:bodyPr spcFirstLastPara="1" wrap="square" lIns="0" tIns="85075" rIns="0" bIns="0" anchor="t" anchorCtr="0">
            <a:noAutofit/>
          </a:bodyPr>
          <a:lstStyle/>
          <a:p>
            <a:pPr marL="89535" marR="701675" lvl="0" indent="0" algn="l" rtl="0">
              <a:lnSpc>
                <a:spcPct val="116666"/>
              </a:lnSpc>
              <a:spcBef>
                <a:spcPts val="0"/>
              </a:spcBef>
              <a:spcAft>
                <a:spcPts val="0"/>
              </a:spcAft>
              <a:buNone/>
            </a:pPr>
            <a:r>
              <a:rPr lang="en-US" sz="1600" dirty="0">
                <a:latin typeface="Trebuchet MS"/>
                <a:ea typeface="Trebuchet MS"/>
                <a:cs typeface="Trebuchet MS"/>
                <a:sym typeface="Trebuchet MS"/>
              </a:rPr>
              <a:t>Performance  Element</a:t>
            </a:r>
            <a:endParaRPr sz="1600" dirty="0">
              <a:latin typeface="Trebuchet MS"/>
              <a:ea typeface="Trebuchet MS"/>
              <a:cs typeface="Trebuchet MS"/>
              <a:sym typeface="Trebuchet MS"/>
            </a:endParaRPr>
          </a:p>
        </p:txBody>
      </p:sp>
      <p:sp>
        <p:nvSpPr>
          <p:cNvPr id="1185" name="Google Shape;1185;p92"/>
          <p:cNvSpPr/>
          <p:nvPr/>
        </p:nvSpPr>
        <p:spPr>
          <a:xfrm>
            <a:off x="6178194" y="4758728"/>
            <a:ext cx="85725" cy="343535"/>
          </a:xfrm>
          <a:custGeom>
            <a:avLst/>
            <a:gdLst/>
            <a:ahLst/>
            <a:cxnLst/>
            <a:rect l="l" t="t" r="r" b="b"/>
            <a:pathLst>
              <a:path w="85725" h="343535" extrusionOk="0">
                <a:moveTo>
                  <a:pt x="46380" y="0"/>
                </a:moveTo>
                <a:lnTo>
                  <a:pt x="17830" y="1193"/>
                </a:lnTo>
                <a:lnTo>
                  <a:pt x="28549" y="258445"/>
                </a:lnTo>
                <a:lnTo>
                  <a:pt x="0" y="259626"/>
                </a:lnTo>
                <a:lnTo>
                  <a:pt x="46393" y="343496"/>
                </a:lnTo>
                <a:lnTo>
                  <a:pt x="85112" y="257251"/>
                </a:lnTo>
                <a:lnTo>
                  <a:pt x="57099" y="257251"/>
                </a:lnTo>
                <a:lnTo>
                  <a:pt x="46380" y="0"/>
                </a:lnTo>
                <a:close/>
              </a:path>
              <a:path w="85725" h="343535" extrusionOk="0">
                <a:moveTo>
                  <a:pt x="85648" y="256057"/>
                </a:moveTo>
                <a:lnTo>
                  <a:pt x="57099" y="257251"/>
                </a:lnTo>
                <a:lnTo>
                  <a:pt x="85112" y="257251"/>
                </a:lnTo>
                <a:lnTo>
                  <a:pt x="85648" y="256057"/>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86" name="Google Shape;1186;p92"/>
          <p:cNvSpPr/>
          <p:nvPr/>
        </p:nvSpPr>
        <p:spPr>
          <a:xfrm>
            <a:off x="6175844" y="5638459"/>
            <a:ext cx="85725" cy="334010"/>
          </a:xfrm>
          <a:custGeom>
            <a:avLst/>
            <a:gdLst/>
            <a:ahLst/>
            <a:cxnLst/>
            <a:rect l="l" t="t" r="r" b="b"/>
            <a:pathLst>
              <a:path w="85725" h="334010" extrusionOk="0">
                <a:moveTo>
                  <a:pt x="0" y="246994"/>
                </a:moveTo>
                <a:lnTo>
                  <a:pt x="40805" y="333715"/>
                </a:lnTo>
                <a:lnTo>
                  <a:pt x="85699" y="249034"/>
                </a:lnTo>
                <a:lnTo>
                  <a:pt x="57124" y="248354"/>
                </a:lnTo>
                <a:lnTo>
                  <a:pt x="57140" y="247674"/>
                </a:lnTo>
                <a:lnTo>
                  <a:pt x="28562" y="247674"/>
                </a:lnTo>
                <a:lnTo>
                  <a:pt x="0" y="246994"/>
                </a:lnTo>
                <a:close/>
              </a:path>
              <a:path w="85725" h="334010" extrusionOk="0">
                <a:moveTo>
                  <a:pt x="34455" y="0"/>
                </a:moveTo>
                <a:lnTo>
                  <a:pt x="28562" y="247674"/>
                </a:lnTo>
                <a:lnTo>
                  <a:pt x="57140" y="247674"/>
                </a:lnTo>
                <a:lnTo>
                  <a:pt x="63030" y="680"/>
                </a:lnTo>
                <a:lnTo>
                  <a:pt x="34455"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87" name="Google Shape;1187;p92"/>
          <p:cNvSpPr/>
          <p:nvPr/>
        </p:nvSpPr>
        <p:spPr>
          <a:xfrm>
            <a:off x="3803281" y="5311266"/>
            <a:ext cx="1416685" cy="1018540"/>
          </a:xfrm>
          <a:custGeom>
            <a:avLst/>
            <a:gdLst/>
            <a:ahLst/>
            <a:cxnLst/>
            <a:rect l="l" t="t" r="r" b="b"/>
            <a:pathLst>
              <a:path w="1416685" h="1018539" extrusionOk="0">
                <a:moveTo>
                  <a:pt x="16611" y="0"/>
                </a:moveTo>
                <a:lnTo>
                  <a:pt x="0" y="23241"/>
                </a:lnTo>
                <a:lnTo>
                  <a:pt x="1338364" y="979869"/>
                </a:lnTo>
                <a:lnTo>
                  <a:pt x="1321752" y="1003117"/>
                </a:lnTo>
                <a:lnTo>
                  <a:pt x="1416418" y="1018095"/>
                </a:lnTo>
                <a:lnTo>
                  <a:pt x="1383898" y="956623"/>
                </a:lnTo>
                <a:lnTo>
                  <a:pt x="1354988" y="956623"/>
                </a:lnTo>
                <a:lnTo>
                  <a:pt x="16611" y="0"/>
                </a:lnTo>
                <a:close/>
              </a:path>
              <a:path w="1416685" h="1018539" extrusionOk="0">
                <a:moveTo>
                  <a:pt x="1371600" y="933376"/>
                </a:moveTo>
                <a:lnTo>
                  <a:pt x="1354988" y="956623"/>
                </a:lnTo>
                <a:lnTo>
                  <a:pt x="1383898" y="956623"/>
                </a:lnTo>
                <a:lnTo>
                  <a:pt x="1371600" y="93337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88" name="Google Shape;1188;p92"/>
          <p:cNvSpPr txBox="1"/>
          <p:nvPr/>
        </p:nvSpPr>
        <p:spPr>
          <a:xfrm>
            <a:off x="78753" y="6569500"/>
            <a:ext cx="2747100" cy="2388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None/>
            </a:pPr>
            <a:r>
              <a:rPr lang="en-US">
                <a:latin typeface="Trebuchet MS"/>
                <a:ea typeface="Trebuchet MS"/>
                <a:cs typeface="Trebuchet MS"/>
                <a:sym typeface="Trebuchet MS"/>
              </a:rPr>
              <a:t>Slide Credit: Ray Mooney</a:t>
            </a:r>
            <a:endParaRPr sz="1400">
              <a:latin typeface="Trebuchet MS"/>
              <a:ea typeface="Trebuchet MS"/>
              <a:cs typeface="Trebuchet MS"/>
              <a:sym typeface="Trebuchet MS"/>
            </a:endParaRPr>
          </a:p>
        </p:txBody>
      </p:sp>
      <p:sp>
        <p:nvSpPr>
          <p:cNvPr id="1189" name="Google Shape;1189;p92"/>
          <p:cNvSpPr txBox="1"/>
          <p:nvPr/>
        </p:nvSpPr>
        <p:spPr>
          <a:xfrm>
            <a:off x="3583940" y="4423016"/>
            <a:ext cx="1224915"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a:latin typeface="Trebuchet MS"/>
                <a:ea typeface="Trebuchet MS"/>
                <a:cs typeface="Trebuchet MS"/>
                <a:sym typeface="Trebuchet MS"/>
              </a:rPr>
              <a:t>Training data</a:t>
            </a:r>
            <a:endParaRPr sz="1800">
              <a:latin typeface="Trebuchet MS"/>
              <a:ea typeface="Trebuchet MS"/>
              <a:cs typeface="Trebuchet MS"/>
              <a:sym typeface="Trebuchet MS"/>
            </a:endParaRPr>
          </a:p>
        </p:txBody>
      </p:sp>
      <p:sp>
        <p:nvSpPr>
          <p:cNvPr id="1190" name="Google Shape;1190;p92"/>
          <p:cNvSpPr txBox="1"/>
          <p:nvPr/>
        </p:nvSpPr>
        <p:spPr>
          <a:xfrm>
            <a:off x="3561105" y="5876132"/>
            <a:ext cx="1137920"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a:latin typeface="Trebuchet MS"/>
                <a:ea typeface="Trebuchet MS"/>
                <a:cs typeface="Trebuchet MS"/>
                <a:sym typeface="Trebuchet MS"/>
              </a:rPr>
              <a:t>Testing data</a:t>
            </a:r>
            <a:endParaRPr sz="1800">
              <a:latin typeface="Trebuchet MS"/>
              <a:ea typeface="Trebuchet MS"/>
              <a:cs typeface="Trebuchet MS"/>
              <a:sym typeface="Trebuchet MS"/>
            </a:endParaRPr>
          </a:p>
        </p:txBody>
      </p:sp>
    </p:spTree>
    <p:extLst>
      <p:ext uri="{BB962C8B-B14F-4D97-AF65-F5344CB8AC3E}">
        <p14:creationId xmlns:p14="http://schemas.microsoft.com/office/powerpoint/2010/main" val="24864054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422367"/>
            <a:ext cx="9144000" cy="850106"/>
          </a:xfrm>
        </p:spPr>
        <p:txBody>
          <a:bodyPr/>
          <a:lstStyle/>
          <a:p>
            <a:r>
              <a:rPr lang="en-US" sz="4000" b="1" dirty="0">
                <a:latin typeface="+mn-lt"/>
              </a:rPr>
              <a:t>Designing a Learning </a:t>
            </a:r>
            <a:r>
              <a:rPr lang="en-US" sz="4000" b="1" dirty="0" smtClean="0">
                <a:latin typeface="+mn-lt"/>
              </a:rPr>
              <a:t>System: An </a:t>
            </a:r>
            <a:r>
              <a:rPr lang="en-US" sz="4000" b="1" dirty="0">
                <a:latin typeface="+mn-lt"/>
              </a:rPr>
              <a:t>Example</a:t>
            </a:r>
          </a:p>
        </p:txBody>
      </p:sp>
      <p:sp>
        <p:nvSpPr>
          <p:cNvPr id="15363" name="Rectangle 3"/>
          <p:cNvSpPr>
            <a:spLocks noGrp="1" noChangeArrowheads="1"/>
          </p:cNvSpPr>
          <p:nvPr>
            <p:ph type="body" idx="1"/>
          </p:nvPr>
        </p:nvSpPr>
        <p:spPr>
          <a:xfrm>
            <a:off x="381000" y="1676400"/>
            <a:ext cx="8458200" cy="3124200"/>
          </a:xfrm>
        </p:spPr>
        <p:txBody>
          <a:bodyPr>
            <a:noAutofit/>
          </a:bodyPr>
          <a:lstStyle/>
          <a:p>
            <a:pPr marL="0" indent="0">
              <a:buNone/>
            </a:pPr>
            <a:r>
              <a:rPr lang="en-US" sz="2800" dirty="0"/>
              <a:t>1. Problem </a:t>
            </a:r>
            <a:r>
              <a:rPr lang="en-US" sz="2800" dirty="0" smtClean="0"/>
              <a:t>Description (Ex: Playing checkers)</a:t>
            </a:r>
            <a:endParaRPr lang="en-US" sz="2800" dirty="0"/>
          </a:p>
          <a:p>
            <a:pPr marL="0" indent="0">
              <a:buNone/>
            </a:pPr>
            <a:r>
              <a:rPr lang="en-US" sz="2800" dirty="0"/>
              <a:t>2. Choosing the Training </a:t>
            </a:r>
            <a:r>
              <a:rPr lang="en-US" sz="2800" dirty="0" smtClean="0"/>
              <a:t>Experience (data expressed as features)</a:t>
            </a:r>
            <a:endParaRPr lang="en-US" sz="2800" dirty="0"/>
          </a:p>
          <a:p>
            <a:pPr marL="0" indent="0">
              <a:buNone/>
            </a:pPr>
            <a:r>
              <a:rPr lang="en-US" sz="2800" dirty="0"/>
              <a:t>3. Choosing the Target </a:t>
            </a:r>
            <a:r>
              <a:rPr lang="en-US" sz="2800" dirty="0" smtClean="0"/>
              <a:t>Function to be learnt (Ex: </a:t>
            </a:r>
            <a:r>
              <a:rPr lang="en-US" sz="2800" dirty="0"/>
              <a:t>d</a:t>
            </a:r>
            <a:r>
              <a:rPr lang="en-US" sz="2800" dirty="0" smtClean="0"/>
              <a:t>eciding next board position</a:t>
            </a:r>
            <a:endParaRPr lang="en-US" sz="2800" dirty="0"/>
          </a:p>
          <a:p>
            <a:pPr marL="0" indent="0">
              <a:buNone/>
            </a:pPr>
            <a:r>
              <a:rPr lang="en-US" sz="2800" dirty="0"/>
              <a:t>4. Choosing a Representation for the </a:t>
            </a:r>
            <a:r>
              <a:rPr lang="en-US" sz="2800" dirty="0" smtClean="0"/>
              <a:t>Target Function (design a function as linear </a:t>
            </a:r>
            <a:r>
              <a:rPr lang="en-US" sz="2800" dirty="0" err="1" smtClean="0"/>
              <a:t>etc</a:t>
            </a:r>
            <a:r>
              <a:rPr lang="en-US" sz="2800" dirty="0" smtClean="0"/>
              <a:t>)</a:t>
            </a:r>
            <a:endParaRPr lang="en-US" sz="2800" dirty="0"/>
          </a:p>
          <a:p>
            <a:pPr marL="0" indent="0">
              <a:buNone/>
            </a:pPr>
            <a:r>
              <a:rPr lang="en-US" sz="2800" dirty="0"/>
              <a:t>5. Choosing a Function Approximation </a:t>
            </a:r>
            <a:r>
              <a:rPr lang="en-US" sz="2800" dirty="0" smtClean="0"/>
              <a:t>Algorithm (parameters learning using loss function)</a:t>
            </a:r>
            <a:endParaRPr lang="en-US" sz="2800" dirty="0"/>
          </a:p>
          <a:p>
            <a:pPr marL="0" indent="0">
              <a:buNone/>
            </a:pPr>
            <a:r>
              <a:rPr lang="en-US" sz="2800" dirty="0"/>
              <a:t>6. Final Design</a:t>
            </a:r>
          </a:p>
        </p:txBody>
      </p:sp>
      <p:sp>
        <p:nvSpPr>
          <p:cNvPr id="7"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533400"/>
            <a:ext cx="9144000" cy="735874"/>
          </a:xfrm>
        </p:spPr>
        <p:txBody>
          <a:bodyPr/>
          <a:lstStyle/>
          <a:p>
            <a:pPr algn="just"/>
            <a:r>
              <a:rPr lang="en-US" sz="4400" b="1" dirty="0" smtClean="0">
                <a:latin typeface="+mn-lt"/>
              </a:rPr>
              <a:t>Choosing </a:t>
            </a:r>
            <a:r>
              <a:rPr lang="en-US" sz="4400" b="1" dirty="0">
                <a:latin typeface="+mn-lt"/>
              </a:rPr>
              <a:t>the </a:t>
            </a:r>
            <a:r>
              <a:rPr lang="en-US" sz="4400" b="1" dirty="0" smtClean="0">
                <a:latin typeface="+mn-lt"/>
              </a:rPr>
              <a:t>training </a:t>
            </a:r>
            <a:r>
              <a:rPr lang="en-US" sz="4400" b="1" dirty="0">
                <a:latin typeface="+mn-lt"/>
              </a:rPr>
              <a:t>e</a:t>
            </a:r>
            <a:r>
              <a:rPr lang="en-US" sz="4400" b="1" dirty="0" smtClean="0">
                <a:latin typeface="+mn-lt"/>
              </a:rPr>
              <a:t>xperience</a:t>
            </a:r>
            <a:endParaRPr lang="en-US" sz="4400" b="1" dirty="0">
              <a:latin typeface="+mn-lt"/>
            </a:endParaRPr>
          </a:p>
        </p:txBody>
      </p:sp>
      <p:sp>
        <p:nvSpPr>
          <p:cNvPr id="19459" name="Rectangle 3"/>
          <p:cNvSpPr>
            <a:spLocks noGrp="1" noChangeArrowheads="1"/>
          </p:cNvSpPr>
          <p:nvPr>
            <p:ph type="body" idx="1"/>
          </p:nvPr>
        </p:nvSpPr>
        <p:spPr>
          <a:xfrm>
            <a:off x="152400" y="1524000"/>
            <a:ext cx="8839200" cy="2743200"/>
          </a:xfrm>
        </p:spPr>
        <p:txBody>
          <a:bodyPr>
            <a:noAutofit/>
          </a:bodyPr>
          <a:lstStyle/>
          <a:p>
            <a:pPr algn="just"/>
            <a:r>
              <a:rPr lang="en-IN" sz="2800" dirty="0" smtClean="0"/>
              <a:t>In learning to play checkers, the system might learn from </a:t>
            </a:r>
            <a:r>
              <a:rPr lang="en-IN" sz="2800" b="1" dirty="0" smtClean="0"/>
              <a:t>direct training</a:t>
            </a:r>
            <a:r>
              <a:rPr lang="en-IN" sz="2800" dirty="0" smtClean="0"/>
              <a:t> examples consisting of individual checkers</a:t>
            </a:r>
            <a:r>
              <a:rPr lang="en-IN" sz="2800" b="1" dirty="0" smtClean="0"/>
              <a:t> </a:t>
            </a:r>
            <a:r>
              <a:rPr lang="en-IN" sz="2800" dirty="0" smtClean="0"/>
              <a:t>board states and the correct move for each.</a:t>
            </a:r>
          </a:p>
          <a:p>
            <a:pPr algn="just"/>
            <a:r>
              <a:rPr lang="en-IN" sz="2800" dirty="0" smtClean="0"/>
              <a:t>Alternatively, it might have available only </a:t>
            </a:r>
            <a:r>
              <a:rPr lang="en-IN" sz="2800" b="1" dirty="0" smtClean="0"/>
              <a:t>indirect information</a:t>
            </a:r>
            <a:r>
              <a:rPr lang="en-IN" sz="2800" dirty="0" smtClean="0"/>
              <a:t> consisting of the move sequences and final outcomes of various games played. </a:t>
            </a:r>
          </a:p>
        </p:txBody>
      </p:sp>
      <p:sp>
        <p:nvSpPr>
          <p:cNvPr id="7"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
        <p:nvSpPr>
          <p:cNvPr id="2054" name="AutoShape 6" descr="data:image/jpeg;base64,/9j/4AAQSkZJRgABAQAAAQABAAD/2wCEAAkGBxQSEhQUEhQUFBQVFBUXFBUUFBUUFBQUFBQWFhQUFRQYHCggGBwlHBQUITEhJSkrLi4uFx8zODMsNygtLisBCgoKDg0OGxAQGywkHCQsLiwsLCwsLCwsLCwsLCwsLCwsLCwsLCwsLCwsLCwsLCwsLCwsLCwsLCwsLCwsLCwsLP/AABEIAQMAwgMBEQACEQEDEQH/xAAaAAACAwEBAAAAAAAAAAAAAAABBQACBAMG/8QARxAAAQQAAgQICAsHBAMAAAAAAQACAxESIQQFMUETIlFSYXFykTIzU4GTobLSFRYjQmKDkrGzwdEGFDRDc4LhwtPi8CSiw//EABsBAAEFAQEAAAAAAAAAAAAAAAABAgMEBQYH/8QANREAAgECAgcHAwQDAQEBAAAAAAECAxEEEgUUITEyUXETFTNBUoGRImGxNKHB8CMk0eHxQv/aAAwDAQACEQMRAD8A8SAoTKLIEJSAuWCBGQBAly1IEJSACAgCUgAgIAFIANIAgCAJSAIQgCUgCtIAhCABSAIQgUACAuSkBcqUDkBAHMxjkHcEDsz5nUIGhpAly1IEDSBAgIAICAJSAJSACAgA4UAGkASkCXJSAuSkBcBCBQUgCAIAFIAlIABCABSAAUAVcgcgIFKkIAuAgRstSBoQgCwCACAgAgIANIAgCBGw0gS4aQFyAIEDhQBKQBKQACECpgpAtwUgLkpAXAQgUBCAAQgAUgCpQAKQLcrSBxcIGsKBCwQBYBABpAlywCBLkpAhKQAUAFABpIBKRcCUi4BpAFUoEKAAgAIAFIHXIgLlSECgpAFSgCqAKlAtzBrDWRjcGhoPFBzJ3k/olSLVDDqpG7Zk+HzzWd5S5SXVIcwj9oDzW95RYNTjzZb4wO5re8osGpxfmw/GB3NZ3lFkJqUebD8YXc1neUlg1GPNk+MLuazvKWwajHmyfGF3NZ3lGUNRjzYfjE7ms7yiwmpR5kH7RO5rO8pMouoxfmw/GJ3NZ3lGUXUI82T4xu5rO8pMgagubJ8Y3c1neUZA1GPNk+MbuazvKXKJqMebB8Ync1neUZQ1GPNk+MLuazvKWyDUo82A/tC7ms7yiyDUY82T4wu5rO8osg1GPNk+MLuazvKLBqUebB8YHc1neUWDUoc2A/tCeazvKLIFg482A/tAea3vKLIdqcebAdfnmt7yiyDU482Xg1yXOaMLaLgMid5pFhs8JFRbuN00oiTXPjm9TPaKVbjRwnB7jSed+N3GdWI7zVWs6+w7KNKOz6V8IInfznfaKjzMs9jT9K+ECfSnBrzjcOI+uMRmWODd+26UtFtzRTx9OEaEmkv6xdoemv2iRw+k9xdt6Hvaxo5BmVo2RzW0GmaW/wAo4E7HMe5oPJbQ9zaO4tPWEWQJs0am0p5bJcjznHVvcdok5T0BVcVsSsaui0p1JKSvsN4nfz3faKpZmbnY0/SvhB4d/Pd9oozMOxp+lfCF2udKkBjqR7bYb47gPGPzNHkV/DbYHP6SShXslbYjjHI8i+EnNZknSBFQ3HA7EQOkkeZWMqM/MzPpGkyN2TTHoL3Bw5LAcQQdxBIPRsRlQZj0Us778J2xvzjzQsqpJqTOqwtGm6MG4rdyKcO/nu+0f1TM7LHYU/SvhHSCd2IcZ23nFOhJuSIMRRgqUmorc/I87oulPO2WY5DISlu3Zie4029wonoWtlRymY7TyPH82Zp6Z+EbZ2AubRYettdIRlQl2dNTaVIXPuSQ1Hve40eEjG89ar4jZDYX9HJSrpPdtGPDu5zvtFUczOi7Gn6V8InDu5zvtFGZ8w7Gn6V8Iwa301wEYD3XbyQHuF2I8N0dmTu4q5hdqbZh6Viozioq2wGjTucCTJJe+nvbu3NYQB1AOKtmUYdJ09+6R+Wwh5Fjpw0Cd+KhY25pLIAyuJliJJJLYbJNk7NpSIbV4X0PRpDFEWufHt6m+0Uq3GlhOD3Gk/hO7TvvKynvO7p8K6ATSQxa2Fx+cX6x99KzheMztKJ6vs5oX6A12MYbvoxXW8cTjdBw57FoHNnPSQ6ziNmzfLfT07EAMtReDJ2o/ulVTF7ka2iPEl0/kZBUDoUiJBRVr7wo+x/9JP0C0sLwHMaV/Uvojhomkua11XQF7SKs7cnCt+eZtWTOMczic+v9dnWhAesm2+ZvshY9TiZ2GD8CHQomFg5aVIWsc4ZEAkHk6VLRV6iK2MdqE39mee0d5aQRt7vWMxuWscgd9PnLnEEEAZUczmMxtNXyA1sKAO+ofCk/pf8A0iVfE8BoaM/UL3/A1IWcdKBACvXERxNdzgQP7KJ9Twr+Ff0s5/S6/wAsX9v5KaPohLXHPMbgSDR6Gm8xuIPKrRlGGVlfd50Aa3eMh7MP5JF5javA+h6ak0xRDrofLt6me0UvkaWE4PcbTAF7gHMJxOyD2EnM5Vd2s10pvyOzhjaCik5I5tIJwgtLuaHsLvsg36kur1OQneGHvbN+zC6LEHtBYXGOQACRl3wbvpJacZQkm1ZEOLxFKrRlCDu3uXuYNG0aRop8WIHeJIc+0xxLSelXu2p8zE1Wv6H8FNK0OV+yMNHTJGSRyAAgNHUjtqfMNVreh/Br1Xojo2yF+FoLo6uSPOhL9JVsQ1USUdpoaP8A9ebdX6U15mtrLFinAbcLmurrwk0qyozfka2v4f1oLmVVlrb2YnNbfUHEI7Ga8g17D+tGHW2gvfwbmBrwGEGpI6Pyj7F4upW6ElCNpbGYuOi69ZzpLMrLaijA1gLSS08mF997QRfS0hWVOL80UXQqrfF/DMsuq5HZtZxeUuY2+QBpdYHXmm9tT5jlha3ofwP9IFOouYCA2wZIwbwjdiWdOnKUm0joMNi6MKUYykk0jnY50fpY/eTexnyJtew/rReBgc4DFGbNVwkZu91Ys0sac07tEVfF0J05RUk20JNF0N0ecjcNVxgcYPoyXA+ajvWn2sG9jOdeGrLfB/BfSIOE8AF5HWwedz8IrshDqQW9hHD1Xui/g66o0B8ZkLw1o4OrL46syx/Sy2KCvNTjaLuy7goyoVlOqrLbtfQ2iiaDmE9EkfvKmqU+RsvG4f1orY58fpI/eS9lPkJrtD1oza00N0jI8GF1OkstkZkSIqzxdCs0Gqd82wy9If7Ek6X1WXkcGxaQBRjid0uLLPXheAe5WO2p8zP1Wt6X8GeTV8zjbmgntRgDoADskdtDmGq1vQ/gM8ZbLE1wogQ3mDybxknRaauivWi4qSe+x6MpDEEWufHt7LPaKVbjSwnB7mDSH/KSche8HpGI5Gt2Ry35JVuLRsklZwQyFEkUWtrLowAbxdEHpKUCmqpLnbefFlzOZrgZKs76oi+pRV+BlnBL/Yh1HICyjrkiJBTJrrKH61nsSq5g+J9DG0y/ph1Yt0RwcQHAHmgiwL3NBa4D7JJKvmATS5WtsNoD5wGTTW+gAL5CA05UQgBxq03DH/f+I5ZmL8Q6PRHgvqaFWNUhQKJ9auH7xJYvjbMwNgzNZ10DM9C2KXAuhxdd/wCSXVhcBRyiNbW4Q0iuVzJS8dZB6VJsItpz1WRw8VX4xuRqxxhYJG3r35JlThZJS411Q7CxjtSFAhk1o4CF97w0DpqRjj6mnuVrC7ahmaWf+D3Qv0KbIjEW9DXFrR109lnpc7qC0rnNWKafLZokurK3Euc3qc7jAfRJIzsFAG3VHivrH+xEqOL3o3NEbpe38mtVDZIgBdrH+Ij+p/0rToeGclpLxan98h8U85sR658e3ss9pyVbjSwfB7mGSPFK8b8b65SMROXL1Jy3Fo1yaEMAoZ9AzPR4NnqNdJQBy1Q2pwORst9fAyZfeoq/hstYL9RDqOlknXBCAMeux8j9bH7Etq3g+J9DF0zww6sWaLo+xxqtxsAHkNlzfU4HJaBglNJgrPdyiiM+okeaygB5qwfIR/3+uR6zMX4h0mh1/hfU0gKsa1iUgLHndZsdw0l7cbu6yR6iFs0+BdDia3iS6v8AJeZrxG2ya3eFXRhvi/Z5c08jK6mHy8X9RvtD/CZU4GSUuNdT0AWMdqyIEMOuYrjJ3NIJ6icH3vCt4N/Xb7GVpdf4U/v/ANFuh6ObsYgRzcVj7LXEb/m0tE5w4Twlpo7B0EUOo5jz0UAN9TeJ+sf7ESo4vejc0Pun7fyayFUNkCAF+sP4iP6n/StOh4ZyWkvFqf3yPQJ5zWYQa78e3ss9pyXyNPBeH7nTStTgvd8qPDcfAdlxjvVfWoo3O660ldWCdXPIo6S8jkPCV96NbgKtE1/t8l9B1a2J2MyCmslJAY7ZwTxy9KSVZVFlW9jo4KphZKtO1o7d52/eWGsLiTtw4Hl1cuFoNeelEsHLzZbemaflFlhpUYBtxsbRgdY5CWuo+eq6UPBy5irTNP0skjY543BklYXxk2w82UAbf+0lguwd5eZDWqa/aNNWtt2meHVZZ4E+G9oDCR14TYUuuQ5EHdNf7fJJNUFxt0+I7rY6h1AZBJrkBe56/wBvk1kxwMjY+Qk4XGxGdhkf0qKUHXeaJYo4hYFOlUV3v2FPhCDnu9Gf1TdUnzJ++aXpf7EOsIOe70Z/VGpz5h3zS9L/AGJp+qwZXyNkacVHCWuHzRXGGw9KmjiYwWV+RQejq1b/ACxtZ7d5wOjk/MonwiXNrzua3E/qKe8XTGLROJ5L5OurtThsrHGUGntJAY4bDdDNMlioyWVIf3ZWpfXK1lt38iDWEHlHejP6qLVJl7vin6X+xd+lRtFkvAOwmJwB6iSjVJid8UvS/wBgYo5mSMa8glgOcZqhLH09SWNN0HnkQ1sSsalSgrO99v2OMOri0VwrHNGwPic6uo2D61NrkORW7pr/AG+TnNqrF4UraGxrYy1o8w2+e0a3DkKtE1/t8naNkcEbQ+S8T5CKYdzYgd/Uo5rt3ePkTUZ6g3Gor35F2zxEXwmEHYXhrL6sTgT5kmqTJXpel6WVknjaAcZIOWJrQ9t8mJriAehGqzDvel6WYNOeDPGWmwRDRqubuVulFxjZmJjaiqSnNeaPQpTnBBrvx7eyz2nJfI1cF4fuNJ/Dd2nfeVkved7DhXQqmkiMutJi2M1vtvmIN+qx51PhY3qGfpSWXDtc2kKdEmAydVHbiqrPzjYcPOWlaZzANL0jEcsgNm6hWYrYARkQKB5AgBnqE8SXtR/dKqeM4UbGhvFfT+RmAs86MsE1gK9f7Yv6Z/EetTCcBzGlv1D6IV0rRlkOxAp6ubb5m+yFiVeNnY4PwIdCiYWTpo/hN6wnU+JEGK8GfRnkdGnoijXSMneZ20dYz3LcOL3m98gAJDiCdtOJJ6HAyvB6nNF9GxAFtRPt8mQHyR2bPGxbOjZ3qtivD9zR0X+pXv8AgarMOnAUALNfniRdqb2YT+S0MHuZz+mfEj0/kyavmp1b3bwSCTuzDmnzYgArhjlNM0gEkjqJ5w5DvPLnZBG0oA6nxkPZh/JIvMbU4H0PUFNMIQa78e3ss9pyXyNTB+H7jSfw3dp33lZLO+p8K6FEwlRy0yHHG69zXOHWxpdXnqvOp8PK1RFHSUU8NL2/It1dEDm024bh4Q/tDmnzg0elahypw06INO7Fzd99Is4R1kkoAY6gHEk64vulVLGbkbOhvFl0/kaLOOiIgBZr7bF/TP4j1p4TgOX0t+ofRCtWzMAUCnrJxn5m+yFiVeNnY4P9PDoc6TCydNG8NvWE6HEiDFeDPozxsEV+agd27l3Zcq3GcWbdL0UhrfCyyzxAcpw4gBtvIYutAHb9n28eToi++WHL1etVsV4fuaOi/wBSujHCzDqGBAgs1+OJF2pvZhWhg9zOf0z4ken8mbQtGsYto5aJHSCMDs+gt84Vwxzjpmj4czv2DOz0CwCeuh1IA6kfKQdmD8ki8xlTgfQ9SQmmGef1349vZZ7TkvkauC8P3Ouk63Ae8cEcnu/mfSP0FW1WL8zfWlasdlkUGuG+SPpf+CNUjzF73rcl/fc0aHp7ZHYDGQHMlBIk3cE88zoTXQVJZ09wqxtTFNUZWSk7EdquA7WvP97fcUeuS5FnueHqfwFuq4RsbIPrG+4jXJche5oep/B0eY9Hjc5rHOxSRggyDmykVxE6L1h2lssRVab0c1Om732bTMzWJkPEa1o+kXO7sJbQ25uIvkU8cLTW9XKlTSmInuduhY6ywEh7Q47sLnNHRYcCRedEEg9CSWEpvdsFp6WxEVZ2fVGsxxzsie5jxxXCmyCqEj+ViglUeHeSJbpYfX71Zuz3bEU+DIebJ6RvuJuuy5EvcsPW/gh1XDzZPSN9xGuy5C9yw9b+C2statZK5vBE4aF8JV00fQUiwsZrM3vKa0jVors1a0dnwZvhpvkj6X/gl1KPMXvetyR31frZrpY28ERie0Xwl1ZrmJHhYxWa+4R6Tq1FkaVns+SrdWxDNvCNNZHhGnvBjojoKZrsuSLb0LD1v4INE5zst+BrGOPW6j6gEuuvkN7lh638FmQxQMke1jycAFGQbDLH9DaiNV13kYyrhVgUq0Hd7tv3Mnwy3yR9L/wUmpx5kHe9bkv77g+GW+SPpf8AgjU48w73rcl/fc0tMc8bS5jhhfIBUg3tiJ2s6k2T1fZHbckpQekG5Tdrcjm3V8QNtErTytlwnvDE3W5cibuaHqfwA6tiuyJCTtJlBJ85Yl1uXIO5oL/9P4MunRhs8QbdAQ1Zs/N30rdKWaN2YeNpqk5wXkejSnOHntd+PZ2We25Ktxq4Lg9xfpfjH9t/tFKtxbZzalEN+pvHN7Mv4Mihr+Gy3gf1EOo5WSdaEIHIxa+8R9az8OZXMFxPoYum+GHVijQMWIFu7Pfs6wCRyXS0DnznpGKzi29VZno3XtQB6TVP8PF9Z3cK+llYzxDptDeA+pqVU1wFAoj134+TtfkFt0uBdDia3iS6v8mJSERr1P4+H+oz2gmVOB9B9PjXVDwLEO2IgQz6x8TL2W/jRqzhPEMzS/ge/wD086tU5ciAHWqfFfWP9iJUMZvRvaH3T9v5NSpm0BAgt1j/ABEf1P8ApWrh/DOR0n4tT3/B6NPOXPPa88ezss9tyVbjVwXB7i7TPGP7b/aKVbi2zm1KIb9TeOb2ZfwZFDX8NlvBfqIdRysk64LUDjLroXD9bH7Eyt4LiZi6a4Ye4r0XSGt8NpNb2hjr/tdWE9IK0TnimkyB3gtIHKcIPSA1uQ69qAH+rfERdT/xHLKxniex0+h/BfU0Kqa4CgBJrz+Il7X5BbdLgXQ4mv4sur/JhUhEa9T+Ph/qM9oKOpwPoPp8a6oerFO2YECGfWPiZey38aNWcJ4hmaX8D3/6edWqcuRADrVHivrX+xEqGM3o3tD7p+38msqmbRVAC7WP8RH9T/pWrh/DRyGlPFqe/wCD0JTzlzz2vPHt7LPbclW41cF4fuM9IjbjdxIvCd/Kj5T9FZjrTXmdpDBYdxV4/koI2+Ti9FH7qTt6nMfqGH9H5LAhoc5rI2uEcpBEUdg8E76KfTqSnJRk7orYvC0qNJ1KatJbn7ij4Vl5zfRRe4rvYU+Ri65X9b+SfCsvOb6KH3EdhT5BruI9b+RjqvSnSskEmB4DoiLiiyJEufgqviF2SThsL+A/2ptVvqSWy5q4Nvk4vQxe6qusVObNbu/Dej8hEbfJxehi91J29T1MO78N6PyZtbaa+Pgmx4GjATQiiq+EfytVyhBVI5p7WY2NlLD1nCi3FbHZMwfC83Ob6KH3FPq9PkVdcxHrfyA64m5zfRQ+4jV6fIXXcR638nodLDS4ksiJIaSTFESSWjMnCs6dWcZNJ7Dew2CoVKMZzjdtXb2nHg2eTi9DF7qZrFT1Mm7uw3o/J10RrQ9pDIgQ4URFECDy3hTo1qknZshxGBw8KUpRjtS+5g1TJLIA58gDdwbFo4c4DaS5zMLG/SN9AKt1eyg7KO0o4Wniq0c8ptL92NdK0NwHhOYasGtHl2bSY+AY4jlLSa5CoVOHpX99yzKhVa+mrK4p0KeQvljlwOAjuuDiLT8rFhcCGZijY/VS1MkaeensKdCNWeIVHENtb7Pdu2M7Ojb5OL0MXuqqq9Tmavd+G9H5K8G3ycXoovdS9vU5jdQw3o/Jn1npLo2RiMMaC+W6iizpsNfN6VaoLtE3PaZWP/1ppUfpTW2wudrSXnN9FF7isdhT5FHXK/rfyV+FJec30UXuI7GnyDXK/rfydJ5C6aFx2kQXkBybhknxSSsiriJOUZSk7uzPTlIYB53Xnj2dlntOTvI1MFwe41n8J3ad95WNLeegUuBdCiQeSXwH/wBOX8JyloeIinpD9PL++Z5taxyZEAONQ+DL2ovulVLG8KNnQ3iy6fyMlnHREQAt1/ti/pn8R608HwHMaV/UPohUrZnAKAPXT7f7W+yFh1eNnY4L9PDoUTC0dNH8JvWnQ4kVsX4M+jMuh8UNw8jarbk0VXr71YltbuSwilFJbrL8G/S9KcQ0bMgTRBBO45OPRRPG2pqQ2EIpuwuiHyh/ou7uGhI9ZKkfhPqirVUViqb87S+C7lWLrKoGGDXngRdqb7oVfwe5mBpjjj0/kTlXTGKoA2u8ZB2YPySLzG1eB9GepJTTCPPa88e3ss9pyXyNTBcHuOJ4HYncR3hO+aeUrJadzvKdSGVbVu5lf3d/Mf8AZP6JuVknaw9S+SSaO/C/iP8AFyfNd5N3QpaKtUTZTx9SLw8kmvn7nnv3KXyUno3/AKLTzLmcxlZP3KXyUno3/ojMuYZWN9R6JIGyXHIONFtY4bpejpCqYzalY1tENRqSzbNnn1GH7s/mP+y79Fn5WdB2tP1L5D+7P5j/ALLv0RlYdrT9S+ULte6JITFUch+TOxjj/Mf0LSwjtDac3pRqWIbW3YhZ+4y+Sl9G/wDRWcy5mfZgOgS+Sl9G/wDRGZcwsz1c2jvvwH7G/NPNHQseom5s6zB1YKhBNrdzOf7s/mP+y79FHlZZ7aHqXyjpo+jvxN4j9vNP6J8IvMiviakHRnaS3PzFuopXMDWTRTAADC/gnuA6HtAuhyjMK9XpXblH4M3CaRSpqnU8tz+w51hpLMP82Q7gyLSC6+uQUOvMqCNKTf8A8Leu0qe1v42iPVscr5ZXOie0GKgMDgAOFiIAJGZ2+tT1oKNKyKOHxTrYxVJbFZpdDW6B+9rh1tKo5Wbfaw9S+SoidzXdxRlY3tIc0YtdaLIWxUx540uxjjtEPR0HuV7CbE7mFpZqU45duz+RQdCk8lJ6N/6K5mXMycrB+5SeSk9G/wDRJmQZWaJWkSwggggQWCKI2bQhDK3A+h6clIYJ57Xfj29lntOSrcamD8P3OcOi8JNJiLg0PdeHwjbjTW3kCeU7KJUdSpkj9zawWDeIm/St/wDw9PBq+KgAyEXsBaHuN8j5JmyHraB0Kl2877/78Gx3fQjsyi06A1kwczigNkDm4nFouJ4DmF3Gq8i12YPLeUjrZoNSIXo7sq0KkN19qOgcqRrWRLQKkjlp0RfHhBr5VhJN00Bktk/95FZw81G7ZnaRw8q7hCH3v9kbdC1FGW5MLumR85cT2Yaazs24hOeJkRLRlGOyV2xXrjVjWW6OxXhMLsQq6xMfQNA5FrgHDp3T0a+Z2ZTxWjXTh2kN3mjTq53yMfU/8Ryq4vxC/ohf4X1O+Iqqa1kEuKAshJrs/Lydr8gtqlwLocVX8SXV/kxYuk96eRXNeqD8vF/UZ7QTanAx9LjXVDsO6ViHbtINouJZGbWLvkZey38WNWsL4hmaWX+D3R31JHwdCy1x8J7SQ8nLih44zWjZTaLjtNbHVajk/sS4bAQpQWy8vMa6a7iViLgbtr3GSN1H5zXSPHnDmubtpRqTuS9jGorSSsI4YcDSG3hMjy0E2QC2MYSd9EEX0J1aeZJ+ZBhcKqFScVudmv3LWoC7ZAJTkNaQt1if/Ij+p/0rToeGjktJeLU/vkehzTzmDz+uvHt7LPaclW41cF4fuadXUXTDeJXX1GwD96qYhbV0Ou0K12Ul55v4Hmjtk4N9E0do49fSxVxejj+ZVNhqtrMhfMMv+9FfcD5k9C1HZXAFANIgADb5r7j+uFSQ3CraxhogdTqAIojjAHPkFtN9kVdpXvCplurmLSjYJdyOu+hpBB82XmTo71YWpbK77rP8HHVviIup/wCI5LjPEMvQ/gvqaFVNUhQKJddePk7X5BbVLgXQ4nEeLLq/yYlIQmrVHj4v6jPaCZU4WSUuNdUPAsQ7hkJQhDNrA/Iy9lv4satYXjMzSrtRT+6Nmhs4QAt2OzG/btFbyOTbtSNZXZmjGrGUFNbntNWnaM4UeNsA4wduFADExl5ZUAazsptwhNPYLnEEZbnOaesBrj7XqSzTST5kKqRlVlFeSV+u1lVESAKcNF2sf4iP6n/StOh4ZyWkvFqf3yPQFPOYPP668e3ss9pyVbjVwXh+52boUsczntMfhOyLxRBcTRCrzqU5xs2b2FpYqhPPCOx7/ueij1i2hijpw2VJE4eZ7hiaOgbFUcF5SX7msq1R7XCX7f8ARZJwj5Q93Bsja2U0JMRzieMTnfOOalioZWk7yZWrV67nGU4uNOLu/wD05iWPysf2v8KPV6nIsd54fm/gsJo/Kx/a/wAJNWqcg7zw/N/BZwLm3C+JzmyMJt2WEtkBB68u5PhTyX7TZchqYx1JxeH2tXuvsxrBrCNopzXtNZhobI3qD2uBI6HbLUTX3RbzyntcWhXrZjpRUQaxpqy97A4gbBhbk0dAU1Fwi7ye0rYyeIqQdOnB2e9ghjEUcbXyRtdTj4W4yOo2itB1ZZobiLBV4YSDp1tjvcvG9jrwyRmttOJrroZKF4eovIuLSWHe5v4ZXh4/Kxfa/wAJdWqchO9MNzfwZtaaqe6V7mujokEccDKgrsK8IxSb2mHPB1qsnOEW09qMnwLJyx+kCXWafMb3difQzRq3VD2zRuJjoPaTxwcgbSSrwaaTHRwVeDzSi7LaaxPHXjYvtf4VLVqnI3e9MNzfwAzR+Vj+1/hLq1TkJ3ph+b+ASxiSORrJIy4taaxbhLGSdikpQdKWae4p4zEQxUOzpXcrmfV8OkQE4HxUfCa5zXMPWD94U1SdGe/eV8PDGUVaMdnL+s16VpWkvBa392iB2mIgOP8AcSSPMo4xop3bbLEqmNatGFjNokHBRgSPjaTI8jj3fFiB/wC9KWsu1tk8iPB1NUclXum/cJ0iPysX21Dq9TkXe88Nz/Yhmj8rH9r/AAl1epyG95Yfn+xg1gR+8R0QR8jmMwfB2K9RTULM5/HzU5TlHc/+HoSnHNHn9dePb2We05L5Grg/D9xnpHhu7TvvKyXvO9hwroVCQcRzSWvA2mOQDrMbgFJSaU0yvjIOdBxW92/Jo1Pq6MADCwuyt72MkJP0WyW1rbyFBzipJ15tkNPRtKlG7V3zZ11tq2IiiGD6ccbI3NOWZEdNeBYtrmh1ZhJCvJMKmj6VWOxWfNCjU7C0TA7Q6MHrAlUmKacItFPRlOVOvOEt6X8m5UTdIgdcz6bo4fJFYtojsi6xfKvAbY2X9wKuUqmSls33MephViMY825JX/hHodAfbQA5wqgGtc6Ng5A1jHsA6hidvKgcmaEqMYbEkJf2giEgJ8J4BLXnN5oWWPdQLxQNFwxAilPRquL27ipjMBGpByStJf2x3mOfmb7IVaqvrZbwf6eHQ5gphZOmjnjN6wnQ4kQYrwZ9GYdRaAygXta5xAPHAc1gqwAwkNc6syXnCMsrV2tXle0dxmYTRkVDPUV2/LkOdO1dHhzZE7LYI4onbcsMkTWuaeSw5vKoVWmnvLDwVKpsy/Ag1fBglkAJI4K2kiiWmWLaOUZg9IU1aeelf7lHD4V4fGKL3WbXQ2kqgboEoHLSdGD+CxZta6QkXRdYiwtvcDRz5AVZpVMkHbeZ+IwmsV1m4UvnbsPQavbxOI5zQPmxYo2D+2OM/wDsXOO0hRubvtJ3QhT+lJfB5/8AaDRGutzQA8WcTQ1oe3acQZTS6jYcALF2L2WKFZ3s9xSx2joum6kFZrb1FLvGQ9UP5K6vM5urwvoemP8A3ammJtEGufHt7LPaKVbjTwnh+400jwndp33lZL3new4V0KJBxZu0bqzPUMz6gUsVtEclGze66NmiRmxRw0avZ5toHJlYsWnMnlZLaHTQ7EbN7ss+Wm7TW05WaCRBBpx2CzQ3AunrnxDzhsgPrBU1VWpRMmjJSx1Rrlb4sabVQ0yIAD3/ACjG73RcXpLZJMu4nuVhL/Hf7lOlUSxc4Pe0re1xnomiEgnjZgjihxsHaDhY7o4pwnLamNl2c7MXaw+Ta4u3A+dxyA67T4LNJIbWqxhSc3uRebb5m+yFFU42QYN/68OhRMLNy+j+E3rTocSIMT4MujK6MMQBbsIDgdwGRsncBlnuUj2bGWYyTjmW57TbprXZW6wGjeDWVEmnO87sgckg2m4u9hWHfKuG8Qkn+6aIj9fOpWv8Tf3RRrNa5TXmlL9y5KrF0CALRjMcrrob+JWL8QKWK+m4yE12jh52v+bjHR9EJaSTVji5DPO8iQd4Hg57kjHzmk0LdY8Rjy7cCM+UggDrz2J9NZpJIbiaihRlN7rMSO8ZD2YfyWmvM4afA+h6UlNMYQa68ezss9opfI0sHwe5tfprXSOaxkz3YncVjA4miboB1lU3hvNs6WGlXwqDZbSpDELlh0mMbAXw4BfJZNJFh090kPlpOUeKm0c9H0yOQlnygxMlFlra8U887oTuwdP677iOWO1ldio2zbL3GWr9PMTQCDKAKxXwT63AuBcHDoIVeTi3dbDTpxrKKjUadvMtpusDKKA4LKsV8M+t4beEMHUkjlTu9v7CzVbLam0nzFkccejxuJc92J8YyY0VTZTvf1qw3rGxbLGWoS0fLPL6s2waaFookAJL2kgEM4MvkwnY4tYThB+kQehV5wUXa5p0q9WazOFur/8AAafAIgTb3YRbm8Hgka3nFjyCW9LbrfSIUlJ2uNrYmpTWbJdfZmCeBk7Y3h7200gcRpOUjs8n5Kxn7D6GrmeqU8ZPt4PLbZ8DGHTngU5zJayDpIBi85bIL86ruUL7E17mjGniLfU4v5MGsNHMxuSZ2Wxoia1repof61LTrwhuiVq+CxFbZKaty2h07WEbJHNPCHDQsNbnTR9JO1Zz+q+8rw0l2MVSy3ts3/8Ahpbo8hFiDSOgFkYcepheHHuUfYR9SLPeFW1+yfyZ9F05nCtYWytdjDSHMaC0k/OGKwn6s4rNcr1NJ9onTy2b2b+fsX1W7gBTXGRu0Nc3gy3lLJGuJafMVHUqRm72sy9hqFejHI5Jx8vsbtI1sXihHh6XSGUA8oZTQT0kpn0+bJ7VFw2v9xQyFkXCyufI8llHiNBOKWPPw+hWVNVV2cVYyqlOphZ6xUeZ/wDRjomiB7buQEi8AjxvAOwuAdhaD9JwPQq8oKLtc0qVarJZpRt1f/gNN0URtJ+UcQLLDHgkwja4Nc6nAfRJrkRGmpO1xlbEVYJyULr7P/wXHBM1j2vkYWPko4W3ZbEbyf0BWLKissttzPhKeMn2lN5XEbQ64e0VUbjvcWOYT2mtfR9SrvL5XNJRq2+q1/79mK9YxmYgvkIA8FjIgGN6hjz6ypqdWENyKmJwmIr7JTSXIW6ZGGzRNBsAQ0SKvZuzVynLNG5z+KpOk5Qfkv4PRJTBPPa7d8s0/Rb7RTluNPBq8LLmP9XhrS4VxXOJduxmyePRGIAkgAkNGZKzKk3J3O6w+EjRp5Y7/N/c36ZgYKYGtsUcIGFwO57QcL27LDm7DYJTE2OjTzr6tx5aKAM0kYRTS2UgbcNwyAtvoIPqV3O50XfeYk8MqGNgo7nZo3KgbpYFIBWZgcG3mOFaa5cMcxr1Kak7KX98yrXpqpWpKW5Nv4Qx0OasnUQTZxAEXvccTXDpJwk1spMaL8o3QNL0i9goN8EUBR6gABfQBYOYREFBJGKKMNY1o2AyV1cI6gnVpZmm+RSwlNU3Ugtyl/CCFCWyEoApHHU8j94fTTvbTRbmnccwAd2auVJvIo/YytH4WMpzqyW27S/kdRCMtJLG5bbY0mze90ZJJr50gJ3Uq12aTg72Qs0hgfLE7ex7MJNk4MQBZZzIFgi7IzCmpzcU1zKePwkZRU1xJr4vtOQVYvkQAQwEOBzFNP2ZGO/JSU3a7RDVpqbgpc7/AAmzboEuEgEXneyze9wtpz25gXuFIaJ5RvEmmaQSTQqjYyAOIbDQAz6aBIOdoSFjC0RTozA0PA2CZ9DktkRr1qas7xi3yMvC01Tr1Yx3XX/Tqq5fAUoC7WB/8iPqh/JaVDwzktJeLU/vkPiU85s8/rvxza24W9+IpVuNTAyyxvyf/D0WixY8wcrIJsUCDm2yQLvlIvuWZJNOzPQIVozgpx3M1aboufFs5AVdnLrcTXXQGwWm7gpzvsZ5wTB2lNo2GslF8p4KQn1n1K3GLVF38zExVZVMdCMd0dnv5mtUjYICgDjp8xawOG0TMPXxJbCs4eKldPkZukKzozp1F5NjvUskcgxRvGLmkgSNPZxNJ38ZrgopxlF2kXlioVo3g9n7+5x15NHFZLml3MBBcT0gE4RvJJJPKlpwlN2XyJUxlOjC830XmxdoTyYmE7TjJ6zI5OxMUp2XIq6OqOcJTe9ybOtqsaNyFAoIZAZ5Y/nF9tHOtrQWjpyCt1YtRUvsZujcRHNOk9921/I4boYw0axHPa0HLoLg4fYdtNFV7mh2n1C2d/ByRsPhOkZQ34cQJcRuuslNTjmu/JFfH4iMKajfbJpe19pxBVexZb2kJQIznpMpbG9w2gMI9LGp6EVKVmUcdVlShGpHepIa6k0mKQWHsa7ex7mtcD0YqxDkIIPfSSdOUHtJ44unXjeD9vNHPXekxR2cbHO3MY5riT04cmi7uySUU6cpvYFTGU6EPre3yXmxNq15MZJ2mV5PWWxqXExSypGdoyo6kqk5b27/AJNNqtY1znJJSdGNyKc7bDDrD+Ij6ofyWhQ4Dl9JP/LU/vkPU85sQa7NSg8jW94JTluNLCNZPcro2uJInOdFhjc427DjIJOebXuLT3Jk6UZ8Ro0cXUpcL2cvI76R+0ekSAte5padrQ3gwesx4Se9NWHpp3sTT0lWkrXS6f8A0xwaYGOxNjjBAI/mnwmlp2ychKklDMrMqwq5JKS3o0fC7uZH3Se+odWgW+9MRzXwifCzuZH3Se+jVoB3piOa+EVm1kXtwujjqwf5ozAIGYk+kU+FGMNxFWxk6ySm1sM5lb5KPvm/3FJYgzoglb5KPvm/3EWYmc1Ra0c1oaI46F1407SSc+E5SVFOhGTuyzRx1SjHLBq3sW+F38yPuk99N1WBN3pX9S+ET4Xd5OPuk99GrQDvWv6l8I4T6ZjcXOjjxE2SDMM/NIplGysU+2+rNfabW/tLpIFB5A5Lcf8A2Li4d6i1enyLHeNb1fgxt04h4k4NheDixEzE2N5uTNSZNmXyK8q7lLM3dnb4XdzIu6T/AHFFq0C33piPUvhE+F3eTi7pPfRqsA70r+pfCKSa0c5paY46NX43cQ4Z8JygJ0KEYu6I62OqVY5ZtWMxlb5KPvm/3FLZlVyQBK3yUffN/uIsNujvFrIsGFscYFk/zTmQAdsn0Qo50Yz3lihi50b5Gtpb4XfzI+6T30zVoFjvSvzXwgHWrvJxd0nvpdXgNekqz818I5fvBklY4gA4mCmg1TSANpJUsYqKsijiKrqZpSe1npbSGIAsB2i0DrsgibyBAZmWETeQIDMw8E3kCBLssIW8gQJd8wiFvIO5AmZk4JvIEBmYRE3kCAzMghbyBAZmHgm8g7kBmYRE3kCLhmZOCbyDuQGZk4JvIO5FwzMPAt5B3JLhmYOCbyBG0MzBwTeQdyUMzBwLeQIDMwcE3kHcgMzBwTeQIDMwcE3kCBU2Dgm8gQLdgMTeQdyAuypibyBAuZg4McgQGZhKBCNKAZa0CBtABBQAbQBYFAjQbQFiAoEsG0BYOJAhLQAbQAA5ABtIACUoAtAAtAtiWgWwCUCgtAFbQBCUAVKAAUClCUDrECALAoEsFA0IQAQgA2gA2gCWgA2gA2gCIEsFAEtArREDbAtAqQMSBSWgAWgAIABQAEAQlAFSgVIFoFsUKBQhAFkAG0DbBQIEFABCAIgCAoAKADaAJaADaAICgCWgAFAAQBEAC0AS0AAlAEtAAKAKlA9AQBQoAEbjQ6h9yB0tjZYFA0NoFLWgayWgRhaUCEBQAQUAQFAobQIQFABtAABQAQUAC0CkBQIC0AS0CgtAhCUClbQOJaAK2gCWgDFJpDrOe87glsWVCNj/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latin typeface="+mn-lt"/>
            </a:endParaRPr>
          </a:p>
        </p:txBody>
      </p:sp>
      <p:sp>
        <p:nvSpPr>
          <p:cNvPr id="2056" name="AutoShape 8" descr="data:image/jpeg;base64,/9j/4AAQSkZJRgABAQAAAQABAAD/2wCEAAkGBxQSEhQUEhQUFBQVFBUXFBUUFBUUFBQUFBQWFhQUFRQYHCggGBwlHBQUITEhJSkrLi4uFx8zODMsNygtLisBCgoKDg0OGxAQGywkHCQsLiwsLCwsLCwsLCwsLCwsLCwsLCwsLCwsLCwsLCwsLCwsLCwsLCwsLCwsLCwsLCwsLP/AABEIAQMAwgMBEQACEQEDEQH/xAAaAAACAwEBAAAAAAAAAAAAAAABBQACBAMG/8QARxAAAQQAAgQICAsHBAMAAAAAAQACAxESIQQFMUETIlFSYXFykTIzU4GTobLSFRYjQmKDkrGzwdEGFDRDc4LhwtPi8CSiw//EABsBAAEFAQEAAAAAAAAAAAAAAAABAgMEBQYH/8QANREAAgECAgcHAwQDAQEBAAAAAAECAxEEEgUUITEyUXETFTNBUoGRImGxNKHB8CMk0eHxQv/aAAwDAQACEQMRAD8A8SAoTKLIEJSAuWCBGQBAly1IEJSACAgCUgAgIAFIANIAgCAJSAIQgCUgCtIAhCABSAIQgUACAuSkBcqUDkBAHMxjkHcEDsz5nUIGhpAly1IEDSBAgIAICAJSAJSACAgA4UAGkASkCXJSAuSkBcBCBQUgCAIAFIAlIABCABSAAUAVcgcgIFKkIAuAgRstSBoQgCwCACAgAgIANIAgCBGw0gS4aQFyAIEDhQBKQBKQACECpgpAtwUgLkpAXAQgUBCAAQgAUgCpQAKQLcrSBxcIGsKBCwQBYBABpAlywCBLkpAhKQAUAFABpIBKRcCUi4BpAFUoEKAAgAIAFIHXIgLlSECgpAFSgCqAKlAtzBrDWRjcGhoPFBzJ3k/olSLVDDqpG7Zk+HzzWd5S5SXVIcwj9oDzW95RYNTjzZb4wO5re8osGpxfmw/GB3NZ3lFkJqUebD8YXc1neUlg1GPNk+MLuazvKWwajHmyfGF3NZ3lGUNRjzYfjE7ms7yiwmpR5kH7RO5rO8pMouoxfmw/GJ3NZ3lGUXUI82T4xu5rO8pMgagubJ8Y3c1neUZA1GPNk+MbuazvKXKJqMebB8Ync1neUZQ1GPNk+MLuazvKWyDUo82A/tC7ms7yiyDUY82T4wu5rO8osg1GPNk+MLuazvKLBqUebB8YHc1neUWDUoc2A/tCeazvKLIFg482A/tAea3vKLIdqcebAdfnmt7yiyDU482Xg1yXOaMLaLgMid5pFhs8JFRbuN00oiTXPjm9TPaKVbjRwnB7jSed+N3GdWI7zVWs6+w7KNKOz6V8IInfznfaKjzMs9jT9K+ECfSnBrzjcOI+uMRmWODd+26UtFtzRTx9OEaEmkv6xdoemv2iRw+k9xdt6Hvaxo5BmVo2RzW0GmaW/wAo4E7HMe5oPJbQ9zaO4tPWEWQJs0am0p5bJcjznHVvcdok5T0BVcVsSsaui0p1JKSvsN4nfz3faKpZmbnY0/SvhB4d/Pd9oozMOxp+lfCF2udKkBjqR7bYb47gPGPzNHkV/DbYHP6SShXslbYjjHI8i+EnNZknSBFQ3HA7EQOkkeZWMqM/MzPpGkyN2TTHoL3Bw5LAcQQdxBIPRsRlQZj0Us778J2xvzjzQsqpJqTOqwtGm6MG4rdyKcO/nu+0f1TM7LHYU/SvhHSCd2IcZ23nFOhJuSIMRRgqUmorc/I87oulPO2WY5DISlu3Zie4029wonoWtlRymY7TyPH82Zp6Z+EbZ2AubRYettdIRlQl2dNTaVIXPuSQ1Hve40eEjG89ar4jZDYX9HJSrpPdtGPDu5zvtFUczOi7Gn6V8InDu5zvtFGZ8w7Gn6V8Iwa301wEYD3XbyQHuF2I8N0dmTu4q5hdqbZh6Viozioq2wGjTucCTJJe+nvbu3NYQB1AOKtmUYdJ09+6R+Wwh5Fjpw0Cd+KhY25pLIAyuJliJJJLYbJNk7NpSIbV4X0PRpDFEWufHt6m+0Uq3GlhOD3Gk/hO7TvvKynvO7p8K6ATSQxa2Fx+cX6x99KzheMztKJ6vs5oX6A12MYbvoxXW8cTjdBw57FoHNnPSQ6ziNmzfLfT07EAMtReDJ2o/ulVTF7ka2iPEl0/kZBUDoUiJBRVr7wo+x/9JP0C0sLwHMaV/Uvojhomkua11XQF7SKs7cnCt+eZtWTOMczic+v9dnWhAesm2+ZvshY9TiZ2GD8CHQomFg5aVIWsc4ZEAkHk6VLRV6iK2MdqE39mee0d5aQRt7vWMxuWscgd9PnLnEEEAZUczmMxtNXyA1sKAO+ofCk/pf8A0iVfE8BoaM/UL3/A1IWcdKBACvXERxNdzgQP7KJ9Twr+Ff0s5/S6/wAsX9v5KaPohLXHPMbgSDR6Gm8xuIPKrRlGGVlfd50Aa3eMh7MP5JF5javA+h6ak0xRDrofLt6me0UvkaWE4PcbTAF7gHMJxOyD2EnM5Vd2s10pvyOzhjaCik5I5tIJwgtLuaHsLvsg36kur1OQneGHvbN+zC6LEHtBYXGOQACRl3wbvpJacZQkm1ZEOLxFKrRlCDu3uXuYNG0aRop8WIHeJIc+0xxLSelXu2p8zE1Wv6H8FNK0OV+yMNHTJGSRyAAgNHUjtqfMNVreh/Br1Xojo2yF+FoLo6uSPOhL9JVsQ1USUdpoaP8A9ebdX6U15mtrLFinAbcLmurrwk0qyozfka2v4f1oLmVVlrb2YnNbfUHEI7Ga8g17D+tGHW2gvfwbmBrwGEGpI6Pyj7F4upW6ElCNpbGYuOi69ZzpLMrLaijA1gLSS08mF997QRfS0hWVOL80UXQqrfF/DMsuq5HZtZxeUuY2+QBpdYHXmm9tT5jlha3ofwP9IFOouYCA2wZIwbwjdiWdOnKUm0joMNi6MKUYykk0jnY50fpY/eTexnyJtew/rReBgc4DFGbNVwkZu91Ys0sac07tEVfF0J05RUk20JNF0N0ecjcNVxgcYPoyXA+ajvWn2sG9jOdeGrLfB/BfSIOE8AF5HWwedz8IrshDqQW9hHD1Xui/g66o0B8ZkLw1o4OrL46syx/Sy2KCvNTjaLuy7goyoVlOqrLbtfQ2iiaDmE9EkfvKmqU+RsvG4f1orY58fpI/eS9lPkJrtD1oza00N0jI8GF1OkstkZkSIqzxdCs0Gqd82wy9If7Ek6X1WXkcGxaQBRjid0uLLPXheAe5WO2p8zP1Wt6X8GeTV8zjbmgntRgDoADskdtDmGq1vQ/gM8ZbLE1wogQ3mDybxknRaauivWi4qSe+x6MpDEEWufHt7LPaKVbjSwnB7mDSH/KSche8HpGI5Gt2Ry35JVuLRsklZwQyFEkUWtrLowAbxdEHpKUCmqpLnbefFlzOZrgZKs76oi+pRV+BlnBL/Yh1HICyjrkiJBTJrrKH61nsSq5g+J9DG0y/ph1Yt0RwcQHAHmgiwL3NBa4D7JJKvmATS5WtsNoD5wGTTW+gAL5CA05UQgBxq03DH/f+I5ZmL8Q6PRHgvqaFWNUhQKJ9auH7xJYvjbMwNgzNZ10DM9C2KXAuhxdd/wCSXVhcBRyiNbW4Q0iuVzJS8dZB6VJsItpz1WRw8VX4xuRqxxhYJG3r35JlThZJS411Q7CxjtSFAhk1o4CF97w0DpqRjj6mnuVrC7ahmaWf+D3Qv0KbIjEW9DXFrR109lnpc7qC0rnNWKafLZokurK3Euc3qc7jAfRJIzsFAG3VHivrH+xEqOL3o3NEbpe38mtVDZIgBdrH+Ij+p/0rToeGclpLxan98h8U85sR658e3ss9pyVbjSwfB7mGSPFK8b8b65SMROXL1Jy3Fo1yaEMAoZ9AzPR4NnqNdJQBy1Q2pwORst9fAyZfeoq/hstYL9RDqOlknXBCAMeux8j9bH7Etq3g+J9DF0zww6sWaLo+xxqtxsAHkNlzfU4HJaBglNJgrPdyiiM+okeaygB5qwfIR/3+uR6zMX4h0mh1/hfU0gKsa1iUgLHndZsdw0l7cbu6yR6iFs0+BdDia3iS6v8AJeZrxG2ya3eFXRhvi/Z5c08jK6mHy8X9RvtD/CZU4GSUuNdT0AWMdqyIEMOuYrjJ3NIJ6icH3vCt4N/Xb7GVpdf4U/v/ANFuh6ObsYgRzcVj7LXEb/m0tE5w4Twlpo7B0EUOo5jz0UAN9TeJ+sf7ESo4vejc0Pun7fyayFUNkCAF+sP4iP6n/StOh4ZyWkvFqf3yPQJ5zWYQa78e3ss9pyXyNPBeH7nTStTgvd8qPDcfAdlxjvVfWoo3O660ldWCdXPIo6S8jkPCV96NbgKtE1/t8l9B1a2J2MyCmslJAY7ZwTxy9KSVZVFlW9jo4KphZKtO1o7d52/eWGsLiTtw4Hl1cuFoNeelEsHLzZbemaflFlhpUYBtxsbRgdY5CWuo+eq6UPBy5irTNP0skjY543BklYXxk2w82UAbf+0lguwd5eZDWqa/aNNWtt2meHVZZ4E+G9oDCR14TYUuuQ5EHdNf7fJJNUFxt0+I7rY6h1AZBJrkBe56/wBvk1kxwMjY+Qk4XGxGdhkf0qKUHXeaJYo4hYFOlUV3v2FPhCDnu9Gf1TdUnzJ++aXpf7EOsIOe70Z/VGpz5h3zS9L/AGJp+qwZXyNkacVHCWuHzRXGGw9KmjiYwWV+RQejq1b/ACxtZ7d5wOjk/MonwiXNrzua3E/qKe8XTGLROJ5L5OurtThsrHGUGntJAY4bDdDNMlioyWVIf3ZWpfXK1lt38iDWEHlHejP6qLVJl7vin6X+xd+lRtFkvAOwmJwB6iSjVJid8UvS/wBgYo5mSMa8glgOcZqhLH09SWNN0HnkQ1sSsalSgrO99v2OMOri0VwrHNGwPic6uo2D61NrkORW7pr/AG+TnNqrF4UraGxrYy1o8w2+e0a3DkKtE1/t8naNkcEbQ+S8T5CKYdzYgd/Uo5rt3ePkTUZ6g3Gor35F2zxEXwmEHYXhrL6sTgT5kmqTJXpel6WVknjaAcZIOWJrQ9t8mJriAehGqzDvel6WYNOeDPGWmwRDRqubuVulFxjZmJjaiqSnNeaPQpTnBBrvx7eyz2nJfI1cF4fuNJ/Dd2nfeVkved7DhXQqmkiMutJi2M1vtvmIN+qx51PhY3qGfpSWXDtc2kKdEmAydVHbiqrPzjYcPOWlaZzANL0jEcsgNm6hWYrYARkQKB5AgBnqE8SXtR/dKqeM4UbGhvFfT+RmAs86MsE1gK9f7Yv6Z/EetTCcBzGlv1D6IV0rRlkOxAp6ubb5m+yFiVeNnY4PwIdCiYWTpo/hN6wnU+JEGK8GfRnkdGnoijXSMneZ20dYz3LcOL3m98gAJDiCdtOJJ6HAyvB6nNF9GxAFtRPt8mQHyR2bPGxbOjZ3qtivD9zR0X+pXv8AgarMOnAUALNfniRdqb2YT+S0MHuZz+mfEj0/kyavmp1b3bwSCTuzDmnzYgArhjlNM0gEkjqJ5w5DvPLnZBG0oA6nxkPZh/JIvMbU4H0PUFNMIQa78e3ss9pyXyNTB+H7jSfw3dp33lZLO+p8K6FEwlRy0yHHG69zXOHWxpdXnqvOp8PK1RFHSUU8NL2/It1dEDm024bh4Q/tDmnzg0elahypw06INO7Fzd99Is4R1kkoAY6gHEk64vulVLGbkbOhvFl0/kaLOOiIgBZr7bF/TP4j1p4TgOX0t+ofRCtWzMAUCnrJxn5m+yFiVeNnY4P9PDoc6TCydNG8NvWE6HEiDFeDPozxsEV+agd27l3Zcq3GcWbdL0UhrfCyyzxAcpw4gBtvIYutAHb9n28eToi++WHL1etVsV4fuaOi/wBSujHCzDqGBAgs1+OJF2pvZhWhg9zOf0z4ken8mbQtGsYto5aJHSCMDs+gt84Vwxzjpmj4czv2DOz0CwCeuh1IA6kfKQdmD8ki8xlTgfQ9SQmmGef1349vZZ7TkvkauC8P3Ouk63Ae8cEcnu/mfSP0FW1WL8zfWlasdlkUGuG+SPpf+CNUjzF73rcl/fc0aHp7ZHYDGQHMlBIk3cE88zoTXQVJZ09wqxtTFNUZWSk7EdquA7WvP97fcUeuS5FnueHqfwFuq4RsbIPrG+4jXJche5oep/B0eY9Hjc5rHOxSRggyDmykVxE6L1h2lssRVab0c1Om732bTMzWJkPEa1o+kXO7sJbQ25uIvkU8cLTW9XKlTSmInuduhY6ywEh7Q47sLnNHRYcCRedEEg9CSWEpvdsFp6WxEVZ2fVGsxxzsie5jxxXCmyCqEj+ViglUeHeSJbpYfX71Zuz3bEU+DIebJ6RvuJuuy5EvcsPW/gh1XDzZPSN9xGuy5C9yw9b+C2statZK5vBE4aF8JV00fQUiwsZrM3vKa0jVors1a0dnwZvhpvkj6X/gl1KPMXvetyR31frZrpY28ERie0Xwl1ZrmJHhYxWa+4R6Tq1FkaVns+SrdWxDNvCNNZHhGnvBjojoKZrsuSLb0LD1v4INE5zst+BrGOPW6j6gEuuvkN7lh638FmQxQMke1jycAFGQbDLH9DaiNV13kYyrhVgUq0Hd7tv3Mnwy3yR9L/wUmpx5kHe9bkv77g+GW+SPpf8AgjU48w73rcl/fc0tMc8bS5jhhfIBUg3tiJ2s6k2T1fZHbckpQekG5Tdrcjm3V8QNtErTytlwnvDE3W5cibuaHqfwA6tiuyJCTtJlBJ85Yl1uXIO5oL/9P4MunRhs8QbdAQ1Zs/N30rdKWaN2YeNpqk5wXkejSnOHntd+PZ2We25Ktxq4Lg9xfpfjH9t/tFKtxbZzalEN+pvHN7Mv4Mihr+Gy3gf1EOo5WSdaEIHIxa+8R9az8OZXMFxPoYum+GHVijQMWIFu7Pfs6wCRyXS0DnznpGKzi29VZno3XtQB6TVP8PF9Z3cK+llYzxDptDeA+pqVU1wFAoj134+TtfkFt0uBdDia3iS6v8mJSERr1P4+H+oz2gmVOB9B9PjXVDwLEO2IgQz6x8TL2W/jRqzhPEMzS/ge/wD086tU5ciAHWqfFfWP9iJUMZvRvaH3T9v5NSpm0BAgt1j/ABEf1P8ApWrh/DOR0n4tT3/B6NPOXPPa88ezss9tyVbjVwXB7i7TPGP7b/aKVbi2zm1KIb9TeOb2ZfwZFDX8NlvBfqIdRysk64LUDjLroXD9bH7Eyt4LiZi6a4Ye4r0XSGt8NpNb2hjr/tdWE9IK0TnimkyB3gtIHKcIPSA1uQ69qAH+rfERdT/xHLKxniex0+h/BfU0Kqa4CgBJrz+Il7X5BbdLgXQ4mv4sur/JhUhEa9T+Ph/qM9oKOpwPoPp8a6oerFO2YECGfWPiZey38aNWcJ4hmaX8D3/6edWqcuRADrVHivrX+xEqGM3o3tD7p+38msqmbRVAC7WP8RH9T/pWrh/DRyGlPFqe/wCD0JTzlzz2vPHt7LPbclW41cF4fuM9IjbjdxIvCd/Kj5T9FZjrTXmdpDBYdxV4/koI2+Ti9FH7qTt6nMfqGH9H5LAhoc5rI2uEcpBEUdg8E76KfTqSnJRk7orYvC0qNJ1KatJbn7ij4Vl5zfRRe4rvYU+Ri65X9b+SfCsvOb6KH3EdhT5BruI9b+RjqvSnSskEmB4DoiLiiyJEufgqviF2SThsL+A/2ptVvqSWy5q4Nvk4vQxe6qusVObNbu/Dej8hEbfJxehi91J29T1MO78N6PyZtbaa+Pgmx4GjATQiiq+EfytVyhBVI5p7WY2NlLD1nCi3FbHZMwfC83Ob6KH3FPq9PkVdcxHrfyA64m5zfRQ+4jV6fIXXcR638nodLDS4ksiJIaSTFESSWjMnCs6dWcZNJ7Dew2CoVKMZzjdtXb2nHg2eTi9DF7qZrFT1Mm7uw3o/J10RrQ9pDIgQ4URFECDy3hTo1qknZshxGBw8KUpRjtS+5g1TJLIA58gDdwbFo4c4DaS5zMLG/SN9AKt1eyg7KO0o4Wniq0c8ptL92NdK0NwHhOYasGtHl2bSY+AY4jlLSa5CoVOHpX99yzKhVa+mrK4p0KeQvljlwOAjuuDiLT8rFhcCGZijY/VS1MkaeensKdCNWeIVHENtb7Pdu2M7Ojb5OL0MXuqqq9Tmavd+G9H5K8G3ycXoovdS9vU5jdQw3o/Jn1npLo2RiMMaC+W6iizpsNfN6VaoLtE3PaZWP/1ppUfpTW2wudrSXnN9FF7isdhT5FHXK/rfyV+FJec30UXuI7GnyDXK/rfydJ5C6aFx2kQXkBybhknxSSsiriJOUZSk7uzPTlIYB53Xnj2dlntOTvI1MFwe41n8J3ad95WNLeegUuBdCiQeSXwH/wBOX8JyloeIinpD9PL++Z5taxyZEAONQ+DL2ovulVLG8KNnQ3iy6fyMlnHREQAt1/ti/pn8R608HwHMaV/UPohUrZnAKAPXT7f7W+yFh1eNnY4L9PDoUTC0dNH8JvWnQ4kVsX4M+jMuh8UNw8jarbk0VXr71YltbuSwilFJbrL8G/S9KcQ0bMgTRBBO45OPRRPG2pqQ2EIpuwuiHyh/ou7uGhI9ZKkfhPqirVUViqb87S+C7lWLrKoGGDXngRdqb7oVfwe5mBpjjj0/kTlXTGKoA2u8ZB2YPySLzG1eB9GepJTTCPPa88e3ss9pyXyNTBcHuOJ4HYncR3hO+aeUrJadzvKdSGVbVu5lf3d/Mf8AZP6JuVknaw9S+SSaO/C/iP8AFyfNd5N3QpaKtUTZTx9SLw8kmvn7nnv3KXyUno3/AKLTzLmcxlZP3KXyUno3/ojMuYZWN9R6JIGyXHIONFtY4bpejpCqYzalY1tENRqSzbNnn1GH7s/mP+y79Fn5WdB2tP1L5D+7P5j/ALLv0RlYdrT9S+ULte6JITFUch+TOxjj/Mf0LSwjtDac3pRqWIbW3YhZ+4y+Sl9G/wDRWcy5mfZgOgS+Sl9G/wDRGZcwsz1c2jvvwH7G/NPNHQseom5s6zB1YKhBNrdzOf7s/mP+y79FHlZZ7aHqXyjpo+jvxN4j9vNP6J8IvMiviakHRnaS3PzFuopXMDWTRTAADC/gnuA6HtAuhyjMK9XpXblH4M3CaRSpqnU8tz+w51hpLMP82Q7gyLSC6+uQUOvMqCNKTf8A8Leu0qe1v42iPVscr5ZXOie0GKgMDgAOFiIAJGZ2+tT1oKNKyKOHxTrYxVJbFZpdDW6B+9rh1tKo5Wbfaw9S+SoidzXdxRlY3tIc0YtdaLIWxUx540uxjjtEPR0HuV7CbE7mFpZqU45duz+RQdCk8lJ6N/6K5mXMycrB+5SeSk9G/wDRJmQZWaJWkSwggggQWCKI2bQhDK3A+h6clIYJ57Xfj29lntOSrcamD8P3OcOi8JNJiLg0PdeHwjbjTW3kCeU7KJUdSpkj9zawWDeIm/St/wDw9PBq+KgAyEXsBaHuN8j5JmyHraB0Kl2877/78Gx3fQjsyi06A1kwczigNkDm4nFouJ4DmF3Gq8i12YPLeUjrZoNSIXo7sq0KkN19qOgcqRrWRLQKkjlp0RfHhBr5VhJN00Bktk/95FZw81G7ZnaRw8q7hCH3v9kbdC1FGW5MLumR85cT2Yaazs24hOeJkRLRlGOyV2xXrjVjWW6OxXhMLsQq6xMfQNA5FrgHDp3T0a+Z2ZTxWjXTh2kN3mjTq53yMfU/8Ryq4vxC/ohf4X1O+Iqqa1kEuKAshJrs/Lydr8gtqlwLocVX8SXV/kxYuk96eRXNeqD8vF/UZ7QTanAx9LjXVDsO6ViHbtINouJZGbWLvkZey38WNWsL4hmaWX+D3R31JHwdCy1x8J7SQ8nLih44zWjZTaLjtNbHVajk/sS4bAQpQWy8vMa6a7iViLgbtr3GSN1H5zXSPHnDmubtpRqTuS9jGorSSsI4YcDSG3hMjy0E2QC2MYSd9EEX0J1aeZJ+ZBhcKqFScVudmv3LWoC7ZAJTkNaQt1if/Ij+p/0rToeGjktJeLU/vkehzTzmDz+uvHt7LPaclW41cF4fuadXUXTDeJXX1GwD96qYhbV0Ou0K12Ul55v4Hmjtk4N9E0do49fSxVxejj+ZVNhqtrMhfMMv+9FfcD5k9C1HZXAFANIgADb5r7j+uFSQ3CraxhogdTqAIojjAHPkFtN9kVdpXvCplurmLSjYJdyOu+hpBB82XmTo71YWpbK77rP8HHVviIup/wCI5LjPEMvQ/gvqaFVNUhQKJddePk7X5BbVLgXQ4nEeLLq/yYlIQmrVHj4v6jPaCZU4WSUuNdUPAsQ7hkJQhDNrA/Iy9lv4satYXjMzSrtRT+6Nmhs4QAt2OzG/btFbyOTbtSNZXZmjGrGUFNbntNWnaM4UeNsA4wduFADExl5ZUAazsptwhNPYLnEEZbnOaesBrj7XqSzTST5kKqRlVlFeSV+u1lVESAKcNF2sf4iP6n/StOh4ZyWkvFqf3yPQFPOYPP668e3ss9pyVbjVwXh+52boUsczntMfhOyLxRBcTRCrzqU5xs2b2FpYqhPPCOx7/ueij1i2hijpw2VJE4eZ7hiaOgbFUcF5SX7msq1R7XCX7f8ARZJwj5Q93Bsja2U0JMRzieMTnfOOalioZWk7yZWrV67nGU4uNOLu/wD05iWPysf2v8KPV6nIsd54fm/gsJo/Kx/a/wAJNWqcg7zw/N/BZwLm3C+JzmyMJt2WEtkBB68u5PhTyX7TZchqYx1JxeH2tXuvsxrBrCNopzXtNZhobI3qD2uBI6HbLUTX3RbzyntcWhXrZjpRUQaxpqy97A4gbBhbk0dAU1Fwi7ye0rYyeIqQdOnB2e9ghjEUcbXyRtdTj4W4yOo2itB1ZZobiLBV4YSDp1tjvcvG9jrwyRmttOJrroZKF4eovIuLSWHe5v4ZXh4/Kxfa/wAJdWqchO9MNzfwZtaaqe6V7mujokEccDKgrsK8IxSb2mHPB1qsnOEW09qMnwLJyx+kCXWafMb3difQzRq3VD2zRuJjoPaTxwcgbSSrwaaTHRwVeDzSi7LaaxPHXjYvtf4VLVqnI3e9MNzfwAzR+Vj+1/hLq1TkJ3ph+b+ASxiSORrJIy4taaxbhLGSdikpQdKWae4p4zEQxUOzpXcrmfV8OkQE4HxUfCa5zXMPWD94U1SdGe/eV8PDGUVaMdnL+s16VpWkvBa392iB2mIgOP8AcSSPMo4xop3bbLEqmNatGFjNokHBRgSPjaTI8jj3fFiB/wC9KWsu1tk8iPB1NUclXum/cJ0iPysX21Dq9TkXe88Nz/Yhmj8rH9r/AAl1epyG95Yfn+xg1gR+8R0QR8jmMwfB2K9RTULM5/HzU5TlHc/+HoSnHNHn9dePb2We05L5Grg/D9xnpHhu7TvvKyXvO9hwroVCQcRzSWvA2mOQDrMbgFJSaU0yvjIOdBxW92/Jo1Pq6MADCwuyt72MkJP0WyW1rbyFBzipJ15tkNPRtKlG7V3zZ11tq2IiiGD6ccbI3NOWZEdNeBYtrmh1ZhJCvJMKmj6VWOxWfNCjU7C0TA7Q6MHrAlUmKacItFPRlOVOvOEt6X8m5UTdIgdcz6bo4fJFYtojsi6xfKvAbY2X9wKuUqmSls33MephViMY825JX/hHodAfbQA5wqgGtc6Ng5A1jHsA6hidvKgcmaEqMYbEkJf2giEgJ8J4BLXnN5oWWPdQLxQNFwxAilPRquL27ipjMBGpByStJf2x3mOfmb7IVaqvrZbwf6eHQ5gphZOmjnjN6wnQ4kQYrwZ9GYdRaAygXta5xAPHAc1gqwAwkNc6syXnCMsrV2tXle0dxmYTRkVDPUV2/LkOdO1dHhzZE7LYI4onbcsMkTWuaeSw5vKoVWmnvLDwVKpsy/Ag1fBglkAJI4K2kiiWmWLaOUZg9IU1aeelf7lHD4V4fGKL3WbXQ2kqgboEoHLSdGD+CxZta6QkXRdYiwtvcDRz5AVZpVMkHbeZ+IwmsV1m4UvnbsPQavbxOI5zQPmxYo2D+2OM/wDsXOO0hRubvtJ3QhT+lJfB5/8AaDRGutzQA8WcTQ1oe3acQZTS6jYcALF2L2WKFZ3s9xSx2joum6kFZrb1FLvGQ9UP5K6vM5urwvoemP8A3ammJtEGufHt7LPaKVbjTwnh+400jwndp33lZL3new4V0KJBxZu0bqzPUMz6gUsVtEclGze66NmiRmxRw0avZ5toHJlYsWnMnlZLaHTQ7EbN7ss+Wm7TW05WaCRBBpx2CzQ3AunrnxDzhsgPrBU1VWpRMmjJSx1Rrlb4sabVQ0yIAD3/ACjG73RcXpLZJMu4nuVhL/Hf7lOlUSxc4Pe0re1xnomiEgnjZgjihxsHaDhY7o4pwnLamNl2c7MXaw+Ta4u3A+dxyA67T4LNJIbWqxhSc3uRebb5m+yFFU42QYN/68OhRMLNy+j+E3rTocSIMT4MujK6MMQBbsIDgdwGRsncBlnuUj2bGWYyTjmW57TbprXZW6wGjeDWVEmnO87sgckg2m4u9hWHfKuG8Qkn+6aIj9fOpWv8Tf3RRrNa5TXmlL9y5KrF0CALRjMcrrob+JWL8QKWK+m4yE12jh52v+bjHR9EJaSTVji5DPO8iQd4Hg57kjHzmk0LdY8Rjy7cCM+UggDrz2J9NZpJIbiaihRlN7rMSO8ZD2YfyWmvM4afA+h6UlNMYQa68ezss9opfI0sHwe5tfprXSOaxkz3YncVjA4miboB1lU3hvNs6WGlXwqDZbSpDELlh0mMbAXw4BfJZNJFh090kPlpOUeKm0c9H0yOQlnygxMlFlra8U887oTuwdP677iOWO1ldio2zbL3GWr9PMTQCDKAKxXwT63AuBcHDoIVeTi3dbDTpxrKKjUadvMtpusDKKA4LKsV8M+t4beEMHUkjlTu9v7CzVbLam0nzFkccejxuJc92J8YyY0VTZTvf1qw3rGxbLGWoS0fLPL6s2waaFookAJL2kgEM4MvkwnY4tYThB+kQehV5wUXa5p0q9WazOFur/8AAafAIgTb3YRbm8Hgka3nFjyCW9LbrfSIUlJ2uNrYmpTWbJdfZmCeBk7Y3h7200gcRpOUjs8n5Kxn7D6GrmeqU8ZPt4PLbZ8DGHTngU5zJayDpIBi85bIL86ruUL7E17mjGniLfU4v5MGsNHMxuSZ2Wxoia1repof61LTrwhuiVq+CxFbZKaty2h07WEbJHNPCHDQsNbnTR9JO1Zz+q+8rw0l2MVSy3ts3/8Ahpbo8hFiDSOgFkYcepheHHuUfYR9SLPeFW1+yfyZ9F05nCtYWytdjDSHMaC0k/OGKwn6s4rNcr1NJ9onTy2b2b+fsX1W7gBTXGRu0Nc3gy3lLJGuJafMVHUqRm72sy9hqFejHI5Jx8vsbtI1sXihHh6XSGUA8oZTQT0kpn0+bJ7VFw2v9xQyFkXCyufI8llHiNBOKWPPw+hWVNVV2cVYyqlOphZ6xUeZ/wDRjomiB7buQEi8AjxvAOwuAdhaD9JwPQq8oKLtc0qVarJZpRt1f/gNN0URtJ+UcQLLDHgkwja4Nc6nAfRJrkRGmpO1xlbEVYJyULr7P/wXHBM1j2vkYWPko4W3ZbEbyf0BWLKissttzPhKeMn2lN5XEbQ64e0VUbjvcWOYT2mtfR9SrvL5XNJRq2+q1/79mK9YxmYgvkIA8FjIgGN6hjz6ypqdWENyKmJwmIr7JTSXIW6ZGGzRNBsAQ0SKvZuzVynLNG5z+KpOk5Qfkv4PRJTBPPa7d8s0/Rb7RTluNPBq8LLmP9XhrS4VxXOJduxmyePRGIAkgAkNGZKzKk3J3O6w+EjRp5Y7/N/c36ZgYKYGtsUcIGFwO57QcL27LDm7DYJTE2OjTzr6tx5aKAM0kYRTS2UgbcNwyAtvoIPqV3O50XfeYk8MqGNgo7nZo3KgbpYFIBWZgcG3mOFaa5cMcxr1Kak7KX98yrXpqpWpKW5Nv4Qx0OasnUQTZxAEXvccTXDpJwk1spMaL8o3QNL0i9goN8EUBR6gABfQBYOYREFBJGKKMNY1o2AyV1cI6gnVpZmm+RSwlNU3Ugtyl/CCFCWyEoApHHU8j94fTTvbTRbmnccwAd2auVJvIo/YytH4WMpzqyW27S/kdRCMtJLG5bbY0mze90ZJJr50gJ3Uq12aTg72Qs0hgfLE7ex7MJNk4MQBZZzIFgi7IzCmpzcU1zKePwkZRU1xJr4vtOQVYvkQAQwEOBzFNP2ZGO/JSU3a7RDVpqbgpc7/AAmzboEuEgEXneyze9wtpz25gXuFIaJ5RvEmmaQSTQqjYyAOIbDQAz6aBIOdoSFjC0RTozA0PA2CZ9DktkRr1qas7xi3yMvC01Tr1Yx3XX/Tqq5fAUoC7WB/8iPqh/JaVDwzktJeLU/vkPiU85s8/rvxza24W9+IpVuNTAyyxvyf/D0WixY8wcrIJsUCDm2yQLvlIvuWZJNOzPQIVozgpx3M1aboufFs5AVdnLrcTXXQGwWm7gpzvsZ5wTB2lNo2GslF8p4KQn1n1K3GLVF38zExVZVMdCMd0dnv5mtUjYICgDjp8xawOG0TMPXxJbCs4eKldPkZukKzozp1F5NjvUskcgxRvGLmkgSNPZxNJ38ZrgopxlF2kXlioVo3g9n7+5x15NHFZLml3MBBcT0gE4RvJJJPKlpwlN2XyJUxlOjC830XmxdoTyYmE7TjJ6zI5OxMUp2XIq6OqOcJTe9ybOtqsaNyFAoIZAZ5Y/nF9tHOtrQWjpyCt1YtRUvsZujcRHNOk9921/I4boYw0axHPa0HLoLg4fYdtNFV7mh2n1C2d/ByRsPhOkZQ34cQJcRuuslNTjmu/JFfH4iMKajfbJpe19pxBVexZb2kJQIznpMpbG9w2gMI9LGp6EVKVmUcdVlShGpHepIa6k0mKQWHsa7ex7mtcD0YqxDkIIPfSSdOUHtJ44unXjeD9vNHPXekxR2cbHO3MY5riT04cmi7uySUU6cpvYFTGU6EPre3yXmxNq15MZJ2mV5PWWxqXExSypGdoyo6kqk5b27/AJNNqtY1znJJSdGNyKc7bDDrD+Ij6ofyWhQ4Dl9JP/LU/vkPU85sQa7NSg8jW94JTluNLCNZPcro2uJInOdFhjc427DjIJOebXuLT3Jk6UZ8Ro0cXUpcL2cvI76R+0ekSAte5padrQ3gwesx4Se9NWHpp3sTT0lWkrXS6f8A0xwaYGOxNjjBAI/mnwmlp2ychKklDMrMqwq5JKS3o0fC7uZH3Se+odWgW+9MRzXwifCzuZH3Se+jVoB3piOa+EVm1kXtwujjqwf5ozAIGYk+kU+FGMNxFWxk6ySm1sM5lb5KPvm/3FJYgzoglb5KPvm/3EWYmc1Ra0c1oaI46F1407SSc+E5SVFOhGTuyzRx1SjHLBq3sW+F38yPuk99N1WBN3pX9S+ET4Xd5OPuk99GrQDvWv6l8I4T6ZjcXOjjxE2SDMM/NIplGysU+2+rNfabW/tLpIFB5A5Lcf8A2Li4d6i1enyLHeNb1fgxt04h4k4NheDixEzE2N5uTNSZNmXyK8q7lLM3dnb4XdzIu6T/AHFFq0C33piPUvhE+F3eTi7pPfRqsA70r+pfCKSa0c5paY46NX43cQ4Z8JygJ0KEYu6I62OqVY5ZtWMxlb5KPvm/3FLZlVyQBK3yUffN/uIsNujvFrIsGFscYFk/zTmQAdsn0Qo50Yz3lihi50b5Gtpb4XfzI+6T30zVoFjvSvzXwgHWrvJxd0nvpdXgNekqz818I5fvBklY4gA4mCmg1TSANpJUsYqKsijiKrqZpSe1npbSGIAsB2i0DrsgibyBAZmWETeQIDMw8E3kCBLssIW8gQJd8wiFvIO5AmZk4JvIEBmYRE3kCAzMghbyBAZmHgm8g7kBmYRE3kCLhmZOCbyDuQGZk4JvIO5FwzMPAt5B3JLhmYOCbyBG0MzBwTeQdyUMzBwLeQIDMwcE3kHcgMzBwTeQIDMwcE3kCBU2Dgm8gQLdgMTeQdyAuypibyBAuZg4McgQGZhKBCNKAZa0CBtABBQAbQBYFAjQbQFiAoEsG0BYOJAhLQAbQAA5ABtIACUoAtAAtAtiWgWwCUCgtAFbQBCUAVKAAUClCUDrECALAoEsFA0IQAQgA2gA2gCWgA2gA2gCIEsFAEtArREDbAtAqQMSBSWgAWgAIABQAEAQlAFSgVIFoFsUKBQhAFkAG0DbBQIEFABCAIgCAoAKADaAJaADaAICgCWgAFAAQBEAC0AS0AAlAEtAAKAKlA9AQBQoAEbjQ6h9yB0tjZYFA0NoFLWgayWgRhaUCEBQAQUAQFAobQIQFABtAABQAQUAC0CkBQIC0AS0CgtAhCUClbQOJaAK2gCWgDFJpDrOe87glsWVCNj/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latin typeface="+mn-lt"/>
            </a:endParaRPr>
          </a:p>
        </p:txBody>
      </p:sp>
      <p:sp>
        <p:nvSpPr>
          <p:cNvPr id="2058" name="AutoShape 10" descr="data:image/jpeg;base64,/9j/4AAQSkZJRgABAQAAAQABAAD/2wCEAAkGBxQSEhQUEhQUFBQVFBUXFBUUFBUUFBQUFBQWFhQUFRQYHCggGBwlHBQUITEhJSkrLi4uFx8zODMsNygtLisBCgoKDg0OGxAQGywkHCQsLiwsLCwsLCwsLCwsLCwsLCwsLCwsLCwsLCwsLCwsLCwsLCwsLCwsLCwsLCwsLCwsLP/AABEIAQMAwgMBEQACEQEDEQH/xAAaAAACAwEBAAAAAAAAAAAAAAABBQACBAMG/8QARxAAAQQAAgQICAsHBAMAAAAAAQACAxESIQQFMUETIlFSYXFykTIzU4GTobLSFRYjQmKDkrGzwdEGFDRDc4LhwtPi8CSiw//EABsBAAEFAQEAAAAAAAAAAAAAAAABAgMEBQYH/8QANREAAgECAgcHAwQDAQEBAAAAAAECAxEEEgUUITEyUXETFTNBUoGRImGxNKHB8CMk0eHxQv/aAAwDAQACEQMRAD8A8SAoTKLIEJSAuWCBGQBAly1IEJSACAgCUgAgIAFIANIAgCAJSAIQgCUgCtIAhCABSAIQgUACAuSkBcqUDkBAHMxjkHcEDsz5nUIGhpAly1IEDSBAgIAICAJSAJSACAgA4UAGkASkCXJSAuSkBcBCBQUgCAIAFIAlIABCABSAAUAVcgcgIFKkIAuAgRstSBoQgCwCACAgAgIANIAgCBGw0gS4aQFyAIEDhQBKQBKQACECpgpAtwUgLkpAXAQgUBCAAQgAUgCpQAKQLcrSBxcIGsKBCwQBYBABpAlywCBLkpAhKQAUAFABpIBKRcCUi4BpAFUoEKAAgAIAFIHXIgLlSECgpAFSgCqAKlAtzBrDWRjcGhoPFBzJ3k/olSLVDDqpG7Zk+HzzWd5S5SXVIcwj9oDzW95RYNTjzZb4wO5re8osGpxfmw/GB3NZ3lFkJqUebD8YXc1neUlg1GPNk+MLuazvKWwajHmyfGF3NZ3lGUNRjzYfjE7ms7yiwmpR5kH7RO5rO8pMouoxfmw/GJ3NZ3lGUXUI82T4xu5rO8pMgagubJ8Y3c1neUZA1GPNk+MbuazvKXKJqMebB8Ync1neUZQ1GPNk+MLuazvKWyDUo82A/tC7ms7yiyDUY82T4wu5rO8osg1GPNk+MLuazvKLBqUebB8YHc1neUWDUoc2A/tCeazvKLIFg482A/tAea3vKLIdqcebAdfnmt7yiyDU482Xg1yXOaMLaLgMid5pFhs8JFRbuN00oiTXPjm9TPaKVbjRwnB7jSed+N3GdWI7zVWs6+w7KNKOz6V8IInfznfaKjzMs9jT9K+ECfSnBrzjcOI+uMRmWODd+26UtFtzRTx9OEaEmkv6xdoemv2iRw+k9xdt6Hvaxo5BmVo2RzW0GmaW/wAo4E7HMe5oPJbQ9zaO4tPWEWQJs0am0p5bJcjznHVvcdok5T0BVcVsSsaui0p1JKSvsN4nfz3faKpZmbnY0/SvhB4d/Pd9oozMOxp+lfCF2udKkBjqR7bYb47gPGPzNHkV/DbYHP6SShXslbYjjHI8i+EnNZknSBFQ3HA7EQOkkeZWMqM/MzPpGkyN2TTHoL3Bw5LAcQQdxBIPRsRlQZj0Us778J2xvzjzQsqpJqTOqwtGm6MG4rdyKcO/nu+0f1TM7LHYU/SvhHSCd2IcZ23nFOhJuSIMRRgqUmorc/I87oulPO2WY5DISlu3Zie4029wonoWtlRymY7TyPH82Zp6Z+EbZ2AubRYettdIRlQl2dNTaVIXPuSQ1Hve40eEjG89ar4jZDYX9HJSrpPdtGPDu5zvtFUczOi7Gn6V8InDu5zvtFGZ8w7Gn6V8Iwa301wEYD3XbyQHuF2I8N0dmTu4q5hdqbZh6Viozioq2wGjTucCTJJe+nvbu3NYQB1AOKtmUYdJ09+6R+Wwh5Fjpw0Cd+KhY25pLIAyuJliJJJLYbJNk7NpSIbV4X0PRpDFEWufHt6m+0Uq3GlhOD3Gk/hO7TvvKynvO7p8K6ATSQxa2Fx+cX6x99KzheMztKJ6vs5oX6A12MYbvoxXW8cTjdBw57FoHNnPSQ6ziNmzfLfT07EAMtReDJ2o/ulVTF7ka2iPEl0/kZBUDoUiJBRVr7wo+x/9JP0C0sLwHMaV/Uvojhomkua11XQF7SKs7cnCt+eZtWTOMczic+v9dnWhAesm2+ZvshY9TiZ2GD8CHQomFg5aVIWsc4ZEAkHk6VLRV6iK2MdqE39mee0d5aQRt7vWMxuWscgd9PnLnEEEAZUczmMxtNXyA1sKAO+ofCk/pf8A0iVfE8BoaM/UL3/A1IWcdKBACvXERxNdzgQP7KJ9Twr+Ff0s5/S6/wAsX9v5KaPohLXHPMbgSDR6Gm8xuIPKrRlGGVlfd50Aa3eMh7MP5JF5javA+h6ak0xRDrofLt6me0UvkaWE4PcbTAF7gHMJxOyD2EnM5Vd2s10pvyOzhjaCik5I5tIJwgtLuaHsLvsg36kur1OQneGHvbN+zC6LEHtBYXGOQACRl3wbvpJacZQkm1ZEOLxFKrRlCDu3uXuYNG0aRop8WIHeJIc+0xxLSelXu2p8zE1Wv6H8FNK0OV+yMNHTJGSRyAAgNHUjtqfMNVreh/Br1Xojo2yF+FoLo6uSPOhL9JVsQ1USUdpoaP8A9ebdX6U15mtrLFinAbcLmurrwk0qyozfka2v4f1oLmVVlrb2YnNbfUHEI7Ga8g17D+tGHW2gvfwbmBrwGEGpI6Pyj7F4upW6ElCNpbGYuOi69ZzpLMrLaijA1gLSS08mF997QRfS0hWVOL80UXQqrfF/DMsuq5HZtZxeUuY2+QBpdYHXmm9tT5jlha3ofwP9IFOouYCA2wZIwbwjdiWdOnKUm0joMNi6MKUYykk0jnY50fpY/eTexnyJtew/rReBgc4DFGbNVwkZu91Ys0sac07tEVfF0J05RUk20JNF0N0ecjcNVxgcYPoyXA+ajvWn2sG9jOdeGrLfB/BfSIOE8AF5HWwedz8IrshDqQW9hHD1Xui/g66o0B8ZkLw1o4OrL46syx/Sy2KCvNTjaLuy7goyoVlOqrLbtfQ2iiaDmE9EkfvKmqU+RsvG4f1orY58fpI/eS9lPkJrtD1oza00N0jI8GF1OkstkZkSIqzxdCs0Gqd82wy9If7Ek6X1WXkcGxaQBRjid0uLLPXheAe5WO2p8zP1Wt6X8GeTV8zjbmgntRgDoADskdtDmGq1vQ/gM8ZbLE1wogQ3mDybxknRaauivWi4qSe+x6MpDEEWufHt7LPaKVbjSwnB7mDSH/KSche8HpGI5Gt2Ry35JVuLRsklZwQyFEkUWtrLowAbxdEHpKUCmqpLnbefFlzOZrgZKs76oi+pRV+BlnBL/Yh1HICyjrkiJBTJrrKH61nsSq5g+J9DG0y/ph1Yt0RwcQHAHmgiwL3NBa4D7JJKvmATS5WtsNoD5wGTTW+gAL5CA05UQgBxq03DH/f+I5ZmL8Q6PRHgvqaFWNUhQKJ9auH7xJYvjbMwNgzNZ10DM9C2KXAuhxdd/wCSXVhcBRyiNbW4Q0iuVzJS8dZB6VJsItpz1WRw8VX4xuRqxxhYJG3r35JlThZJS411Q7CxjtSFAhk1o4CF97w0DpqRjj6mnuVrC7ahmaWf+D3Qv0KbIjEW9DXFrR109lnpc7qC0rnNWKafLZokurK3Euc3qc7jAfRJIzsFAG3VHivrH+xEqOL3o3NEbpe38mtVDZIgBdrH+Ij+p/0rToeGclpLxan98h8U85sR658e3ss9pyVbjSwfB7mGSPFK8b8b65SMROXL1Jy3Fo1yaEMAoZ9AzPR4NnqNdJQBy1Q2pwORst9fAyZfeoq/hstYL9RDqOlknXBCAMeux8j9bH7Etq3g+J9DF0zww6sWaLo+xxqtxsAHkNlzfU4HJaBglNJgrPdyiiM+okeaygB5qwfIR/3+uR6zMX4h0mh1/hfU0gKsa1iUgLHndZsdw0l7cbu6yR6iFs0+BdDia3iS6v8AJeZrxG2ya3eFXRhvi/Z5c08jK6mHy8X9RvtD/CZU4GSUuNdT0AWMdqyIEMOuYrjJ3NIJ6icH3vCt4N/Xb7GVpdf4U/v/ANFuh6ObsYgRzcVj7LXEb/m0tE5w4Twlpo7B0EUOo5jz0UAN9TeJ+sf7ESo4vejc0Pun7fyayFUNkCAF+sP4iP6n/StOh4ZyWkvFqf3yPQJ5zWYQa78e3ss9pyXyNPBeH7nTStTgvd8qPDcfAdlxjvVfWoo3O660ldWCdXPIo6S8jkPCV96NbgKtE1/t8l9B1a2J2MyCmslJAY7ZwTxy9KSVZVFlW9jo4KphZKtO1o7d52/eWGsLiTtw4Hl1cuFoNeelEsHLzZbemaflFlhpUYBtxsbRgdY5CWuo+eq6UPBy5irTNP0skjY543BklYXxk2w82UAbf+0lguwd5eZDWqa/aNNWtt2meHVZZ4E+G9oDCR14TYUuuQ5EHdNf7fJJNUFxt0+I7rY6h1AZBJrkBe56/wBvk1kxwMjY+Qk4XGxGdhkf0qKUHXeaJYo4hYFOlUV3v2FPhCDnu9Gf1TdUnzJ++aXpf7EOsIOe70Z/VGpz5h3zS9L/AGJp+qwZXyNkacVHCWuHzRXGGw9KmjiYwWV+RQejq1b/ACxtZ7d5wOjk/MonwiXNrzua3E/qKe8XTGLROJ5L5OurtThsrHGUGntJAY4bDdDNMlioyWVIf3ZWpfXK1lt38iDWEHlHejP6qLVJl7vin6X+xd+lRtFkvAOwmJwB6iSjVJid8UvS/wBgYo5mSMa8glgOcZqhLH09SWNN0HnkQ1sSsalSgrO99v2OMOri0VwrHNGwPic6uo2D61NrkORW7pr/AG+TnNqrF4UraGxrYy1o8w2+e0a3DkKtE1/t8naNkcEbQ+S8T5CKYdzYgd/Uo5rt3ePkTUZ6g3Gor35F2zxEXwmEHYXhrL6sTgT5kmqTJXpel6WVknjaAcZIOWJrQ9t8mJriAehGqzDvel6WYNOeDPGWmwRDRqubuVulFxjZmJjaiqSnNeaPQpTnBBrvx7eyz2nJfI1cF4fuNJ/Dd2nfeVkved7DhXQqmkiMutJi2M1vtvmIN+qx51PhY3qGfpSWXDtc2kKdEmAydVHbiqrPzjYcPOWlaZzANL0jEcsgNm6hWYrYARkQKB5AgBnqE8SXtR/dKqeM4UbGhvFfT+RmAs86MsE1gK9f7Yv6Z/EetTCcBzGlv1D6IV0rRlkOxAp6ubb5m+yFiVeNnY4PwIdCiYWTpo/hN6wnU+JEGK8GfRnkdGnoijXSMneZ20dYz3LcOL3m98gAJDiCdtOJJ6HAyvB6nNF9GxAFtRPt8mQHyR2bPGxbOjZ3qtivD9zR0X+pXv8AgarMOnAUALNfniRdqb2YT+S0MHuZz+mfEj0/kyavmp1b3bwSCTuzDmnzYgArhjlNM0gEkjqJ5w5DvPLnZBG0oA6nxkPZh/JIvMbU4H0PUFNMIQa78e3ss9pyXyNTB+H7jSfw3dp33lZLO+p8K6FEwlRy0yHHG69zXOHWxpdXnqvOp8PK1RFHSUU8NL2/It1dEDm024bh4Q/tDmnzg0elahypw06INO7Fzd99Is4R1kkoAY6gHEk64vulVLGbkbOhvFl0/kaLOOiIgBZr7bF/TP4j1p4TgOX0t+ofRCtWzMAUCnrJxn5m+yFiVeNnY4P9PDoc6TCydNG8NvWE6HEiDFeDPozxsEV+agd27l3Zcq3GcWbdL0UhrfCyyzxAcpw4gBtvIYutAHb9n28eToi++WHL1etVsV4fuaOi/wBSujHCzDqGBAgs1+OJF2pvZhWhg9zOf0z4ken8mbQtGsYto5aJHSCMDs+gt84Vwxzjpmj4czv2DOz0CwCeuh1IA6kfKQdmD8ki8xlTgfQ9SQmmGef1349vZZ7TkvkauC8P3Ouk63Ae8cEcnu/mfSP0FW1WL8zfWlasdlkUGuG+SPpf+CNUjzF73rcl/fc0aHp7ZHYDGQHMlBIk3cE88zoTXQVJZ09wqxtTFNUZWSk7EdquA7WvP97fcUeuS5FnueHqfwFuq4RsbIPrG+4jXJche5oep/B0eY9Hjc5rHOxSRggyDmykVxE6L1h2lssRVab0c1Om732bTMzWJkPEa1o+kXO7sJbQ25uIvkU8cLTW9XKlTSmInuduhY6ywEh7Q47sLnNHRYcCRedEEg9CSWEpvdsFp6WxEVZ2fVGsxxzsie5jxxXCmyCqEj+ViglUeHeSJbpYfX71Zuz3bEU+DIebJ6RvuJuuy5EvcsPW/gh1XDzZPSN9xGuy5C9yw9b+C2statZK5vBE4aF8JV00fQUiwsZrM3vKa0jVors1a0dnwZvhpvkj6X/gl1KPMXvetyR31frZrpY28ERie0Xwl1ZrmJHhYxWa+4R6Tq1FkaVns+SrdWxDNvCNNZHhGnvBjojoKZrsuSLb0LD1v4INE5zst+BrGOPW6j6gEuuvkN7lh638FmQxQMke1jycAFGQbDLH9DaiNV13kYyrhVgUq0Hd7tv3Mnwy3yR9L/wUmpx5kHe9bkv77g+GW+SPpf8AgjU48w73rcl/fc0tMc8bS5jhhfIBUg3tiJ2s6k2T1fZHbckpQekG5Tdrcjm3V8QNtErTytlwnvDE3W5cibuaHqfwA6tiuyJCTtJlBJ85Yl1uXIO5oL/9P4MunRhs8QbdAQ1Zs/N30rdKWaN2YeNpqk5wXkejSnOHntd+PZ2We25Ktxq4Lg9xfpfjH9t/tFKtxbZzalEN+pvHN7Mv4Mihr+Gy3gf1EOo5WSdaEIHIxa+8R9az8OZXMFxPoYum+GHVijQMWIFu7Pfs6wCRyXS0DnznpGKzi29VZno3XtQB6TVP8PF9Z3cK+llYzxDptDeA+pqVU1wFAoj134+TtfkFt0uBdDia3iS6v8mJSERr1P4+H+oz2gmVOB9B9PjXVDwLEO2IgQz6x8TL2W/jRqzhPEMzS/ge/wD086tU5ciAHWqfFfWP9iJUMZvRvaH3T9v5NSpm0BAgt1j/ABEf1P8ApWrh/DOR0n4tT3/B6NPOXPPa88ezss9tyVbjVwXB7i7TPGP7b/aKVbi2zm1KIb9TeOb2ZfwZFDX8NlvBfqIdRysk64LUDjLroXD9bH7Eyt4LiZi6a4Ye4r0XSGt8NpNb2hjr/tdWE9IK0TnimkyB3gtIHKcIPSA1uQ69qAH+rfERdT/xHLKxniex0+h/BfU0Kqa4CgBJrz+Il7X5BbdLgXQ4mv4sur/JhUhEa9T+Ph/qM9oKOpwPoPp8a6oerFO2YECGfWPiZey38aNWcJ4hmaX8D3/6edWqcuRADrVHivrX+xEqGM3o3tD7p+38msqmbRVAC7WP8RH9T/pWrh/DRyGlPFqe/wCD0JTzlzz2vPHt7LPbclW41cF4fuM9IjbjdxIvCd/Kj5T9FZjrTXmdpDBYdxV4/koI2+Ti9FH7qTt6nMfqGH9H5LAhoc5rI2uEcpBEUdg8E76KfTqSnJRk7orYvC0qNJ1KatJbn7ij4Vl5zfRRe4rvYU+Ri65X9b+SfCsvOb6KH3EdhT5BruI9b+RjqvSnSskEmB4DoiLiiyJEufgqviF2SThsL+A/2ptVvqSWy5q4Nvk4vQxe6qusVObNbu/Dej8hEbfJxehi91J29T1MO78N6PyZtbaa+Pgmx4GjATQiiq+EfytVyhBVI5p7WY2NlLD1nCi3FbHZMwfC83Ob6KH3FPq9PkVdcxHrfyA64m5zfRQ+4jV6fIXXcR638nodLDS4ksiJIaSTFESSWjMnCs6dWcZNJ7Dew2CoVKMZzjdtXb2nHg2eTi9DF7qZrFT1Mm7uw3o/J10RrQ9pDIgQ4URFECDy3hTo1qknZshxGBw8KUpRjtS+5g1TJLIA58gDdwbFo4c4DaS5zMLG/SN9AKt1eyg7KO0o4Wniq0c8ptL92NdK0NwHhOYasGtHl2bSY+AY4jlLSa5CoVOHpX99yzKhVa+mrK4p0KeQvljlwOAjuuDiLT8rFhcCGZijY/VS1MkaeensKdCNWeIVHENtb7Pdu2M7Ojb5OL0MXuqqq9Tmavd+G9H5K8G3ycXoovdS9vU5jdQw3o/Jn1npLo2RiMMaC+W6iizpsNfN6VaoLtE3PaZWP/1ppUfpTW2wudrSXnN9FF7isdhT5FHXK/rfyV+FJec30UXuI7GnyDXK/rfydJ5C6aFx2kQXkBybhknxSSsiriJOUZSk7uzPTlIYB53Xnj2dlntOTvI1MFwe41n8J3ad95WNLeegUuBdCiQeSXwH/wBOX8JyloeIinpD9PL++Z5taxyZEAONQ+DL2ovulVLG8KNnQ3iy6fyMlnHREQAt1/ti/pn8R608HwHMaV/UPohUrZnAKAPXT7f7W+yFh1eNnY4L9PDoUTC0dNH8JvWnQ4kVsX4M+jMuh8UNw8jarbk0VXr71YltbuSwilFJbrL8G/S9KcQ0bMgTRBBO45OPRRPG2pqQ2EIpuwuiHyh/ou7uGhI9ZKkfhPqirVUViqb87S+C7lWLrKoGGDXngRdqb7oVfwe5mBpjjj0/kTlXTGKoA2u8ZB2YPySLzG1eB9GepJTTCPPa88e3ss9pyXyNTBcHuOJ4HYncR3hO+aeUrJadzvKdSGVbVu5lf3d/Mf8AZP6JuVknaw9S+SSaO/C/iP8AFyfNd5N3QpaKtUTZTx9SLw8kmvn7nnv3KXyUno3/AKLTzLmcxlZP3KXyUno3/ojMuYZWN9R6JIGyXHIONFtY4bpejpCqYzalY1tENRqSzbNnn1GH7s/mP+y79Fn5WdB2tP1L5D+7P5j/ALLv0RlYdrT9S+ULte6JITFUch+TOxjj/Mf0LSwjtDac3pRqWIbW3YhZ+4y+Sl9G/wDRWcy5mfZgOgS+Sl9G/wDRGZcwsz1c2jvvwH7G/NPNHQseom5s6zB1YKhBNrdzOf7s/mP+y79FHlZZ7aHqXyjpo+jvxN4j9vNP6J8IvMiviakHRnaS3PzFuopXMDWTRTAADC/gnuA6HtAuhyjMK9XpXblH4M3CaRSpqnU8tz+w51hpLMP82Q7gyLSC6+uQUOvMqCNKTf8A8Leu0qe1v42iPVscr5ZXOie0GKgMDgAOFiIAJGZ2+tT1oKNKyKOHxTrYxVJbFZpdDW6B+9rh1tKo5Wbfaw9S+SoidzXdxRlY3tIc0YtdaLIWxUx540uxjjtEPR0HuV7CbE7mFpZqU45duz+RQdCk8lJ6N/6K5mXMycrB+5SeSk9G/wDRJmQZWaJWkSwggggQWCKI2bQhDK3A+h6clIYJ57Xfj29lntOSrcamD8P3OcOi8JNJiLg0PdeHwjbjTW3kCeU7KJUdSpkj9zawWDeIm/St/wDw9PBq+KgAyEXsBaHuN8j5JmyHraB0Kl2877/78Gx3fQjsyi06A1kwczigNkDm4nFouJ4DmF3Gq8i12YPLeUjrZoNSIXo7sq0KkN19qOgcqRrWRLQKkjlp0RfHhBr5VhJN00Bktk/95FZw81G7ZnaRw8q7hCH3v9kbdC1FGW5MLumR85cT2Yaazs24hOeJkRLRlGOyV2xXrjVjWW6OxXhMLsQq6xMfQNA5FrgHDp3T0a+Z2ZTxWjXTh2kN3mjTq53yMfU/8Ryq4vxC/ohf4X1O+Iqqa1kEuKAshJrs/Lydr8gtqlwLocVX8SXV/kxYuk96eRXNeqD8vF/UZ7QTanAx9LjXVDsO6ViHbtINouJZGbWLvkZey38WNWsL4hmaWX+D3R31JHwdCy1x8J7SQ8nLih44zWjZTaLjtNbHVajk/sS4bAQpQWy8vMa6a7iViLgbtr3GSN1H5zXSPHnDmubtpRqTuS9jGorSSsI4YcDSG3hMjy0E2QC2MYSd9EEX0J1aeZJ+ZBhcKqFScVudmv3LWoC7ZAJTkNaQt1if/Ij+p/0rToeGjktJeLU/vkehzTzmDz+uvHt7LPaclW41cF4fuadXUXTDeJXX1GwD96qYhbV0Ou0K12Ul55v4Hmjtk4N9E0do49fSxVxejj+ZVNhqtrMhfMMv+9FfcD5k9C1HZXAFANIgADb5r7j+uFSQ3CraxhogdTqAIojjAHPkFtN9kVdpXvCplurmLSjYJdyOu+hpBB82XmTo71YWpbK77rP8HHVviIup/wCI5LjPEMvQ/gvqaFVNUhQKJddePk7X5BbVLgXQ4nEeLLq/yYlIQmrVHj4v6jPaCZU4WSUuNdUPAsQ7hkJQhDNrA/Iy9lv4satYXjMzSrtRT+6Nmhs4QAt2OzG/btFbyOTbtSNZXZmjGrGUFNbntNWnaM4UeNsA4wduFADExl5ZUAazsptwhNPYLnEEZbnOaesBrj7XqSzTST5kKqRlVlFeSV+u1lVESAKcNF2sf4iP6n/StOh4ZyWkvFqf3yPQFPOYPP668e3ss9pyVbjVwXh+52boUsczntMfhOyLxRBcTRCrzqU5xs2b2FpYqhPPCOx7/ueij1i2hijpw2VJE4eZ7hiaOgbFUcF5SX7msq1R7XCX7f8ARZJwj5Q93Bsja2U0JMRzieMTnfOOalioZWk7yZWrV67nGU4uNOLu/wD05iWPysf2v8KPV6nIsd54fm/gsJo/Kx/a/wAJNWqcg7zw/N/BZwLm3C+JzmyMJt2WEtkBB68u5PhTyX7TZchqYx1JxeH2tXuvsxrBrCNopzXtNZhobI3qD2uBI6HbLUTX3RbzyntcWhXrZjpRUQaxpqy97A4gbBhbk0dAU1Fwi7ye0rYyeIqQdOnB2e9ghjEUcbXyRtdTj4W4yOo2itB1ZZobiLBV4YSDp1tjvcvG9jrwyRmttOJrroZKF4eovIuLSWHe5v4ZXh4/Kxfa/wAJdWqchO9MNzfwZtaaqe6V7mujokEccDKgrsK8IxSb2mHPB1qsnOEW09qMnwLJyx+kCXWafMb3difQzRq3VD2zRuJjoPaTxwcgbSSrwaaTHRwVeDzSi7LaaxPHXjYvtf4VLVqnI3e9MNzfwAzR+Vj+1/hLq1TkJ3ph+b+ASxiSORrJIy4taaxbhLGSdikpQdKWae4p4zEQxUOzpXcrmfV8OkQE4HxUfCa5zXMPWD94U1SdGe/eV8PDGUVaMdnL+s16VpWkvBa392iB2mIgOP8AcSSPMo4xop3bbLEqmNatGFjNokHBRgSPjaTI8jj3fFiB/wC9KWsu1tk8iPB1NUclXum/cJ0iPysX21Dq9TkXe88Nz/Yhmj8rH9r/AAl1epyG95Yfn+xg1gR+8R0QR8jmMwfB2K9RTULM5/HzU5TlHc/+HoSnHNHn9dePb2We05L5Grg/D9xnpHhu7TvvKyXvO9hwroVCQcRzSWvA2mOQDrMbgFJSaU0yvjIOdBxW92/Jo1Pq6MADCwuyt72MkJP0WyW1rbyFBzipJ15tkNPRtKlG7V3zZ11tq2IiiGD6ccbI3NOWZEdNeBYtrmh1ZhJCvJMKmj6VWOxWfNCjU7C0TA7Q6MHrAlUmKacItFPRlOVOvOEt6X8m5UTdIgdcz6bo4fJFYtojsi6xfKvAbY2X9wKuUqmSls33MephViMY825JX/hHodAfbQA5wqgGtc6Ng5A1jHsA6hidvKgcmaEqMYbEkJf2giEgJ8J4BLXnN5oWWPdQLxQNFwxAilPRquL27ipjMBGpByStJf2x3mOfmb7IVaqvrZbwf6eHQ5gphZOmjnjN6wnQ4kQYrwZ9GYdRaAygXta5xAPHAc1gqwAwkNc6syXnCMsrV2tXle0dxmYTRkVDPUV2/LkOdO1dHhzZE7LYI4onbcsMkTWuaeSw5vKoVWmnvLDwVKpsy/Ag1fBglkAJI4K2kiiWmWLaOUZg9IU1aeelf7lHD4V4fGKL3WbXQ2kqgboEoHLSdGD+CxZta6QkXRdYiwtvcDRz5AVZpVMkHbeZ+IwmsV1m4UvnbsPQavbxOI5zQPmxYo2D+2OM/wDsXOO0hRubvtJ3QhT+lJfB5/8AaDRGutzQA8WcTQ1oe3acQZTS6jYcALF2L2WKFZ3s9xSx2joum6kFZrb1FLvGQ9UP5K6vM5urwvoemP8A3ammJtEGufHt7LPaKVbjTwnh+400jwndp33lZL3new4V0KJBxZu0bqzPUMz6gUsVtEclGze66NmiRmxRw0avZ5toHJlYsWnMnlZLaHTQ7EbN7ss+Wm7TW05WaCRBBpx2CzQ3AunrnxDzhsgPrBU1VWpRMmjJSx1Rrlb4sabVQ0yIAD3/ACjG73RcXpLZJMu4nuVhL/Hf7lOlUSxc4Pe0re1xnomiEgnjZgjihxsHaDhY7o4pwnLamNl2c7MXaw+Ta4u3A+dxyA67T4LNJIbWqxhSc3uRebb5m+yFFU42QYN/68OhRMLNy+j+E3rTocSIMT4MujK6MMQBbsIDgdwGRsncBlnuUj2bGWYyTjmW57TbprXZW6wGjeDWVEmnO87sgckg2m4u9hWHfKuG8Qkn+6aIj9fOpWv8Tf3RRrNa5TXmlL9y5KrF0CALRjMcrrob+JWL8QKWK+m4yE12jh52v+bjHR9EJaSTVji5DPO8iQd4Hg57kjHzmk0LdY8Rjy7cCM+UggDrz2J9NZpJIbiaihRlN7rMSO8ZD2YfyWmvM4afA+h6UlNMYQa68ezss9opfI0sHwe5tfprXSOaxkz3YncVjA4miboB1lU3hvNs6WGlXwqDZbSpDELlh0mMbAXw4BfJZNJFh090kPlpOUeKm0c9H0yOQlnygxMlFlra8U887oTuwdP677iOWO1ldio2zbL3GWr9PMTQCDKAKxXwT63AuBcHDoIVeTi3dbDTpxrKKjUadvMtpusDKKA4LKsV8M+t4beEMHUkjlTu9v7CzVbLam0nzFkccejxuJc92J8YyY0VTZTvf1qw3rGxbLGWoS0fLPL6s2waaFookAJL2kgEM4MvkwnY4tYThB+kQehV5wUXa5p0q9WazOFur/8AAafAIgTb3YRbm8Hgka3nFjyCW9LbrfSIUlJ2uNrYmpTWbJdfZmCeBk7Y3h7200gcRpOUjs8n5Kxn7D6GrmeqU8ZPt4PLbZ8DGHTngU5zJayDpIBi85bIL86ruUL7E17mjGniLfU4v5MGsNHMxuSZ2Wxoia1repof61LTrwhuiVq+CxFbZKaty2h07WEbJHNPCHDQsNbnTR9JO1Zz+q+8rw0l2MVSy3ts3/8Ahpbo8hFiDSOgFkYcepheHHuUfYR9SLPeFW1+yfyZ9F05nCtYWytdjDSHMaC0k/OGKwn6s4rNcr1NJ9onTy2b2b+fsX1W7gBTXGRu0Nc3gy3lLJGuJafMVHUqRm72sy9hqFejHI5Jx8vsbtI1sXihHh6XSGUA8oZTQT0kpn0+bJ7VFw2v9xQyFkXCyufI8llHiNBOKWPPw+hWVNVV2cVYyqlOphZ6xUeZ/wDRjomiB7buQEi8AjxvAOwuAdhaD9JwPQq8oKLtc0qVarJZpRt1f/gNN0URtJ+UcQLLDHgkwja4Nc6nAfRJrkRGmpO1xlbEVYJyULr7P/wXHBM1j2vkYWPko4W3ZbEbyf0BWLKissttzPhKeMn2lN5XEbQ64e0VUbjvcWOYT2mtfR9SrvL5XNJRq2+q1/79mK9YxmYgvkIA8FjIgGN6hjz6ypqdWENyKmJwmIr7JTSXIW6ZGGzRNBsAQ0SKvZuzVynLNG5z+KpOk5Qfkv4PRJTBPPa7d8s0/Rb7RTluNPBq8LLmP9XhrS4VxXOJduxmyePRGIAkgAkNGZKzKk3J3O6w+EjRp5Y7/N/c36ZgYKYGtsUcIGFwO57QcL27LDm7DYJTE2OjTzr6tx5aKAM0kYRTS2UgbcNwyAtvoIPqV3O50XfeYk8MqGNgo7nZo3KgbpYFIBWZgcG3mOFaa5cMcxr1Kak7KX98yrXpqpWpKW5Nv4Qx0OasnUQTZxAEXvccTXDpJwk1spMaL8o3QNL0i9goN8EUBR6gABfQBYOYREFBJGKKMNY1o2AyV1cI6gnVpZmm+RSwlNU3Ugtyl/CCFCWyEoApHHU8j94fTTvbTRbmnccwAd2auVJvIo/YytH4WMpzqyW27S/kdRCMtJLG5bbY0mze90ZJJr50gJ3Uq12aTg72Qs0hgfLE7ex7MJNk4MQBZZzIFgi7IzCmpzcU1zKePwkZRU1xJr4vtOQVYvkQAQwEOBzFNP2ZGO/JSU3a7RDVpqbgpc7/AAmzboEuEgEXneyze9wtpz25gXuFIaJ5RvEmmaQSTQqjYyAOIbDQAz6aBIOdoSFjC0RTozA0PA2CZ9DktkRr1qas7xi3yMvC01Tr1Yx3XX/Tqq5fAUoC7WB/8iPqh/JaVDwzktJeLU/vkPiU85s8/rvxza24W9+IpVuNTAyyxvyf/D0WixY8wcrIJsUCDm2yQLvlIvuWZJNOzPQIVozgpx3M1aboufFs5AVdnLrcTXXQGwWm7gpzvsZ5wTB2lNo2GslF8p4KQn1n1K3GLVF38zExVZVMdCMd0dnv5mtUjYICgDjp8xawOG0TMPXxJbCs4eKldPkZukKzozp1F5NjvUskcgxRvGLmkgSNPZxNJ38ZrgopxlF2kXlioVo3g9n7+5x15NHFZLml3MBBcT0gE4RvJJJPKlpwlN2XyJUxlOjC830XmxdoTyYmE7TjJ6zI5OxMUp2XIq6OqOcJTe9ybOtqsaNyFAoIZAZ5Y/nF9tHOtrQWjpyCt1YtRUvsZujcRHNOk9921/I4boYw0axHPa0HLoLg4fYdtNFV7mh2n1C2d/ByRsPhOkZQ34cQJcRuuslNTjmu/JFfH4iMKajfbJpe19pxBVexZb2kJQIznpMpbG9w2gMI9LGp6EVKVmUcdVlShGpHepIa6k0mKQWHsa7ex7mtcD0YqxDkIIPfSSdOUHtJ44unXjeD9vNHPXekxR2cbHO3MY5riT04cmi7uySUU6cpvYFTGU6EPre3yXmxNq15MZJ2mV5PWWxqXExSypGdoyo6kqk5b27/AJNNqtY1znJJSdGNyKc7bDDrD+Ij6ofyWhQ4Dl9JP/LU/vkPU85sQa7NSg8jW94JTluNLCNZPcro2uJInOdFhjc427DjIJOebXuLT3Jk6UZ8Ro0cXUpcL2cvI76R+0ekSAte5padrQ3gwesx4Se9NWHpp3sTT0lWkrXS6f8A0xwaYGOxNjjBAI/mnwmlp2ychKklDMrMqwq5JKS3o0fC7uZH3Se+odWgW+9MRzXwifCzuZH3Se+jVoB3piOa+EVm1kXtwujjqwf5ozAIGYk+kU+FGMNxFWxk6ySm1sM5lb5KPvm/3FJYgzoglb5KPvm/3EWYmc1Ra0c1oaI46F1407SSc+E5SVFOhGTuyzRx1SjHLBq3sW+F38yPuk99N1WBN3pX9S+ET4Xd5OPuk99GrQDvWv6l8I4T6ZjcXOjjxE2SDMM/NIplGysU+2+rNfabW/tLpIFB5A5Lcf8A2Li4d6i1enyLHeNb1fgxt04h4k4NheDixEzE2N5uTNSZNmXyK8q7lLM3dnb4XdzIu6T/AHFFq0C33piPUvhE+F3eTi7pPfRqsA70r+pfCKSa0c5paY46NX43cQ4Z8JygJ0KEYu6I62OqVY5ZtWMxlb5KPvm/3FLZlVyQBK3yUffN/uIsNujvFrIsGFscYFk/zTmQAdsn0Qo50Yz3lihi50b5Gtpb4XfzI+6T30zVoFjvSvzXwgHWrvJxd0nvpdXgNekqz818I5fvBklY4gA4mCmg1TSANpJUsYqKsijiKrqZpSe1npbSGIAsB2i0DrsgibyBAZmWETeQIDMw8E3kCBLssIW8gQJd8wiFvIO5AmZk4JvIEBmYRE3kCAzMghbyBAZmHgm8g7kBmYRE3kCLhmZOCbyDuQGZk4JvIO5FwzMPAt5B3JLhmYOCbyBG0MzBwTeQdyUMzBwLeQIDMwcE3kHcgMzBwTeQIDMwcE3kCBU2Dgm8gQLdgMTeQdyAuypibyBAuZg4McgQGZhKBCNKAZa0CBtABBQAbQBYFAjQbQFiAoEsG0BYOJAhLQAbQAA5ABtIACUoAtAAtAtiWgWwCUCgtAFbQBCUAVKAAUClCUDrECALAoEsFA0IQAQgA2gA2gCWgA2gA2gCIEsFAEtArREDbAtAqQMSBSWgAWgAIABQAEAQlAFSgVIFoFsUKBQhAFkAG0DbBQIEFABCAIgCAoAKADaAJaADaAICgCWgAFAAQBEAC0AS0AAlAEtAAKAKlA9AQBQoAEbjQ6h9yB0tjZYFA0NoFLWgayWgRhaUCEBQAQUAQFAobQIQFABtAABQAQUAC0CkBQIC0AS0CgtAhCUClbQOJaAK2gCWgDFJpDrOe87glsWVCNj/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latin typeface="+mn-lt"/>
            </a:endParaRPr>
          </a:p>
        </p:txBody>
      </p:sp>
      <p:sp>
        <p:nvSpPr>
          <p:cNvPr id="2060" name="AutoShape 12" descr="data:image/jpeg;base64,/9j/4AAQSkZJRgABAQAAAQABAAD/2wCEAAkGBxQSEhQUEhQUFBQVFBUXFBUUFBUUFBQUFBQWFhQUFRQYHCggGBwlHBQUITEhJSkrLi4uFx8zODMsNygtLisBCgoKDg0OGxAQGywkHCQsLiwsLCwsLCwsLCwsLCwsLCwsLCwsLCwsLCwsLCwsLCwsLCwsLCwsLCwsLCwsLCwsLP/AABEIAQMAwgMBEQACEQEDEQH/xAAaAAACAwEBAAAAAAAAAAAAAAABBQACBAMG/8QARxAAAQQAAgQICAsHBAMAAAAAAQACAxESIQQFMUETIlFSYXFykTIzU4GTobLSFRYjQmKDkrGzwdEGFDRDc4LhwtPi8CSiw//EABsBAAEFAQEAAAAAAAAAAAAAAAABAgMEBQYH/8QANREAAgECAgcHAwQDAQEBAAAAAAECAxEEEgUUITEyUXETFTNBUoGRImGxNKHB8CMk0eHxQv/aAAwDAQACEQMRAD8A8SAoTKLIEJSAuWCBGQBAly1IEJSACAgCUgAgIAFIANIAgCAJSAIQgCUgCtIAhCABSAIQgUACAuSkBcqUDkBAHMxjkHcEDsz5nUIGhpAly1IEDSBAgIAICAJSAJSACAgA4UAGkASkCXJSAuSkBcBCBQUgCAIAFIAlIABCABSAAUAVcgcgIFKkIAuAgRstSBoQgCwCACAgAgIANIAgCBGw0gS4aQFyAIEDhQBKQBKQACECpgpAtwUgLkpAXAQgUBCAAQgAUgCpQAKQLcrSBxcIGsKBCwQBYBABpAlywCBLkpAhKQAUAFABpIBKRcCUi4BpAFUoEKAAgAIAFIHXIgLlSECgpAFSgCqAKlAtzBrDWRjcGhoPFBzJ3k/olSLVDDqpG7Zk+HzzWd5S5SXVIcwj9oDzW95RYNTjzZb4wO5re8osGpxfmw/GB3NZ3lFkJqUebD8YXc1neUlg1GPNk+MLuazvKWwajHmyfGF3NZ3lGUNRjzYfjE7ms7yiwmpR5kH7RO5rO8pMouoxfmw/GJ3NZ3lGUXUI82T4xu5rO8pMgagubJ8Y3c1neUZA1GPNk+MbuazvKXKJqMebB8Ync1neUZQ1GPNk+MLuazvKWyDUo82A/tC7ms7yiyDUY82T4wu5rO8osg1GPNk+MLuazvKLBqUebB8YHc1neUWDUoc2A/tCeazvKLIFg482A/tAea3vKLIdqcebAdfnmt7yiyDU482Xg1yXOaMLaLgMid5pFhs8JFRbuN00oiTXPjm9TPaKVbjRwnB7jSed+N3GdWI7zVWs6+w7KNKOz6V8IInfznfaKjzMs9jT9K+ECfSnBrzjcOI+uMRmWODd+26UtFtzRTx9OEaEmkv6xdoemv2iRw+k9xdt6Hvaxo5BmVo2RzW0GmaW/wAo4E7HMe5oPJbQ9zaO4tPWEWQJs0am0p5bJcjznHVvcdok5T0BVcVsSsaui0p1JKSvsN4nfz3faKpZmbnY0/SvhB4d/Pd9oozMOxp+lfCF2udKkBjqR7bYb47gPGPzNHkV/DbYHP6SShXslbYjjHI8i+EnNZknSBFQ3HA7EQOkkeZWMqM/MzPpGkyN2TTHoL3Bw5LAcQQdxBIPRsRlQZj0Us778J2xvzjzQsqpJqTOqwtGm6MG4rdyKcO/nu+0f1TM7LHYU/SvhHSCd2IcZ23nFOhJuSIMRRgqUmorc/I87oulPO2WY5DISlu3Zie4029wonoWtlRymY7TyPH82Zp6Z+EbZ2AubRYettdIRlQl2dNTaVIXPuSQ1Hve40eEjG89ar4jZDYX9HJSrpPdtGPDu5zvtFUczOi7Gn6V8InDu5zvtFGZ8w7Gn6V8Iwa301wEYD3XbyQHuF2I8N0dmTu4q5hdqbZh6Viozioq2wGjTucCTJJe+nvbu3NYQB1AOKtmUYdJ09+6R+Wwh5Fjpw0Cd+KhY25pLIAyuJliJJJLYbJNk7NpSIbV4X0PRpDFEWufHt6m+0Uq3GlhOD3Gk/hO7TvvKynvO7p8K6ATSQxa2Fx+cX6x99KzheMztKJ6vs5oX6A12MYbvoxXW8cTjdBw57FoHNnPSQ6ziNmzfLfT07EAMtReDJ2o/ulVTF7ka2iPEl0/kZBUDoUiJBRVr7wo+x/9JP0C0sLwHMaV/Uvojhomkua11XQF7SKs7cnCt+eZtWTOMczic+v9dnWhAesm2+ZvshY9TiZ2GD8CHQomFg5aVIWsc4ZEAkHk6VLRV6iK2MdqE39mee0d5aQRt7vWMxuWscgd9PnLnEEEAZUczmMxtNXyA1sKAO+ofCk/pf8A0iVfE8BoaM/UL3/A1IWcdKBACvXERxNdzgQP7KJ9Twr+Ff0s5/S6/wAsX9v5KaPohLXHPMbgSDR6Gm8xuIPKrRlGGVlfd50Aa3eMh7MP5JF5javA+h6ak0xRDrofLt6me0UvkaWE4PcbTAF7gHMJxOyD2EnM5Vd2s10pvyOzhjaCik5I5tIJwgtLuaHsLvsg36kur1OQneGHvbN+zC6LEHtBYXGOQACRl3wbvpJacZQkm1ZEOLxFKrRlCDu3uXuYNG0aRop8WIHeJIc+0xxLSelXu2p8zE1Wv6H8FNK0OV+yMNHTJGSRyAAgNHUjtqfMNVreh/Br1Xojo2yF+FoLo6uSPOhL9JVsQ1USUdpoaP8A9ebdX6U15mtrLFinAbcLmurrwk0qyozfka2v4f1oLmVVlrb2YnNbfUHEI7Ga8g17D+tGHW2gvfwbmBrwGEGpI6Pyj7F4upW6ElCNpbGYuOi69ZzpLMrLaijA1gLSS08mF997QRfS0hWVOL80UXQqrfF/DMsuq5HZtZxeUuY2+QBpdYHXmm9tT5jlha3ofwP9IFOouYCA2wZIwbwjdiWdOnKUm0joMNi6MKUYykk0jnY50fpY/eTexnyJtew/rReBgc4DFGbNVwkZu91Ys0sac07tEVfF0J05RUk20JNF0N0ecjcNVxgcYPoyXA+ajvWn2sG9jOdeGrLfB/BfSIOE8AF5HWwedz8IrshDqQW9hHD1Xui/g66o0B8ZkLw1o4OrL46syx/Sy2KCvNTjaLuy7goyoVlOqrLbtfQ2iiaDmE9EkfvKmqU+RsvG4f1orY58fpI/eS9lPkJrtD1oza00N0jI8GF1OkstkZkSIqzxdCs0Gqd82wy9If7Ek6X1WXkcGxaQBRjid0uLLPXheAe5WO2p8zP1Wt6X8GeTV8zjbmgntRgDoADskdtDmGq1vQ/gM8ZbLE1wogQ3mDybxknRaauivWi4qSe+x6MpDEEWufHt7LPaKVbjSwnB7mDSH/KSche8HpGI5Gt2Ry35JVuLRsklZwQyFEkUWtrLowAbxdEHpKUCmqpLnbefFlzOZrgZKs76oi+pRV+BlnBL/Yh1HICyjrkiJBTJrrKH61nsSq5g+J9DG0y/ph1Yt0RwcQHAHmgiwL3NBa4D7JJKvmATS5WtsNoD5wGTTW+gAL5CA05UQgBxq03DH/f+I5ZmL8Q6PRHgvqaFWNUhQKJ9auH7xJYvjbMwNgzNZ10DM9C2KXAuhxdd/wCSXVhcBRyiNbW4Q0iuVzJS8dZB6VJsItpz1WRw8VX4xuRqxxhYJG3r35JlThZJS411Q7CxjtSFAhk1o4CF97w0DpqRjj6mnuVrC7ahmaWf+D3Qv0KbIjEW9DXFrR109lnpc7qC0rnNWKafLZokurK3Euc3qc7jAfRJIzsFAG3VHivrH+xEqOL3o3NEbpe38mtVDZIgBdrH+Ij+p/0rToeGclpLxan98h8U85sR658e3ss9pyVbjSwfB7mGSPFK8b8b65SMROXL1Jy3Fo1yaEMAoZ9AzPR4NnqNdJQBy1Q2pwORst9fAyZfeoq/hstYL9RDqOlknXBCAMeux8j9bH7Etq3g+J9DF0zww6sWaLo+xxqtxsAHkNlzfU4HJaBglNJgrPdyiiM+okeaygB5qwfIR/3+uR6zMX4h0mh1/hfU0gKsa1iUgLHndZsdw0l7cbu6yR6iFs0+BdDia3iS6v8AJeZrxG2ya3eFXRhvi/Z5c08jK6mHy8X9RvtD/CZU4GSUuNdT0AWMdqyIEMOuYrjJ3NIJ6icH3vCt4N/Xb7GVpdf4U/v/ANFuh6ObsYgRzcVj7LXEb/m0tE5w4Twlpo7B0EUOo5jz0UAN9TeJ+sf7ESo4vejc0Pun7fyayFUNkCAF+sP4iP6n/StOh4ZyWkvFqf3yPQJ5zWYQa78e3ss9pyXyNPBeH7nTStTgvd8qPDcfAdlxjvVfWoo3O660ldWCdXPIo6S8jkPCV96NbgKtE1/t8l9B1a2J2MyCmslJAY7ZwTxy9KSVZVFlW9jo4KphZKtO1o7d52/eWGsLiTtw4Hl1cuFoNeelEsHLzZbemaflFlhpUYBtxsbRgdY5CWuo+eq6UPBy5irTNP0skjY543BklYXxk2w82UAbf+0lguwd5eZDWqa/aNNWtt2meHVZZ4E+G9oDCR14TYUuuQ5EHdNf7fJJNUFxt0+I7rY6h1AZBJrkBe56/wBvk1kxwMjY+Qk4XGxGdhkf0qKUHXeaJYo4hYFOlUV3v2FPhCDnu9Gf1TdUnzJ++aXpf7EOsIOe70Z/VGpz5h3zS9L/AGJp+qwZXyNkacVHCWuHzRXGGw9KmjiYwWV+RQejq1b/ACxtZ7d5wOjk/MonwiXNrzua3E/qKe8XTGLROJ5L5OurtThsrHGUGntJAY4bDdDNMlioyWVIf3ZWpfXK1lt38iDWEHlHejP6qLVJl7vin6X+xd+lRtFkvAOwmJwB6iSjVJid8UvS/wBgYo5mSMa8glgOcZqhLH09SWNN0HnkQ1sSsalSgrO99v2OMOri0VwrHNGwPic6uo2D61NrkORW7pr/AG+TnNqrF4UraGxrYy1o8w2+e0a3DkKtE1/t8naNkcEbQ+S8T5CKYdzYgd/Uo5rt3ePkTUZ6g3Gor35F2zxEXwmEHYXhrL6sTgT5kmqTJXpel6WVknjaAcZIOWJrQ9t8mJriAehGqzDvel6WYNOeDPGWmwRDRqubuVulFxjZmJjaiqSnNeaPQpTnBBrvx7eyz2nJfI1cF4fuNJ/Dd2nfeVkved7DhXQqmkiMutJi2M1vtvmIN+qx51PhY3qGfpSWXDtc2kKdEmAydVHbiqrPzjYcPOWlaZzANL0jEcsgNm6hWYrYARkQKB5AgBnqE8SXtR/dKqeM4UbGhvFfT+RmAs86MsE1gK9f7Yv6Z/EetTCcBzGlv1D6IV0rRlkOxAp6ubb5m+yFiVeNnY4PwIdCiYWTpo/hN6wnU+JEGK8GfRnkdGnoijXSMneZ20dYz3LcOL3m98gAJDiCdtOJJ6HAyvB6nNF9GxAFtRPt8mQHyR2bPGxbOjZ3qtivD9zR0X+pXv8AgarMOnAUALNfniRdqb2YT+S0MHuZz+mfEj0/kyavmp1b3bwSCTuzDmnzYgArhjlNM0gEkjqJ5w5DvPLnZBG0oA6nxkPZh/JIvMbU4H0PUFNMIQa78e3ss9pyXyNTB+H7jSfw3dp33lZLO+p8K6FEwlRy0yHHG69zXOHWxpdXnqvOp8PK1RFHSUU8NL2/It1dEDm024bh4Q/tDmnzg0elahypw06INO7Fzd99Is4R1kkoAY6gHEk64vulVLGbkbOhvFl0/kaLOOiIgBZr7bF/TP4j1p4TgOX0t+ofRCtWzMAUCnrJxn5m+yFiVeNnY4P9PDoc6TCydNG8NvWE6HEiDFeDPozxsEV+agd27l3Zcq3GcWbdL0UhrfCyyzxAcpw4gBtvIYutAHb9n28eToi++WHL1etVsV4fuaOi/wBSujHCzDqGBAgs1+OJF2pvZhWhg9zOf0z4ken8mbQtGsYto5aJHSCMDs+gt84Vwxzjpmj4czv2DOz0CwCeuh1IA6kfKQdmD8ki8xlTgfQ9SQmmGef1349vZZ7TkvkauC8P3Ouk63Ae8cEcnu/mfSP0FW1WL8zfWlasdlkUGuG+SPpf+CNUjzF73rcl/fc0aHp7ZHYDGQHMlBIk3cE88zoTXQVJZ09wqxtTFNUZWSk7EdquA7WvP97fcUeuS5FnueHqfwFuq4RsbIPrG+4jXJche5oep/B0eY9Hjc5rHOxSRggyDmykVxE6L1h2lssRVab0c1Om732bTMzWJkPEa1o+kXO7sJbQ25uIvkU8cLTW9XKlTSmInuduhY6ywEh7Q47sLnNHRYcCRedEEg9CSWEpvdsFp6WxEVZ2fVGsxxzsie5jxxXCmyCqEj+ViglUeHeSJbpYfX71Zuz3bEU+DIebJ6RvuJuuy5EvcsPW/gh1XDzZPSN9xGuy5C9yw9b+C2statZK5vBE4aF8JV00fQUiwsZrM3vKa0jVors1a0dnwZvhpvkj6X/gl1KPMXvetyR31frZrpY28ERie0Xwl1ZrmJHhYxWa+4R6Tq1FkaVns+SrdWxDNvCNNZHhGnvBjojoKZrsuSLb0LD1v4INE5zst+BrGOPW6j6gEuuvkN7lh638FmQxQMke1jycAFGQbDLH9DaiNV13kYyrhVgUq0Hd7tv3Mnwy3yR9L/wUmpx5kHe9bkv77g+GW+SPpf8AgjU48w73rcl/fc0tMc8bS5jhhfIBUg3tiJ2s6k2T1fZHbckpQekG5Tdrcjm3V8QNtErTytlwnvDE3W5cibuaHqfwA6tiuyJCTtJlBJ85Yl1uXIO5oL/9P4MunRhs8QbdAQ1Zs/N30rdKWaN2YeNpqk5wXkejSnOHntd+PZ2We25Ktxq4Lg9xfpfjH9t/tFKtxbZzalEN+pvHN7Mv4Mihr+Gy3gf1EOo5WSdaEIHIxa+8R9az8OZXMFxPoYum+GHVijQMWIFu7Pfs6wCRyXS0DnznpGKzi29VZno3XtQB6TVP8PF9Z3cK+llYzxDptDeA+pqVU1wFAoj134+TtfkFt0uBdDia3iS6v8mJSERr1P4+H+oz2gmVOB9B9PjXVDwLEO2IgQz6x8TL2W/jRqzhPEMzS/ge/wD086tU5ciAHWqfFfWP9iJUMZvRvaH3T9v5NSpm0BAgt1j/ABEf1P8ApWrh/DOR0n4tT3/B6NPOXPPa88ezss9tyVbjVwXB7i7TPGP7b/aKVbi2zm1KIb9TeOb2ZfwZFDX8NlvBfqIdRysk64LUDjLroXD9bH7Eyt4LiZi6a4Ye4r0XSGt8NpNb2hjr/tdWE9IK0TnimkyB3gtIHKcIPSA1uQ69qAH+rfERdT/xHLKxniex0+h/BfU0Kqa4CgBJrz+Il7X5BbdLgXQ4mv4sur/JhUhEa9T+Ph/qM9oKOpwPoPp8a6oerFO2YECGfWPiZey38aNWcJ4hmaX8D3/6edWqcuRADrVHivrX+xEqGM3o3tD7p+38msqmbRVAC7WP8RH9T/pWrh/DRyGlPFqe/wCD0JTzlzz2vPHt7LPbclW41cF4fuM9IjbjdxIvCd/Kj5T9FZjrTXmdpDBYdxV4/koI2+Ti9FH7qTt6nMfqGH9H5LAhoc5rI2uEcpBEUdg8E76KfTqSnJRk7orYvC0qNJ1KatJbn7ij4Vl5zfRRe4rvYU+Ri65X9b+SfCsvOb6KH3EdhT5BruI9b+RjqvSnSskEmB4DoiLiiyJEufgqviF2SThsL+A/2ptVvqSWy5q4Nvk4vQxe6qusVObNbu/Dej8hEbfJxehi91J29T1MO78N6PyZtbaa+Pgmx4GjATQiiq+EfytVyhBVI5p7WY2NlLD1nCi3FbHZMwfC83Ob6KH3FPq9PkVdcxHrfyA64m5zfRQ+4jV6fIXXcR638nodLDS4ksiJIaSTFESSWjMnCs6dWcZNJ7Dew2CoVKMZzjdtXb2nHg2eTi9DF7qZrFT1Mm7uw3o/J10RrQ9pDIgQ4URFECDy3hTo1qknZshxGBw8KUpRjtS+5g1TJLIA58gDdwbFo4c4DaS5zMLG/SN9AKt1eyg7KO0o4Wniq0c8ptL92NdK0NwHhOYasGtHl2bSY+AY4jlLSa5CoVOHpX99yzKhVa+mrK4p0KeQvljlwOAjuuDiLT8rFhcCGZijY/VS1MkaeensKdCNWeIVHENtb7Pdu2M7Ojb5OL0MXuqqq9Tmavd+G9H5K8G3ycXoovdS9vU5jdQw3o/Jn1npLo2RiMMaC+W6iizpsNfN6VaoLtE3PaZWP/1ppUfpTW2wudrSXnN9FF7isdhT5FHXK/rfyV+FJec30UXuI7GnyDXK/rfydJ5C6aFx2kQXkBybhknxSSsiriJOUZSk7uzPTlIYB53Xnj2dlntOTvI1MFwe41n8J3ad95WNLeegUuBdCiQeSXwH/wBOX8JyloeIinpD9PL++Z5taxyZEAONQ+DL2ovulVLG8KNnQ3iy6fyMlnHREQAt1/ti/pn8R608HwHMaV/UPohUrZnAKAPXT7f7W+yFh1eNnY4L9PDoUTC0dNH8JvWnQ4kVsX4M+jMuh8UNw8jarbk0VXr71YltbuSwilFJbrL8G/S9KcQ0bMgTRBBO45OPRRPG2pqQ2EIpuwuiHyh/ou7uGhI9ZKkfhPqirVUViqb87S+C7lWLrKoGGDXngRdqb7oVfwe5mBpjjj0/kTlXTGKoA2u8ZB2YPySLzG1eB9GepJTTCPPa88e3ss9pyXyNTBcHuOJ4HYncR3hO+aeUrJadzvKdSGVbVu5lf3d/Mf8AZP6JuVknaw9S+SSaO/C/iP8AFyfNd5N3QpaKtUTZTx9SLw8kmvn7nnv3KXyUno3/AKLTzLmcxlZP3KXyUno3/ojMuYZWN9R6JIGyXHIONFtY4bpejpCqYzalY1tENRqSzbNnn1GH7s/mP+y79Fn5WdB2tP1L5D+7P5j/ALLv0RlYdrT9S+ULte6JITFUch+TOxjj/Mf0LSwjtDac3pRqWIbW3YhZ+4y+Sl9G/wDRWcy5mfZgOgS+Sl9G/wDRGZcwsz1c2jvvwH7G/NPNHQseom5s6zB1YKhBNrdzOf7s/mP+y79FHlZZ7aHqXyjpo+jvxN4j9vNP6J8IvMiviakHRnaS3PzFuopXMDWTRTAADC/gnuA6HtAuhyjMK9XpXblH4M3CaRSpqnU8tz+w51hpLMP82Q7gyLSC6+uQUOvMqCNKTf8A8Leu0qe1v42iPVscr5ZXOie0GKgMDgAOFiIAJGZ2+tT1oKNKyKOHxTrYxVJbFZpdDW6B+9rh1tKo5Wbfaw9S+SoidzXdxRlY3tIc0YtdaLIWxUx540uxjjtEPR0HuV7CbE7mFpZqU45duz+RQdCk8lJ6N/6K5mXMycrB+5SeSk9G/wDRJmQZWaJWkSwggggQWCKI2bQhDK3A+h6clIYJ57Xfj29lntOSrcamD8P3OcOi8JNJiLg0PdeHwjbjTW3kCeU7KJUdSpkj9zawWDeIm/St/wDw9PBq+KgAyEXsBaHuN8j5JmyHraB0Kl2877/78Gx3fQjsyi06A1kwczigNkDm4nFouJ4DmF3Gq8i12YPLeUjrZoNSIXo7sq0KkN19qOgcqRrWRLQKkjlp0RfHhBr5VhJN00Bktk/95FZw81G7ZnaRw8q7hCH3v9kbdC1FGW5MLumR85cT2Yaazs24hOeJkRLRlGOyV2xXrjVjWW6OxXhMLsQq6xMfQNA5FrgHDp3T0a+Z2ZTxWjXTh2kN3mjTq53yMfU/8Ryq4vxC/ohf4X1O+Iqqa1kEuKAshJrs/Lydr8gtqlwLocVX8SXV/kxYuk96eRXNeqD8vF/UZ7QTanAx9LjXVDsO6ViHbtINouJZGbWLvkZey38WNWsL4hmaWX+D3R31JHwdCy1x8J7SQ8nLih44zWjZTaLjtNbHVajk/sS4bAQpQWy8vMa6a7iViLgbtr3GSN1H5zXSPHnDmubtpRqTuS9jGorSSsI4YcDSG3hMjy0E2QC2MYSd9EEX0J1aeZJ+ZBhcKqFScVudmv3LWoC7ZAJTkNaQt1if/Ij+p/0rToeGjktJeLU/vkehzTzmDz+uvHt7LPaclW41cF4fuadXUXTDeJXX1GwD96qYhbV0Ou0K12Ul55v4Hmjtk4N9E0do49fSxVxejj+ZVNhqtrMhfMMv+9FfcD5k9C1HZXAFANIgADb5r7j+uFSQ3CraxhogdTqAIojjAHPkFtN9kVdpXvCplurmLSjYJdyOu+hpBB82XmTo71YWpbK77rP8HHVviIup/wCI5LjPEMvQ/gvqaFVNUhQKJddePk7X5BbVLgXQ4nEeLLq/yYlIQmrVHj4v6jPaCZU4WSUuNdUPAsQ7hkJQhDNrA/Iy9lv4satYXjMzSrtRT+6Nmhs4QAt2OzG/btFbyOTbtSNZXZmjGrGUFNbntNWnaM4UeNsA4wduFADExl5ZUAazsptwhNPYLnEEZbnOaesBrj7XqSzTST5kKqRlVlFeSV+u1lVESAKcNF2sf4iP6n/StOh4ZyWkvFqf3yPQFPOYPP668e3ss9pyVbjVwXh+52boUsczntMfhOyLxRBcTRCrzqU5xs2b2FpYqhPPCOx7/ueij1i2hijpw2VJE4eZ7hiaOgbFUcF5SX7msq1R7XCX7f8ARZJwj5Q93Bsja2U0JMRzieMTnfOOalioZWk7yZWrV67nGU4uNOLu/wD05iWPysf2v8KPV6nIsd54fm/gsJo/Kx/a/wAJNWqcg7zw/N/BZwLm3C+JzmyMJt2WEtkBB68u5PhTyX7TZchqYx1JxeH2tXuvsxrBrCNopzXtNZhobI3qD2uBI6HbLUTX3RbzyntcWhXrZjpRUQaxpqy97A4gbBhbk0dAU1Fwi7ye0rYyeIqQdOnB2e9ghjEUcbXyRtdTj4W4yOo2itB1ZZobiLBV4YSDp1tjvcvG9jrwyRmttOJrroZKF4eovIuLSWHe5v4ZXh4/Kxfa/wAJdWqchO9MNzfwZtaaqe6V7mujokEccDKgrsK8IxSb2mHPB1qsnOEW09qMnwLJyx+kCXWafMb3difQzRq3VD2zRuJjoPaTxwcgbSSrwaaTHRwVeDzSi7LaaxPHXjYvtf4VLVqnI3e9MNzfwAzR+Vj+1/hLq1TkJ3ph+b+ASxiSORrJIy4taaxbhLGSdikpQdKWae4p4zEQxUOzpXcrmfV8OkQE4HxUfCa5zXMPWD94U1SdGe/eV8PDGUVaMdnL+s16VpWkvBa392iB2mIgOP8AcSSPMo4xop3bbLEqmNatGFjNokHBRgSPjaTI8jj3fFiB/wC9KWsu1tk8iPB1NUclXum/cJ0iPysX21Dq9TkXe88Nz/Yhmj8rH9r/AAl1epyG95Yfn+xg1gR+8R0QR8jmMwfB2K9RTULM5/HzU5TlHc/+HoSnHNHn9dePb2We05L5Grg/D9xnpHhu7TvvKyXvO9hwroVCQcRzSWvA2mOQDrMbgFJSaU0yvjIOdBxW92/Jo1Pq6MADCwuyt72MkJP0WyW1rbyFBzipJ15tkNPRtKlG7V3zZ11tq2IiiGD6ccbI3NOWZEdNeBYtrmh1ZhJCvJMKmj6VWOxWfNCjU7C0TA7Q6MHrAlUmKacItFPRlOVOvOEt6X8m5UTdIgdcz6bo4fJFYtojsi6xfKvAbY2X9wKuUqmSls33MephViMY825JX/hHodAfbQA5wqgGtc6Ng5A1jHsA6hidvKgcmaEqMYbEkJf2giEgJ8J4BLXnN5oWWPdQLxQNFwxAilPRquL27ipjMBGpByStJf2x3mOfmb7IVaqvrZbwf6eHQ5gphZOmjnjN6wnQ4kQYrwZ9GYdRaAygXta5xAPHAc1gqwAwkNc6syXnCMsrV2tXle0dxmYTRkVDPUV2/LkOdO1dHhzZE7LYI4onbcsMkTWuaeSw5vKoVWmnvLDwVKpsy/Ag1fBglkAJI4K2kiiWmWLaOUZg9IU1aeelf7lHD4V4fGKL3WbXQ2kqgboEoHLSdGD+CxZta6QkXRdYiwtvcDRz5AVZpVMkHbeZ+IwmsV1m4UvnbsPQavbxOI5zQPmxYo2D+2OM/wDsXOO0hRubvtJ3QhT+lJfB5/8AaDRGutzQA8WcTQ1oe3acQZTS6jYcALF2L2WKFZ3s9xSx2joum6kFZrb1FLvGQ9UP5K6vM5urwvoemP8A3ammJtEGufHt7LPaKVbjTwnh+400jwndp33lZL3new4V0KJBxZu0bqzPUMz6gUsVtEclGze66NmiRmxRw0avZ5toHJlYsWnMnlZLaHTQ7EbN7ss+Wm7TW05WaCRBBpx2CzQ3AunrnxDzhsgPrBU1VWpRMmjJSx1Rrlb4sabVQ0yIAD3/ACjG73RcXpLZJMu4nuVhL/Hf7lOlUSxc4Pe0re1xnomiEgnjZgjihxsHaDhY7o4pwnLamNl2c7MXaw+Ta4u3A+dxyA67T4LNJIbWqxhSc3uRebb5m+yFFU42QYN/68OhRMLNy+j+E3rTocSIMT4MujK6MMQBbsIDgdwGRsncBlnuUj2bGWYyTjmW57TbprXZW6wGjeDWVEmnO87sgckg2m4u9hWHfKuG8Qkn+6aIj9fOpWv8Tf3RRrNa5TXmlL9y5KrF0CALRjMcrrob+JWL8QKWK+m4yE12jh52v+bjHR9EJaSTVji5DPO8iQd4Hg57kjHzmk0LdY8Rjy7cCM+UggDrz2J9NZpJIbiaihRlN7rMSO8ZD2YfyWmvM4afA+h6UlNMYQa68ezss9opfI0sHwe5tfprXSOaxkz3YncVjA4miboB1lU3hvNs6WGlXwqDZbSpDELlh0mMbAXw4BfJZNJFh090kPlpOUeKm0c9H0yOQlnygxMlFlra8U887oTuwdP677iOWO1ldio2zbL3GWr9PMTQCDKAKxXwT63AuBcHDoIVeTi3dbDTpxrKKjUadvMtpusDKKA4LKsV8M+t4beEMHUkjlTu9v7CzVbLam0nzFkccejxuJc92J8YyY0VTZTvf1qw3rGxbLGWoS0fLPL6s2waaFookAJL2kgEM4MvkwnY4tYThB+kQehV5wUXa5p0q9WazOFur/8AAafAIgTb3YRbm8Hgka3nFjyCW9LbrfSIUlJ2uNrYmpTWbJdfZmCeBk7Y3h7200gcRpOUjs8n5Kxn7D6GrmeqU8ZPt4PLbZ8DGHTngU5zJayDpIBi85bIL86ruUL7E17mjGniLfU4v5MGsNHMxuSZ2Wxoia1repof61LTrwhuiVq+CxFbZKaty2h07WEbJHNPCHDQsNbnTR9JO1Zz+q+8rw0l2MVSy3ts3/8Ahpbo8hFiDSOgFkYcepheHHuUfYR9SLPeFW1+yfyZ9F05nCtYWytdjDSHMaC0k/OGKwn6s4rNcr1NJ9onTy2b2b+fsX1W7gBTXGRu0Nc3gy3lLJGuJafMVHUqRm72sy9hqFejHI5Jx8vsbtI1sXihHh6XSGUA8oZTQT0kpn0+bJ7VFw2v9xQyFkXCyufI8llHiNBOKWPPw+hWVNVV2cVYyqlOphZ6xUeZ/wDRjomiB7buQEi8AjxvAOwuAdhaD9JwPQq8oKLtc0qVarJZpRt1f/gNN0URtJ+UcQLLDHgkwja4Nc6nAfRJrkRGmpO1xlbEVYJyULr7P/wXHBM1j2vkYWPko4W3ZbEbyf0BWLKissttzPhKeMn2lN5XEbQ64e0VUbjvcWOYT2mtfR9SrvL5XNJRq2+q1/79mK9YxmYgvkIA8FjIgGN6hjz6ypqdWENyKmJwmIr7JTSXIW6ZGGzRNBsAQ0SKvZuzVynLNG5z+KpOk5Qfkv4PRJTBPPa7d8s0/Rb7RTluNPBq8LLmP9XhrS4VxXOJduxmyePRGIAkgAkNGZKzKk3J3O6w+EjRp5Y7/N/c36ZgYKYGtsUcIGFwO57QcL27LDm7DYJTE2OjTzr6tx5aKAM0kYRTS2UgbcNwyAtvoIPqV3O50XfeYk8MqGNgo7nZo3KgbpYFIBWZgcG3mOFaa5cMcxr1Kak7KX98yrXpqpWpKW5Nv4Qx0OasnUQTZxAEXvccTXDpJwk1spMaL8o3QNL0i9goN8EUBR6gABfQBYOYREFBJGKKMNY1o2AyV1cI6gnVpZmm+RSwlNU3Ugtyl/CCFCWyEoApHHU8j94fTTvbTRbmnccwAd2auVJvIo/YytH4WMpzqyW27S/kdRCMtJLG5bbY0mze90ZJJr50gJ3Uq12aTg72Qs0hgfLE7ex7MJNk4MQBZZzIFgi7IzCmpzcU1zKePwkZRU1xJr4vtOQVYvkQAQwEOBzFNP2ZGO/JSU3a7RDVpqbgpc7/AAmzboEuEgEXneyze9wtpz25gXuFIaJ5RvEmmaQSTQqjYyAOIbDQAz6aBIOdoSFjC0RTozA0PA2CZ9DktkRr1qas7xi3yMvC01Tr1Yx3XX/Tqq5fAUoC7WB/8iPqh/JaVDwzktJeLU/vkPiU85s8/rvxza24W9+IpVuNTAyyxvyf/D0WixY8wcrIJsUCDm2yQLvlIvuWZJNOzPQIVozgpx3M1aboufFs5AVdnLrcTXXQGwWm7gpzvsZ5wTB2lNo2GslF8p4KQn1n1K3GLVF38zExVZVMdCMd0dnv5mtUjYICgDjp8xawOG0TMPXxJbCs4eKldPkZukKzozp1F5NjvUskcgxRvGLmkgSNPZxNJ38ZrgopxlF2kXlioVo3g9n7+5x15NHFZLml3MBBcT0gE4RvJJJPKlpwlN2XyJUxlOjC830XmxdoTyYmE7TjJ6zI5OxMUp2XIq6OqOcJTe9ybOtqsaNyFAoIZAZ5Y/nF9tHOtrQWjpyCt1YtRUvsZujcRHNOk9921/I4boYw0axHPa0HLoLg4fYdtNFV7mh2n1C2d/ByRsPhOkZQ34cQJcRuuslNTjmu/JFfH4iMKajfbJpe19pxBVexZb2kJQIznpMpbG9w2gMI9LGp6EVKVmUcdVlShGpHepIa6k0mKQWHsa7ex7mtcD0YqxDkIIPfSSdOUHtJ44unXjeD9vNHPXekxR2cbHO3MY5riT04cmi7uySUU6cpvYFTGU6EPre3yXmxNq15MZJ2mV5PWWxqXExSypGdoyo6kqk5b27/AJNNqtY1znJJSdGNyKc7bDDrD+Ij6ofyWhQ4Dl9JP/LU/vkPU85sQa7NSg8jW94JTluNLCNZPcro2uJInOdFhjc427DjIJOebXuLT3Jk6UZ8Ro0cXUpcL2cvI76R+0ekSAte5padrQ3gwesx4Se9NWHpp3sTT0lWkrXS6f8A0xwaYGOxNjjBAI/mnwmlp2ychKklDMrMqwq5JKS3o0fC7uZH3Se+odWgW+9MRzXwifCzuZH3Se+jVoB3piOa+EVm1kXtwujjqwf5ozAIGYk+kU+FGMNxFWxk6ySm1sM5lb5KPvm/3FJYgzoglb5KPvm/3EWYmc1Ra0c1oaI46F1407SSc+E5SVFOhGTuyzRx1SjHLBq3sW+F38yPuk99N1WBN3pX9S+ET4Xd5OPuk99GrQDvWv6l8I4T6ZjcXOjjxE2SDMM/NIplGysU+2+rNfabW/tLpIFB5A5Lcf8A2Li4d6i1enyLHeNb1fgxt04h4k4NheDixEzE2N5uTNSZNmXyK8q7lLM3dnb4XdzIu6T/AHFFq0C33piPUvhE+F3eTi7pPfRqsA70r+pfCKSa0c5paY46NX43cQ4Z8JygJ0KEYu6I62OqVY5ZtWMxlb5KPvm/3FLZlVyQBK3yUffN/uIsNujvFrIsGFscYFk/zTmQAdsn0Qo50Yz3lihi50b5Gtpb4XfzI+6T30zVoFjvSvzXwgHWrvJxd0nvpdXgNekqz818I5fvBklY4gA4mCmg1TSANpJUsYqKsijiKrqZpSe1npbSGIAsB2i0DrsgibyBAZmWETeQIDMw8E3kCBLssIW8gQJd8wiFvIO5AmZk4JvIEBmYRE3kCAzMghbyBAZmHgm8g7kBmYRE3kCLhmZOCbyDuQGZk4JvIO5FwzMPAt5B3JLhmYOCbyBG0MzBwTeQdyUMzBwLeQIDMwcE3kHcgMzBwTeQIDMwcE3kCBU2Dgm8gQLdgMTeQdyAuypibyBAuZg4McgQGZhKBCNKAZa0CBtABBQAbQBYFAjQbQFiAoEsG0BYOJAhLQAbQAA5ABtIACUoAtAAtAtiWgWwCUCgtAFbQBCUAVKAAUClCUDrECALAoEsFA0IQAQgA2gA2gCWgA2gA2gCIEsFAEtArREDbAtAqQMSBSWgAWgAIABQAEAQlAFSgVIFoFsUKBQhAFkAG0DbBQIEFABCAIgCAoAKADaAJaADaAICgCWgAFAAQBEAC0AS0AAlAEtAAKAKlA9AQBQoAEbjQ6h9yB0tjZYFA0NoFLWgayWgRhaUCEBQAQUAQFAobQIQFABtAABQAQUAC0CkBQIC0AS0CgtAhCUClbQOJaAK2gCWgDFJpDrOe87glsWVCNj/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latin typeface="+mn-lt"/>
            </a:endParaRPr>
          </a:p>
        </p:txBody>
      </p:sp>
      <p:pic>
        <p:nvPicPr>
          <p:cNvPr id="14" name="Picture 13" descr="https://encrypted-tbn3.gstatic.com/images?q=tbn:ANd9GcSJvnLjczvc_axqeLRQMm3oE2Fc6RL1poqMTsHLumgkSI_qNTq6yA"/>
          <p:cNvPicPr/>
          <p:nvPr/>
        </p:nvPicPr>
        <p:blipFill>
          <a:blip r:embed="rId2"/>
          <a:srcRect/>
          <a:stretch>
            <a:fillRect/>
          </a:stretch>
        </p:blipFill>
        <p:spPr bwMode="auto">
          <a:xfrm>
            <a:off x="5791200" y="3886200"/>
            <a:ext cx="26670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533400"/>
            <a:ext cx="9144000" cy="735874"/>
          </a:xfrm>
        </p:spPr>
        <p:txBody>
          <a:bodyPr/>
          <a:lstStyle/>
          <a:p>
            <a:pPr algn="just"/>
            <a:r>
              <a:rPr lang="en-US" sz="4400" b="1" dirty="0" smtClean="0">
                <a:latin typeface="+mn-lt"/>
              </a:rPr>
              <a:t>Choosing </a:t>
            </a:r>
            <a:r>
              <a:rPr lang="en-US" sz="4400" b="1" dirty="0">
                <a:latin typeface="+mn-lt"/>
              </a:rPr>
              <a:t>the </a:t>
            </a:r>
            <a:r>
              <a:rPr lang="en-US" sz="4400" b="1" dirty="0" smtClean="0">
                <a:latin typeface="+mn-lt"/>
              </a:rPr>
              <a:t>training </a:t>
            </a:r>
            <a:r>
              <a:rPr lang="en-US" sz="4400" b="1" dirty="0">
                <a:latin typeface="+mn-lt"/>
              </a:rPr>
              <a:t>e</a:t>
            </a:r>
            <a:r>
              <a:rPr lang="en-US" sz="4400" b="1" dirty="0" smtClean="0">
                <a:latin typeface="+mn-lt"/>
              </a:rPr>
              <a:t>xperience</a:t>
            </a:r>
            <a:endParaRPr lang="en-US" sz="4400" b="1" dirty="0">
              <a:latin typeface="+mn-lt"/>
            </a:endParaRPr>
          </a:p>
        </p:txBody>
      </p:sp>
      <p:sp>
        <p:nvSpPr>
          <p:cNvPr id="19459" name="Rectangle 3"/>
          <p:cNvSpPr>
            <a:spLocks noGrp="1" noChangeArrowheads="1"/>
          </p:cNvSpPr>
          <p:nvPr>
            <p:ph type="body" idx="1"/>
          </p:nvPr>
        </p:nvSpPr>
        <p:spPr>
          <a:xfrm>
            <a:off x="152400" y="1524000"/>
            <a:ext cx="8839200" cy="4572000"/>
          </a:xfrm>
        </p:spPr>
        <p:txBody>
          <a:bodyPr>
            <a:noAutofit/>
          </a:bodyPr>
          <a:lstStyle/>
          <a:p>
            <a:pPr algn="just"/>
            <a:r>
              <a:rPr lang="en-IN" sz="2500" dirty="0" smtClean="0"/>
              <a:t>In </a:t>
            </a:r>
            <a:r>
              <a:rPr lang="en-IN" sz="2500" b="1" dirty="0" smtClean="0"/>
              <a:t>indirect training</a:t>
            </a:r>
            <a:r>
              <a:rPr lang="en-IN" sz="2500" dirty="0" smtClean="0"/>
              <a:t>, information about the correctness of specific moves early in the game must be inferred indirectly from the fact that the game was eventually won or lost. </a:t>
            </a:r>
          </a:p>
          <a:p>
            <a:pPr algn="just"/>
            <a:r>
              <a:rPr lang="en-IN" sz="2500" dirty="0" smtClean="0"/>
              <a:t>The learner faces an additional problem of </a:t>
            </a:r>
            <a:r>
              <a:rPr lang="en-IN" sz="2500" b="1" dirty="0" smtClean="0"/>
              <a:t>credit assignment</a:t>
            </a:r>
            <a:r>
              <a:rPr lang="en-IN" sz="2500" dirty="0" smtClean="0"/>
              <a:t>, or determining the degree to which each move in</a:t>
            </a:r>
            <a:r>
              <a:rPr lang="en-IN" sz="2500" b="1" dirty="0" smtClean="0"/>
              <a:t> </a:t>
            </a:r>
            <a:r>
              <a:rPr lang="en-IN" sz="2500" dirty="0" smtClean="0"/>
              <a:t>the sequence deserves credit or blame for the final outcome. </a:t>
            </a:r>
          </a:p>
          <a:p>
            <a:pPr algn="just"/>
            <a:r>
              <a:rPr lang="en-IN" sz="2500" dirty="0" smtClean="0"/>
              <a:t>Credit assignment can be a particularly difficult problem because the game can be lost even when early moves are optimal, if these are followed later by poor moves. Hence, learning from direct training feedback is typically easier than learning from indirect feedback.</a:t>
            </a:r>
            <a:endParaRPr lang="en-US" sz="2500" dirty="0"/>
          </a:p>
        </p:txBody>
      </p:sp>
      <p:sp>
        <p:nvSpPr>
          <p:cNvPr id="7"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533400"/>
            <a:ext cx="9144000" cy="735874"/>
          </a:xfrm>
        </p:spPr>
        <p:txBody>
          <a:bodyPr/>
          <a:lstStyle/>
          <a:p>
            <a:pPr algn="just"/>
            <a:r>
              <a:rPr lang="en-US" sz="4400" b="1" dirty="0" smtClean="0">
                <a:latin typeface="+mn-lt"/>
              </a:rPr>
              <a:t>Choosing </a:t>
            </a:r>
            <a:r>
              <a:rPr lang="en-US" sz="4400" b="1" dirty="0">
                <a:latin typeface="+mn-lt"/>
              </a:rPr>
              <a:t>the </a:t>
            </a:r>
            <a:r>
              <a:rPr lang="en-US" sz="4400" b="1" dirty="0" smtClean="0">
                <a:latin typeface="+mn-lt"/>
              </a:rPr>
              <a:t>training </a:t>
            </a:r>
            <a:r>
              <a:rPr lang="en-US" sz="4400" b="1" dirty="0">
                <a:latin typeface="+mn-lt"/>
              </a:rPr>
              <a:t>e</a:t>
            </a:r>
            <a:r>
              <a:rPr lang="en-US" sz="4400" b="1" dirty="0" smtClean="0">
                <a:latin typeface="+mn-lt"/>
              </a:rPr>
              <a:t>xperience</a:t>
            </a:r>
            <a:endParaRPr lang="en-US" sz="4400" b="1" dirty="0">
              <a:latin typeface="+mn-lt"/>
            </a:endParaRPr>
          </a:p>
        </p:txBody>
      </p:sp>
      <p:sp>
        <p:nvSpPr>
          <p:cNvPr id="7"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
        <p:nvSpPr>
          <p:cNvPr id="8" name="Rectangle 3"/>
          <p:cNvSpPr txBox="1">
            <a:spLocks noChangeArrowheads="1"/>
          </p:cNvSpPr>
          <p:nvPr/>
        </p:nvSpPr>
        <p:spPr>
          <a:xfrm>
            <a:off x="152400" y="1524000"/>
            <a:ext cx="8763000" cy="35052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IN" sz="2800" dirty="0" smtClean="0">
                <a:latin typeface="+mn-lt"/>
              </a:rPr>
              <a:t>A second important attribute of the training experience is the degree to which the learner controls the sequence of training examples.</a:t>
            </a:r>
            <a:endParaRPr lang="en-US" sz="2800" dirty="0" smtClean="0">
              <a:latin typeface="+mn-lt"/>
            </a:endParaRP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IN" sz="2400" dirty="0" smtClean="0">
                <a:latin typeface="+mn-lt"/>
              </a:rPr>
              <a:t>the learner might rely on the teacher to select informative board states and to provide the correct move for each.</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IN" sz="2400" dirty="0" smtClean="0">
                <a:latin typeface="+mn-lt"/>
              </a:rPr>
              <a:t>the learner might itself propose board states that it finds particularly confusing and ask the teacher for the correct move.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4"/>
        <p:cNvGrpSpPr/>
        <p:nvPr/>
      </p:nvGrpSpPr>
      <p:grpSpPr>
        <a:xfrm>
          <a:off x="0" y="0"/>
          <a:ext cx="0" cy="0"/>
          <a:chOff x="0" y="0"/>
          <a:chExt cx="0" cy="0"/>
        </a:xfrm>
      </p:grpSpPr>
      <p:sp>
        <p:nvSpPr>
          <p:cNvPr id="1485" name="Google Shape;1485;p113"/>
          <p:cNvSpPr txBox="1">
            <a:spLocks noGrp="1"/>
          </p:cNvSpPr>
          <p:nvPr>
            <p:ph type="title"/>
          </p:nvPr>
        </p:nvSpPr>
        <p:spPr>
          <a:xfrm>
            <a:off x="0" y="557824"/>
            <a:ext cx="6400800" cy="6960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US" sz="3600" dirty="0"/>
              <a:t>What We’ll Cover in this Course</a:t>
            </a:r>
          </a:p>
        </p:txBody>
      </p:sp>
      <p:sp>
        <p:nvSpPr>
          <p:cNvPr id="1486" name="Google Shape;1486;p113"/>
          <p:cNvSpPr txBox="1"/>
          <p:nvPr/>
        </p:nvSpPr>
        <p:spPr>
          <a:xfrm>
            <a:off x="228600" y="1501100"/>
            <a:ext cx="8517900" cy="3972600"/>
          </a:xfrm>
          <a:prstGeom prst="rect">
            <a:avLst/>
          </a:prstGeom>
          <a:noFill/>
          <a:ln>
            <a:noFill/>
          </a:ln>
        </p:spPr>
        <p:txBody>
          <a:bodyPr spcFirstLastPara="1" wrap="square" lIns="0" tIns="12700" rIns="0" bIns="0" anchor="t" anchorCtr="0">
            <a:noAutofit/>
          </a:bodyPr>
          <a:lstStyle/>
          <a:p>
            <a:pPr marL="355600" indent="-342900" fontAlgn="auto">
              <a:spcBef>
                <a:spcPts val="0"/>
              </a:spcBef>
              <a:spcAft>
                <a:spcPts val="0"/>
              </a:spcAft>
              <a:buClr>
                <a:srgbClr val="000000"/>
              </a:buClr>
              <a:buSzPts val="2800"/>
              <a:buFont typeface="Arial" panose="020B0604020202020204"/>
              <a:buChar char="•"/>
            </a:pPr>
            <a:r>
              <a:rPr lang="en-US" sz="2800" b="1" kern="0" dirty="0">
                <a:solidFill>
                  <a:srgbClr val="000000"/>
                </a:solidFill>
                <a:latin typeface="Trebuchet MS" panose="020B0603020202020204"/>
                <a:ea typeface="Trebuchet MS" panose="020B0603020202020204"/>
                <a:cs typeface="Trebuchet MS" panose="020B0603020202020204"/>
                <a:sym typeface="Trebuchet MS" panose="020B0603020202020204"/>
              </a:rPr>
              <a:t>Supervised </a:t>
            </a:r>
            <a:r>
              <a:rPr lang="en-US" sz="2800" b="1" kern="0" dirty="0" smtClean="0">
                <a:solidFill>
                  <a:srgbClr val="000000"/>
                </a:solidFill>
                <a:latin typeface="Trebuchet MS" panose="020B0603020202020204"/>
                <a:ea typeface="Trebuchet MS" panose="020B0603020202020204"/>
                <a:cs typeface="Trebuchet MS" panose="020B0603020202020204"/>
                <a:sym typeface="Trebuchet MS" panose="020B0603020202020204"/>
              </a:rPr>
              <a:t>learning algorithms</a:t>
            </a:r>
            <a:endParaRPr lang="en-US" sz="2800" b="1" kern="0" dirty="0" smtClean="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755650" lvl="1" indent="-285750" fontAlgn="auto">
              <a:spcBef>
                <a:spcPts val="20"/>
              </a:spcBef>
              <a:spcAft>
                <a:spcPts val="0"/>
              </a:spcAft>
              <a:buClr>
                <a:srgbClr val="000000"/>
              </a:buClr>
              <a:buSzPts val="2400"/>
              <a:buFont typeface="Arial" panose="020B0604020202020204"/>
              <a:buChar char="–"/>
            </a:pPr>
            <a:r>
              <a:rPr lang="en-US" sz="2400" kern="0" dirty="0" smtClean="0">
                <a:solidFill>
                  <a:srgbClr val="000000"/>
                </a:solidFill>
                <a:latin typeface="Trebuchet MS" panose="020B0603020202020204"/>
                <a:ea typeface="Trebuchet MS" panose="020B0603020202020204"/>
                <a:cs typeface="Trebuchet MS" panose="020B0603020202020204"/>
                <a:sym typeface="Trebuchet MS" panose="020B0603020202020204"/>
              </a:rPr>
              <a:t>Regression</a:t>
            </a:r>
            <a:endParaRPr lang="en-US" sz="2400" kern="0" dirty="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755650" lvl="1" indent="-285750" fontAlgn="auto">
              <a:lnSpc>
                <a:spcPct val="118000"/>
              </a:lnSpc>
              <a:spcBef>
                <a:spcPts val="20"/>
              </a:spcBef>
              <a:spcAft>
                <a:spcPts val="0"/>
              </a:spcAft>
              <a:buClr>
                <a:srgbClr val="000000"/>
              </a:buClr>
              <a:buSzPts val="2400"/>
              <a:buFont typeface="Arial" panose="020B0604020202020204"/>
              <a:buChar char="–"/>
            </a:pPr>
            <a:r>
              <a:rPr lang="en-US" sz="2400" kern="0" dirty="0" smtClean="0">
                <a:solidFill>
                  <a:srgbClr val="000000"/>
                </a:solidFill>
                <a:latin typeface="Trebuchet MS" panose="020B0603020202020204"/>
                <a:ea typeface="Trebuchet MS" panose="020B0603020202020204"/>
                <a:cs typeface="Trebuchet MS" panose="020B0603020202020204"/>
                <a:sym typeface="Trebuchet MS" panose="020B0603020202020204"/>
              </a:rPr>
              <a:t>Naïve Bayes </a:t>
            </a:r>
          </a:p>
          <a:p>
            <a:pPr marL="755650" lvl="1" indent="-285750" fontAlgn="auto">
              <a:lnSpc>
                <a:spcPct val="118000"/>
              </a:lnSpc>
              <a:spcBef>
                <a:spcPts val="20"/>
              </a:spcBef>
              <a:spcAft>
                <a:spcPts val="0"/>
              </a:spcAft>
              <a:buClr>
                <a:srgbClr val="000000"/>
              </a:buClr>
              <a:buSzPts val="2400"/>
              <a:buFont typeface="Arial" panose="020B0604020202020204"/>
              <a:buChar char="–"/>
            </a:pPr>
            <a:r>
              <a:rPr lang="en-US" sz="2400" kern="0" dirty="0" smtClean="0">
                <a:solidFill>
                  <a:srgbClr val="000000"/>
                </a:solidFill>
                <a:latin typeface="Trebuchet MS" panose="020B0603020202020204"/>
                <a:ea typeface="Trebuchet MS" panose="020B0603020202020204"/>
                <a:cs typeface="Trebuchet MS" panose="020B0603020202020204"/>
                <a:sym typeface="Trebuchet MS" panose="020B0603020202020204"/>
              </a:rPr>
              <a:t>Logistic </a:t>
            </a:r>
            <a:r>
              <a:rPr lang="en-US" sz="2400" kern="0" dirty="0">
                <a:solidFill>
                  <a:srgbClr val="000000"/>
                </a:solidFill>
                <a:latin typeface="Trebuchet MS" panose="020B0603020202020204"/>
                <a:ea typeface="Trebuchet MS" panose="020B0603020202020204"/>
                <a:cs typeface="Trebuchet MS" panose="020B0603020202020204"/>
                <a:sym typeface="Trebuchet MS" panose="020B0603020202020204"/>
              </a:rPr>
              <a:t>regression</a:t>
            </a:r>
          </a:p>
          <a:p>
            <a:pPr marL="755650" lvl="1" indent="-285750" fontAlgn="auto">
              <a:spcBef>
                <a:spcPts val="20"/>
              </a:spcBef>
              <a:spcAft>
                <a:spcPts val="0"/>
              </a:spcAft>
              <a:buClr>
                <a:srgbClr val="000000"/>
              </a:buClr>
              <a:buSzPts val="2400"/>
              <a:buFont typeface="Arial" panose="020B0604020202020204"/>
              <a:buChar char="–"/>
            </a:pPr>
            <a:r>
              <a:rPr lang="en-US" sz="2400" kern="0" dirty="0" smtClean="0">
                <a:solidFill>
                  <a:srgbClr val="000000"/>
                </a:solidFill>
                <a:latin typeface="Trebuchet MS" panose="020B0603020202020204"/>
                <a:ea typeface="Trebuchet MS" panose="020B0603020202020204"/>
                <a:cs typeface="Trebuchet MS" panose="020B0603020202020204"/>
                <a:sym typeface="Trebuchet MS" panose="020B0603020202020204"/>
              </a:rPr>
              <a:t>Decision </a:t>
            </a:r>
            <a:r>
              <a:rPr lang="en-US" sz="2400" kern="0" dirty="0" smtClean="0">
                <a:solidFill>
                  <a:srgbClr val="000000"/>
                </a:solidFill>
                <a:latin typeface="Trebuchet MS" panose="020B0603020202020204"/>
                <a:ea typeface="Trebuchet MS" panose="020B0603020202020204"/>
                <a:cs typeface="Trebuchet MS" panose="020B0603020202020204"/>
                <a:sym typeface="Trebuchet MS" panose="020B0603020202020204"/>
              </a:rPr>
              <a:t>Tree (Random Forest)</a:t>
            </a:r>
            <a:endParaRPr lang="en-US" sz="2400" kern="0" dirty="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755650" marR="79375" lvl="1" indent="-285750" fontAlgn="auto">
              <a:lnSpc>
                <a:spcPct val="80000"/>
              </a:lnSpc>
              <a:spcBef>
                <a:spcPts val="600"/>
              </a:spcBef>
              <a:spcAft>
                <a:spcPts val="0"/>
              </a:spcAft>
              <a:buClr>
                <a:srgbClr val="000000"/>
              </a:buClr>
              <a:buSzPts val="2400"/>
              <a:buFont typeface="Arial" panose="020B0604020202020204"/>
              <a:buChar char="–"/>
            </a:pPr>
            <a:r>
              <a:rPr lang="en-US" sz="2400" kern="0" dirty="0">
                <a:solidFill>
                  <a:srgbClr val="000000"/>
                </a:solidFill>
                <a:latin typeface="Trebuchet MS" panose="020B0603020202020204"/>
                <a:ea typeface="Trebuchet MS" panose="020B0603020202020204"/>
                <a:cs typeface="Trebuchet MS" panose="020B0603020202020204"/>
                <a:sym typeface="Trebuchet MS" panose="020B0603020202020204"/>
              </a:rPr>
              <a:t>Neural </a:t>
            </a:r>
            <a:r>
              <a:rPr lang="en-US" sz="2400" kern="0" dirty="0" smtClean="0">
                <a:solidFill>
                  <a:srgbClr val="000000"/>
                </a:solidFill>
                <a:latin typeface="Trebuchet MS" panose="020B0603020202020204"/>
                <a:ea typeface="Trebuchet MS" panose="020B0603020202020204"/>
                <a:cs typeface="Trebuchet MS" panose="020B0603020202020204"/>
                <a:sym typeface="Trebuchet MS" panose="020B0603020202020204"/>
              </a:rPr>
              <a:t>networks</a:t>
            </a:r>
          </a:p>
          <a:p>
            <a:pPr marL="755650" marR="79375" lvl="1" indent="-285750" fontAlgn="auto">
              <a:lnSpc>
                <a:spcPct val="80000"/>
              </a:lnSpc>
              <a:spcBef>
                <a:spcPts val="600"/>
              </a:spcBef>
              <a:spcAft>
                <a:spcPts val="0"/>
              </a:spcAft>
              <a:buClr>
                <a:srgbClr val="000000"/>
              </a:buClr>
              <a:buSzPts val="2400"/>
              <a:buFont typeface="Arial" panose="020B0604020202020204"/>
              <a:buChar char="–"/>
            </a:pPr>
            <a:r>
              <a:rPr lang="en-US" sz="2400" kern="0" dirty="0">
                <a:solidFill>
                  <a:srgbClr val="000000"/>
                </a:solidFill>
                <a:latin typeface="Trebuchet MS" panose="020B0603020202020204"/>
                <a:ea typeface="Trebuchet MS" panose="020B0603020202020204"/>
                <a:cs typeface="Trebuchet MS" panose="020B0603020202020204"/>
                <a:sym typeface="Trebuchet MS" panose="020B0603020202020204"/>
              </a:rPr>
              <a:t>Support vector machines</a:t>
            </a:r>
          </a:p>
          <a:p>
            <a:pPr marL="355600" indent="-342900" fontAlgn="auto">
              <a:spcBef>
                <a:spcPts val="0"/>
              </a:spcBef>
              <a:spcAft>
                <a:spcPts val="0"/>
              </a:spcAft>
              <a:buClr>
                <a:srgbClr val="000000"/>
              </a:buClr>
              <a:buSzPts val="2800"/>
              <a:buFont typeface="Arial" panose="020B0604020202020204"/>
              <a:buChar char="•"/>
            </a:pPr>
            <a:r>
              <a:rPr lang="en-US" sz="2800" b="1" kern="0" dirty="0" smtClean="0">
                <a:solidFill>
                  <a:srgbClr val="000000"/>
                </a:solidFill>
                <a:latin typeface="Trebuchet MS" panose="020B0603020202020204"/>
                <a:ea typeface="Trebuchet MS" panose="020B0603020202020204"/>
                <a:cs typeface="Trebuchet MS" panose="020B0603020202020204"/>
                <a:sym typeface="Trebuchet MS" panose="020B0603020202020204"/>
              </a:rPr>
              <a:t>Unsupervised learning</a:t>
            </a:r>
          </a:p>
          <a:p>
            <a:pPr marL="812800" lvl="1" indent="-342900" fontAlgn="auto">
              <a:spcBef>
                <a:spcPts val="0"/>
              </a:spcBef>
              <a:spcAft>
                <a:spcPts val="0"/>
              </a:spcAft>
              <a:buClr>
                <a:srgbClr val="000000"/>
              </a:buClr>
              <a:buSzPts val="2800"/>
              <a:buFont typeface="Arial" panose="020B0604020202020204" pitchFamily="34" charset="0"/>
              <a:buChar char="•"/>
            </a:pPr>
            <a:r>
              <a:rPr lang="en-US" sz="2400" dirty="0" smtClean="0">
                <a:latin typeface="Trebuchet MS" panose="020B0603020202020204"/>
                <a:ea typeface="Trebuchet MS" panose="020B0603020202020204"/>
                <a:cs typeface="Trebuchet MS" panose="020B0603020202020204"/>
                <a:sym typeface="Trebuchet MS" panose="020B0603020202020204"/>
              </a:rPr>
              <a:t>Clustering</a:t>
            </a:r>
          </a:p>
          <a:p>
            <a:pPr marL="812800" lvl="1" indent="-342900" fontAlgn="auto">
              <a:spcBef>
                <a:spcPts val="0"/>
              </a:spcBef>
              <a:spcAft>
                <a:spcPts val="0"/>
              </a:spcAft>
              <a:buClr>
                <a:srgbClr val="000000"/>
              </a:buClr>
              <a:buSzPts val="2800"/>
              <a:buFont typeface="Arial" panose="020B0604020202020204"/>
              <a:buChar char="•"/>
            </a:pPr>
            <a:r>
              <a:rPr lang="en-US" sz="2400" dirty="0" smtClean="0">
                <a:latin typeface="Trebuchet MS" panose="020B0603020202020204"/>
                <a:ea typeface="Trebuchet MS" panose="020B0603020202020204"/>
                <a:cs typeface="Trebuchet MS" panose="020B0603020202020204"/>
                <a:sym typeface="Trebuchet MS" panose="020B0603020202020204"/>
              </a:rPr>
              <a:t>Dimensionality reduction</a:t>
            </a:r>
          </a:p>
          <a:p>
            <a:pPr marL="355600" indent="-342900" fontAlgn="auto">
              <a:spcBef>
                <a:spcPts val="0"/>
              </a:spcBef>
              <a:spcAft>
                <a:spcPts val="0"/>
              </a:spcAft>
              <a:buClr>
                <a:srgbClr val="000000"/>
              </a:buClr>
              <a:buSzPts val="2800"/>
              <a:buFont typeface="Arial" panose="020B0604020202020204"/>
              <a:buChar char="•"/>
            </a:pPr>
            <a:r>
              <a:rPr lang="en-US" sz="2800" b="1" kern="0" dirty="0">
                <a:solidFill>
                  <a:srgbClr val="000000"/>
                </a:solidFill>
                <a:latin typeface="Trebuchet MS" panose="020B0603020202020204"/>
                <a:ea typeface="Trebuchet MS" panose="020B0603020202020204"/>
                <a:cs typeface="Trebuchet MS" panose="020B0603020202020204"/>
                <a:sym typeface="Trebuchet MS" panose="020B0603020202020204"/>
              </a:rPr>
              <a:t>Applications</a:t>
            </a:r>
          </a:p>
          <a:p>
            <a:pPr marL="355600" indent="-342900" fontAlgn="auto">
              <a:spcBef>
                <a:spcPts val="0"/>
              </a:spcBef>
              <a:spcAft>
                <a:spcPts val="0"/>
              </a:spcAft>
              <a:buClr>
                <a:srgbClr val="000000"/>
              </a:buClr>
              <a:buSzPts val="2800"/>
              <a:buFont typeface="Arial" panose="020B0604020202020204"/>
              <a:buChar char="•"/>
            </a:pPr>
            <a:r>
              <a:rPr lang="en-US" sz="2800" b="1" kern="0" dirty="0">
                <a:solidFill>
                  <a:srgbClr val="000000"/>
                </a:solidFill>
                <a:latin typeface="Trebuchet MS" panose="020B0603020202020204"/>
                <a:ea typeface="Trebuchet MS" panose="020B0603020202020204"/>
                <a:cs typeface="Trebuchet MS" panose="020B0603020202020204"/>
                <a:sym typeface="Trebuchet MS" panose="020B0603020202020204"/>
              </a:rPr>
              <a:t>Ensemble Learning</a:t>
            </a:r>
          </a:p>
          <a:p>
            <a:pPr marL="355600" indent="-342900" fontAlgn="auto">
              <a:spcBef>
                <a:spcPts val="0"/>
              </a:spcBef>
              <a:spcAft>
                <a:spcPts val="0"/>
              </a:spcAft>
              <a:buClr>
                <a:srgbClr val="000000"/>
              </a:buClr>
              <a:buSzPts val="2800"/>
              <a:buFont typeface="Arial" panose="020B0604020202020204"/>
              <a:buChar char="•"/>
            </a:pPr>
            <a:endParaRPr sz="2800" kern="0" dirty="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755650" lvl="1" indent="-285750" fontAlgn="auto">
              <a:spcBef>
                <a:spcPts val="40"/>
              </a:spcBef>
              <a:spcAft>
                <a:spcPts val="0"/>
              </a:spcAft>
              <a:buClr>
                <a:srgbClr val="000000"/>
              </a:buClr>
              <a:buSzPts val="2400"/>
              <a:buFont typeface="Arial" panose="020B0604020202020204"/>
              <a:buChar char="–"/>
            </a:pPr>
            <a:endParaRPr lang="en-US" sz="2400" kern="0" dirty="0" smtClean="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4203065" lvl="0">
              <a:spcBef>
                <a:spcPts val="0"/>
              </a:spcBef>
              <a:spcAft>
                <a:spcPts val="0"/>
              </a:spcAft>
              <a:buClr>
                <a:schemeClr val="dk1"/>
              </a:buClr>
              <a:buSzPts val="2800"/>
            </a:pPr>
            <a:r>
              <a:rPr lang="en-US" dirty="0"/>
              <a:t>Unsupervised learning</a:t>
            </a:r>
          </a:p>
          <a:p>
            <a:pPr marL="4545965" lvl="0" indent="-342900">
              <a:lnSpc>
                <a:spcPct val="119000"/>
              </a:lnSpc>
              <a:spcBef>
                <a:spcPts val="20"/>
              </a:spcBef>
              <a:spcAft>
                <a:spcPts val="0"/>
              </a:spcAft>
              <a:buClr>
                <a:schemeClr val="dk1"/>
              </a:buClr>
              <a:buSzPts val="2800"/>
              <a:buFont typeface="Arial" panose="020B0604020202020204"/>
              <a:buChar char="•"/>
            </a:pPr>
            <a:r>
              <a:rPr lang="en-US" dirty="0" smtClean="0"/>
              <a:t>Evaluation</a:t>
            </a:r>
            <a:endParaRPr lang="en-US" dirty="0"/>
          </a:p>
          <a:p>
            <a:pPr marL="4545965" lvl="0" indent="-342900">
              <a:lnSpc>
                <a:spcPct val="119000"/>
              </a:lnSpc>
              <a:spcBef>
                <a:spcPts val="0"/>
              </a:spcBef>
              <a:spcAft>
                <a:spcPts val="0"/>
              </a:spcAft>
              <a:buClr>
                <a:schemeClr val="dk1"/>
              </a:buClr>
              <a:buSzPts val="2800"/>
              <a:buFont typeface="Arial" panose="020B0604020202020204"/>
              <a:buChar char="•"/>
            </a:pPr>
            <a:r>
              <a:rPr lang="en-US" dirty="0"/>
              <a:t>Applications</a:t>
            </a:r>
          </a:p>
          <a:p>
            <a:pPr marL="4545965" lvl="0" indent="-342900">
              <a:lnSpc>
                <a:spcPct val="119000"/>
              </a:lnSpc>
              <a:spcBef>
                <a:spcPts val="0"/>
              </a:spcBef>
              <a:spcAft>
                <a:spcPts val="0"/>
              </a:spcAft>
              <a:buClr>
                <a:schemeClr val="dk1"/>
              </a:buClr>
              <a:buSzPts val="2800"/>
              <a:buFont typeface="Arial" panose="020B0604020202020204"/>
              <a:buChar char="•"/>
            </a:pPr>
            <a:r>
              <a:rPr lang="en-US" dirty="0"/>
              <a:t>Combining Classifiers</a:t>
            </a:r>
          </a:p>
          <a:p>
            <a:pPr marL="755650" marR="79375" lvl="1" indent="-285750" fontAlgn="auto">
              <a:lnSpc>
                <a:spcPct val="80000"/>
              </a:lnSpc>
              <a:spcBef>
                <a:spcPts val="600"/>
              </a:spcBef>
              <a:spcAft>
                <a:spcPts val="0"/>
              </a:spcAft>
              <a:buClr>
                <a:srgbClr val="000000"/>
              </a:buClr>
              <a:buSzPts val="2400"/>
              <a:buFont typeface="Arial" panose="020B0604020202020204"/>
              <a:buChar char="–"/>
            </a:pPr>
            <a:endParaRPr lang="en-US" sz="2400" kern="0" dirty="0" smtClean="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755650" marR="79375" lvl="1" indent="-285750" fontAlgn="auto">
              <a:lnSpc>
                <a:spcPct val="80000"/>
              </a:lnSpc>
              <a:spcBef>
                <a:spcPts val="600"/>
              </a:spcBef>
              <a:spcAft>
                <a:spcPts val="0"/>
              </a:spcAft>
              <a:buClr>
                <a:srgbClr val="000000"/>
              </a:buClr>
              <a:buSzPts val="2400"/>
              <a:buFont typeface="Arial" panose="020B0604020202020204"/>
              <a:buChar char="–"/>
            </a:pPr>
            <a:endParaRPr lang="en-US" sz="2400" kern="0" dirty="0" smtClean="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755650" marR="79375" lvl="1" indent="-285750" fontAlgn="auto">
              <a:lnSpc>
                <a:spcPct val="80000"/>
              </a:lnSpc>
              <a:spcBef>
                <a:spcPts val="600"/>
              </a:spcBef>
              <a:spcAft>
                <a:spcPts val="0"/>
              </a:spcAft>
              <a:buClr>
                <a:srgbClr val="000000"/>
              </a:buClr>
              <a:buSzPts val="2400"/>
              <a:buFont typeface="Arial" panose="020B0604020202020204"/>
              <a:buChar char="–"/>
            </a:pPr>
            <a:endParaRPr sz="2400" kern="0" dirty="0">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1488" name="Google Shape;1488;p113"/>
          <p:cNvSpPr/>
          <p:nvPr/>
        </p:nvSpPr>
        <p:spPr>
          <a:xfrm>
            <a:off x="0" y="5473700"/>
            <a:ext cx="9143999" cy="48158"/>
          </a:xfrm>
          <a:prstGeom prst="rect">
            <a:avLst/>
          </a:prstGeom>
          <a:blipFill rotWithShape="1">
            <a:blip r:embed="rId3"/>
            <a:stretch>
              <a:fillRect/>
            </a:stretch>
          </a:blipFill>
          <a:ln>
            <a:noFill/>
          </a:ln>
        </p:spPr>
        <p:txBody>
          <a:bodyPr spcFirstLastPara="1" wrap="square" lIns="0" tIns="0" rIns="0" bIns="0" anchor="t" anchorCtr="0">
            <a:noAutofit/>
          </a:bodyPr>
          <a:lstStyle/>
          <a:p>
            <a:pPr fontAlgn="auto">
              <a:spcBef>
                <a:spcPts val="0"/>
              </a:spcBef>
              <a:spcAft>
                <a:spcPts val="0"/>
              </a:spcAft>
              <a:buClr>
                <a:srgbClr val="000000"/>
              </a:buClr>
              <a:buFont typeface="Arial" panose="020B0604020202020204"/>
              <a:buNone/>
            </a:pPr>
            <a:endParaRPr sz="1800" kern="0">
              <a:solidFill>
                <a:srgbClr val="000000"/>
              </a:solidFill>
              <a:latin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1236318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533400"/>
            <a:ext cx="9144000" cy="735874"/>
          </a:xfrm>
        </p:spPr>
        <p:txBody>
          <a:bodyPr/>
          <a:lstStyle/>
          <a:p>
            <a:pPr algn="just"/>
            <a:r>
              <a:rPr lang="en-US" sz="4400" b="1" dirty="0" smtClean="0">
                <a:latin typeface="+mn-lt"/>
              </a:rPr>
              <a:t>Choosing </a:t>
            </a:r>
            <a:r>
              <a:rPr lang="en-US" sz="4400" b="1" dirty="0">
                <a:latin typeface="+mn-lt"/>
              </a:rPr>
              <a:t>the </a:t>
            </a:r>
            <a:r>
              <a:rPr lang="en-US" sz="4400" b="1" dirty="0" smtClean="0">
                <a:latin typeface="+mn-lt"/>
              </a:rPr>
              <a:t>training </a:t>
            </a:r>
            <a:r>
              <a:rPr lang="en-US" sz="4400" b="1" dirty="0">
                <a:latin typeface="+mn-lt"/>
              </a:rPr>
              <a:t>e</a:t>
            </a:r>
            <a:r>
              <a:rPr lang="en-US" sz="4400" b="1" dirty="0" smtClean="0">
                <a:latin typeface="+mn-lt"/>
              </a:rPr>
              <a:t>xperience</a:t>
            </a:r>
            <a:endParaRPr lang="en-US" sz="4400" b="1" dirty="0">
              <a:latin typeface="+mn-lt"/>
            </a:endParaRPr>
          </a:p>
        </p:txBody>
      </p:sp>
      <p:sp>
        <p:nvSpPr>
          <p:cNvPr id="7"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
        <p:nvSpPr>
          <p:cNvPr id="8" name="Rectangle 3"/>
          <p:cNvSpPr txBox="1">
            <a:spLocks noChangeArrowheads="1"/>
          </p:cNvSpPr>
          <p:nvPr/>
        </p:nvSpPr>
        <p:spPr>
          <a:xfrm>
            <a:off x="152400" y="1524000"/>
            <a:ext cx="8763000" cy="48768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IN" sz="2800" dirty="0" smtClean="0">
                <a:latin typeface="+mn-lt"/>
              </a:rPr>
              <a:t>A third important attribute of the training experience is how well it represents the distribution of examples over which the final system performance </a:t>
            </a:r>
            <a:r>
              <a:rPr lang="en-IN" sz="2800" b="1" i="1" dirty="0" smtClean="0">
                <a:latin typeface="+mn-lt"/>
              </a:rPr>
              <a:t>P</a:t>
            </a:r>
            <a:r>
              <a:rPr lang="en-IN" sz="2800" dirty="0" smtClean="0">
                <a:latin typeface="+mn-lt"/>
              </a:rPr>
              <a:t> must be measured.</a:t>
            </a:r>
            <a:endParaRPr lang="en-US" sz="2800" dirty="0" smtClean="0">
              <a:latin typeface="+mn-lt"/>
            </a:endParaRP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IN" sz="2400" dirty="0" smtClean="0">
                <a:latin typeface="+mn-lt"/>
              </a:rPr>
              <a:t>learning is most reliable when the training examples follow a distribution similar to that of future test examples.</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IN" sz="2400" dirty="0" smtClean="0">
                <a:latin typeface="+mn-lt"/>
              </a:rPr>
              <a:t>the performance metric </a:t>
            </a:r>
            <a:r>
              <a:rPr lang="en-IN" sz="2400" b="1" i="1" dirty="0" smtClean="0">
                <a:latin typeface="+mn-lt"/>
              </a:rPr>
              <a:t>P</a:t>
            </a:r>
            <a:r>
              <a:rPr lang="en-IN" sz="2400" dirty="0" smtClean="0">
                <a:latin typeface="+mn-lt"/>
              </a:rPr>
              <a:t> is the percent of games the system wins in the world tournament. If its training experience </a:t>
            </a:r>
            <a:r>
              <a:rPr lang="en-IN" sz="2400" b="1" i="1" dirty="0" smtClean="0">
                <a:latin typeface="+mn-lt"/>
              </a:rPr>
              <a:t>E</a:t>
            </a:r>
            <a:r>
              <a:rPr lang="en-IN" sz="2400" dirty="0" smtClean="0">
                <a:latin typeface="+mn-lt"/>
              </a:rPr>
              <a:t> consists only of games played against itself, there is an obvious danger that this training experience might not be fully representative of the distribution of situations over which it will later be tested.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533400"/>
            <a:ext cx="9144000" cy="735874"/>
          </a:xfrm>
        </p:spPr>
        <p:txBody>
          <a:bodyPr/>
          <a:lstStyle/>
          <a:p>
            <a:pPr algn="just"/>
            <a:r>
              <a:rPr lang="en-US" sz="4400" b="1" dirty="0" smtClean="0">
                <a:latin typeface="+mn-lt"/>
              </a:rPr>
              <a:t>Choosing </a:t>
            </a:r>
            <a:r>
              <a:rPr lang="en-US" sz="4400" b="1" dirty="0">
                <a:latin typeface="+mn-lt"/>
              </a:rPr>
              <a:t>the </a:t>
            </a:r>
            <a:r>
              <a:rPr lang="en-US" sz="4400" b="1" dirty="0" smtClean="0">
                <a:latin typeface="+mn-lt"/>
              </a:rPr>
              <a:t>training </a:t>
            </a:r>
            <a:r>
              <a:rPr lang="en-US" sz="4400" b="1" dirty="0">
                <a:latin typeface="+mn-lt"/>
              </a:rPr>
              <a:t>e</a:t>
            </a:r>
            <a:r>
              <a:rPr lang="en-US" sz="4400" b="1" dirty="0" smtClean="0">
                <a:latin typeface="+mn-lt"/>
              </a:rPr>
              <a:t>xperience</a:t>
            </a:r>
            <a:endParaRPr lang="en-US" sz="4400" b="1" dirty="0">
              <a:latin typeface="+mn-lt"/>
            </a:endParaRPr>
          </a:p>
        </p:txBody>
      </p:sp>
      <p:sp>
        <p:nvSpPr>
          <p:cNvPr id="7"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
        <p:nvSpPr>
          <p:cNvPr id="8" name="Rectangle 3"/>
          <p:cNvSpPr txBox="1">
            <a:spLocks noChangeArrowheads="1"/>
          </p:cNvSpPr>
          <p:nvPr/>
        </p:nvSpPr>
        <p:spPr>
          <a:xfrm>
            <a:off x="152400" y="1524000"/>
            <a:ext cx="8763000" cy="4267200"/>
          </a:xfrm>
          <a:prstGeom prst="rect">
            <a:avLst/>
          </a:prstGeom>
        </p:spPr>
        <p:txBody>
          <a:bodyPr vert="horz" lIns="91440" tIns="45720" rIns="91440" bIns="45720" rtlCol="0">
            <a:noAutofit/>
          </a:bodyPr>
          <a:lstStyle/>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IN" sz="2800" dirty="0" smtClean="0">
                <a:latin typeface="+mn-lt"/>
              </a:rPr>
              <a:t>For example, the learner might never encounter certain crucial board states that are very likely to be played by the human checkers champion. </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IN" sz="2800" dirty="0" smtClean="0">
                <a:latin typeface="+mn-lt"/>
              </a:rPr>
              <a:t>it is often necessary to learn from a distribution of examples that is somewhat different from those on which the final system will be evaluated</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IN" sz="2800" dirty="0" smtClean="0">
                <a:latin typeface="+mn-lt"/>
              </a:rPr>
              <a:t>one distribution of examples will not necessary lead to strong performance over some other distribution.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520337"/>
            <a:ext cx="9144000" cy="762000"/>
          </a:xfrm>
        </p:spPr>
        <p:txBody>
          <a:bodyPr/>
          <a:lstStyle/>
          <a:p>
            <a:r>
              <a:rPr lang="en-US" sz="4400" b="1" dirty="0" smtClean="0">
                <a:latin typeface="+mn-lt"/>
              </a:rPr>
              <a:t>Choosing </a:t>
            </a:r>
            <a:r>
              <a:rPr lang="en-US" sz="4400" b="1" dirty="0">
                <a:latin typeface="+mn-lt"/>
              </a:rPr>
              <a:t>the Target Function</a:t>
            </a:r>
          </a:p>
        </p:txBody>
      </p:sp>
      <p:sp>
        <p:nvSpPr>
          <p:cNvPr id="20483" name="Rectangle 3"/>
          <p:cNvSpPr>
            <a:spLocks noGrp="1" noChangeArrowheads="1"/>
          </p:cNvSpPr>
          <p:nvPr>
            <p:ph idx="1"/>
          </p:nvPr>
        </p:nvSpPr>
        <p:spPr>
          <a:xfrm>
            <a:off x="228600" y="1524000"/>
            <a:ext cx="8610600" cy="4713312"/>
          </a:xfrm>
        </p:spPr>
        <p:txBody>
          <a:bodyPr>
            <a:noAutofit/>
          </a:bodyPr>
          <a:lstStyle/>
          <a:p>
            <a:r>
              <a:rPr lang="en-US" sz="2600" i="1" dirty="0" err="1" smtClean="0"/>
              <a:t>ChooseMove</a:t>
            </a:r>
            <a:r>
              <a:rPr lang="en-US" sz="2600" dirty="0"/>
              <a:t>, however, is difficult to learn. </a:t>
            </a:r>
            <a:endParaRPr lang="en-US" sz="2600" dirty="0" smtClean="0"/>
          </a:p>
          <a:p>
            <a:r>
              <a:rPr lang="en-US" sz="2600" dirty="0" smtClean="0"/>
              <a:t>An </a:t>
            </a:r>
            <a:r>
              <a:rPr lang="en-US" sz="2600" dirty="0"/>
              <a:t>easier and related target function to learn </a:t>
            </a:r>
            <a:r>
              <a:rPr lang="en-US" sz="2600" dirty="0" smtClean="0"/>
              <a:t>is function </a:t>
            </a:r>
          </a:p>
          <a:p>
            <a:pPr marL="0" indent="0">
              <a:buNone/>
            </a:pPr>
            <a:r>
              <a:rPr lang="en-US" sz="2600" i="1" dirty="0" smtClean="0"/>
              <a:t>V</a:t>
            </a:r>
            <a:r>
              <a:rPr lang="en-US" sz="2600" dirty="0"/>
              <a:t>: B --&gt; R, which assigns a numerical score to each board. The better the </a:t>
            </a:r>
            <a:r>
              <a:rPr lang="en-US" sz="2600" dirty="0" smtClean="0"/>
              <a:t>board positions B, </a:t>
            </a:r>
            <a:r>
              <a:rPr lang="en-US" sz="2600" dirty="0"/>
              <a:t>the higher the </a:t>
            </a:r>
            <a:r>
              <a:rPr lang="en-US" sz="2600" dirty="0" smtClean="0"/>
              <a:t>score R.</a:t>
            </a:r>
          </a:p>
          <a:p>
            <a:r>
              <a:rPr lang="en-IN" sz="2600" dirty="0" smtClean="0"/>
              <a:t>If the system can successfully learn such a target function </a:t>
            </a:r>
            <a:r>
              <a:rPr lang="en-IN" sz="2600" b="1" i="1" dirty="0" smtClean="0"/>
              <a:t>V, </a:t>
            </a:r>
            <a:r>
              <a:rPr lang="en-IN" sz="2600" dirty="0" smtClean="0"/>
              <a:t>then it can easily use it to select the best move from any current board position. </a:t>
            </a:r>
          </a:p>
          <a:p>
            <a:r>
              <a:rPr lang="en-IN" sz="2600" dirty="0" smtClean="0"/>
              <a:t>This can be accomplished by generating the successor board state produced by every legal move, then using </a:t>
            </a:r>
            <a:r>
              <a:rPr lang="en-IN" sz="2600" b="1" i="1" dirty="0" smtClean="0"/>
              <a:t>V </a:t>
            </a:r>
            <a:r>
              <a:rPr lang="en-IN" sz="2600" dirty="0" smtClean="0"/>
              <a:t>to choose the best successor state and therefore the best legal move.</a:t>
            </a:r>
            <a:endParaRPr lang="en-US" sz="2600" b="1" u="sng" dirty="0"/>
          </a:p>
        </p:txBody>
      </p:sp>
      <p:sp>
        <p:nvSpPr>
          <p:cNvPr id="7"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520337"/>
            <a:ext cx="9144000" cy="762000"/>
          </a:xfrm>
        </p:spPr>
        <p:txBody>
          <a:bodyPr/>
          <a:lstStyle/>
          <a:p>
            <a:r>
              <a:rPr lang="en-US" sz="4400" b="1" dirty="0" smtClean="0">
                <a:latin typeface="+mn-lt"/>
              </a:rPr>
              <a:t>Choosing </a:t>
            </a:r>
            <a:r>
              <a:rPr lang="en-US" sz="4400" b="1" dirty="0">
                <a:latin typeface="+mn-lt"/>
              </a:rPr>
              <a:t>the Target Function</a:t>
            </a:r>
          </a:p>
        </p:txBody>
      </p:sp>
      <p:sp>
        <p:nvSpPr>
          <p:cNvPr id="20483" name="Rectangle 3"/>
          <p:cNvSpPr>
            <a:spLocks noGrp="1" noChangeArrowheads="1"/>
          </p:cNvSpPr>
          <p:nvPr>
            <p:ph idx="1"/>
          </p:nvPr>
        </p:nvSpPr>
        <p:spPr>
          <a:xfrm>
            <a:off x="228600" y="1524000"/>
            <a:ext cx="8686800" cy="4191000"/>
          </a:xfrm>
        </p:spPr>
        <p:txBody>
          <a:bodyPr>
            <a:noAutofit/>
          </a:bodyPr>
          <a:lstStyle/>
          <a:p>
            <a:r>
              <a:rPr lang="en-IN" sz="2800" dirty="0" smtClean="0"/>
              <a:t>Let us therefore define the target value </a:t>
            </a:r>
            <a:r>
              <a:rPr lang="en-IN" sz="2800" b="1" i="1" dirty="0" smtClean="0"/>
              <a:t>V(b)</a:t>
            </a:r>
            <a:r>
              <a:rPr lang="en-IN" sz="2800" dirty="0" smtClean="0"/>
              <a:t> for an arbitrary board state </a:t>
            </a:r>
            <a:r>
              <a:rPr lang="en-IN" sz="2800" b="1" i="1" dirty="0" smtClean="0"/>
              <a:t>b</a:t>
            </a:r>
            <a:r>
              <a:rPr lang="en-IN" sz="2800" dirty="0" smtClean="0"/>
              <a:t> in </a:t>
            </a:r>
            <a:r>
              <a:rPr lang="en-IN" sz="2800" b="1" i="1" dirty="0" smtClean="0"/>
              <a:t>B</a:t>
            </a:r>
            <a:r>
              <a:rPr lang="en-IN" sz="2800" dirty="0" smtClean="0"/>
              <a:t>, as follows:</a:t>
            </a:r>
          </a:p>
          <a:p>
            <a:pPr marL="914400" lvl="1" indent="-514350">
              <a:buFont typeface="+mj-lt"/>
              <a:buAutoNum type="arabicPeriod"/>
            </a:pPr>
            <a:r>
              <a:rPr lang="en-IN" sz="2600" dirty="0" smtClean="0"/>
              <a:t>If </a:t>
            </a:r>
            <a:r>
              <a:rPr lang="en-IN" sz="2600" b="1" i="1" dirty="0" smtClean="0"/>
              <a:t>b</a:t>
            </a:r>
            <a:r>
              <a:rPr lang="en-IN" sz="2600" dirty="0" smtClean="0"/>
              <a:t> is a final board state that is won, then </a:t>
            </a:r>
            <a:r>
              <a:rPr lang="en-IN" sz="2600" b="1" i="1" dirty="0" smtClean="0"/>
              <a:t>V(b) = 100</a:t>
            </a:r>
          </a:p>
          <a:p>
            <a:pPr marL="914400" lvl="1" indent="-514350">
              <a:buFont typeface="+mj-lt"/>
              <a:buAutoNum type="arabicPeriod"/>
            </a:pPr>
            <a:r>
              <a:rPr lang="en-IN" sz="2600" dirty="0" smtClean="0"/>
              <a:t>If </a:t>
            </a:r>
            <a:r>
              <a:rPr lang="en-IN" sz="2600" b="1" i="1" dirty="0" smtClean="0"/>
              <a:t>b</a:t>
            </a:r>
            <a:r>
              <a:rPr lang="en-IN" sz="2600" dirty="0" smtClean="0"/>
              <a:t> is a final board state that is lost, then </a:t>
            </a:r>
            <a:r>
              <a:rPr lang="en-IN" sz="2600" b="1" i="1" dirty="0" smtClean="0"/>
              <a:t>V(b) = -100</a:t>
            </a:r>
          </a:p>
          <a:p>
            <a:pPr marL="914400" lvl="1" indent="-514350">
              <a:buFont typeface="+mj-lt"/>
              <a:buAutoNum type="arabicPeriod"/>
            </a:pPr>
            <a:r>
              <a:rPr lang="en-IN" sz="2600" dirty="0" smtClean="0"/>
              <a:t>If </a:t>
            </a:r>
            <a:r>
              <a:rPr lang="en-IN" sz="2600" b="1" i="1" dirty="0" smtClean="0"/>
              <a:t>b</a:t>
            </a:r>
            <a:r>
              <a:rPr lang="en-IN" sz="2600" dirty="0" smtClean="0"/>
              <a:t> is a final board state that is draw, then </a:t>
            </a:r>
            <a:r>
              <a:rPr lang="en-IN" sz="2600" b="1" i="1" dirty="0" smtClean="0"/>
              <a:t>V(b) = 0</a:t>
            </a:r>
          </a:p>
          <a:p>
            <a:pPr marL="914400" lvl="1" indent="-514350">
              <a:buFont typeface="+mj-lt"/>
              <a:buAutoNum type="arabicPeriod"/>
            </a:pPr>
            <a:r>
              <a:rPr lang="en-IN" sz="2600" dirty="0" smtClean="0"/>
              <a:t>If </a:t>
            </a:r>
            <a:r>
              <a:rPr lang="en-IN" sz="2600" b="1" i="1" dirty="0" smtClean="0"/>
              <a:t>b</a:t>
            </a:r>
            <a:r>
              <a:rPr lang="en-IN" sz="2600" dirty="0" smtClean="0"/>
              <a:t> is a not a final state in the game, then </a:t>
            </a:r>
            <a:r>
              <a:rPr lang="en-IN" sz="2600" b="1" i="1" dirty="0" smtClean="0"/>
              <a:t>V(b) = V(b’)</a:t>
            </a:r>
            <a:r>
              <a:rPr lang="en-IN" sz="2600" dirty="0" smtClean="0"/>
              <a:t>, where </a:t>
            </a:r>
            <a:r>
              <a:rPr lang="en-IN" sz="2600" b="1" i="1" dirty="0" smtClean="0"/>
              <a:t>b'</a:t>
            </a:r>
            <a:r>
              <a:rPr lang="en-IN" sz="2600" dirty="0" smtClean="0"/>
              <a:t> is the best final board state that can be achieved starting from </a:t>
            </a:r>
            <a:r>
              <a:rPr lang="en-IN" sz="2600" b="1" i="1" dirty="0" smtClean="0"/>
              <a:t>b</a:t>
            </a:r>
            <a:r>
              <a:rPr lang="en-IN" sz="2600" dirty="0" smtClean="0"/>
              <a:t> and playing optimally until the end of the game.</a:t>
            </a:r>
            <a:endParaRPr lang="en-US" sz="2600" b="1" u="sng" dirty="0"/>
          </a:p>
        </p:txBody>
      </p:sp>
      <p:sp>
        <p:nvSpPr>
          <p:cNvPr id="7"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520337"/>
            <a:ext cx="9144000" cy="762000"/>
          </a:xfrm>
        </p:spPr>
        <p:txBody>
          <a:bodyPr/>
          <a:lstStyle/>
          <a:p>
            <a:r>
              <a:rPr lang="en-US" sz="4400" b="1" dirty="0" smtClean="0">
                <a:latin typeface="+mn-lt"/>
              </a:rPr>
              <a:t>Choosing </a:t>
            </a:r>
            <a:r>
              <a:rPr lang="en-US" sz="4400" b="1" dirty="0">
                <a:latin typeface="+mn-lt"/>
              </a:rPr>
              <a:t>the Target Function</a:t>
            </a:r>
          </a:p>
        </p:txBody>
      </p:sp>
      <p:sp>
        <p:nvSpPr>
          <p:cNvPr id="20483" name="Rectangle 3"/>
          <p:cNvSpPr>
            <a:spLocks noGrp="1" noChangeArrowheads="1"/>
          </p:cNvSpPr>
          <p:nvPr>
            <p:ph idx="1"/>
          </p:nvPr>
        </p:nvSpPr>
        <p:spPr>
          <a:xfrm>
            <a:off x="228600" y="1524000"/>
            <a:ext cx="8686800" cy="4191000"/>
          </a:xfrm>
        </p:spPr>
        <p:txBody>
          <a:bodyPr>
            <a:noAutofit/>
          </a:bodyPr>
          <a:lstStyle/>
          <a:p>
            <a:pPr algn="just"/>
            <a:r>
              <a:rPr lang="en-IN" sz="2800" dirty="0" smtClean="0"/>
              <a:t>This recursive definition specifies a value of </a:t>
            </a:r>
            <a:r>
              <a:rPr lang="en-IN" sz="2800" b="1" i="1" dirty="0" smtClean="0"/>
              <a:t>V(b)</a:t>
            </a:r>
            <a:r>
              <a:rPr lang="en-IN" sz="2800" dirty="0" smtClean="0"/>
              <a:t> for every board state </a:t>
            </a:r>
            <a:r>
              <a:rPr lang="en-IN" sz="2800" b="1" i="1" dirty="0" smtClean="0"/>
              <a:t>b.</a:t>
            </a:r>
            <a:r>
              <a:rPr lang="en-IN" sz="2800" dirty="0" smtClean="0"/>
              <a:t> </a:t>
            </a:r>
          </a:p>
          <a:p>
            <a:pPr algn="just"/>
            <a:r>
              <a:rPr lang="en-IN" sz="2800" dirty="0" smtClean="0"/>
              <a:t>The </a:t>
            </a:r>
            <a:r>
              <a:rPr lang="en-IN" sz="2800" dirty="0" smtClean="0"/>
              <a:t>goal of learning in this case is to discover an </a:t>
            </a:r>
            <a:r>
              <a:rPr lang="en-IN" sz="2800" b="1" i="1" dirty="0" smtClean="0"/>
              <a:t>operational description of V</a:t>
            </a:r>
            <a:r>
              <a:rPr lang="en-IN" sz="2800" dirty="0" smtClean="0"/>
              <a:t> i.e., a description that can be used by the checkers - playing program to evaluate states and select moves within realistic time bounds.</a:t>
            </a:r>
            <a:endParaRPr lang="en-US" sz="2600" b="1" u="sng" dirty="0"/>
          </a:p>
        </p:txBody>
      </p:sp>
      <p:sp>
        <p:nvSpPr>
          <p:cNvPr id="7"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520337"/>
            <a:ext cx="9144000" cy="762000"/>
          </a:xfrm>
        </p:spPr>
        <p:txBody>
          <a:bodyPr/>
          <a:lstStyle/>
          <a:p>
            <a:r>
              <a:rPr lang="en-US" sz="4400" b="1" dirty="0" smtClean="0">
                <a:latin typeface="+mn-lt"/>
              </a:rPr>
              <a:t>Choosing </a:t>
            </a:r>
            <a:r>
              <a:rPr lang="en-US" sz="4400" b="1" dirty="0">
                <a:latin typeface="+mn-lt"/>
              </a:rPr>
              <a:t>the Target Function</a:t>
            </a:r>
          </a:p>
        </p:txBody>
      </p:sp>
      <p:sp>
        <p:nvSpPr>
          <p:cNvPr id="20483" name="Rectangle 3"/>
          <p:cNvSpPr>
            <a:spLocks noGrp="1" noChangeArrowheads="1"/>
          </p:cNvSpPr>
          <p:nvPr>
            <p:ph idx="1"/>
          </p:nvPr>
        </p:nvSpPr>
        <p:spPr>
          <a:xfrm>
            <a:off x="228600" y="1524000"/>
            <a:ext cx="8686800" cy="3429000"/>
          </a:xfrm>
        </p:spPr>
        <p:txBody>
          <a:bodyPr>
            <a:noAutofit/>
          </a:bodyPr>
          <a:lstStyle/>
          <a:p>
            <a:pPr algn="just"/>
            <a:r>
              <a:rPr lang="en-IN" sz="2800" dirty="0" smtClean="0"/>
              <a:t>Reduced the learning task to the problem of discovering an operational description of the ideal target function </a:t>
            </a:r>
            <a:r>
              <a:rPr lang="en-IN" sz="2800" b="1" i="1" dirty="0" smtClean="0"/>
              <a:t>V </a:t>
            </a:r>
            <a:r>
              <a:rPr lang="en-IN" sz="2800" dirty="0" smtClean="0"/>
              <a:t>– it is difficult to learn</a:t>
            </a:r>
            <a:r>
              <a:rPr lang="en-IN" sz="2800" b="1" dirty="0" smtClean="0"/>
              <a:t> </a:t>
            </a:r>
            <a:r>
              <a:rPr lang="en-IN" sz="2800" b="1" i="1" dirty="0" smtClean="0"/>
              <a:t>V</a:t>
            </a:r>
            <a:r>
              <a:rPr lang="en-IN" sz="2800" dirty="0" smtClean="0"/>
              <a:t> perfectly.</a:t>
            </a:r>
          </a:p>
          <a:p>
            <a:pPr algn="just"/>
            <a:r>
              <a:rPr lang="en-IN" sz="2800" dirty="0" smtClean="0"/>
              <a:t>We often expect learning algorithms to acquire only some </a:t>
            </a:r>
            <a:r>
              <a:rPr lang="en-IN" sz="2800" b="1" i="1" dirty="0" smtClean="0"/>
              <a:t>approximation</a:t>
            </a:r>
            <a:r>
              <a:rPr lang="en-IN" sz="2800" dirty="0" smtClean="0"/>
              <a:t> to the</a:t>
            </a:r>
            <a:r>
              <a:rPr lang="en-IN" sz="2800" b="1" i="1" dirty="0" smtClean="0"/>
              <a:t> </a:t>
            </a:r>
            <a:r>
              <a:rPr lang="en-IN" sz="2800" dirty="0" smtClean="0"/>
              <a:t>target function -- is called </a:t>
            </a:r>
            <a:r>
              <a:rPr lang="en-IN" sz="2800" b="1" i="1" dirty="0" smtClean="0"/>
              <a:t>function approximation.</a:t>
            </a:r>
            <a:r>
              <a:rPr lang="en-US" sz="2800" dirty="0" smtClean="0"/>
              <a:t> [The actual function can often not be learned and must be approximated]</a:t>
            </a:r>
            <a:endParaRPr lang="en-US" sz="2600" b="1" u="sng" dirty="0"/>
          </a:p>
        </p:txBody>
      </p:sp>
      <p:sp>
        <p:nvSpPr>
          <p:cNvPr id="7"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609599"/>
            <a:ext cx="9144000" cy="670559"/>
          </a:xfrm>
        </p:spPr>
        <p:txBody>
          <a:bodyPr/>
          <a:lstStyle/>
          <a:p>
            <a:r>
              <a:rPr lang="en-US" b="1" dirty="0" smtClean="0">
                <a:latin typeface="+mn-lt"/>
              </a:rPr>
              <a:t>Choosing </a:t>
            </a:r>
            <a:r>
              <a:rPr lang="en-US" b="1" dirty="0">
                <a:latin typeface="+mn-lt"/>
              </a:rPr>
              <a:t>a Representation for the Target Function</a:t>
            </a:r>
          </a:p>
        </p:txBody>
      </p:sp>
      <p:sp>
        <p:nvSpPr>
          <p:cNvPr id="21507" name="Rectangle 3"/>
          <p:cNvSpPr>
            <a:spLocks noGrp="1" noChangeArrowheads="1"/>
          </p:cNvSpPr>
          <p:nvPr>
            <p:ph idx="1"/>
          </p:nvPr>
        </p:nvSpPr>
        <p:spPr>
          <a:xfrm>
            <a:off x="213360" y="1432558"/>
            <a:ext cx="8915400" cy="4114800"/>
          </a:xfrm>
        </p:spPr>
        <p:txBody>
          <a:bodyPr>
            <a:normAutofit fontScale="92500" lnSpcReduction="20000"/>
          </a:bodyPr>
          <a:lstStyle/>
          <a:p>
            <a:pPr>
              <a:lnSpc>
                <a:spcPct val="90000"/>
              </a:lnSpc>
            </a:pPr>
            <a:r>
              <a:rPr lang="en-US" b="1" u="sng" dirty="0" smtClean="0"/>
              <a:t>Expressiveness </a:t>
            </a:r>
            <a:r>
              <a:rPr lang="en-US" b="1" u="sng" dirty="0"/>
              <a:t>versus Training set size</a:t>
            </a:r>
            <a:r>
              <a:rPr lang="en-US" dirty="0"/>
              <a:t> </a:t>
            </a:r>
            <a:endParaRPr lang="en-US" dirty="0" smtClean="0"/>
          </a:p>
          <a:p>
            <a:pPr lvl="1">
              <a:lnSpc>
                <a:spcPct val="90000"/>
              </a:lnSpc>
            </a:pPr>
            <a:r>
              <a:rPr lang="en-US" sz="2400" dirty="0" smtClean="0"/>
              <a:t>More </a:t>
            </a:r>
            <a:r>
              <a:rPr lang="en-US" sz="2400" dirty="0"/>
              <a:t>expressive the representation of the target function, the closer to the “truth” we can get. </a:t>
            </a:r>
            <a:endParaRPr lang="en-US" sz="2400" dirty="0" smtClean="0"/>
          </a:p>
          <a:p>
            <a:pPr lvl="1">
              <a:lnSpc>
                <a:spcPct val="90000"/>
              </a:lnSpc>
            </a:pPr>
            <a:r>
              <a:rPr lang="en-US" sz="2400" dirty="0"/>
              <a:t>M</a:t>
            </a:r>
            <a:r>
              <a:rPr lang="en-US" sz="2400" dirty="0" smtClean="0"/>
              <a:t>ore </a:t>
            </a:r>
            <a:r>
              <a:rPr lang="en-US" sz="2400" dirty="0"/>
              <a:t>expressive the representation, the more training examples are necessary to choose among the large number of “representable” possibilities</a:t>
            </a:r>
            <a:r>
              <a:rPr lang="en-US" sz="2400" dirty="0" smtClean="0"/>
              <a:t>.</a:t>
            </a:r>
            <a:endParaRPr lang="en-US" sz="2400" dirty="0"/>
          </a:p>
          <a:p>
            <a:pPr>
              <a:lnSpc>
                <a:spcPct val="90000"/>
              </a:lnSpc>
            </a:pPr>
            <a:r>
              <a:rPr lang="en-US" sz="2200" b="1" u="sng" dirty="0"/>
              <a:t>Example of a representation</a:t>
            </a:r>
            <a:r>
              <a:rPr lang="en-US" b="1" u="sng" dirty="0"/>
              <a:t>:</a:t>
            </a:r>
          </a:p>
          <a:p>
            <a:pPr lvl="1">
              <a:lnSpc>
                <a:spcPct val="75000"/>
              </a:lnSpc>
              <a:spcBef>
                <a:spcPct val="15000"/>
              </a:spcBef>
            </a:pPr>
            <a:r>
              <a:rPr lang="en-US" sz="2200" dirty="0" smtClean="0"/>
              <a:t>x1 </a:t>
            </a:r>
            <a:r>
              <a:rPr lang="en-US" sz="2200" dirty="0"/>
              <a:t>= # </a:t>
            </a:r>
            <a:r>
              <a:rPr lang="en-US" sz="2200" dirty="0" smtClean="0"/>
              <a:t>of red </a:t>
            </a:r>
            <a:r>
              <a:rPr lang="en-US" sz="2200" dirty="0"/>
              <a:t>pieces on the </a:t>
            </a:r>
            <a:r>
              <a:rPr lang="en-US" sz="2200" dirty="0" smtClean="0"/>
              <a:t>board, </a:t>
            </a:r>
            <a:r>
              <a:rPr lang="en-US" sz="2200" dirty="0" smtClean="0"/>
              <a:t>x2 = </a:t>
            </a:r>
            <a:r>
              <a:rPr lang="en-US" sz="2200" dirty="0"/>
              <a:t># </a:t>
            </a:r>
            <a:r>
              <a:rPr lang="en-US" sz="2200" dirty="0" smtClean="0"/>
              <a:t>of black pieces </a:t>
            </a:r>
            <a:r>
              <a:rPr lang="en-US" sz="2200" dirty="0"/>
              <a:t>on the board</a:t>
            </a:r>
            <a:endParaRPr lang="en-US" sz="2200" dirty="0" smtClean="0"/>
          </a:p>
          <a:p>
            <a:pPr lvl="1">
              <a:lnSpc>
                <a:spcPct val="75000"/>
              </a:lnSpc>
              <a:spcBef>
                <a:spcPct val="15000"/>
              </a:spcBef>
            </a:pPr>
            <a:r>
              <a:rPr lang="en-US" sz="2200" dirty="0"/>
              <a:t>X3= # of </a:t>
            </a:r>
            <a:r>
              <a:rPr lang="en-US" sz="2200" dirty="0" smtClean="0"/>
              <a:t>black </a:t>
            </a:r>
            <a:r>
              <a:rPr lang="en-US" sz="2200" dirty="0"/>
              <a:t>king on the board</a:t>
            </a:r>
            <a:endParaRPr lang="en-US" sz="2200" dirty="0" smtClean="0"/>
          </a:p>
          <a:p>
            <a:pPr lvl="1">
              <a:lnSpc>
                <a:spcPct val="75000"/>
              </a:lnSpc>
              <a:spcBef>
                <a:spcPct val="15000"/>
              </a:spcBef>
            </a:pPr>
            <a:r>
              <a:rPr lang="en-US" sz="2200" dirty="0" smtClean="0"/>
              <a:t>x4 </a:t>
            </a:r>
            <a:r>
              <a:rPr lang="en-US" sz="2200" dirty="0"/>
              <a:t>=  # of </a:t>
            </a:r>
            <a:r>
              <a:rPr lang="en-US" sz="2200" dirty="0" smtClean="0"/>
              <a:t>red </a:t>
            </a:r>
            <a:r>
              <a:rPr lang="en-US" sz="2200" dirty="0"/>
              <a:t>king on the board</a:t>
            </a:r>
          </a:p>
          <a:p>
            <a:pPr lvl="1">
              <a:lnSpc>
                <a:spcPct val="75000"/>
              </a:lnSpc>
              <a:spcBef>
                <a:spcPct val="15000"/>
              </a:spcBef>
            </a:pPr>
            <a:r>
              <a:rPr lang="en-US" sz="2200" dirty="0"/>
              <a:t>X5 = # of </a:t>
            </a:r>
            <a:r>
              <a:rPr lang="en-US" sz="2200" dirty="0" smtClean="0"/>
              <a:t>black </a:t>
            </a:r>
            <a:r>
              <a:rPr lang="en-US" sz="2200" dirty="0"/>
              <a:t>pieces threatened by </a:t>
            </a:r>
            <a:r>
              <a:rPr lang="en-US" sz="2200" dirty="0" smtClean="0"/>
              <a:t>black</a:t>
            </a:r>
            <a:endParaRPr lang="en-US" sz="2200" dirty="0" smtClean="0"/>
          </a:p>
          <a:p>
            <a:pPr lvl="1">
              <a:lnSpc>
                <a:spcPct val="75000"/>
              </a:lnSpc>
              <a:spcBef>
                <a:spcPct val="15000"/>
              </a:spcBef>
            </a:pPr>
            <a:r>
              <a:rPr lang="en-US" sz="2200" dirty="0" smtClean="0"/>
              <a:t>x6 </a:t>
            </a:r>
            <a:r>
              <a:rPr lang="en-US" sz="2200" dirty="0"/>
              <a:t>= # of </a:t>
            </a:r>
            <a:r>
              <a:rPr lang="en-US" sz="2200" dirty="0" smtClean="0"/>
              <a:t>red </a:t>
            </a:r>
            <a:r>
              <a:rPr lang="en-US" sz="2200" dirty="0"/>
              <a:t>pieces threatened by </a:t>
            </a:r>
            <a:r>
              <a:rPr lang="en-US" sz="2200" dirty="0" smtClean="0"/>
              <a:t>black</a:t>
            </a:r>
            <a:endParaRPr lang="en-US" sz="2200" dirty="0" smtClean="0"/>
          </a:p>
          <a:p>
            <a:pPr lvl="1">
              <a:lnSpc>
                <a:spcPct val="75000"/>
              </a:lnSpc>
              <a:spcBef>
                <a:spcPct val="15000"/>
              </a:spcBef>
            </a:pPr>
            <a:endParaRPr lang="en-US" sz="2200" dirty="0"/>
          </a:p>
          <a:p>
            <a:pPr>
              <a:lnSpc>
                <a:spcPct val="90000"/>
              </a:lnSpc>
              <a:buFont typeface="Monotype Sorts" pitchFamily="2" charset="2"/>
              <a:buNone/>
            </a:pPr>
            <a:r>
              <a:rPr lang="en-US" sz="2800" dirty="0"/>
              <a:t>V(b) = w0+w1.x1+w2.x2+w3.x3+w4.x4+w5.x5+w6.x6</a:t>
            </a:r>
            <a:endParaRPr lang="en-US" dirty="0"/>
          </a:p>
          <a:p>
            <a:pPr>
              <a:lnSpc>
                <a:spcPct val="90000"/>
              </a:lnSpc>
            </a:pPr>
            <a:endParaRPr lang="en-US" sz="2400" dirty="0"/>
          </a:p>
        </p:txBody>
      </p:sp>
      <p:sp>
        <p:nvSpPr>
          <p:cNvPr id="21508" name="Text Box 4"/>
          <p:cNvSpPr txBox="1">
            <a:spLocks noChangeArrowheads="1"/>
          </p:cNvSpPr>
          <p:nvPr/>
        </p:nvSpPr>
        <p:spPr bwMode="auto">
          <a:xfrm>
            <a:off x="5562600" y="5562600"/>
            <a:ext cx="1769843" cy="830997"/>
          </a:xfrm>
          <a:prstGeom prst="rect">
            <a:avLst/>
          </a:prstGeom>
          <a:noFill/>
          <a:ln w="9525">
            <a:noFill/>
            <a:miter lim="800000"/>
            <a:headEnd/>
            <a:tailEnd/>
          </a:ln>
          <a:effectLst/>
        </p:spPr>
        <p:txBody>
          <a:bodyPr wrap="none">
            <a:spAutoFit/>
          </a:bodyPr>
          <a:lstStyle/>
          <a:p>
            <a:r>
              <a:rPr lang="en-US" dirty="0" err="1">
                <a:latin typeface="+mn-lt"/>
              </a:rPr>
              <a:t>wi’s</a:t>
            </a:r>
            <a:r>
              <a:rPr lang="en-US" dirty="0">
                <a:latin typeface="+mn-lt"/>
              </a:rPr>
              <a:t> are adjustable </a:t>
            </a:r>
          </a:p>
          <a:p>
            <a:r>
              <a:rPr lang="en-US" dirty="0">
                <a:latin typeface="+mn-lt"/>
              </a:rPr>
              <a:t>or “learnable” </a:t>
            </a:r>
          </a:p>
          <a:p>
            <a:r>
              <a:rPr lang="en-US" dirty="0">
                <a:latin typeface="+mn-lt"/>
              </a:rPr>
              <a:t>coefficients</a:t>
            </a:r>
          </a:p>
        </p:txBody>
      </p:sp>
      <p:sp>
        <p:nvSpPr>
          <p:cNvPr id="21509" name="Rectangle 5"/>
          <p:cNvSpPr>
            <a:spLocks noChangeArrowheads="1"/>
          </p:cNvSpPr>
          <p:nvPr/>
        </p:nvSpPr>
        <p:spPr bwMode="auto">
          <a:xfrm>
            <a:off x="5334000" y="5562600"/>
            <a:ext cx="2438400" cy="838200"/>
          </a:xfrm>
          <a:prstGeom prst="rect">
            <a:avLst/>
          </a:prstGeom>
          <a:noFill/>
          <a:ln w="9525">
            <a:solidFill>
              <a:schemeClr val="tx1"/>
            </a:solidFill>
            <a:miter lim="800000"/>
            <a:headEnd/>
            <a:tailEnd/>
          </a:ln>
          <a:effectLst/>
        </p:spPr>
        <p:txBody>
          <a:bodyPr wrap="none" anchor="ctr"/>
          <a:lstStyle/>
          <a:p>
            <a:endParaRPr lang="en-IN">
              <a:latin typeface="+mn-lt"/>
            </a:endParaRPr>
          </a:p>
        </p:txBody>
      </p:sp>
      <p:sp>
        <p:nvSpPr>
          <p:cNvPr id="21511" name="Rectangle 7"/>
          <p:cNvSpPr>
            <a:spLocks noChangeArrowheads="1"/>
          </p:cNvSpPr>
          <p:nvPr/>
        </p:nvSpPr>
        <p:spPr bwMode="auto">
          <a:xfrm>
            <a:off x="198120" y="4713206"/>
            <a:ext cx="8229600" cy="533400"/>
          </a:xfrm>
          <a:prstGeom prst="rect">
            <a:avLst/>
          </a:prstGeom>
          <a:noFill/>
          <a:ln w="28575">
            <a:solidFill>
              <a:schemeClr val="tx1"/>
            </a:solidFill>
            <a:miter lim="800000"/>
            <a:headEnd/>
            <a:tailEnd/>
          </a:ln>
          <a:effectLst/>
        </p:spPr>
        <p:txBody>
          <a:bodyPr wrap="none" anchor="ctr"/>
          <a:lstStyle/>
          <a:p>
            <a:pPr algn="ctr"/>
            <a:endParaRPr lang="en-US" b="1">
              <a:latin typeface="+mn-lt"/>
            </a:endParaRPr>
          </a:p>
        </p:txBody>
      </p:sp>
      <p:sp>
        <p:nvSpPr>
          <p:cNvPr id="21512" name="Text Box 8"/>
          <p:cNvSpPr txBox="1">
            <a:spLocks noChangeArrowheads="1"/>
          </p:cNvSpPr>
          <p:nvPr/>
        </p:nvSpPr>
        <p:spPr bwMode="auto">
          <a:xfrm>
            <a:off x="228600" y="4580066"/>
            <a:ext cx="228600" cy="523220"/>
          </a:xfrm>
          <a:prstGeom prst="rect">
            <a:avLst/>
          </a:prstGeom>
          <a:noFill/>
          <a:ln w="9525">
            <a:noFill/>
            <a:miter lim="800000"/>
            <a:headEnd/>
            <a:tailEnd/>
          </a:ln>
          <a:effectLst/>
        </p:spPr>
        <p:txBody>
          <a:bodyPr wrap="square">
            <a:spAutoFit/>
          </a:bodyPr>
          <a:lstStyle/>
          <a:p>
            <a:r>
              <a:rPr lang="en-US" sz="2800" dirty="0" smtClean="0">
                <a:latin typeface="+mn-lt"/>
              </a:rPr>
              <a:t>^</a:t>
            </a:r>
            <a:endParaRPr lang="en-US" dirty="0">
              <a:latin typeface="+mn-lt"/>
            </a:endParaRPr>
          </a:p>
        </p:txBody>
      </p:sp>
      <p:sp>
        <p:nvSpPr>
          <p:cNvPr id="12"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
        <p:nvSpPr>
          <p:cNvPr id="13" name="Footer Placeholder 4"/>
          <p:cNvSpPr txBox="1">
            <a:spLocks/>
          </p:cNvSpPr>
          <p:nvPr/>
        </p:nvSpPr>
        <p:spPr>
          <a:xfrm>
            <a:off x="0" y="6553200"/>
            <a:ext cx="2133600" cy="304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smtClean="0">
                <a:ln>
                  <a:noFill/>
                </a:ln>
                <a:solidFill>
                  <a:schemeClr val="tx1"/>
                </a:solidFill>
                <a:effectLst/>
                <a:uLnTx/>
                <a:uFillTx/>
                <a:latin typeface="+mn-lt"/>
                <a:ea typeface="+mn-ea"/>
                <a:cs typeface="+mn-cs"/>
              </a:rPr>
              <a:t>IS ZC464, Machine Learning</a:t>
            </a:r>
            <a:endParaRPr kumimoji="0" lang="en-US" sz="12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609599"/>
            <a:ext cx="9144000" cy="670559"/>
          </a:xfrm>
        </p:spPr>
        <p:txBody>
          <a:bodyPr/>
          <a:lstStyle/>
          <a:p>
            <a:r>
              <a:rPr lang="en-US" b="1" dirty="0" smtClean="0">
                <a:latin typeface="+mn-lt"/>
              </a:rPr>
              <a:t>Choosing </a:t>
            </a:r>
            <a:r>
              <a:rPr lang="en-US" b="1" dirty="0">
                <a:latin typeface="+mn-lt"/>
              </a:rPr>
              <a:t>a Representation for the Target Function</a:t>
            </a:r>
          </a:p>
        </p:txBody>
      </p:sp>
      <p:sp>
        <p:nvSpPr>
          <p:cNvPr id="21507" name="Rectangle 3"/>
          <p:cNvSpPr>
            <a:spLocks noGrp="1" noChangeArrowheads="1"/>
          </p:cNvSpPr>
          <p:nvPr>
            <p:ph idx="1"/>
          </p:nvPr>
        </p:nvSpPr>
        <p:spPr>
          <a:xfrm>
            <a:off x="228600" y="1447800"/>
            <a:ext cx="8915400" cy="4114800"/>
          </a:xfrm>
        </p:spPr>
        <p:txBody>
          <a:bodyPr>
            <a:normAutofit/>
          </a:bodyPr>
          <a:lstStyle/>
          <a:p>
            <a:pPr algn="just">
              <a:lnSpc>
                <a:spcPct val="90000"/>
              </a:lnSpc>
            </a:pPr>
            <a:r>
              <a:rPr lang="en-IN" sz="2800" dirty="0" smtClean="0"/>
              <a:t>w0 through w6 are numerical coefficients, or weights, to be chosen by the learning algorithm. </a:t>
            </a:r>
          </a:p>
          <a:p>
            <a:pPr algn="just">
              <a:lnSpc>
                <a:spcPct val="90000"/>
              </a:lnSpc>
            </a:pPr>
            <a:r>
              <a:rPr lang="en-IN" sz="2800" dirty="0" smtClean="0"/>
              <a:t>Learned values for the weights w1 through w6 will determine the relative importance of the various board features in determining the value of the board, whereas the weight w0 will provide an additive constant to the board value.</a:t>
            </a:r>
            <a:endParaRPr lang="en-US" sz="2800" dirty="0" smtClean="0"/>
          </a:p>
        </p:txBody>
      </p:sp>
      <p:sp>
        <p:nvSpPr>
          <p:cNvPr id="12"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
        <p:nvSpPr>
          <p:cNvPr id="8" name="Footer Placeholder 4"/>
          <p:cNvSpPr txBox="1">
            <a:spLocks/>
          </p:cNvSpPr>
          <p:nvPr/>
        </p:nvSpPr>
        <p:spPr>
          <a:xfrm>
            <a:off x="0" y="6553200"/>
            <a:ext cx="2133600" cy="304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smtClean="0">
                <a:ln>
                  <a:noFill/>
                </a:ln>
                <a:solidFill>
                  <a:schemeClr val="tx1"/>
                </a:solidFill>
                <a:effectLst/>
                <a:uLnTx/>
                <a:uFillTx/>
                <a:latin typeface="+mn-lt"/>
                <a:ea typeface="+mn-ea"/>
                <a:cs typeface="+mn-cs"/>
              </a:rPr>
              <a:t>IS ZC464, Machine Learning</a:t>
            </a:r>
            <a:endParaRPr kumimoji="0" lang="en-US" sz="12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609599"/>
            <a:ext cx="9144000" cy="670559"/>
          </a:xfrm>
        </p:spPr>
        <p:txBody>
          <a:bodyPr/>
          <a:lstStyle/>
          <a:p>
            <a:r>
              <a:rPr lang="en-US" b="1" dirty="0" smtClean="0">
                <a:latin typeface="+mn-lt"/>
              </a:rPr>
              <a:t>Choosing </a:t>
            </a:r>
            <a:r>
              <a:rPr lang="en-US" b="1" dirty="0">
                <a:latin typeface="+mn-lt"/>
              </a:rPr>
              <a:t>a Representation for the Target Function</a:t>
            </a:r>
          </a:p>
        </p:txBody>
      </p:sp>
      <p:sp>
        <p:nvSpPr>
          <p:cNvPr id="12"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pic>
        <p:nvPicPr>
          <p:cNvPr id="96258" name="Picture 2"/>
          <p:cNvPicPr>
            <a:picLocks noChangeAspect="1" noChangeArrowheads="1"/>
          </p:cNvPicPr>
          <p:nvPr/>
        </p:nvPicPr>
        <p:blipFill>
          <a:blip r:embed="rId2"/>
          <a:srcRect/>
          <a:stretch>
            <a:fillRect/>
          </a:stretch>
        </p:blipFill>
        <p:spPr bwMode="auto">
          <a:xfrm>
            <a:off x="89648" y="1676400"/>
            <a:ext cx="8964703" cy="3047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533400"/>
            <a:ext cx="9144000" cy="735874"/>
          </a:xfrm>
        </p:spPr>
        <p:txBody>
          <a:bodyPr/>
          <a:lstStyle/>
          <a:p>
            <a:r>
              <a:rPr lang="en-US" sz="3600" b="1" dirty="0" smtClean="0">
                <a:latin typeface="+mn-lt"/>
              </a:rPr>
              <a:t>Choosing </a:t>
            </a:r>
            <a:r>
              <a:rPr lang="en-US" sz="3600" b="1" dirty="0">
                <a:latin typeface="+mn-lt"/>
              </a:rPr>
              <a:t>a Function Approximation Algorithm</a:t>
            </a:r>
          </a:p>
        </p:txBody>
      </p:sp>
      <p:sp>
        <p:nvSpPr>
          <p:cNvPr id="22531" name="Rectangle 3"/>
          <p:cNvSpPr>
            <a:spLocks noGrp="1" noChangeArrowheads="1"/>
          </p:cNvSpPr>
          <p:nvPr>
            <p:ph idx="1"/>
          </p:nvPr>
        </p:nvSpPr>
        <p:spPr>
          <a:xfrm>
            <a:off x="0" y="1600200"/>
            <a:ext cx="9144000" cy="4038600"/>
          </a:xfrm>
        </p:spPr>
        <p:txBody>
          <a:bodyPr>
            <a:normAutofit/>
          </a:bodyPr>
          <a:lstStyle/>
          <a:p>
            <a:r>
              <a:rPr lang="en-US" dirty="0"/>
              <a:t> </a:t>
            </a:r>
            <a:r>
              <a:rPr lang="en-US" b="1" u="sng" dirty="0"/>
              <a:t>Generating Training Examples of the form &lt;</a:t>
            </a:r>
            <a:r>
              <a:rPr lang="en-US" b="1" u="sng" dirty="0" err="1"/>
              <a:t>b,V</a:t>
            </a:r>
            <a:r>
              <a:rPr lang="en-US" sz="1700" b="1" u="sng" dirty="0" err="1"/>
              <a:t>train</a:t>
            </a:r>
            <a:r>
              <a:rPr lang="en-US" b="1" u="sng" dirty="0"/>
              <a:t>(b)&gt;</a:t>
            </a:r>
            <a:r>
              <a:rPr lang="en-US" sz="2800" dirty="0"/>
              <a:t> [e.g. &lt;x1=3, x2=0, x3=1, x4=0, x5=0, x6=0, +100 (=blacks won</a:t>
            </a:r>
            <a:r>
              <a:rPr lang="en-US" sz="2800" dirty="0" smtClean="0"/>
              <a:t>)]</a:t>
            </a:r>
          </a:p>
          <a:p>
            <a:pPr lvl="1">
              <a:lnSpc>
                <a:spcPct val="75000"/>
              </a:lnSpc>
              <a:spcBef>
                <a:spcPct val="15000"/>
              </a:spcBef>
            </a:pPr>
            <a:r>
              <a:rPr lang="en-US" sz="2200" dirty="0"/>
              <a:t>x</a:t>
            </a:r>
            <a:r>
              <a:rPr lang="en-US" sz="2200" dirty="0" smtClean="0"/>
              <a:t>1</a:t>
            </a:r>
            <a:r>
              <a:rPr lang="en-US" sz="2200" dirty="0"/>
              <a:t>= # of </a:t>
            </a:r>
            <a:r>
              <a:rPr lang="en-US" sz="2200" dirty="0" smtClean="0"/>
              <a:t>black </a:t>
            </a:r>
            <a:r>
              <a:rPr lang="en-US" sz="2200" dirty="0"/>
              <a:t>pieces on the board</a:t>
            </a:r>
          </a:p>
          <a:p>
            <a:pPr lvl="1">
              <a:lnSpc>
                <a:spcPct val="75000"/>
              </a:lnSpc>
              <a:spcBef>
                <a:spcPct val="15000"/>
              </a:spcBef>
            </a:pPr>
            <a:r>
              <a:rPr lang="en-US" sz="2200" dirty="0" smtClean="0"/>
              <a:t>x2 </a:t>
            </a:r>
            <a:r>
              <a:rPr lang="en-US" sz="2200" dirty="0"/>
              <a:t>= # of </a:t>
            </a:r>
            <a:r>
              <a:rPr lang="en-US" sz="2200" dirty="0" smtClean="0"/>
              <a:t>red </a:t>
            </a:r>
            <a:r>
              <a:rPr lang="en-US" sz="2200" dirty="0"/>
              <a:t>pieces on the board</a:t>
            </a:r>
          </a:p>
          <a:p>
            <a:pPr lvl="1">
              <a:lnSpc>
                <a:spcPct val="75000"/>
              </a:lnSpc>
              <a:spcBef>
                <a:spcPct val="15000"/>
              </a:spcBef>
            </a:pPr>
            <a:r>
              <a:rPr lang="en-US" sz="2200" dirty="0" smtClean="0"/>
              <a:t>x3 </a:t>
            </a:r>
            <a:r>
              <a:rPr lang="en-US" sz="2200" dirty="0"/>
              <a:t>=  # of </a:t>
            </a:r>
            <a:r>
              <a:rPr lang="en-US" sz="2200" dirty="0" smtClean="0"/>
              <a:t>black </a:t>
            </a:r>
            <a:r>
              <a:rPr lang="en-US" sz="2200" dirty="0"/>
              <a:t>king on the </a:t>
            </a:r>
            <a:r>
              <a:rPr lang="en-US" sz="2200" dirty="0" smtClean="0"/>
              <a:t>board</a:t>
            </a:r>
          </a:p>
          <a:p>
            <a:pPr lvl="1">
              <a:lnSpc>
                <a:spcPct val="75000"/>
              </a:lnSpc>
              <a:spcBef>
                <a:spcPct val="15000"/>
              </a:spcBef>
            </a:pPr>
            <a:r>
              <a:rPr lang="en-US" sz="2200" dirty="0" smtClean="0"/>
              <a:t>x4 </a:t>
            </a:r>
            <a:r>
              <a:rPr lang="en-US" sz="2200" dirty="0"/>
              <a:t>=  # of </a:t>
            </a:r>
            <a:r>
              <a:rPr lang="en-US" sz="2200" dirty="0" smtClean="0"/>
              <a:t>red </a:t>
            </a:r>
            <a:r>
              <a:rPr lang="en-US" sz="2200" dirty="0"/>
              <a:t>king on the board</a:t>
            </a:r>
          </a:p>
          <a:p>
            <a:pPr lvl="1">
              <a:lnSpc>
                <a:spcPct val="75000"/>
              </a:lnSpc>
              <a:spcBef>
                <a:spcPct val="15000"/>
              </a:spcBef>
            </a:pPr>
            <a:r>
              <a:rPr lang="en-US" sz="2200" dirty="0" smtClean="0"/>
              <a:t>x5 </a:t>
            </a:r>
            <a:r>
              <a:rPr lang="en-US" sz="2200" dirty="0"/>
              <a:t>= # of </a:t>
            </a:r>
            <a:r>
              <a:rPr lang="en-US" sz="2200" dirty="0" smtClean="0"/>
              <a:t>black </a:t>
            </a:r>
            <a:r>
              <a:rPr lang="en-US" sz="2200" dirty="0"/>
              <a:t>pieces threatened by </a:t>
            </a:r>
            <a:r>
              <a:rPr lang="en-US" sz="2200" dirty="0" smtClean="0"/>
              <a:t>red</a:t>
            </a:r>
          </a:p>
          <a:p>
            <a:pPr lvl="1">
              <a:lnSpc>
                <a:spcPct val="75000"/>
              </a:lnSpc>
              <a:spcBef>
                <a:spcPct val="15000"/>
              </a:spcBef>
            </a:pPr>
            <a:r>
              <a:rPr lang="en-US" sz="2200" dirty="0" smtClean="0"/>
              <a:t>x6 </a:t>
            </a:r>
            <a:r>
              <a:rPr lang="en-US" sz="2200" dirty="0"/>
              <a:t>= # of </a:t>
            </a:r>
            <a:r>
              <a:rPr lang="en-US" sz="2200" dirty="0" smtClean="0"/>
              <a:t>red </a:t>
            </a:r>
            <a:r>
              <a:rPr lang="en-US" sz="2200" dirty="0"/>
              <a:t>pieces threatened by </a:t>
            </a:r>
            <a:r>
              <a:rPr lang="en-US" sz="2200" dirty="0" smtClean="0"/>
              <a:t>black</a:t>
            </a:r>
            <a:endParaRPr lang="en-US" sz="2200" dirty="0"/>
          </a:p>
          <a:p>
            <a:pPr lvl="1">
              <a:lnSpc>
                <a:spcPct val="75000"/>
              </a:lnSpc>
              <a:spcBef>
                <a:spcPct val="15000"/>
              </a:spcBef>
            </a:pPr>
            <a:endParaRPr lang="en-US" sz="2200" dirty="0"/>
          </a:p>
          <a:p>
            <a:endParaRPr lang="en-US" sz="2800" dirty="0"/>
          </a:p>
        </p:txBody>
      </p:sp>
      <p:sp>
        <p:nvSpPr>
          <p:cNvPr id="8"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419168"/>
            <a:ext cx="6120680" cy="850106"/>
          </a:xfrm>
        </p:spPr>
        <p:txBody>
          <a:bodyPr/>
          <a:lstStyle/>
          <a:p>
            <a:r>
              <a:rPr lang="en-US" sz="4400" b="1" dirty="0" smtClean="0">
                <a:latin typeface="+mn-lt"/>
              </a:rPr>
              <a:t>Books</a:t>
            </a:r>
            <a:endParaRPr lang="en-AU" sz="4400" b="1" dirty="0">
              <a:latin typeface="+mn-lt"/>
            </a:endParaRPr>
          </a:p>
        </p:txBody>
      </p:sp>
      <p:sp>
        <p:nvSpPr>
          <p:cNvPr id="21507" name="Rectangle 3"/>
          <p:cNvSpPr>
            <a:spLocks noGrp="1" noChangeArrowheads="1"/>
          </p:cNvSpPr>
          <p:nvPr>
            <p:ph type="body" idx="1"/>
          </p:nvPr>
        </p:nvSpPr>
        <p:spPr>
          <a:xfrm>
            <a:off x="152400" y="1371600"/>
            <a:ext cx="8839200" cy="762000"/>
          </a:xfrm>
        </p:spPr>
        <p:txBody>
          <a:bodyPr>
            <a:normAutofit/>
          </a:bodyPr>
          <a:lstStyle/>
          <a:p>
            <a:pPr>
              <a:buNone/>
            </a:pPr>
            <a:r>
              <a:rPr lang="en-US" b="1" u="sng" dirty="0" smtClean="0"/>
              <a:t>Text books and Reference book(s)</a:t>
            </a:r>
            <a:endParaRPr lang="en-IN" dirty="0" smtClean="0"/>
          </a:p>
        </p:txBody>
      </p:sp>
      <p:sp>
        <p:nvSpPr>
          <p:cNvPr id="8"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graphicFrame>
        <p:nvGraphicFramePr>
          <p:cNvPr id="9" name="Table 8"/>
          <p:cNvGraphicFramePr>
            <a:graphicFrameLocks noGrp="1"/>
          </p:cNvGraphicFramePr>
          <p:nvPr>
            <p:extLst>
              <p:ext uri="{D42A27DB-BD31-4B8C-83A1-F6EECF244321}">
                <p14:modId xmlns:p14="http://schemas.microsoft.com/office/powerpoint/2010/main" val="3275688005"/>
              </p:ext>
            </p:extLst>
          </p:nvPr>
        </p:nvGraphicFramePr>
        <p:xfrm>
          <a:off x="152400" y="2057400"/>
          <a:ext cx="8839200" cy="1447141"/>
        </p:xfrm>
        <a:graphic>
          <a:graphicData uri="http://schemas.openxmlformats.org/drawingml/2006/table">
            <a:tbl>
              <a:tblPr/>
              <a:tblGrid>
                <a:gridCol w="685800"/>
                <a:gridCol w="8153400"/>
              </a:tblGrid>
              <a:tr h="561070">
                <a:tc>
                  <a:txBody>
                    <a:bodyPr/>
                    <a:lstStyle/>
                    <a:p>
                      <a:pPr algn="ctr">
                        <a:lnSpc>
                          <a:spcPct val="115000"/>
                        </a:lnSpc>
                        <a:spcAft>
                          <a:spcPts val="1000"/>
                        </a:spcAft>
                      </a:pPr>
                      <a:r>
                        <a:rPr lang="en-US" sz="2400" kern="1200" dirty="0">
                          <a:solidFill>
                            <a:srgbClr val="00000A"/>
                          </a:solidFill>
                          <a:latin typeface="+mn-lt"/>
                          <a:ea typeface="Calibri"/>
                          <a:cs typeface="Calibri"/>
                        </a:rPr>
                        <a:t>T1</a:t>
                      </a:r>
                      <a:endParaRPr lang="en-IN" sz="2400" kern="1200" dirty="0">
                        <a:solidFill>
                          <a:srgbClr val="00000A"/>
                        </a:solidFill>
                        <a:latin typeface="+mn-lt"/>
                        <a:ea typeface="Calibri"/>
                        <a:cs typeface="Calibri"/>
                      </a:endParaRPr>
                    </a:p>
                  </a:txBody>
                  <a:tcPr marL="28442" marR="34762" marT="34762" marB="34762">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solidFill>
                      <a:srgbClr val="FFFFFF"/>
                    </a:solidFill>
                  </a:tcPr>
                </a:tc>
                <a:tc>
                  <a:txBody>
                    <a:bodyPr/>
                    <a:lstStyle/>
                    <a:p>
                      <a:pPr>
                        <a:lnSpc>
                          <a:spcPct val="115000"/>
                        </a:lnSpc>
                        <a:spcAft>
                          <a:spcPts val="1000"/>
                        </a:spcAft>
                      </a:pPr>
                      <a:r>
                        <a:rPr lang="en-IN" sz="2400" kern="1200" dirty="0">
                          <a:solidFill>
                            <a:srgbClr val="00000A"/>
                          </a:solidFill>
                          <a:latin typeface="+mn-lt"/>
                          <a:ea typeface="Calibri"/>
                          <a:cs typeface="Calibri"/>
                        </a:rPr>
                        <a:t>Tom M. </a:t>
                      </a:r>
                      <a:r>
                        <a:rPr lang="en-IN" sz="2400" kern="1200" dirty="0" smtClean="0">
                          <a:solidFill>
                            <a:srgbClr val="00000A"/>
                          </a:solidFill>
                          <a:latin typeface="+mn-lt"/>
                          <a:ea typeface="Calibri"/>
                          <a:cs typeface="Calibri"/>
                        </a:rPr>
                        <a:t>Mitchell: </a:t>
                      </a:r>
                      <a:r>
                        <a:rPr lang="en-IN" sz="2400" kern="1200" dirty="0">
                          <a:solidFill>
                            <a:srgbClr val="FF0000"/>
                          </a:solidFill>
                          <a:latin typeface="+mn-lt"/>
                          <a:ea typeface="Calibri"/>
                          <a:cs typeface="Calibri"/>
                        </a:rPr>
                        <a:t>Machine </a:t>
                      </a:r>
                      <a:r>
                        <a:rPr lang="en-IN" sz="2400" kern="1200" dirty="0" smtClean="0">
                          <a:solidFill>
                            <a:srgbClr val="FF0000"/>
                          </a:solidFill>
                          <a:latin typeface="+mn-lt"/>
                          <a:ea typeface="Calibri"/>
                          <a:cs typeface="Calibri"/>
                        </a:rPr>
                        <a:t>Learning</a:t>
                      </a:r>
                      <a:r>
                        <a:rPr lang="en-IN" sz="2400" kern="1200" dirty="0" smtClean="0">
                          <a:solidFill>
                            <a:srgbClr val="00000A"/>
                          </a:solidFill>
                          <a:latin typeface="+mn-lt"/>
                          <a:ea typeface="Calibri"/>
                          <a:cs typeface="Calibri"/>
                        </a:rPr>
                        <a:t>, </a:t>
                      </a:r>
                      <a:r>
                        <a:rPr lang="en-IN" sz="2400" kern="1200" dirty="0">
                          <a:solidFill>
                            <a:srgbClr val="00000A"/>
                          </a:solidFill>
                          <a:latin typeface="+mn-lt"/>
                          <a:ea typeface="Calibri"/>
                          <a:cs typeface="Calibri"/>
                        </a:rPr>
                        <a:t>The McGraw-Hill </a:t>
                      </a:r>
                      <a:r>
                        <a:rPr lang="en-IN" sz="2400" kern="1200" dirty="0" smtClean="0">
                          <a:solidFill>
                            <a:srgbClr val="00000A"/>
                          </a:solidFill>
                          <a:latin typeface="+mn-lt"/>
                          <a:ea typeface="Calibri"/>
                          <a:cs typeface="Calibri"/>
                        </a:rPr>
                        <a:t>Companies</a:t>
                      </a:r>
                      <a:endParaRPr lang="en-IN" sz="2400" kern="1200" dirty="0">
                        <a:solidFill>
                          <a:srgbClr val="00000A"/>
                        </a:solidFill>
                        <a:latin typeface="+mn-lt"/>
                        <a:ea typeface="Calibri"/>
                        <a:cs typeface="Calibri"/>
                      </a:endParaRPr>
                    </a:p>
                  </a:txBody>
                  <a:tcPr marL="28442" marR="34762" marT="34762" marB="34762">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solidFill>
                      <a:srgbClr val="FFFFFF"/>
                    </a:solidFill>
                  </a:tcPr>
                </a:tc>
              </a:tr>
              <a:tr h="810530">
                <a:tc>
                  <a:txBody>
                    <a:bodyPr/>
                    <a:lstStyle/>
                    <a:p>
                      <a:pPr algn="ctr">
                        <a:lnSpc>
                          <a:spcPct val="115000"/>
                        </a:lnSpc>
                        <a:spcAft>
                          <a:spcPts val="1000"/>
                        </a:spcAft>
                      </a:pPr>
                      <a:r>
                        <a:rPr lang="en-US" sz="2400" kern="1200" dirty="0">
                          <a:solidFill>
                            <a:srgbClr val="00000A"/>
                          </a:solidFill>
                          <a:latin typeface="+mn-lt"/>
                          <a:ea typeface="Calibri"/>
                          <a:cs typeface="Calibri"/>
                        </a:rPr>
                        <a:t>T2</a:t>
                      </a:r>
                      <a:endParaRPr lang="en-IN" sz="2400" kern="1200" dirty="0">
                        <a:solidFill>
                          <a:srgbClr val="00000A"/>
                        </a:solidFill>
                        <a:latin typeface="+mn-lt"/>
                        <a:ea typeface="Calibri"/>
                        <a:cs typeface="Calibri"/>
                      </a:endParaRPr>
                    </a:p>
                  </a:txBody>
                  <a:tcPr marL="28442" marR="34762" marT="34762" marB="34762">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solidFill>
                      <a:srgbClr val="FFFFFF"/>
                    </a:solidFill>
                  </a:tcPr>
                </a:tc>
                <a:tc>
                  <a:txBody>
                    <a:bodyPr/>
                    <a:lstStyle/>
                    <a:p>
                      <a:pPr>
                        <a:lnSpc>
                          <a:spcPct val="115000"/>
                        </a:lnSpc>
                        <a:spcAft>
                          <a:spcPts val="1000"/>
                        </a:spcAft>
                      </a:pPr>
                      <a:r>
                        <a:rPr lang="en-IN" sz="2400" kern="1200" dirty="0">
                          <a:solidFill>
                            <a:srgbClr val="00000A"/>
                          </a:solidFill>
                          <a:latin typeface="+mn-lt"/>
                          <a:ea typeface="Calibri"/>
                          <a:cs typeface="Calibri"/>
                        </a:rPr>
                        <a:t>Christopher M. </a:t>
                      </a:r>
                      <a:r>
                        <a:rPr lang="en-IN" sz="2400" kern="1200" dirty="0" err="1" smtClean="0">
                          <a:solidFill>
                            <a:srgbClr val="00000A"/>
                          </a:solidFill>
                          <a:latin typeface="+mn-lt"/>
                          <a:ea typeface="Calibri"/>
                          <a:cs typeface="Calibri"/>
                        </a:rPr>
                        <a:t>Bhishop</a:t>
                      </a:r>
                      <a:r>
                        <a:rPr lang="en-IN" sz="2400" kern="1200" dirty="0" smtClean="0">
                          <a:solidFill>
                            <a:srgbClr val="00000A"/>
                          </a:solidFill>
                          <a:latin typeface="+mn-lt"/>
                          <a:ea typeface="Calibri"/>
                          <a:cs typeface="Calibri"/>
                        </a:rPr>
                        <a:t>: </a:t>
                      </a:r>
                      <a:r>
                        <a:rPr lang="en-IN" sz="2400" kern="1200" dirty="0">
                          <a:solidFill>
                            <a:srgbClr val="FF0000"/>
                          </a:solidFill>
                          <a:latin typeface="+mn-lt"/>
                          <a:ea typeface="Calibri"/>
                          <a:cs typeface="Calibri"/>
                        </a:rPr>
                        <a:t>Pattern Recognition &amp; Machine Learning,</a:t>
                      </a:r>
                      <a:r>
                        <a:rPr lang="en-IN" sz="2400" kern="1200" dirty="0">
                          <a:solidFill>
                            <a:srgbClr val="00000A"/>
                          </a:solidFill>
                          <a:latin typeface="+mn-lt"/>
                          <a:ea typeface="Calibri"/>
                          <a:cs typeface="Calibri"/>
                        </a:rPr>
                        <a:t> </a:t>
                      </a:r>
                      <a:r>
                        <a:rPr lang="en-IN" sz="2400" kern="1200" dirty="0" smtClean="0">
                          <a:solidFill>
                            <a:srgbClr val="00000A"/>
                          </a:solidFill>
                          <a:latin typeface="+mn-lt"/>
                          <a:ea typeface="Calibri"/>
                          <a:cs typeface="Calibri"/>
                        </a:rPr>
                        <a:t>Springer</a:t>
                      </a:r>
                      <a:endParaRPr lang="en-IN" sz="2400" kern="1200" dirty="0" smtClean="0">
                        <a:solidFill>
                          <a:srgbClr val="00000A"/>
                        </a:solidFill>
                        <a:latin typeface="+mn-lt"/>
                        <a:ea typeface="Calibri"/>
                        <a:cs typeface="Calibri"/>
                      </a:endParaRPr>
                    </a:p>
                  </a:txBody>
                  <a:tcPr marL="28442" marR="34762" marT="34762" marB="34762">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solidFill>
                      <a:srgbClr val="FFFFFF"/>
                    </a:solid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279811065"/>
              </p:ext>
            </p:extLst>
          </p:nvPr>
        </p:nvGraphicFramePr>
        <p:xfrm>
          <a:off x="152400" y="4305299"/>
          <a:ext cx="8839200" cy="910772"/>
        </p:xfrm>
        <a:graphic>
          <a:graphicData uri="http://schemas.openxmlformats.org/drawingml/2006/table">
            <a:tbl>
              <a:tblPr/>
              <a:tblGrid>
                <a:gridCol w="609600"/>
                <a:gridCol w="8229600"/>
              </a:tblGrid>
              <a:tr h="533399">
                <a:tc>
                  <a:txBody>
                    <a:bodyPr/>
                    <a:lstStyle/>
                    <a:p>
                      <a:pPr algn="ctr">
                        <a:lnSpc>
                          <a:spcPct val="115000"/>
                        </a:lnSpc>
                        <a:spcAft>
                          <a:spcPts val="1000"/>
                        </a:spcAft>
                      </a:pPr>
                      <a:r>
                        <a:rPr lang="en-US" sz="2400" dirty="0">
                          <a:solidFill>
                            <a:srgbClr val="00000A"/>
                          </a:solidFill>
                          <a:latin typeface="+mn-lt"/>
                          <a:ea typeface="Calibri"/>
                          <a:cs typeface="Calibri"/>
                        </a:rPr>
                        <a:t>R1</a:t>
                      </a:r>
                      <a:endParaRPr lang="en-IN" sz="2400" dirty="0">
                        <a:solidFill>
                          <a:srgbClr val="000000"/>
                        </a:solidFill>
                        <a:latin typeface="+mn-lt"/>
                        <a:ea typeface="Calibri"/>
                        <a:cs typeface="Calibri"/>
                      </a:endParaRPr>
                    </a:p>
                  </a:txBody>
                  <a:tcPr marL="28442" marR="34762" marT="34762" marB="34762">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solidFill>
                      <a:srgbClr val="FFFFFF"/>
                    </a:solidFill>
                  </a:tcPr>
                </a:tc>
                <a:tc>
                  <a:txBody>
                    <a:bodyPr/>
                    <a:lstStyle/>
                    <a:p>
                      <a:pPr>
                        <a:lnSpc>
                          <a:spcPct val="115000"/>
                        </a:lnSpc>
                        <a:spcAft>
                          <a:spcPts val="1000"/>
                        </a:spcAft>
                      </a:pPr>
                      <a:r>
                        <a:rPr lang="en-IN" sz="2400" b="1" dirty="0" smtClean="0">
                          <a:solidFill>
                            <a:srgbClr val="000000"/>
                          </a:solidFill>
                          <a:latin typeface="+mn-lt"/>
                          <a:ea typeface="Calibri"/>
                          <a:cs typeface="Calibri"/>
                        </a:rPr>
                        <a:t>C.J.C</a:t>
                      </a:r>
                      <a:r>
                        <a:rPr lang="en-IN" sz="2400" b="1" dirty="0">
                          <a:solidFill>
                            <a:srgbClr val="000000"/>
                          </a:solidFill>
                          <a:latin typeface="+mn-lt"/>
                          <a:ea typeface="Calibri"/>
                          <a:cs typeface="Calibri"/>
                        </a:rPr>
                        <a:t>. BURGES: </a:t>
                      </a:r>
                      <a:r>
                        <a:rPr lang="en-IN" sz="2400" b="1" dirty="0">
                          <a:solidFill>
                            <a:srgbClr val="FF0000"/>
                          </a:solidFill>
                          <a:latin typeface="+mn-lt"/>
                          <a:ea typeface="Calibri"/>
                          <a:cs typeface="Calibri"/>
                        </a:rPr>
                        <a:t>A Tutorial on Support Vector Machines for Pattern Recognition</a:t>
                      </a:r>
                      <a:r>
                        <a:rPr lang="en-IN" sz="2400" b="1" dirty="0">
                          <a:solidFill>
                            <a:srgbClr val="000000"/>
                          </a:solidFill>
                          <a:latin typeface="+mn-lt"/>
                          <a:ea typeface="Calibri"/>
                          <a:cs typeface="Calibri"/>
                        </a:rPr>
                        <a:t>, </a:t>
                      </a:r>
                      <a:r>
                        <a:rPr lang="en-IN" sz="2400" b="1" dirty="0" err="1">
                          <a:solidFill>
                            <a:srgbClr val="000000"/>
                          </a:solidFill>
                          <a:latin typeface="+mn-lt"/>
                          <a:ea typeface="Calibri"/>
                          <a:cs typeface="Calibri"/>
                        </a:rPr>
                        <a:t>Kluwer</a:t>
                      </a:r>
                      <a:r>
                        <a:rPr lang="en-IN" sz="2400" b="1" dirty="0">
                          <a:solidFill>
                            <a:srgbClr val="000000"/>
                          </a:solidFill>
                          <a:latin typeface="+mn-lt"/>
                          <a:ea typeface="Calibri"/>
                          <a:cs typeface="Calibri"/>
                        </a:rPr>
                        <a:t> Academic Publishers, </a:t>
                      </a:r>
                      <a:r>
                        <a:rPr lang="en-IN" sz="2400" b="1" dirty="0" smtClean="0">
                          <a:solidFill>
                            <a:srgbClr val="000000"/>
                          </a:solidFill>
                          <a:latin typeface="+mn-lt"/>
                          <a:ea typeface="Calibri"/>
                          <a:cs typeface="Calibri"/>
                        </a:rPr>
                        <a:t>Boston. </a:t>
                      </a:r>
                      <a:endParaRPr lang="en-IN" sz="2400" b="1" dirty="0">
                        <a:solidFill>
                          <a:srgbClr val="000000"/>
                        </a:solidFill>
                        <a:latin typeface="+mn-lt"/>
                        <a:ea typeface="Calibri"/>
                        <a:cs typeface="Calibri"/>
                      </a:endParaRPr>
                    </a:p>
                  </a:txBody>
                  <a:tcPr marL="28442" marR="34762" marT="34762" marB="34762">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533400"/>
            <a:ext cx="9144000" cy="735874"/>
          </a:xfrm>
        </p:spPr>
        <p:txBody>
          <a:bodyPr/>
          <a:lstStyle/>
          <a:p>
            <a:r>
              <a:rPr lang="en-US" sz="3600" b="1" dirty="0" smtClean="0">
                <a:latin typeface="+mn-lt"/>
              </a:rPr>
              <a:t>Choosing </a:t>
            </a:r>
            <a:r>
              <a:rPr lang="en-US" sz="3600" b="1" dirty="0">
                <a:latin typeface="+mn-lt"/>
              </a:rPr>
              <a:t>a Function Approximation Algorithm</a:t>
            </a:r>
          </a:p>
        </p:txBody>
      </p:sp>
      <p:sp>
        <p:nvSpPr>
          <p:cNvPr id="22531" name="Rectangle 3"/>
          <p:cNvSpPr>
            <a:spLocks noGrp="1" noChangeArrowheads="1"/>
          </p:cNvSpPr>
          <p:nvPr>
            <p:ph idx="1"/>
          </p:nvPr>
        </p:nvSpPr>
        <p:spPr>
          <a:xfrm>
            <a:off x="11243" y="1509765"/>
            <a:ext cx="9144000" cy="4419600"/>
          </a:xfrm>
        </p:spPr>
        <p:txBody>
          <a:bodyPr>
            <a:noAutofit/>
          </a:bodyPr>
          <a:lstStyle/>
          <a:p>
            <a:r>
              <a:rPr lang="en-US" sz="2400" dirty="0" smtClean="0"/>
              <a:t> </a:t>
            </a:r>
            <a:r>
              <a:rPr lang="en-US" sz="2400" b="1" u="sng" dirty="0" smtClean="0"/>
              <a:t>Estimating the training Values</a:t>
            </a:r>
          </a:p>
          <a:p>
            <a:pPr lvl="1"/>
            <a:r>
              <a:rPr lang="en-IN" sz="2400" dirty="0" smtClean="0"/>
              <a:t>only training information available to learner is whether the game was eventually won or lost. </a:t>
            </a:r>
          </a:p>
          <a:p>
            <a:pPr lvl="1"/>
            <a:r>
              <a:rPr lang="en-IN" sz="2400" dirty="0" smtClean="0"/>
              <a:t>we require training examples that assign specific scores to specific board states. </a:t>
            </a:r>
          </a:p>
          <a:p>
            <a:pPr lvl="1"/>
            <a:r>
              <a:rPr lang="en-IN" sz="2400" dirty="0" smtClean="0"/>
              <a:t>easy to assign a value to board states that correspond to the end of the game,</a:t>
            </a:r>
          </a:p>
          <a:p>
            <a:pPr lvl="1"/>
            <a:r>
              <a:rPr lang="en-IN" sz="2400" dirty="0" smtClean="0"/>
              <a:t>less obvious how to assign training values to the more numerous intermediate board states that occur before the game's end.</a:t>
            </a:r>
          </a:p>
          <a:p>
            <a:pPr lvl="1"/>
            <a:r>
              <a:rPr lang="en-IN" sz="2400" dirty="0" smtClean="0"/>
              <a:t>fact that the game was eventually won or lost does not necessarily indicate that every board state along the game path was necessarily good or bad.</a:t>
            </a:r>
          </a:p>
        </p:txBody>
      </p:sp>
      <p:sp>
        <p:nvSpPr>
          <p:cNvPr id="8"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533400"/>
            <a:ext cx="9144000" cy="735874"/>
          </a:xfrm>
        </p:spPr>
        <p:txBody>
          <a:bodyPr/>
          <a:lstStyle/>
          <a:p>
            <a:r>
              <a:rPr lang="en-US" sz="3600" b="1" dirty="0" smtClean="0">
                <a:latin typeface="+mn-lt"/>
              </a:rPr>
              <a:t>Choosing </a:t>
            </a:r>
            <a:r>
              <a:rPr lang="en-US" sz="3600" b="1" dirty="0">
                <a:latin typeface="+mn-lt"/>
              </a:rPr>
              <a:t>a Function Approximation Algorithm</a:t>
            </a:r>
          </a:p>
        </p:txBody>
      </p:sp>
      <p:sp>
        <p:nvSpPr>
          <p:cNvPr id="22531" name="Rectangle 3"/>
          <p:cNvSpPr>
            <a:spLocks noGrp="1" noChangeArrowheads="1"/>
          </p:cNvSpPr>
          <p:nvPr>
            <p:ph idx="1"/>
          </p:nvPr>
        </p:nvSpPr>
        <p:spPr>
          <a:xfrm>
            <a:off x="0" y="1600200"/>
            <a:ext cx="9144000" cy="3962400"/>
          </a:xfrm>
        </p:spPr>
        <p:txBody>
          <a:bodyPr>
            <a:noAutofit/>
          </a:bodyPr>
          <a:lstStyle/>
          <a:p>
            <a:r>
              <a:rPr lang="en-US" sz="2400" dirty="0" smtClean="0"/>
              <a:t> </a:t>
            </a:r>
            <a:r>
              <a:rPr lang="en-US" sz="2400" b="1" u="sng" dirty="0" smtClean="0"/>
              <a:t>Estimating the training Values</a:t>
            </a:r>
          </a:p>
          <a:p>
            <a:pPr lvl="1"/>
            <a:r>
              <a:rPr lang="en-IN" sz="2400" dirty="0" smtClean="0"/>
              <a:t>Despite the ambiguity inherent in estimating training values for intermediate board states.</a:t>
            </a:r>
          </a:p>
          <a:p>
            <a:pPr lvl="1"/>
            <a:r>
              <a:rPr lang="en-IN" sz="2400" dirty="0" smtClean="0"/>
              <a:t>one simple approach is to assign the training value of </a:t>
            </a:r>
            <a:r>
              <a:rPr lang="en-IN" sz="2400" b="1" dirty="0" err="1" smtClean="0"/>
              <a:t>V</a:t>
            </a:r>
            <a:r>
              <a:rPr lang="en-IN" sz="1600" b="1" dirty="0" err="1" smtClean="0"/>
              <a:t>train</a:t>
            </a:r>
            <a:r>
              <a:rPr lang="en-IN" sz="2400" b="1" dirty="0" smtClean="0"/>
              <a:t>(b)</a:t>
            </a:r>
            <a:r>
              <a:rPr lang="en-IN" sz="2400" dirty="0" smtClean="0"/>
              <a:t> for</a:t>
            </a:r>
            <a:r>
              <a:rPr lang="en-IN" sz="2400" b="1" dirty="0" smtClean="0"/>
              <a:t> any intermediate board </a:t>
            </a:r>
            <a:r>
              <a:rPr lang="en-IN" sz="2400" dirty="0" smtClean="0"/>
              <a:t>state </a:t>
            </a:r>
            <a:r>
              <a:rPr lang="en-IN" sz="2400" b="1" dirty="0" smtClean="0"/>
              <a:t>b</a:t>
            </a:r>
            <a:r>
              <a:rPr lang="en-IN" sz="2400" dirty="0" smtClean="0"/>
              <a:t> to be </a:t>
            </a:r>
            <a:r>
              <a:rPr lang="en-IN" sz="2400" b="1" dirty="0" smtClean="0"/>
              <a:t>V(Successor(b))</a:t>
            </a:r>
            <a:r>
              <a:rPr lang="en-IN" sz="2400" dirty="0" smtClean="0"/>
              <a:t>, where </a:t>
            </a:r>
            <a:r>
              <a:rPr lang="en-IN" sz="2400" b="1" dirty="0" smtClean="0"/>
              <a:t>V </a:t>
            </a:r>
            <a:r>
              <a:rPr lang="en-IN" sz="2400" dirty="0" smtClean="0"/>
              <a:t>is the learner's current approximation to </a:t>
            </a:r>
            <a:r>
              <a:rPr lang="en-IN" sz="2400" b="1" dirty="0" smtClean="0"/>
              <a:t>V</a:t>
            </a:r>
            <a:r>
              <a:rPr lang="en-IN" sz="2400" dirty="0" smtClean="0"/>
              <a:t> and where </a:t>
            </a:r>
            <a:r>
              <a:rPr lang="en-IN" sz="2400" b="1" dirty="0" smtClean="0"/>
              <a:t>Successor(b)</a:t>
            </a:r>
            <a:r>
              <a:rPr lang="en-IN" sz="2400" dirty="0" smtClean="0"/>
              <a:t> denotes the next board state following </a:t>
            </a:r>
            <a:r>
              <a:rPr lang="en-IN" sz="2400" b="1" dirty="0" smtClean="0"/>
              <a:t>b</a:t>
            </a:r>
            <a:r>
              <a:rPr lang="en-IN" sz="2400" dirty="0" smtClean="0"/>
              <a:t> </a:t>
            </a:r>
          </a:p>
          <a:p>
            <a:pPr lvl="1"/>
            <a:r>
              <a:rPr lang="en-IN" sz="2400" dirty="0" smtClean="0"/>
              <a:t>This rule for estimating training values can be summarized as</a:t>
            </a:r>
            <a:endParaRPr lang="en-IN" sz="2400" b="1" dirty="0" smtClean="0"/>
          </a:p>
        </p:txBody>
      </p:sp>
      <p:sp>
        <p:nvSpPr>
          <p:cNvPr id="8"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pic>
        <p:nvPicPr>
          <p:cNvPr id="97282" name="Picture 2"/>
          <p:cNvPicPr>
            <a:picLocks noChangeAspect="1" noChangeArrowheads="1"/>
          </p:cNvPicPr>
          <p:nvPr/>
        </p:nvPicPr>
        <p:blipFill>
          <a:blip r:embed="rId2"/>
          <a:srcRect/>
          <a:stretch>
            <a:fillRect/>
          </a:stretch>
        </p:blipFill>
        <p:spPr bwMode="auto">
          <a:xfrm>
            <a:off x="1886905" y="5057777"/>
            <a:ext cx="5010150" cy="762000"/>
          </a:xfrm>
          <a:prstGeom prst="rect">
            <a:avLst/>
          </a:prstGeom>
          <a:noFill/>
          <a:ln w="9525">
            <a:noFill/>
            <a:miter lim="800000"/>
            <a:headEnd/>
            <a:tailEnd/>
          </a:ln>
          <a:effectLst/>
        </p:spPr>
      </p:pic>
      <p:sp>
        <p:nvSpPr>
          <p:cNvPr id="9" name="Text Box 4"/>
          <p:cNvSpPr txBox="1">
            <a:spLocks noChangeArrowheads="1"/>
          </p:cNvSpPr>
          <p:nvPr/>
        </p:nvSpPr>
        <p:spPr bwMode="auto">
          <a:xfrm>
            <a:off x="8331926" y="3010989"/>
            <a:ext cx="389850" cy="584775"/>
          </a:xfrm>
          <a:prstGeom prst="rect">
            <a:avLst/>
          </a:prstGeom>
          <a:noFill/>
          <a:ln w="9525">
            <a:noFill/>
            <a:miter lim="800000"/>
            <a:headEnd/>
            <a:tailEnd/>
          </a:ln>
          <a:effectLst/>
        </p:spPr>
        <p:txBody>
          <a:bodyPr wrap="none">
            <a:spAutoFit/>
          </a:bodyPr>
          <a:lstStyle/>
          <a:p>
            <a:r>
              <a:rPr lang="en-US" sz="3200" dirty="0">
                <a:latin typeface="+mn-lt"/>
              </a:rPr>
              <a:t>^</a:t>
            </a:r>
            <a:endParaRPr lang="en-US" dirty="0">
              <a:latin typeface="+mn-lt"/>
            </a:endParaRPr>
          </a:p>
        </p:txBody>
      </p:sp>
      <p:sp>
        <p:nvSpPr>
          <p:cNvPr id="10" name="Text Box 4"/>
          <p:cNvSpPr txBox="1">
            <a:spLocks noChangeArrowheads="1"/>
          </p:cNvSpPr>
          <p:nvPr/>
        </p:nvSpPr>
        <p:spPr bwMode="auto">
          <a:xfrm>
            <a:off x="5388287" y="3010989"/>
            <a:ext cx="389850" cy="584775"/>
          </a:xfrm>
          <a:prstGeom prst="rect">
            <a:avLst/>
          </a:prstGeom>
          <a:noFill/>
          <a:ln w="9525">
            <a:noFill/>
            <a:miter lim="800000"/>
            <a:headEnd/>
            <a:tailEnd/>
          </a:ln>
          <a:effectLst/>
        </p:spPr>
        <p:txBody>
          <a:bodyPr wrap="none">
            <a:spAutoFit/>
          </a:bodyPr>
          <a:lstStyle/>
          <a:p>
            <a:r>
              <a:rPr lang="en-US" sz="3200" dirty="0">
                <a:latin typeface="+mn-lt"/>
              </a:rPr>
              <a:t>^</a:t>
            </a:r>
            <a:endParaRPr lang="en-US" dirty="0">
              <a:latin typeface="+mn-lt"/>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533400"/>
            <a:ext cx="9144000" cy="735874"/>
          </a:xfrm>
        </p:spPr>
        <p:txBody>
          <a:bodyPr/>
          <a:lstStyle/>
          <a:p>
            <a:r>
              <a:rPr lang="en-US" sz="3600" b="1" dirty="0" smtClean="0">
                <a:latin typeface="+mn-lt"/>
              </a:rPr>
              <a:t>Choosing </a:t>
            </a:r>
            <a:r>
              <a:rPr lang="en-US" sz="3600" b="1" dirty="0">
                <a:latin typeface="+mn-lt"/>
              </a:rPr>
              <a:t>a Function Approximation Algorithm</a:t>
            </a:r>
          </a:p>
        </p:txBody>
      </p:sp>
      <p:sp>
        <p:nvSpPr>
          <p:cNvPr id="22531" name="Rectangle 3"/>
          <p:cNvSpPr>
            <a:spLocks noGrp="1" noChangeArrowheads="1"/>
          </p:cNvSpPr>
          <p:nvPr>
            <p:ph idx="1"/>
          </p:nvPr>
        </p:nvSpPr>
        <p:spPr>
          <a:xfrm>
            <a:off x="0" y="1600200"/>
            <a:ext cx="9144000" cy="5029200"/>
          </a:xfrm>
        </p:spPr>
        <p:txBody>
          <a:bodyPr>
            <a:normAutofit lnSpcReduction="10000"/>
          </a:bodyPr>
          <a:lstStyle/>
          <a:p>
            <a:r>
              <a:rPr lang="en-US" sz="2400" b="1" u="sng" dirty="0" smtClean="0"/>
              <a:t>Adjust the weights</a:t>
            </a:r>
            <a:r>
              <a:rPr lang="en-US" sz="2400" dirty="0" smtClean="0"/>
              <a:t> </a:t>
            </a:r>
            <a:endParaRPr lang="en-US" sz="2400" dirty="0"/>
          </a:p>
          <a:p>
            <a:pPr lvl="1"/>
            <a:r>
              <a:rPr lang="en-IN" sz="2400" dirty="0" smtClean="0"/>
              <a:t>Specify the learning algorithm for choosing the weights </a:t>
            </a:r>
            <a:r>
              <a:rPr lang="en-IN" sz="2400" b="1" dirty="0" err="1" smtClean="0"/>
              <a:t>wi</a:t>
            </a:r>
            <a:r>
              <a:rPr lang="en-IN" sz="2400" dirty="0" smtClean="0"/>
              <a:t> to best fit the set of training examples </a:t>
            </a:r>
            <a:r>
              <a:rPr lang="en-US" sz="2400" dirty="0" smtClean="0"/>
              <a:t>{</a:t>
            </a:r>
            <a:r>
              <a:rPr lang="en-US" sz="2400" b="1" u="sng" dirty="0" smtClean="0"/>
              <a:t>&lt;</a:t>
            </a:r>
            <a:r>
              <a:rPr lang="en-US" sz="2400" b="1" u="sng" dirty="0" err="1" smtClean="0"/>
              <a:t>b,V</a:t>
            </a:r>
            <a:r>
              <a:rPr lang="en-US" sz="1600" b="1" u="sng" dirty="0" err="1" smtClean="0"/>
              <a:t>train</a:t>
            </a:r>
            <a:r>
              <a:rPr lang="en-US" sz="2400" b="1" u="sng" dirty="0" smtClean="0"/>
              <a:t>(b)&gt;</a:t>
            </a:r>
            <a:r>
              <a:rPr lang="en-US" sz="2400" dirty="0" smtClean="0"/>
              <a:t> }.</a:t>
            </a:r>
          </a:p>
          <a:p>
            <a:pPr lvl="1"/>
            <a:r>
              <a:rPr lang="en-IN" sz="2600" dirty="0" smtClean="0"/>
              <a:t>One common approach is to define the best hypothesis, or set of weights, as that which minimizes the squared error </a:t>
            </a:r>
            <a:r>
              <a:rPr lang="en-IN" sz="2600" b="1" i="1" dirty="0" smtClean="0"/>
              <a:t>E</a:t>
            </a:r>
            <a:r>
              <a:rPr lang="en-IN" sz="2600" dirty="0" smtClean="0"/>
              <a:t> between the training values and the values predicted by the hypothesis </a:t>
            </a:r>
            <a:r>
              <a:rPr lang="en-IN" sz="2600" b="1" i="1" dirty="0" smtClean="0"/>
              <a:t>V .</a:t>
            </a:r>
          </a:p>
          <a:p>
            <a:pPr lvl="1"/>
            <a:endParaRPr lang="en-IN" sz="2600" b="1" i="1" dirty="0" smtClean="0"/>
          </a:p>
          <a:p>
            <a:pPr lvl="1"/>
            <a:endParaRPr lang="en-IN" sz="2600" b="1" i="1" dirty="0" smtClean="0"/>
          </a:p>
          <a:p>
            <a:pPr lvl="1"/>
            <a:endParaRPr lang="en-IN" sz="2600" b="1" i="1" dirty="0" smtClean="0"/>
          </a:p>
          <a:p>
            <a:pPr lvl="1"/>
            <a:r>
              <a:rPr lang="en-IN" dirty="0" smtClean="0"/>
              <a:t>Thus, we seek the weights, or equivalently the </a:t>
            </a:r>
            <a:r>
              <a:rPr lang="en-IN" b="1" i="1" dirty="0" smtClean="0"/>
              <a:t>V</a:t>
            </a:r>
            <a:r>
              <a:rPr lang="en-IN" dirty="0" smtClean="0"/>
              <a:t> , that minimize </a:t>
            </a:r>
            <a:r>
              <a:rPr lang="en-IN" sz="2400" b="1" i="1" dirty="0" smtClean="0"/>
              <a:t>E</a:t>
            </a:r>
            <a:r>
              <a:rPr lang="en-IN" sz="2400" dirty="0" smtClean="0"/>
              <a:t> </a:t>
            </a:r>
            <a:r>
              <a:rPr lang="en-IN" dirty="0" smtClean="0"/>
              <a:t>for the observed training examples.</a:t>
            </a:r>
            <a:endParaRPr lang="en-IN" sz="6600" b="1" i="1" dirty="0" smtClean="0"/>
          </a:p>
        </p:txBody>
      </p:sp>
      <p:sp>
        <p:nvSpPr>
          <p:cNvPr id="8"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
        <p:nvSpPr>
          <p:cNvPr id="9" name="Text Box 4"/>
          <p:cNvSpPr txBox="1">
            <a:spLocks noChangeArrowheads="1"/>
          </p:cNvSpPr>
          <p:nvPr/>
        </p:nvSpPr>
        <p:spPr bwMode="auto">
          <a:xfrm>
            <a:off x="2286000" y="3581400"/>
            <a:ext cx="389850" cy="584775"/>
          </a:xfrm>
          <a:prstGeom prst="rect">
            <a:avLst/>
          </a:prstGeom>
          <a:noFill/>
          <a:ln w="9525">
            <a:noFill/>
            <a:miter lim="800000"/>
            <a:headEnd/>
            <a:tailEnd/>
          </a:ln>
          <a:effectLst/>
        </p:spPr>
        <p:txBody>
          <a:bodyPr wrap="none">
            <a:spAutoFit/>
          </a:bodyPr>
          <a:lstStyle/>
          <a:p>
            <a:r>
              <a:rPr lang="en-US" sz="3200" dirty="0">
                <a:latin typeface="+mn-lt"/>
              </a:rPr>
              <a:t>^</a:t>
            </a:r>
            <a:endParaRPr lang="en-US" dirty="0">
              <a:latin typeface="+mn-lt"/>
            </a:endParaRPr>
          </a:p>
        </p:txBody>
      </p:sp>
      <p:pic>
        <p:nvPicPr>
          <p:cNvPr id="98306" name="Picture 2"/>
          <p:cNvPicPr>
            <a:picLocks noChangeAspect="1" noChangeArrowheads="1"/>
          </p:cNvPicPr>
          <p:nvPr/>
        </p:nvPicPr>
        <p:blipFill>
          <a:blip r:embed="rId2"/>
          <a:srcRect/>
          <a:stretch>
            <a:fillRect/>
          </a:stretch>
        </p:blipFill>
        <p:spPr bwMode="auto">
          <a:xfrm>
            <a:off x="1143000" y="4343400"/>
            <a:ext cx="6934200" cy="990600"/>
          </a:xfrm>
          <a:prstGeom prst="rect">
            <a:avLst/>
          </a:prstGeom>
          <a:noFill/>
          <a:ln w="9525">
            <a:noFill/>
            <a:miter lim="800000"/>
            <a:headEnd/>
            <a:tailEnd/>
          </a:ln>
          <a:effectLst/>
        </p:spPr>
      </p:pic>
      <p:sp>
        <p:nvSpPr>
          <p:cNvPr id="10" name="Text Box 4"/>
          <p:cNvSpPr txBox="1">
            <a:spLocks noChangeArrowheads="1"/>
          </p:cNvSpPr>
          <p:nvPr/>
        </p:nvSpPr>
        <p:spPr bwMode="auto">
          <a:xfrm>
            <a:off x="7534950" y="5331822"/>
            <a:ext cx="389850" cy="584775"/>
          </a:xfrm>
          <a:prstGeom prst="rect">
            <a:avLst/>
          </a:prstGeom>
          <a:noFill/>
          <a:ln w="9525">
            <a:noFill/>
            <a:miter lim="800000"/>
            <a:headEnd/>
            <a:tailEnd/>
          </a:ln>
          <a:effectLst/>
        </p:spPr>
        <p:txBody>
          <a:bodyPr wrap="none">
            <a:spAutoFit/>
          </a:bodyPr>
          <a:lstStyle/>
          <a:p>
            <a:r>
              <a:rPr lang="en-US" sz="3200" dirty="0">
                <a:latin typeface="+mn-lt"/>
              </a:rPr>
              <a:t>^</a:t>
            </a:r>
            <a:endParaRPr lang="en-US" dirty="0">
              <a:latin typeface="+mn-lt"/>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533400"/>
            <a:ext cx="9144000" cy="735874"/>
          </a:xfrm>
        </p:spPr>
        <p:txBody>
          <a:bodyPr/>
          <a:lstStyle/>
          <a:p>
            <a:r>
              <a:rPr lang="en-US" sz="4000" b="1" dirty="0" smtClean="0">
                <a:latin typeface="+mn-lt"/>
              </a:rPr>
              <a:t>Final </a:t>
            </a:r>
            <a:r>
              <a:rPr lang="en-US" sz="4000" b="1" dirty="0">
                <a:latin typeface="+mn-lt"/>
              </a:rPr>
              <a:t>Design for Checkers Learning</a:t>
            </a:r>
          </a:p>
        </p:txBody>
      </p:sp>
      <p:sp>
        <p:nvSpPr>
          <p:cNvPr id="10"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pic>
        <p:nvPicPr>
          <p:cNvPr id="12289" name="Picture 1"/>
          <p:cNvPicPr>
            <a:picLocks noChangeAspect="1" noChangeArrowheads="1"/>
          </p:cNvPicPr>
          <p:nvPr/>
        </p:nvPicPr>
        <p:blipFill>
          <a:blip r:embed="rId2"/>
          <a:srcRect/>
          <a:stretch>
            <a:fillRect/>
          </a:stretch>
        </p:blipFill>
        <p:spPr bwMode="auto">
          <a:xfrm>
            <a:off x="762000" y="1400174"/>
            <a:ext cx="7075629" cy="5153025"/>
          </a:xfrm>
          <a:prstGeom prst="rect">
            <a:avLst/>
          </a:prstGeom>
          <a:noFill/>
          <a:ln w="9525">
            <a:noFill/>
            <a:miter lim="800000"/>
            <a:headEnd/>
            <a:tailEnd/>
          </a:ln>
          <a:effectLst/>
        </p:spPr>
      </p:pic>
      <p:sp>
        <p:nvSpPr>
          <p:cNvPr id="7" name="Footer Placeholder 4"/>
          <p:cNvSpPr txBox="1">
            <a:spLocks/>
          </p:cNvSpPr>
          <p:nvPr/>
        </p:nvSpPr>
        <p:spPr>
          <a:xfrm>
            <a:off x="0" y="6553200"/>
            <a:ext cx="2133600" cy="304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smtClean="0">
                <a:ln>
                  <a:noFill/>
                </a:ln>
                <a:solidFill>
                  <a:schemeClr val="tx1"/>
                </a:solidFill>
                <a:effectLst/>
                <a:uLnTx/>
                <a:uFillTx/>
                <a:latin typeface="+mn-lt"/>
                <a:ea typeface="+mn-ea"/>
                <a:cs typeface="+mn-cs"/>
              </a:rPr>
              <a:t>IS ZC464, Machine Learning</a:t>
            </a:r>
            <a:endParaRPr kumimoji="0" lang="en-US" sz="12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533400"/>
            <a:ext cx="9144000" cy="735874"/>
          </a:xfrm>
        </p:spPr>
        <p:txBody>
          <a:bodyPr/>
          <a:lstStyle/>
          <a:p>
            <a:r>
              <a:rPr lang="en-US" sz="4400" b="1" dirty="0" smtClean="0">
                <a:latin typeface="+mn-lt"/>
              </a:rPr>
              <a:t>Final </a:t>
            </a:r>
            <a:r>
              <a:rPr lang="en-US" sz="4400" b="1" dirty="0">
                <a:latin typeface="+mn-lt"/>
              </a:rPr>
              <a:t>Design for Checkers Learning</a:t>
            </a:r>
          </a:p>
        </p:txBody>
      </p:sp>
      <p:sp>
        <p:nvSpPr>
          <p:cNvPr id="23555" name="Rectangle 3"/>
          <p:cNvSpPr>
            <a:spLocks noGrp="1" noChangeArrowheads="1"/>
          </p:cNvSpPr>
          <p:nvPr>
            <p:ph idx="1"/>
          </p:nvPr>
        </p:nvSpPr>
        <p:spPr>
          <a:xfrm>
            <a:off x="57730" y="1316767"/>
            <a:ext cx="8933869" cy="4800600"/>
          </a:xfrm>
        </p:spPr>
        <p:txBody>
          <a:bodyPr>
            <a:noAutofit/>
          </a:bodyPr>
          <a:lstStyle/>
          <a:p>
            <a:pPr algn="just"/>
            <a:r>
              <a:rPr lang="en-US" sz="2600" b="1" dirty="0" smtClean="0"/>
              <a:t>The </a:t>
            </a:r>
            <a:r>
              <a:rPr lang="en-US" sz="2600" b="1" dirty="0"/>
              <a:t>Performance </a:t>
            </a:r>
            <a:r>
              <a:rPr lang="en-US" sz="2600" b="1" dirty="0" smtClean="0"/>
              <a:t>Module (performance) </a:t>
            </a:r>
            <a:r>
              <a:rPr lang="en-US" sz="2600" dirty="0" smtClean="0"/>
              <a:t>: </a:t>
            </a:r>
            <a:r>
              <a:rPr lang="en-US" sz="2600" dirty="0"/>
              <a:t>Takes as input a new board and outputs a trace of the game it played against itself.</a:t>
            </a:r>
          </a:p>
          <a:p>
            <a:pPr algn="just"/>
            <a:r>
              <a:rPr lang="en-US" sz="2600" b="1" dirty="0" smtClean="0"/>
              <a:t>The Critic (data </a:t>
            </a:r>
            <a:r>
              <a:rPr lang="en-US" sz="2600" b="1" dirty="0"/>
              <a:t>generation) </a:t>
            </a:r>
            <a:r>
              <a:rPr lang="en-US" sz="2600" dirty="0"/>
              <a:t>: Takes as input the trace of a game and outputs a set of training examples of the target </a:t>
            </a:r>
            <a:r>
              <a:rPr lang="en-US" sz="2600" dirty="0" smtClean="0"/>
              <a:t>function </a:t>
            </a:r>
          </a:p>
          <a:p>
            <a:pPr algn="just"/>
            <a:r>
              <a:rPr lang="en-US" sz="2600" b="1" dirty="0" smtClean="0"/>
              <a:t>The Generalizer (learner)</a:t>
            </a:r>
            <a:r>
              <a:rPr lang="en-US" sz="2600" dirty="0" smtClean="0"/>
              <a:t>: </a:t>
            </a:r>
            <a:r>
              <a:rPr lang="en-US" sz="2600" dirty="0"/>
              <a:t>Takes as input training examples and outputs a hypothesis which estimates the target function. </a:t>
            </a:r>
            <a:endParaRPr lang="en-US" sz="2600" dirty="0" smtClean="0"/>
          </a:p>
          <a:p>
            <a:pPr algn="just"/>
            <a:r>
              <a:rPr lang="en-US" sz="2600" b="1" dirty="0" smtClean="0"/>
              <a:t>The </a:t>
            </a:r>
            <a:r>
              <a:rPr lang="en-US" sz="2600" b="1" dirty="0"/>
              <a:t>Experiment </a:t>
            </a:r>
            <a:r>
              <a:rPr lang="en-US" sz="2600" b="1" dirty="0" smtClean="0"/>
              <a:t>Generator (task):</a:t>
            </a:r>
            <a:r>
              <a:rPr lang="en-US" sz="2600" dirty="0" smtClean="0"/>
              <a:t> </a:t>
            </a:r>
            <a:r>
              <a:rPr lang="en-US" sz="2600" dirty="0"/>
              <a:t>Takes as input the current hypothesis (currently learned function) and outputs a new problem (an initial board state) for the performance system to explore</a:t>
            </a:r>
          </a:p>
        </p:txBody>
      </p:sp>
      <p:sp>
        <p:nvSpPr>
          <p:cNvPr id="10"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
        <p:nvSpPr>
          <p:cNvPr id="6" name="Footer Placeholder 4"/>
          <p:cNvSpPr txBox="1">
            <a:spLocks/>
          </p:cNvSpPr>
          <p:nvPr/>
        </p:nvSpPr>
        <p:spPr>
          <a:xfrm>
            <a:off x="0" y="6553200"/>
            <a:ext cx="2133600" cy="304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smtClean="0">
                <a:ln>
                  <a:noFill/>
                </a:ln>
                <a:solidFill>
                  <a:schemeClr val="tx1"/>
                </a:solidFill>
                <a:effectLst/>
                <a:uLnTx/>
                <a:uFillTx/>
                <a:latin typeface="+mn-lt"/>
                <a:ea typeface="+mn-ea"/>
                <a:cs typeface="+mn-cs"/>
              </a:rPr>
              <a:t>IS ZC464, Machine Learning</a:t>
            </a:r>
            <a:endParaRPr kumimoji="0" lang="en-US" sz="12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533399"/>
            <a:ext cx="9144000" cy="751115"/>
          </a:xfrm>
        </p:spPr>
        <p:txBody>
          <a:bodyPr/>
          <a:lstStyle/>
          <a:p>
            <a:r>
              <a:rPr lang="en-US" sz="4400" b="1" dirty="0">
                <a:latin typeface="+mn-lt"/>
              </a:rPr>
              <a:t>Issues in Machine </a:t>
            </a:r>
            <a:r>
              <a:rPr lang="en-US" sz="4400" b="1" dirty="0" smtClean="0">
                <a:latin typeface="+mn-lt"/>
              </a:rPr>
              <a:t>Learning</a:t>
            </a:r>
            <a:endParaRPr lang="en-US" sz="4400" b="1" dirty="0">
              <a:latin typeface="+mn-lt"/>
            </a:endParaRPr>
          </a:p>
        </p:txBody>
      </p:sp>
      <p:sp>
        <p:nvSpPr>
          <p:cNvPr id="16387" name="Rectangle 3"/>
          <p:cNvSpPr>
            <a:spLocks noGrp="1" noChangeArrowheads="1"/>
          </p:cNvSpPr>
          <p:nvPr>
            <p:ph idx="1"/>
          </p:nvPr>
        </p:nvSpPr>
        <p:spPr>
          <a:xfrm>
            <a:off x="304800" y="1524000"/>
            <a:ext cx="8458200" cy="4800600"/>
          </a:xfrm>
        </p:spPr>
        <p:txBody>
          <a:bodyPr>
            <a:noAutofit/>
          </a:bodyPr>
          <a:lstStyle/>
          <a:p>
            <a:pPr algn="just"/>
            <a:r>
              <a:rPr lang="en-US" sz="2800" dirty="0"/>
              <a:t>What algorithms are available for learning a concept? How well do they perform?</a:t>
            </a:r>
          </a:p>
          <a:p>
            <a:pPr algn="just"/>
            <a:r>
              <a:rPr lang="en-US" sz="2800" dirty="0"/>
              <a:t>How much training data is sufficient to learn a concept with high confidence?</a:t>
            </a:r>
          </a:p>
          <a:p>
            <a:pPr algn="just"/>
            <a:r>
              <a:rPr lang="en-US" sz="2800" dirty="0"/>
              <a:t>When is it useful to use prior knowledge?</a:t>
            </a:r>
          </a:p>
          <a:p>
            <a:pPr algn="just"/>
            <a:r>
              <a:rPr lang="en-US" sz="2800" dirty="0"/>
              <a:t>Are some training examples more useful than others?</a:t>
            </a:r>
          </a:p>
          <a:p>
            <a:pPr algn="just"/>
            <a:r>
              <a:rPr lang="en-US" sz="2800" dirty="0"/>
              <a:t>What are </a:t>
            </a:r>
            <a:r>
              <a:rPr lang="en-US" sz="2800" dirty="0" smtClean="0"/>
              <a:t>the best </a:t>
            </a:r>
            <a:r>
              <a:rPr lang="en-US" sz="2800" dirty="0"/>
              <a:t>tasks for a system to learn?</a:t>
            </a:r>
          </a:p>
          <a:p>
            <a:pPr algn="just"/>
            <a:r>
              <a:rPr lang="en-US" sz="2800" dirty="0"/>
              <a:t>What is the best way for a system to represent its knowledge?</a:t>
            </a:r>
          </a:p>
        </p:txBody>
      </p:sp>
      <p:sp>
        <p:nvSpPr>
          <p:cNvPr id="7"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96"/>
          <p:cNvSpPr txBox="1">
            <a:spLocks noGrp="1"/>
          </p:cNvSpPr>
          <p:nvPr>
            <p:ph type="title"/>
          </p:nvPr>
        </p:nvSpPr>
        <p:spPr>
          <a:xfrm>
            <a:off x="83236" y="381000"/>
            <a:ext cx="4368000" cy="6960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US" sz="3600" dirty="0"/>
              <a:t>ML in a Nutshell</a:t>
            </a:r>
          </a:p>
        </p:txBody>
      </p:sp>
      <p:sp>
        <p:nvSpPr>
          <p:cNvPr id="1295" name="Google Shape;1295;p96"/>
          <p:cNvSpPr txBox="1"/>
          <p:nvPr/>
        </p:nvSpPr>
        <p:spPr>
          <a:xfrm>
            <a:off x="457200" y="1514547"/>
            <a:ext cx="8211300" cy="4557900"/>
          </a:xfrm>
          <a:prstGeom prst="rect">
            <a:avLst/>
          </a:prstGeom>
          <a:noFill/>
          <a:ln>
            <a:noFill/>
          </a:ln>
        </p:spPr>
        <p:txBody>
          <a:bodyPr spcFirstLastPara="1" wrap="square" lIns="0" tIns="33000" rIns="0" bIns="0" anchor="t" anchorCtr="0">
            <a:noAutofit/>
          </a:bodyPr>
          <a:lstStyle/>
          <a:p>
            <a:pPr marL="355600" marR="756920" indent="-342900" fontAlgn="auto">
              <a:lnSpc>
                <a:spcPct val="119000"/>
              </a:lnSpc>
              <a:spcBef>
                <a:spcPts val="0"/>
              </a:spcBef>
              <a:spcAft>
                <a:spcPts val="0"/>
              </a:spcAft>
              <a:buClr>
                <a:srgbClr val="000000"/>
              </a:buClr>
              <a:buSzPts val="3200"/>
              <a:buFont typeface="Arial" panose="020B0604020202020204"/>
              <a:buChar char="•"/>
            </a:pPr>
            <a:r>
              <a:rPr lang="en-US" sz="3200" kern="0" dirty="0">
                <a:solidFill>
                  <a:srgbClr val="000000"/>
                </a:solidFill>
                <a:latin typeface="Trebuchet MS" panose="020B0603020202020204"/>
                <a:ea typeface="Trebuchet MS" panose="020B0603020202020204"/>
                <a:cs typeface="Trebuchet MS" panose="020B0603020202020204"/>
                <a:sym typeface="Trebuchet MS" panose="020B0603020202020204"/>
              </a:rPr>
              <a:t>Tens of thousands of machine learning  algorithms</a:t>
            </a:r>
            <a:endParaRPr sz="3200" kern="0" dirty="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755650" lvl="1" indent="-285750" fontAlgn="auto">
              <a:spcBef>
                <a:spcPts val="640"/>
              </a:spcBef>
              <a:spcAft>
                <a:spcPts val="0"/>
              </a:spcAft>
              <a:buClr>
                <a:srgbClr val="000000"/>
              </a:buClr>
              <a:buSzPts val="2800"/>
              <a:buFont typeface="Arial" panose="020B0604020202020204"/>
              <a:buChar char="–"/>
            </a:pPr>
            <a:r>
              <a:rPr lang="en-US" sz="2800" kern="0" dirty="0">
                <a:solidFill>
                  <a:srgbClr val="000000"/>
                </a:solidFill>
                <a:latin typeface="Trebuchet MS" panose="020B0603020202020204"/>
                <a:ea typeface="Trebuchet MS" panose="020B0603020202020204"/>
                <a:cs typeface="Trebuchet MS" panose="020B0603020202020204"/>
                <a:sym typeface="Trebuchet MS" panose="020B0603020202020204"/>
              </a:rPr>
              <a:t>Hundreds new every year</a:t>
            </a:r>
            <a:endParaRPr sz="2800" kern="0" dirty="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0" lvl="1" fontAlgn="auto">
              <a:spcBef>
                <a:spcPts val="25"/>
              </a:spcBef>
              <a:spcAft>
                <a:spcPts val="0"/>
              </a:spcAft>
              <a:buClr>
                <a:srgbClr val="000000"/>
              </a:buClr>
              <a:buSzPts val="4100"/>
              <a:buFont typeface="Arial" panose="020B0604020202020204"/>
              <a:buNone/>
            </a:pPr>
            <a:endParaRPr sz="4100" kern="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55600" indent="-342900" fontAlgn="auto">
              <a:spcBef>
                <a:spcPts val="0"/>
              </a:spcBef>
              <a:spcAft>
                <a:spcPts val="0"/>
              </a:spcAft>
              <a:buClr>
                <a:srgbClr val="000000"/>
              </a:buClr>
              <a:buSzPts val="3200"/>
              <a:buFont typeface="Arial" panose="020B0604020202020204"/>
              <a:buChar char="•"/>
            </a:pPr>
            <a:r>
              <a:rPr lang="en-US" sz="3200" kern="0" dirty="0">
                <a:solidFill>
                  <a:srgbClr val="000000"/>
                </a:solidFill>
                <a:latin typeface="Trebuchet MS" panose="020B0603020202020204"/>
                <a:ea typeface="Trebuchet MS" panose="020B0603020202020204"/>
                <a:cs typeface="Trebuchet MS" panose="020B0603020202020204"/>
                <a:sym typeface="Trebuchet MS" panose="020B0603020202020204"/>
              </a:rPr>
              <a:t>Every ML algorithm has three components</a:t>
            </a:r>
            <a:endParaRPr sz="3200" kern="0" dirty="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755650" lvl="1" indent="-285750" fontAlgn="auto">
              <a:spcBef>
                <a:spcPts val="660"/>
              </a:spcBef>
              <a:spcAft>
                <a:spcPts val="0"/>
              </a:spcAft>
              <a:buClr>
                <a:srgbClr val="4A86E8"/>
              </a:buClr>
              <a:buSzPts val="2800"/>
              <a:buFont typeface="Arial" panose="020B0604020202020204"/>
              <a:buChar char="–"/>
            </a:pPr>
            <a:r>
              <a:rPr lang="en-US" sz="2800" b="1" kern="0" dirty="0">
                <a:solidFill>
                  <a:srgbClr val="4A86E8"/>
                </a:solidFill>
                <a:latin typeface="Trebuchet MS" panose="020B0603020202020204"/>
                <a:ea typeface="Trebuchet MS" panose="020B0603020202020204"/>
                <a:cs typeface="Trebuchet MS" panose="020B0603020202020204"/>
                <a:sym typeface="Trebuchet MS" panose="020B0603020202020204"/>
              </a:rPr>
              <a:t>Representation</a:t>
            </a:r>
            <a:endParaRPr sz="2800" kern="0" dirty="0">
              <a:solidFill>
                <a:srgbClr val="4A86E8"/>
              </a:solidFill>
              <a:latin typeface="Trebuchet MS" panose="020B0603020202020204"/>
              <a:ea typeface="Trebuchet MS" panose="020B0603020202020204"/>
              <a:cs typeface="Trebuchet MS" panose="020B0603020202020204"/>
              <a:sym typeface="Trebuchet MS" panose="020B0603020202020204"/>
            </a:endParaRPr>
          </a:p>
          <a:p>
            <a:pPr marL="755650" lvl="1" indent="-285750" fontAlgn="auto">
              <a:spcBef>
                <a:spcPts val="740"/>
              </a:spcBef>
              <a:spcAft>
                <a:spcPts val="0"/>
              </a:spcAft>
              <a:buClr>
                <a:srgbClr val="4A86E8"/>
              </a:buClr>
              <a:buSzPts val="2800"/>
              <a:buFont typeface="Arial" panose="020B0604020202020204"/>
              <a:buChar char="–"/>
            </a:pPr>
            <a:r>
              <a:rPr lang="en-US" sz="2800" b="1" kern="0" dirty="0">
                <a:solidFill>
                  <a:srgbClr val="4A86E8"/>
                </a:solidFill>
                <a:latin typeface="Trebuchet MS" panose="020B0603020202020204"/>
                <a:ea typeface="Trebuchet MS" panose="020B0603020202020204"/>
                <a:cs typeface="Trebuchet MS" panose="020B0603020202020204"/>
                <a:sym typeface="Trebuchet MS" panose="020B0603020202020204"/>
              </a:rPr>
              <a:t>Optimization</a:t>
            </a:r>
            <a:endParaRPr sz="2800" kern="0" dirty="0">
              <a:solidFill>
                <a:srgbClr val="4A86E8"/>
              </a:solidFill>
              <a:latin typeface="Trebuchet MS" panose="020B0603020202020204"/>
              <a:ea typeface="Trebuchet MS" panose="020B0603020202020204"/>
              <a:cs typeface="Trebuchet MS" panose="020B0603020202020204"/>
              <a:sym typeface="Trebuchet MS" panose="020B0603020202020204"/>
            </a:endParaRPr>
          </a:p>
          <a:p>
            <a:pPr marL="755650" lvl="1" indent="-285750" fontAlgn="auto">
              <a:spcBef>
                <a:spcPts val="640"/>
              </a:spcBef>
              <a:spcAft>
                <a:spcPts val="0"/>
              </a:spcAft>
              <a:buClr>
                <a:srgbClr val="4A86E8"/>
              </a:buClr>
              <a:buSzPts val="2800"/>
              <a:buFont typeface="Arial" panose="020B0604020202020204"/>
              <a:buChar char="–"/>
            </a:pPr>
            <a:r>
              <a:rPr lang="en-US" sz="2800" b="1" kern="0" dirty="0">
                <a:solidFill>
                  <a:srgbClr val="4A86E8"/>
                </a:solidFill>
                <a:latin typeface="Trebuchet MS" panose="020B0603020202020204"/>
                <a:ea typeface="Trebuchet MS" panose="020B0603020202020204"/>
                <a:cs typeface="Trebuchet MS" panose="020B0603020202020204"/>
                <a:sym typeface="Trebuchet MS" panose="020B0603020202020204"/>
              </a:rPr>
              <a:t>Evaluation</a:t>
            </a:r>
            <a:endParaRPr sz="2800" kern="0" dirty="0">
              <a:solidFill>
                <a:srgbClr val="4A86E8"/>
              </a:solidFill>
              <a:latin typeface="Trebuchet MS" panose="020B0603020202020204"/>
              <a:ea typeface="Trebuchet MS" panose="020B0603020202020204"/>
              <a:cs typeface="Trebuchet MS" panose="020B0603020202020204"/>
              <a:sym typeface="Trebuchet MS" panose="020B0603020202020204"/>
            </a:endParaRPr>
          </a:p>
        </p:txBody>
      </p:sp>
      <p:sp>
        <p:nvSpPr>
          <p:cNvPr id="1296" name="Google Shape;1296;p96"/>
          <p:cNvSpPr txBox="1"/>
          <p:nvPr/>
        </p:nvSpPr>
        <p:spPr>
          <a:xfrm>
            <a:off x="78754" y="6569500"/>
            <a:ext cx="2825400" cy="238800"/>
          </a:xfrm>
          <a:prstGeom prst="rect">
            <a:avLst/>
          </a:prstGeom>
          <a:noFill/>
          <a:ln>
            <a:noFill/>
          </a:ln>
        </p:spPr>
        <p:txBody>
          <a:bodyPr spcFirstLastPara="1" wrap="square" lIns="0" tIns="12700" rIns="0" bIns="0" anchor="t" anchorCtr="0">
            <a:noAutofit/>
          </a:bodyPr>
          <a:lstStyle/>
          <a:p>
            <a:pPr marL="12700" fontAlgn="auto">
              <a:spcBef>
                <a:spcPts val="0"/>
              </a:spcBef>
              <a:spcAft>
                <a:spcPts val="0"/>
              </a:spcAft>
              <a:buClr>
                <a:srgbClr val="000000"/>
              </a:buClr>
              <a:buFont typeface="Arial" panose="020B0604020202020204"/>
              <a:buNone/>
            </a:pPr>
            <a:r>
              <a:rPr lang="en-US" sz="1400" kern="0">
                <a:solidFill>
                  <a:srgbClr val="000000"/>
                </a:solidFill>
                <a:latin typeface="Trebuchet MS" panose="020B0603020202020204"/>
                <a:ea typeface="Trebuchet MS" panose="020B0603020202020204"/>
                <a:cs typeface="Trebuchet MS" panose="020B0603020202020204"/>
                <a:sym typeface="Trebuchet MS" panose="020B0603020202020204"/>
              </a:rPr>
              <a:t>Slide credit: Pedro Domingos</a:t>
            </a:r>
            <a:endParaRPr sz="1400" kern="0">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Tree>
    <p:extLst>
      <p:ext uri="{BB962C8B-B14F-4D97-AF65-F5344CB8AC3E}">
        <p14:creationId xmlns:p14="http://schemas.microsoft.com/office/powerpoint/2010/main" val="53884221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102"/>
          <p:cNvSpPr txBox="1">
            <a:spLocks noGrp="1"/>
          </p:cNvSpPr>
          <p:nvPr>
            <p:ph type="title"/>
          </p:nvPr>
        </p:nvSpPr>
        <p:spPr>
          <a:xfrm>
            <a:off x="105646" y="608371"/>
            <a:ext cx="3178800" cy="6960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dirty="0"/>
              <a:t>Evaluation</a:t>
            </a:r>
          </a:p>
        </p:txBody>
      </p:sp>
      <p:sp>
        <p:nvSpPr>
          <p:cNvPr id="1373" name="Google Shape;1373;p102"/>
          <p:cNvSpPr txBox="1"/>
          <p:nvPr/>
        </p:nvSpPr>
        <p:spPr>
          <a:xfrm>
            <a:off x="666476" y="1447800"/>
            <a:ext cx="4266900" cy="4300200"/>
          </a:xfrm>
          <a:prstGeom prst="rect">
            <a:avLst/>
          </a:prstGeom>
          <a:noFill/>
          <a:ln>
            <a:noFill/>
          </a:ln>
        </p:spPr>
        <p:txBody>
          <a:bodyPr spcFirstLastPara="1" wrap="square" lIns="0" tIns="12700" rIns="0" bIns="0" anchor="t" anchorCtr="0">
            <a:noAutofit/>
          </a:bodyPr>
          <a:lstStyle/>
          <a:p>
            <a:pPr marL="355600" indent="-342900" fontAlgn="auto">
              <a:spcBef>
                <a:spcPts val="0"/>
              </a:spcBef>
              <a:spcAft>
                <a:spcPts val="0"/>
              </a:spcAft>
              <a:buClr>
                <a:srgbClr val="000000"/>
              </a:buClr>
              <a:buSzPts val="2800"/>
              <a:buFont typeface="Arial" panose="020B0604020202020204"/>
              <a:buChar char="•"/>
            </a:pPr>
            <a:r>
              <a:rPr lang="en-US" sz="2800" kern="0" dirty="0">
                <a:solidFill>
                  <a:srgbClr val="000000"/>
                </a:solidFill>
                <a:latin typeface="Trebuchet MS" panose="020B0603020202020204"/>
                <a:ea typeface="Trebuchet MS" panose="020B0603020202020204"/>
                <a:cs typeface="Trebuchet MS" panose="020B0603020202020204"/>
                <a:sym typeface="Trebuchet MS" panose="020B0603020202020204"/>
              </a:rPr>
              <a:t>Accuracy</a:t>
            </a:r>
            <a:endParaRPr sz="2800" kern="0" dirty="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355600" indent="-342900" fontAlgn="auto">
              <a:lnSpc>
                <a:spcPct val="119000"/>
              </a:lnSpc>
              <a:spcBef>
                <a:spcPts val="40"/>
              </a:spcBef>
              <a:spcAft>
                <a:spcPts val="0"/>
              </a:spcAft>
              <a:buClr>
                <a:srgbClr val="000000"/>
              </a:buClr>
              <a:buSzPts val="2800"/>
              <a:buFont typeface="Arial" panose="020B0604020202020204"/>
              <a:buChar char="•"/>
            </a:pPr>
            <a:r>
              <a:rPr lang="en-US" sz="2800" kern="0" dirty="0">
                <a:solidFill>
                  <a:srgbClr val="000000"/>
                </a:solidFill>
                <a:latin typeface="Trebuchet MS" panose="020B0603020202020204"/>
                <a:ea typeface="Trebuchet MS" panose="020B0603020202020204"/>
                <a:cs typeface="Trebuchet MS" panose="020B0603020202020204"/>
                <a:sym typeface="Trebuchet MS" panose="020B0603020202020204"/>
              </a:rPr>
              <a:t>Precision and recall</a:t>
            </a:r>
            <a:endParaRPr sz="2800" kern="0" dirty="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355600" indent="-342900" fontAlgn="auto">
              <a:lnSpc>
                <a:spcPct val="119000"/>
              </a:lnSpc>
              <a:spcBef>
                <a:spcPts val="0"/>
              </a:spcBef>
              <a:spcAft>
                <a:spcPts val="0"/>
              </a:spcAft>
              <a:buClr>
                <a:srgbClr val="000000"/>
              </a:buClr>
              <a:buSzPts val="2800"/>
              <a:buFont typeface="Arial" panose="020B0604020202020204"/>
              <a:buChar char="•"/>
            </a:pPr>
            <a:r>
              <a:rPr lang="en-US" sz="2800" kern="0" dirty="0">
                <a:solidFill>
                  <a:srgbClr val="000000"/>
                </a:solidFill>
                <a:latin typeface="Trebuchet MS" panose="020B0603020202020204"/>
                <a:ea typeface="Trebuchet MS" panose="020B0603020202020204"/>
                <a:cs typeface="Trebuchet MS" panose="020B0603020202020204"/>
                <a:sym typeface="Trebuchet MS" panose="020B0603020202020204"/>
              </a:rPr>
              <a:t>Squared error</a:t>
            </a:r>
            <a:endParaRPr sz="2800" kern="0" dirty="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355600" indent="-342900" fontAlgn="auto">
              <a:spcBef>
                <a:spcPts val="40"/>
              </a:spcBef>
              <a:spcAft>
                <a:spcPts val="0"/>
              </a:spcAft>
              <a:buClr>
                <a:srgbClr val="000000"/>
              </a:buClr>
              <a:buSzPts val="2800"/>
              <a:buFont typeface="Arial" panose="020B0604020202020204"/>
              <a:buChar char="•"/>
            </a:pPr>
            <a:r>
              <a:rPr lang="en-US" sz="2800" kern="0" dirty="0">
                <a:solidFill>
                  <a:srgbClr val="000000"/>
                </a:solidFill>
                <a:latin typeface="Trebuchet MS" panose="020B0603020202020204"/>
                <a:ea typeface="Trebuchet MS" panose="020B0603020202020204"/>
                <a:cs typeface="Trebuchet MS" panose="020B0603020202020204"/>
                <a:sym typeface="Trebuchet MS" panose="020B0603020202020204"/>
              </a:rPr>
              <a:t>Likelihood</a:t>
            </a:r>
            <a:endParaRPr sz="2800" kern="0" dirty="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355600" indent="-342900" fontAlgn="auto">
              <a:lnSpc>
                <a:spcPct val="119000"/>
              </a:lnSpc>
              <a:spcBef>
                <a:spcPts val="40"/>
              </a:spcBef>
              <a:spcAft>
                <a:spcPts val="0"/>
              </a:spcAft>
              <a:buClr>
                <a:srgbClr val="000000"/>
              </a:buClr>
              <a:buSzPts val="2800"/>
              <a:buFont typeface="Arial" panose="020B0604020202020204"/>
              <a:buChar char="•"/>
            </a:pPr>
            <a:r>
              <a:rPr lang="en-US" sz="2800" kern="0" dirty="0">
                <a:solidFill>
                  <a:srgbClr val="000000"/>
                </a:solidFill>
                <a:latin typeface="Trebuchet MS" panose="020B0603020202020204"/>
                <a:ea typeface="Trebuchet MS" panose="020B0603020202020204"/>
                <a:cs typeface="Trebuchet MS" panose="020B0603020202020204"/>
                <a:sym typeface="Trebuchet MS" panose="020B0603020202020204"/>
              </a:rPr>
              <a:t>Posterior probability</a:t>
            </a:r>
            <a:endParaRPr sz="2800" kern="0" dirty="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355600" indent="-342900" fontAlgn="auto">
              <a:lnSpc>
                <a:spcPct val="119000"/>
              </a:lnSpc>
              <a:spcBef>
                <a:spcPts val="0"/>
              </a:spcBef>
              <a:spcAft>
                <a:spcPts val="0"/>
              </a:spcAft>
              <a:buClr>
                <a:srgbClr val="000000"/>
              </a:buClr>
              <a:buSzPts val="2800"/>
              <a:buFont typeface="Arial" panose="020B0604020202020204"/>
              <a:buChar char="•"/>
            </a:pPr>
            <a:r>
              <a:rPr lang="en-US" sz="2800" kern="0" dirty="0">
                <a:solidFill>
                  <a:srgbClr val="000000"/>
                </a:solidFill>
                <a:latin typeface="Trebuchet MS" panose="020B0603020202020204"/>
                <a:ea typeface="Trebuchet MS" panose="020B0603020202020204"/>
                <a:cs typeface="Trebuchet MS" panose="020B0603020202020204"/>
                <a:sym typeface="Trebuchet MS" panose="020B0603020202020204"/>
              </a:rPr>
              <a:t>Cost / Utility</a:t>
            </a:r>
            <a:endParaRPr sz="2800" kern="0" dirty="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355600" indent="-342900" fontAlgn="auto">
              <a:lnSpc>
                <a:spcPct val="119000"/>
              </a:lnSpc>
              <a:spcBef>
                <a:spcPts val="40"/>
              </a:spcBef>
              <a:spcAft>
                <a:spcPts val="0"/>
              </a:spcAft>
              <a:buClr>
                <a:srgbClr val="000000"/>
              </a:buClr>
              <a:buSzPts val="2800"/>
              <a:buFont typeface="Arial" panose="020B0604020202020204"/>
              <a:buChar char="•"/>
            </a:pPr>
            <a:r>
              <a:rPr lang="en-US" sz="2800" kern="0" dirty="0">
                <a:solidFill>
                  <a:srgbClr val="000000"/>
                </a:solidFill>
                <a:latin typeface="Trebuchet MS" panose="020B0603020202020204"/>
                <a:ea typeface="Trebuchet MS" panose="020B0603020202020204"/>
                <a:cs typeface="Trebuchet MS" panose="020B0603020202020204"/>
                <a:sym typeface="Trebuchet MS" panose="020B0603020202020204"/>
              </a:rPr>
              <a:t>Margin</a:t>
            </a:r>
            <a:endParaRPr sz="2800" kern="0" dirty="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355600" indent="-342900" fontAlgn="auto">
              <a:lnSpc>
                <a:spcPct val="119000"/>
              </a:lnSpc>
              <a:spcBef>
                <a:spcPts val="0"/>
              </a:spcBef>
              <a:spcAft>
                <a:spcPts val="0"/>
              </a:spcAft>
              <a:buClr>
                <a:srgbClr val="000000"/>
              </a:buClr>
              <a:buSzPts val="2800"/>
              <a:buFont typeface="Arial" panose="020B0604020202020204"/>
              <a:buChar char="•"/>
            </a:pPr>
            <a:r>
              <a:rPr lang="en-US" sz="2800" kern="0" dirty="0">
                <a:solidFill>
                  <a:srgbClr val="000000"/>
                </a:solidFill>
                <a:latin typeface="Trebuchet MS" panose="020B0603020202020204"/>
                <a:ea typeface="Trebuchet MS" panose="020B0603020202020204"/>
                <a:cs typeface="Trebuchet MS" panose="020B0603020202020204"/>
                <a:sym typeface="Trebuchet MS" panose="020B0603020202020204"/>
              </a:rPr>
              <a:t>Entropy</a:t>
            </a:r>
            <a:endParaRPr sz="2800" kern="0" dirty="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355600" indent="-342900" fontAlgn="auto">
              <a:spcBef>
                <a:spcPts val="40"/>
              </a:spcBef>
              <a:spcAft>
                <a:spcPts val="0"/>
              </a:spcAft>
              <a:buClr>
                <a:srgbClr val="000000"/>
              </a:buClr>
              <a:buSzPts val="2800"/>
              <a:buFont typeface="Arial" panose="020B0604020202020204"/>
              <a:buChar char="•"/>
            </a:pPr>
            <a:r>
              <a:rPr lang="en-US" sz="2800" kern="0" dirty="0" smtClean="0">
                <a:solidFill>
                  <a:srgbClr val="000000"/>
                </a:solidFill>
                <a:latin typeface="Trebuchet MS" panose="020B0603020202020204"/>
                <a:ea typeface="Trebuchet MS" panose="020B0603020202020204"/>
                <a:cs typeface="Trebuchet MS" panose="020B0603020202020204"/>
                <a:sym typeface="Trebuchet MS" panose="020B0603020202020204"/>
              </a:rPr>
              <a:t>etc</a:t>
            </a:r>
            <a:r>
              <a:rPr lang="en-US" sz="2800" kern="0" dirty="0">
                <a:solidFill>
                  <a:srgbClr val="000000"/>
                </a:solidFill>
                <a:latin typeface="Trebuchet MS" panose="020B0603020202020204"/>
                <a:ea typeface="Trebuchet MS" panose="020B0603020202020204"/>
                <a:cs typeface="Trebuchet MS" panose="020B0603020202020204"/>
                <a:sym typeface="Trebuchet MS" panose="020B0603020202020204"/>
              </a:rPr>
              <a:t>.</a:t>
            </a:r>
            <a:endParaRPr sz="2800" kern="0" dirty="0">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1374" name="Google Shape;1374;p102"/>
          <p:cNvSpPr txBox="1"/>
          <p:nvPr/>
        </p:nvSpPr>
        <p:spPr>
          <a:xfrm>
            <a:off x="78752" y="6569500"/>
            <a:ext cx="2535000" cy="238800"/>
          </a:xfrm>
          <a:prstGeom prst="rect">
            <a:avLst/>
          </a:prstGeom>
          <a:noFill/>
          <a:ln>
            <a:noFill/>
          </a:ln>
        </p:spPr>
        <p:txBody>
          <a:bodyPr spcFirstLastPara="1" wrap="square" lIns="0" tIns="12700" rIns="0" bIns="0" anchor="t" anchorCtr="0">
            <a:noAutofit/>
          </a:bodyPr>
          <a:lstStyle/>
          <a:p>
            <a:pPr marL="12700" fontAlgn="auto">
              <a:spcBef>
                <a:spcPts val="0"/>
              </a:spcBef>
              <a:spcAft>
                <a:spcPts val="0"/>
              </a:spcAft>
              <a:buClr>
                <a:srgbClr val="000000"/>
              </a:buClr>
              <a:buFont typeface="Arial" panose="020B0604020202020204"/>
              <a:buNone/>
            </a:pPr>
            <a:r>
              <a:rPr lang="en-US" sz="1400" kern="0">
                <a:solidFill>
                  <a:srgbClr val="000000"/>
                </a:solidFill>
                <a:latin typeface="Trebuchet MS" panose="020B0603020202020204"/>
                <a:ea typeface="Trebuchet MS" panose="020B0603020202020204"/>
                <a:cs typeface="Trebuchet MS" panose="020B0603020202020204"/>
                <a:sym typeface="Trebuchet MS" panose="020B0603020202020204"/>
              </a:rPr>
              <a:t>Slide credit: Pedro Domingos</a:t>
            </a:r>
            <a:endParaRPr sz="1400" kern="0">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Tree>
    <p:extLst>
      <p:ext uri="{BB962C8B-B14F-4D97-AF65-F5344CB8AC3E}">
        <p14:creationId xmlns:p14="http://schemas.microsoft.com/office/powerpoint/2010/main" val="29658042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103"/>
          <p:cNvSpPr txBox="1">
            <a:spLocks noGrp="1"/>
          </p:cNvSpPr>
          <p:nvPr>
            <p:ph type="title"/>
          </p:nvPr>
        </p:nvSpPr>
        <p:spPr>
          <a:xfrm>
            <a:off x="152400" y="533400"/>
            <a:ext cx="8229600" cy="639762"/>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Calibri" panose="020F0502020204030204"/>
              <a:buNone/>
            </a:pPr>
            <a:r>
              <a:rPr lang="en-US" dirty="0"/>
              <a:t>Evaluating Performance</a:t>
            </a:r>
          </a:p>
        </p:txBody>
      </p:sp>
      <p:sp>
        <p:nvSpPr>
          <p:cNvPr id="1382" name="Google Shape;1382;p10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3200"/>
              <a:buChar char="•"/>
            </a:pPr>
            <a:r>
              <a:rPr lang="en-US"/>
              <a:t>If </a:t>
            </a:r>
            <a:r>
              <a:rPr lang="en-US" i="1"/>
              <a:t>y </a:t>
            </a:r>
            <a:r>
              <a:rPr lang="en-US"/>
              <a:t>is discrete:</a:t>
            </a:r>
          </a:p>
          <a:p>
            <a:pPr marL="742950" lvl="1" indent="-285750" algn="l" rtl="0">
              <a:lnSpc>
                <a:spcPct val="90000"/>
              </a:lnSpc>
              <a:spcBef>
                <a:spcPts val="480"/>
              </a:spcBef>
              <a:spcAft>
                <a:spcPts val="0"/>
              </a:spcAft>
              <a:buClr>
                <a:schemeClr val="dk1"/>
              </a:buClr>
              <a:buSzPts val="2400"/>
              <a:buChar char="–"/>
            </a:pPr>
            <a:r>
              <a:rPr lang="en-US" sz="2400"/>
              <a:t>Accuracy: # correctly classified / # all test examples</a:t>
            </a:r>
          </a:p>
          <a:p>
            <a:pPr marL="742950" lvl="1" indent="-285750" algn="l" rtl="0">
              <a:lnSpc>
                <a:spcPct val="90000"/>
              </a:lnSpc>
              <a:spcBef>
                <a:spcPts val="480"/>
              </a:spcBef>
              <a:spcAft>
                <a:spcPts val="0"/>
              </a:spcAft>
              <a:buClr>
                <a:schemeClr val="dk1"/>
              </a:buClr>
              <a:buSzPts val="2400"/>
              <a:buChar char="–"/>
            </a:pPr>
            <a:r>
              <a:rPr lang="en-US" sz="2400"/>
              <a:t>Precision/recall</a:t>
            </a:r>
          </a:p>
          <a:p>
            <a:pPr marL="1143000" lvl="2" indent="-228600" algn="l" rtl="0">
              <a:lnSpc>
                <a:spcPct val="90000"/>
              </a:lnSpc>
              <a:spcBef>
                <a:spcPts val="400"/>
              </a:spcBef>
              <a:spcAft>
                <a:spcPts val="0"/>
              </a:spcAft>
              <a:buClr>
                <a:schemeClr val="dk1"/>
              </a:buClr>
              <a:buSzPts val="2000"/>
              <a:buChar char="•"/>
            </a:pPr>
            <a:r>
              <a:rPr lang="en-US" sz="2000"/>
              <a:t>True Positive, False Positive, True Negative, False Negative</a:t>
            </a:r>
          </a:p>
          <a:p>
            <a:pPr marL="1143000" lvl="2" indent="-228600" algn="l" rtl="0">
              <a:lnSpc>
                <a:spcPct val="90000"/>
              </a:lnSpc>
              <a:spcBef>
                <a:spcPts val="400"/>
              </a:spcBef>
              <a:spcAft>
                <a:spcPts val="0"/>
              </a:spcAft>
              <a:buClr>
                <a:schemeClr val="dk1"/>
              </a:buClr>
              <a:buSzPts val="2000"/>
              <a:buChar char="•"/>
            </a:pPr>
            <a:r>
              <a:rPr lang="en-US" sz="2000" b="1"/>
              <a:t>P</a:t>
            </a:r>
            <a:r>
              <a:rPr lang="en-US" sz="2000"/>
              <a:t>recision = TP / (TP + FP) = # predicted </a:t>
            </a:r>
            <a:r>
              <a:rPr lang="en-US" sz="2000">
                <a:solidFill>
                  <a:srgbClr val="FF0000"/>
                </a:solidFill>
              </a:rPr>
              <a:t>true</a:t>
            </a:r>
            <a:r>
              <a:rPr lang="en-US" sz="2000"/>
              <a:t> pos / # predicted pos</a:t>
            </a:r>
          </a:p>
          <a:p>
            <a:pPr marL="1143000" lvl="2" indent="-228600" algn="l" rtl="0">
              <a:lnSpc>
                <a:spcPct val="90000"/>
              </a:lnSpc>
              <a:spcBef>
                <a:spcPts val="400"/>
              </a:spcBef>
              <a:spcAft>
                <a:spcPts val="0"/>
              </a:spcAft>
              <a:buClr>
                <a:schemeClr val="dk1"/>
              </a:buClr>
              <a:buSzPts val="2000"/>
              <a:buChar char="•"/>
            </a:pPr>
            <a:r>
              <a:rPr lang="en-US" sz="2000" b="1"/>
              <a:t>R</a:t>
            </a:r>
            <a:r>
              <a:rPr lang="en-US" sz="2000"/>
              <a:t>ecall = TP / (TP + FN) = # </a:t>
            </a:r>
            <a:r>
              <a:rPr lang="en-US" sz="2000">
                <a:solidFill>
                  <a:srgbClr val="FF0000"/>
                </a:solidFill>
              </a:rPr>
              <a:t>predicted</a:t>
            </a:r>
            <a:r>
              <a:rPr lang="en-US" sz="2000"/>
              <a:t> true pos / # true pos</a:t>
            </a:r>
          </a:p>
          <a:p>
            <a:pPr marL="742950" lvl="1" indent="-285750" algn="l" rtl="0">
              <a:lnSpc>
                <a:spcPct val="90000"/>
              </a:lnSpc>
              <a:spcBef>
                <a:spcPts val="480"/>
              </a:spcBef>
              <a:spcAft>
                <a:spcPts val="0"/>
              </a:spcAft>
              <a:buClr>
                <a:schemeClr val="dk1"/>
              </a:buClr>
              <a:buSzPts val="2400"/>
              <a:buChar char="–"/>
            </a:pPr>
            <a:r>
              <a:rPr lang="en-US" sz="2400"/>
              <a:t>F-measure </a:t>
            </a:r>
          </a:p>
          <a:p>
            <a:pPr marL="857250" lvl="2" indent="0" algn="l" rtl="0">
              <a:lnSpc>
                <a:spcPct val="90000"/>
              </a:lnSpc>
              <a:spcBef>
                <a:spcPts val="400"/>
              </a:spcBef>
              <a:spcAft>
                <a:spcPts val="0"/>
              </a:spcAft>
              <a:buClr>
                <a:schemeClr val="dk1"/>
              </a:buClr>
              <a:buSzPts val="2000"/>
              <a:buNone/>
            </a:pPr>
            <a:r>
              <a:rPr lang="en-US" sz="2000"/>
              <a:t>= 2PR / (P + R)</a:t>
            </a:r>
          </a:p>
          <a:p>
            <a:pPr marL="457200" lvl="1" indent="0" algn="l" rtl="0">
              <a:lnSpc>
                <a:spcPct val="90000"/>
              </a:lnSpc>
              <a:spcBef>
                <a:spcPts val="480"/>
              </a:spcBef>
              <a:spcAft>
                <a:spcPts val="0"/>
              </a:spcAft>
              <a:buClr>
                <a:schemeClr val="dk1"/>
              </a:buClr>
              <a:buSzPts val="2400"/>
              <a:buNone/>
            </a:pPr>
            <a:endParaRPr sz="2400"/>
          </a:p>
          <a:p>
            <a:pPr marL="342900" lvl="0" indent="-342900" algn="l" rtl="0">
              <a:lnSpc>
                <a:spcPct val="90000"/>
              </a:lnSpc>
              <a:spcBef>
                <a:spcPts val="520"/>
              </a:spcBef>
              <a:spcAft>
                <a:spcPts val="0"/>
              </a:spcAft>
              <a:buClr>
                <a:schemeClr val="dk1"/>
              </a:buClr>
              <a:buSzPts val="2600"/>
              <a:buChar char="•"/>
            </a:pPr>
            <a:r>
              <a:rPr lang="en-US" sz="2600"/>
              <a:t>Want evaluation metric to be in some range, e.g. [0 1]</a:t>
            </a:r>
          </a:p>
          <a:p>
            <a:pPr marL="742950" lvl="1" indent="-285750" algn="l" rtl="0">
              <a:lnSpc>
                <a:spcPct val="90000"/>
              </a:lnSpc>
              <a:spcBef>
                <a:spcPts val="440"/>
              </a:spcBef>
              <a:spcAft>
                <a:spcPts val="0"/>
              </a:spcAft>
              <a:buClr>
                <a:schemeClr val="dk1"/>
              </a:buClr>
              <a:buSzPts val="2200"/>
              <a:buChar char="–"/>
            </a:pPr>
            <a:r>
              <a:rPr lang="en-US" sz="2200"/>
              <a:t>0 = worst possible classifier, 1 = best possible classifier</a:t>
            </a:r>
          </a:p>
          <a:p>
            <a:pPr marL="457200" lvl="1" indent="0" algn="l" rtl="0">
              <a:lnSpc>
                <a:spcPct val="90000"/>
              </a:lnSpc>
              <a:spcBef>
                <a:spcPts val="560"/>
              </a:spcBef>
              <a:spcAft>
                <a:spcPts val="0"/>
              </a:spcAft>
              <a:buClr>
                <a:schemeClr val="dk1"/>
              </a:buClr>
              <a:buSzPts val="2800"/>
              <a:buNone/>
            </a:pPr>
            <a:endParaRPr lang="en-US" sz="2200"/>
          </a:p>
        </p:txBody>
      </p:sp>
    </p:spTree>
    <p:extLst>
      <p:ext uri="{BB962C8B-B14F-4D97-AF65-F5344CB8AC3E}">
        <p14:creationId xmlns:p14="http://schemas.microsoft.com/office/powerpoint/2010/main" val="35976650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423"/>
        <p:cNvGrpSpPr/>
        <p:nvPr/>
      </p:nvGrpSpPr>
      <p:grpSpPr>
        <a:xfrm>
          <a:off x="0" y="0"/>
          <a:ext cx="0" cy="0"/>
          <a:chOff x="0" y="0"/>
          <a:chExt cx="0" cy="0"/>
        </a:xfrm>
      </p:grpSpPr>
      <p:sp>
        <p:nvSpPr>
          <p:cNvPr id="1424" name="Google Shape;1424;p105"/>
          <p:cNvSpPr txBox="1">
            <a:spLocks noGrp="1"/>
          </p:cNvSpPr>
          <p:nvPr>
            <p:ph type="title"/>
          </p:nvPr>
        </p:nvSpPr>
        <p:spPr>
          <a:xfrm>
            <a:off x="304800" y="581534"/>
            <a:ext cx="8229600" cy="411162"/>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Calibri" panose="020F0502020204030204"/>
              <a:buNone/>
            </a:pPr>
            <a:r>
              <a:rPr lang="en-US" sz="3600" dirty="0"/>
              <a:t>Evaluating Performance</a:t>
            </a:r>
          </a:p>
        </p:txBody>
      </p:sp>
      <p:sp>
        <p:nvSpPr>
          <p:cNvPr id="1425" name="Google Shape;1425;p10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If </a:t>
            </a:r>
            <a:r>
              <a:rPr lang="en-US" i="1"/>
              <a:t>y </a:t>
            </a:r>
            <a:r>
              <a:rPr lang="en-US"/>
              <a:t>is continuous:</a:t>
            </a:r>
          </a:p>
          <a:p>
            <a:pPr marL="742950" lvl="1" indent="-285750" algn="l" rtl="0">
              <a:spcBef>
                <a:spcPts val="560"/>
              </a:spcBef>
              <a:spcAft>
                <a:spcPts val="0"/>
              </a:spcAft>
              <a:buClr>
                <a:schemeClr val="dk1"/>
              </a:buClr>
              <a:buSzPts val="2800"/>
              <a:buChar char="–"/>
            </a:pPr>
            <a:r>
              <a:rPr lang="en-US"/>
              <a:t>Sum-of-Squared-Differences (SSD) error between predicted and true </a:t>
            </a:r>
            <a:r>
              <a:rPr lang="en-US" i="1"/>
              <a:t>y</a:t>
            </a:r>
            <a:r>
              <a:rPr lang="en-US"/>
              <a:t>:</a:t>
            </a:r>
          </a:p>
          <a:p>
            <a:pPr marL="457200" lvl="1" indent="0" algn="l" rtl="0">
              <a:spcBef>
                <a:spcPts val="560"/>
              </a:spcBef>
              <a:spcAft>
                <a:spcPts val="0"/>
              </a:spcAft>
              <a:buClr>
                <a:schemeClr val="dk1"/>
              </a:buClr>
              <a:buSzPts val="2800"/>
              <a:buNone/>
            </a:pPr>
            <a:endParaRPr lang="en-US"/>
          </a:p>
          <a:p>
            <a:pPr marL="342900" lvl="0" indent="-139700" algn="l" rtl="0">
              <a:spcBef>
                <a:spcPts val="640"/>
              </a:spcBef>
              <a:spcAft>
                <a:spcPts val="0"/>
              </a:spcAft>
              <a:buClr>
                <a:schemeClr val="dk1"/>
              </a:buClr>
              <a:buSzPts val="3200"/>
              <a:buNone/>
            </a:pPr>
            <a:endParaRPr lang="en-US"/>
          </a:p>
        </p:txBody>
      </p:sp>
      <p:pic>
        <p:nvPicPr>
          <p:cNvPr id="1426" name="Google Shape;1426;p105"/>
          <p:cNvPicPr preferRelativeResize="0"/>
          <p:nvPr/>
        </p:nvPicPr>
        <p:blipFill rotWithShape="1">
          <a:blip r:embed="rId3"/>
          <a:srcRect/>
          <a:stretch>
            <a:fillRect/>
          </a:stretch>
        </p:blipFill>
        <p:spPr>
          <a:xfrm>
            <a:off x="3157538" y="3298089"/>
            <a:ext cx="2828924" cy="619125"/>
          </a:xfrm>
          <a:prstGeom prst="rect">
            <a:avLst/>
          </a:prstGeom>
          <a:noFill/>
          <a:ln>
            <a:noFill/>
          </a:ln>
        </p:spPr>
      </p:pic>
    </p:spTree>
    <p:extLst>
      <p:ext uri="{BB962C8B-B14F-4D97-AF65-F5344CB8AC3E}">
        <p14:creationId xmlns:p14="http://schemas.microsoft.com/office/powerpoint/2010/main" val="3581820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5294"/>
            <a:ext cx="6120680" cy="850106"/>
          </a:xfrm>
        </p:spPr>
        <p:txBody>
          <a:bodyPr/>
          <a:lstStyle/>
          <a:p>
            <a:r>
              <a:rPr lang="en-US" sz="4400" b="1" dirty="0" smtClean="0">
                <a:latin typeface="+mn-lt"/>
              </a:rPr>
              <a:t>Evaluation Plan</a:t>
            </a:r>
            <a:endParaRPr lang="en-US" sz="4400" dirty="0">
              <a:latin typeface="+mn-lt"/>
            </a:endParaRPr>
          </a:p>
        </p:txBody>
      </p:sp>
      <p:sp>
        <p:nvSpPr>
          <p:cNvPr id="9"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1261990449"/>
              </p:ext>
            </p:extLst>
          </p:nvPr>
        </p:nvGraphicFramePr>
        <p:xfrm>
          <a:off x="380019" y="1447800"/>
          <a:ext cx="7849581" cy="3742227"/>
        </p:xfrm>
        <a:graphic>
          <a:graphicData uri="http://schemas.openxmlformats.org/drawingml/2006/table">
            <a:tbl>
              <a:tblPr firstRow="1" bandRow="1">
                <a:tableStyleId>{5C22544A-7EE6-4342-B048-85BDC9FD1C3A}</a:tableStyleId>
              </a:tblPr>
              <a:tblGrid>
                <a:gridCol w="4115781"/>
                <a:gridCol w="2514600"/>
                <a:gridCol w="1219200"/>
              </a:tblGrid>
              <a:tr h="1258582">
                <a:tc>
                  <a:txBody>
                    <a:bodyPr/>
                    <a:lstStyle/>
                    <a:p>
                      <a:pPr marL="0" marR="0" algn="l">
                        <a:spcBef>
                          <a:spcPts val="0"/>
                        </a:spcBef>
                        <a:spcAft>
                          <a:spcPts val="0"/>
                        </a:spcAft>
                      </a:pPr>
                      <a:endPar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endParaRPr>
                    </a:p>
                    <a:p>
                      <a:pPr marL="0" marR="0" algn="l">
                        <a:spcBef>
                          <a:spcPts val="0"/>
                        </a:spcBef>
                        <a:spcAft>
                          <a:spcPts val="0"/>
                        </a:spcAft>
                      </a:pPr>
                      <a:r>
                        <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rPr>
                        <a:t> Name</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lgn="l">
                        <a:spcBef>
                          <a:spcPts val="0"/>
                        </a:spcBef>
                        <a:spcAft>
                          <a:spcPts val="0"/>
                        </a:spcAft>
                      </a:pPr>
                      <a:endPar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endParaRPr>
                    </a:p>
                    <a:p>
                      <a:pPr marL="0" marR="0" algn="l">
                        <a:spcBef>
                          <a:spcPts val="0"/>
                        </a:spcBef>
                        <a:spcAft>
                          <a:spcPts val="0"/>
                        </a:spcAft>
                      </a:pPr>
                      <a:r>
                        <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rPr>
                        <a:t> Type</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lgn="l">
                        <a:spcBef>
                          <a:spcPts val="0"/>
                        </a:spcBef>
                        <a:spcAft>
                          <a:spcPts val="0"/>
                        </a:spcAft>
                      </a:pPr>
                      <a:endPar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endParaRPr>
                    </a:p>
                    <a:p>
                      <a:pPr marL="0" marR="0" algn="l">
                        <a:spcBef>
                          <a:spcPts val="0"/>
                        </a:spcBef>
                        <a:spcAft>
                          <a:spcPts val="0"/>
                        </a:spcAft>
                      </a:pPr>
                      <a:r>
                        <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rPr>
                        <a:t> Weight</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r>
              <a:tr h="465121">
                <a:tc>
                  <a:txBody>
                    <a:bodyPr/>
                    <a:lstStyle/>
                    <a:p>
                      <a:pPr marL="0" marR="0">
                        <a:spcBef>
                          <a:spcPts val="0"/>
                        </a:spcBef>
                        <a:spcAft>
                          <a:spcPts val="0"/>
                        </a:spcAft>
                      </a:pPr>
                      <a:r>
                        <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rPr>
                        <a:t>Quiz-I</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spcBef>
                          <a:spcPts val="0"/>
                        </a:spcBef>
                        <a:spcAft>
                          <a:spcPts val="0"/>
                        </a:spcAft>
                      </a:pPr>
                      <a:r>
                        <a:rPr lang="en-IN"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rPr>
                        <a:t>Online</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spcBef>
                          <a:spcPts val="0"/>
                        </a:spcBef>
                        <a:spcAft>
                          <a:spcPts val="0"/>
                        </a:spcAft>
                      </a:pPr>
                      <a:r>
                        <a:rPr lang="en-IN"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rPr>
                        <a:t>5%</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r>
              <a:tr h="366223">
                <a:tc>
                  <a:txBody>
                    <a:bodyPr/>
                    <a:lstStyle/>
                    <a:p>
                      <a:pPr marL="0" marR="0">
                        <a:spcBef>
                          <a:spcPts val="0"/>
                        </a:spcBef>
                        <a:spcAft>
                          <a:spcPts val="0"/>
                        </a:spcAft>
                      </a:pPr>
                      <a:r>
                        <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rPr>
                        <a:t>Assignment-I</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spcBef>
                          <a:spcPts val="0"/>
                        </a:spcBef>
                        <a:spcAft>
                          <a:spcPts val="0"/>
                        </a:spcAft>
                      </a:pPr>
                      <a:r>
                        <a:rPr lang="en-IN"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rPr>
                        <a:t>Take Home</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spcBef>
                          <a:spcPts val="0"/>
                        </a:spcBef>
                        <a:spcAft>
                          <a:spcPts val="0"/>
                        </a:spcAft>
                      </a:pPr>
                      <a:r>
                        <a:rPr lang="en-IN"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rPr>
                        <a:t>13%</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r>
              <a:tr h="495239">
                <a:tc>
                  <a:txBody>
                    <a:bodyPr/>
                    <a:lstStyle/>
                    <a:p>
                      <a:pPr marL="0" marR="0">
                        <a:spcBef>
                          <a:spcPts val="0"/>
                        </a:spcBef>
                        <a:spcAft>
                          <a:spcPts val="0"/>
                        </a:spcAft>
                      </a:pPr>
                      <a:r>
                        <a:rPr lang="en-IN" sz="2000" b="0" kern="1200" baseline="0">
                          <a:ln>
                            <a:solidFill>
                              <a:schemeClr val="tx1"/>
                            </a:solidFill>
                          </a:ln>
                          <a:solidFill>
                            <a:srgbClr val="00000A"/>
                          </a:solidFill>
                          <a:latin typeface="Arial" panose="020B0604020202020204" pitchFamily="34" charset="0"/>
                          <a:ea typeface="Calibri"/>
                          <a:cs typeface="Arial" panose="020B0604020202020204" pitchFamily="34" charset="0"/>
                        </a:rPr>
                        <a:t>Assignment-II</a:t>
                      </a:r>
                      <a:endParaRPr lang="en-US" sz="2000" b="0" kern="1200" baseline="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spcBef>
                          <a:spcPts val="0"/>
                        </a:spcBef>
                        <a:spcAft>
                          <a:spcPts val="0"/>
                        </a:spcAft>
                      </a:pPr>
                      <a:r>
                        <a:rPr lang="en-IN"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rPr>
                        <a:t>Take Home</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spcBef>
                          <a:spcPts val="0"/>
                        </a:spcBef>
                        <a:spcAft>
                          <a:spcPts val="0"/>
                        </a:spcAft>
                      </a:pPr>
                      <a:r>
                        <a:rPr lang="en-IN"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rPr>
                        <a:t>12%</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r>
              <a:tr h="484468">
                <a:tc>
                  <a:txBody>
                    <a:bodyPr/>
                    <a:lstStyle/>
                    <a:p>
                      <a:pPr marL="0" marR="0">
                        <a:spcBef>
                          <a:spcPts val="0"/>
                        </a:spcBef>
                        <a:spcAft>
                          <a:spcPts val="0"/>
                        </a:spcAft>
                      </a:pPr>
                      <a:r>
                        <a:rPr lang="en-IN"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rPr>
                        <a:t>Mid-Semester </a:t>
                      </a:r>
                      <a:r>
                        <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rPr>
                        <a:t>Test</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spcBef>
                          <a:spcPts val="0"/>
                        </a:spcBef>
                        <a:spcAft>
                          <a:spcPts val="0"/>
                        </a:spcAft>
                      </a:pPr>
                      <a:r>
                        <a:rPr lang="en-IN"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rPr>
                        <a:t>Closed Book</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spcBef>
                          <a:spcPts val="0"/>
                        </a:spcBef>
                        <a:spcAft>
                          <a:spcPts val="0"/>
                        </a:spcAft>
                      </a:pPr>
                      <a:r>
                        <a:rPr lang="en-IN"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rPr>
                        <a:t>30%</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r>
              <a:tr h="664167">
                <a:tc>
                  <a:txBody>
                    <a:bodyPr/>
                    <a:lstStyle/>
                    <a:p>
                      <a:pPr marL="0" marR="0">
                        <a:spcBef>
                          <a:spcPts val="0"/>
                        </a:spcBef>
                        <a:spcAft>
                          <a:spcPts val="0"/>
                        </a:spcAft>
                      </a:pPr>
                      <a:r>
                        <a:rPr lang="en-IN" sz="2000" b="0" kern="1200" baseline="0">
                          <a:ln>
                            <a:solidFill>
                              <a:schemeClr val="tx1"/>
                            </a:solidFill>
                          </a:ln>
                          <a:solidFill>
                            <a:srgbClr val="00000A"/>
                          </a:solidFill>
                          <a:latin typeface="Arial" panose="020B0604020202020204" pitchFamily="34" charset="0"/>
                          <a:ea typeface="Calibri"/>
                          <a:cs typeface="Arial" panose="020B0604020202020204" pitchFamily="34" charset="0"/>
                        </a:rPr>
                        <a:t>Comprehensive Exam</a:t>
                      </a:r>
                      <a:endParaRPr lang="en-US" sz="2000" b="0" kern="1200" baseline="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spcBef>
                          <a:spcPts val="0"/>
                        </a:spcBef>
                        <a:spcAft>
                          <a:spcPts val="0"/>
                        </a:spcAft>
                      </a:pPr>
                      <a:r>
                        <a:rPr lang="en-IN" sz="2000" b="0" kern="1200" baseline="0">
                          <a:ln>
                            <a:solidFill>
                              <a:schemeClr val="tx1"/>
                            </a:solidFill>
                          </a:ln>
                          <a:solidFill>
                            <a:srgbClr val="00000A"/>
                          </a:solidFill>
                          <a:latin typeface="Arial" panose="020B0604020202020204" pitchFamily="34" charset="0"/>
                          <a:ea typeface="Calibri"/>
                          <a:cs typeface="Arial" panose="020B0604020202020204" pitchFamily="34" charset="0"/>
                        </a:rPr>
                        <a:t>Open Book</a:t>
                      </a:r>
                      <a:endParaRPr lang="en-US" sz="2000" b="0" kern="1200" baseline="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spcBef>
                          <a:spcPts val="0"/>
                        </a:spcBef>
                        <a:spcAft>
                          <a:spcPts val="0"/>
                        </a:spcAft>
                      </a:pPr>
                      <a:r>
                        <a:rPr lang="en-IN"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rPr>
                        <a:t>40%</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r>
            </a:tbl>
          </a:graphicData>
        </a:graphic>
      </p:graphicFrame>
      <p:sp>
        <p:nvSpPr>
          <p:cNvPr id="3" name="TextBox 2"/>
          <p:cNvSpPr txBox="1"/>
          <p:nvPr/>
        </p:nvSpPr>
        <p:spPr>
          <a:xfrm>
            <a:off x="265228" y="6200840"/>
            <a:ext cx="8459182" cy="338554"/>
          </a:xfrm>
          <a:prstGeom prst="rect">
            <a:avLst/>
          </a:prstGeom>
          <a:noFill/>
        </p:spPr>
        <p:txBody>
          <a:bodyPr wrap="square" rtlCol="0">
            <a:spAutoFit/>
          </a:bodyPr>
          <a:lstStyle/>
          <a:p>
            <a:r>
              <a:rPr lang="en-US" b="1" dirty="0" smtClean="0"/>
              <a:t>Please note there will be no change in submission dates for quiz and assignment</a:t>
            </a:r>
            <a:endParaRPr lang="en-US" b="1"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93"/>
          <p:cNvSpPr txBox="1">
            <a:spLocks noGrp="1"/>
          </p:cNvSpPr>
          <p:nvPr>
            <p:ph type="body" idx="1"/>
          </p:nvPr>
        </p:nvSpPr>
        <p:spPr>
          <a:xfrm>
            <a:off x="304800" y="1492738"/>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480"/>
              <a:buChar char="•"/>
            </a:pPr>
            <a:r>
              <a:rPr lang="en-US" sz="2480" dirty="0"/>
              <a:t>What do we want? </a:t>
            </a:r>
            <a:endParaRPr dirty="0"/>
          </a:p>
          <a:p>
            <a:pPr marL="742950" lvl="1" indent="-285750" algn="l" rtl="0">
              <a:lnSpc>
                <a:spcPct val="80000"/>
              </a:lnSpc>
              <a:spcBef>
                <a:spcPts val="434"/>
              </a:spcBef>
              <a:spcAft>
                <a:spcPts val="0"/>
              </a:spcAft>
              <a:buClr>
                <a:schemeClr val="dk1"/>
              </a:buClr>
              <a:buSzPts val="2170"/>
              <a:buChar char="–"/>
            </a:pPr>
            <a:r>
              <a:rPr lang="en-US" sz="2170" dirty="0"/>
              <a:t>High accuracy on training data? </a:t>
            </a:r>
            <a:endParaRPr dirty="0"/>
          </a:p>
          <a:p>
            <a:pPr marL="742950" lvl="1" indent="-285750" algn="l" rtl="0">
              <a:lnSpc>
                <a:spcPct val="80000"/>
              </a:lnSpc>
              <a:spcBef>
                <a:spcPts val="434"/>
              </a:spcBef>
              <a:spcAft>
                <a:spcPts val="0"/>
              </a:spcAft>
              <a:buClr>
                <a:schemeClr val="dk1"/>
              </a:buClr>
              <a:buSzPts val="2170"/>
              <a:buChar char="–"/>
            </a:pPr>
            <a:r>
              <a:rPr lang="en-US" sz="2170" dirty="0"/>
              <a:t>No, high accuracy on </a:t>
            </a:r>
            <a:r>
              <a:rPr lang="en-US" sz="2170" i="1" dirty="0"/>
              <a:t>unseen/new/test data!</a:t>
            </a:r>
            <a:endParaRPr dirty="0"/>
          </a:p>
          <a:p>
            <a:pPr marL="742950" lvl="1" indent="-285750" algn="l" rtl="0">
              <a:lnSpc>
                <a:spcPct val="80000"/>
              </a:lnSpc>
              <a:spcBef>
                <a:spcPts val="434"/>
              </a:spcBef>
              <a:spcAft>
                <a:spcPts val="0"/>
              </a:spcAft>
              <a:buClr>
                <a:schemeClr val="dk1"/>
              </a:buClr>
              <a:buSzPts val="2170"/>
              <a:buChar char="–"/>
            </a:pPr>
            <a:r>
              <a:rPr lang="en-US" sz="2170" dirty="0"/>
              <a:t>Why is this tricky?</a:t>
            </a:r>
            <a:endParaRPr dirty="0"/>
          </a:p>
          <a:p>
            <a:pPr marL="342900" lvl="0" indent="-342900" algn="l" rtl="0">
              <a:lnSpc>
                <a:spcPct val="80000"/>
              </a:lnSpc>
              <a:spcBef>
                <a:spcPts val="496"/>
              </a:spcBef>
              <a:spcAft>
                <a:spcPts val="0"/>
              </a:spcAft>
              <a:buClr>
                <a:schemeClr val="dk1"/>
              </a:buClr>
              <a:buSzPts val="2480"/>
              <a:buChar char="•"/>
            </a:pPr>
            <a:r>
              <a:rPr lang="en-US" sz="2480" dirty="0"/>
              <a:t>Training data</a:t>
            </a:r>
            <a:endParaRPr dirty="0"/>
          </a:p>
          <a:p>
            <a:pPr marL="742950" lvl="1" indent="-285750" algn="l" rtl="0">
              <a:lnSpc>
                <a:spcPct val="80000"/>
              </a:lnSpc>
              <a:spcBef>
                <a:spcPts val="434"/>
              </a:spcBef>
              <a:spcAft>
                <a:spcPts val="0"/>
              </a:spcAft>
              <a:buClr>
                <a:schemeClr val="dk1"/>
              </a:buClr>
              <a:buSzPts val="2170"/>
              <a:buChar char="–"/>
            </a:pPr>
            <a:r>
              <a:rPr lang="en-US" sz="2170" dirty="0"/>
              <a:t>Features (x) and labels (y) used to learn mapping f</a:t>
            </a:r>
            <a:endParaRPr dirty="0"/>
          </a:p>
          <a:p>
            <a:pPr marL="342900" lvl="0" indent="-342900" algn="l" rtl="0">
              <a:lnSpc>
                <a:spcPct val="80000"/>
              </a:lnSpc>
              <a:spcBef>
                <a:spcPts val="496"/>
              </a:spcBef>
              <a:spcAft>
                <a:spcPts val="0"/>
              </a:spcAft>
              <a:buClr>
                <a:schemeClr val="dk1"/>
              </a:buClr>
              <a:buSzPts val="2480"/>
              <a:buChar char="•"/>
            </a:pPr>
            <a:r>
              <a:rPr lang="en-US" sz="2480" dirty="0"/>
              <a:t>Test data</a:t>
            </a:r>
            <a:endParaRPr dirty="0"/>
          </a:p>
          <a:p>
            <a:pPr marL="742950" lvl="1" indent="-285750" algn="l" rtl="0">
              <a:lnSpc>
                <a:spcPct val="80000"/>
              </a:lnSpc>
              <a:spcBef>
                <a:spcPts val="434"/>
              </a:spcBef>
              <a:spcAft>
                <a:spcPts val="0"/>
              </a:spcAft>
              <a:buClr>
                <a:schemeClr val="dk1"/>
              </a:buClr>
              <a:buSzPts val="2170"/>
              <a:buChar char="–"/>
            </a:pPr>
            <a:r>
              <a:rPr lang="en-US" sz="2170" dirty="0"/>
              <a:t>Features used to make a prediction</a:t>
            </a:r>
            <a:endParaRPr dirty="0"/>
          </a:p>
          <a:p>
            <a:pPr marL="742950" lvl="1" indent="-285750" algn="l" rtl="0">
              <a:lnSpc>
                <a:spcPct val="80000"/>
              </a:lnSpc>
              <a:spcBef>
                <a:spcPts val="434"/>
              </a:spcBef>
              <a:spcAft>
                <a:spcPts val="0"/>
              </a:spcAft>
              <a:buClr>
                <a:schemeClr val="dk1"/>
              </a:buClr>
              <a:buSzPts val="2170"/>
              <a:buChar char="–"/>
            </a:pPr>
            <a:r>
              <a:rPr lang="en-US" sz="2170" dirty="0"/>
              <a:t>Labels only used to see how well we’ve learned f!!!</a:t>
            </a:r>
            <a:endParaRPr dirty="0"/>
          </a:p>
          <a:p>
            <a:pPr marL="342900" lvl="0" indent="-342900" algn="l" rtl="0">
              <a:lnSpc>
                <a:spcPct val="80000"/>
              </a:lnSpc>
              <a:spcBef>
                <a:spcPts val="496"/>
              </a:spcBef>
              <a:spcAft>
                <a:spcPts val="0"/>
              </a:spcAft>
              <a:buClr>
                <a:schemeClr val="dk1"/>
              </a:buClr>
              <a:buSzPts val="2480"/>
              <a:buChar char="•"/>
            </a:pPr>
            <a:r>
              <a:rPr lang="en-US" sz="2480" dirty="0"/>
              <a:t>Validation data</a:t>
            </a:r>
            <a:endParaRPr dirty="0"/>
          </a:p>
          <a:p>
            <a:pPr marL="742950" lvl="1" indent="-285750" algn="l" rtl="0">
              <a:lnSpc>
                <a:spcPct val="80000"/>
              </a:lnSpc>
              <a:spcBef>
                <a:spcPts val="434"/>
              </a:spcBef>
              <a:spcAft>
                <a:spcPts val="0"/>
              </a:spcAft>
              <a:buClr>
                <a:schemeClr val="dk1"/>
              </a:buClr>
              <a:buSzPts val="2170"/>
              <a:buChar char="–"/>
            </a:pPr>
            <a:r>
              <a:rPr lang="en-US" sz="2170" dirty="0"/>
              <a:t>Held-out set of the </a:t>
            </a:r>
            <a:r>
              <a:rPr lang="en-US" sz="2170" i="1" dirty="0"/>
              <a:t>training data</a:t>
            </a:r>
            <a:endParaRPr sz="2170" dirty="0"/>
          </a:p>
          <a:p>
            <a:pPr marL="742950" lvl="1" indent="-285750" algn="l" rtl="0">
              <a:lnSpc>
                <a:spcPct val="80000"/>
              </a:lnSpc>
              <a:spcBef>
                <a:spcPts val="434"/>
              </a:spcBef>
              <a:spcAft>
                <a:spcPts val="0"/>
              </a:spcAft>
              <a:buClr>
                <a:schemeClr val="dk1"/>
              </a:buClr>
              <a:buSzPts val="2170"/>
              <a:buChar char="–"/>
            </a:pPr>
            <a:r>
              <a:rPr lang="en-US" sz="2170" dirty="0"/>
              <a:t>Can use both features and labels to tune </a:t>
            </a:r>
            <a:r>
              <a:rPr lang="en-US" sz="2170" i="1" dirty="0"/>
              <a:t>parameters</a:t>
            </a:r>
            <a:r>
              <a:rPr lang="en-US" sz="2170" dirty="0"/>
              <a:t> of the model we’re learning</a:t>
            </a:r>
            <a:endParaRPr dirty="0"/>
          </a:p>
        </p:txBody>
      </p:sp>
      <p:sp>
        <p:nvSpPr>
          <p:cNvPr id="1196" name="Google Shape;1196;p93"/>
          <p:cNvSpPr/>
          <p:nvPr/>
        </p:nvSpPr>
        <p:spPr>
          <a:xfrm>
            <a:off x="5158154" y="226646"/>
            <a:ext cx="3860800" cy="126609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97" name="Google Shape;1197;p93"/>
          <p:cNvSpPr txBox="1">
            <a:spLocks noGrp="1"/>
          </p:cNvSpPr>
          <p:nvPr>
            <p:ph type="title"/>
          </p:nvPr>
        </p:nvSpPr>
        <p:spPr>
          <a:xfrm>
            <a:off x="-525929" y="601676"/>
            <a:ext cx="5334000" cy="648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3600" dirty="0">
                <a:latin typeface="Trebuchet MS"/>
                <a:ea typeface="Trebuchet MS"/>
                <a:cs typeface="Trebuchet MS"/>
                <a:sym typeface="Trebuchet MS"/>
              </a:rPr>
              <a:t>Training vs Testing</a:t>
            </a:r>
            <a:endParaRPr sz="3600" dirty="0">
              <a:latin typeface="Trebuchet MS"/>
              <a:ea typeface="Trebuchet MS"/>
              <a:cs typeface="Trebuchet MS"/>
              <a:sym typeface="Trebuchet MS"/>
            </a:endParaRPr>
          </a:p>
        </p:txBody>
      </p:sp>
      <p:sp>
        <p:nvSpPr>
          <p:cNvPr id="1198" name="Google Shape;1198;p93"/>
          <p:cNvSpPr txBox="1"/>
          <p:nvPr/>
        </p:nvSpPr>
        <p:spPr>
          <a:xfrm>
            <a:off x="-12700" y="6527800"/>
            <a:ext cx="2682900" cy="2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Slide Credit: Adriana Kovashka</a:t>
            </a:r>
            <a:endParaRPr/>
          </a:p>
        </p:txBody>
      </p:sp>
    </p:spTree>
    <p:extLst>
      <p:ext uri="{BB962C8B-B14F-4D97-AF65-F5344CB8AC3E}">
        <p14:creationId xmlns:p14="http://schemas.microsoft.com/office/powerpoint/2010/main" val="31517261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94"/>
          <p:cNvSpPr txBox="1">
            <a:spLocks noGrp="1"/>
          </p:cNvSpPr>
          <p:nvPr>
            <p:ph type="title"/>
          </p:nvPr>
        </p:nvSpPr>
        <p:spPr>
          <a:xfrm>
            <a:off x="78750" y="609600"/>
            <a:ext cx="5973900" cy="6960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3600" dirty="0"/>
              <a:t>Training vs. Test Distribution</a:t>
            </a:r>
            <a:endParaRPr sz="3600" dirty="0"/>
          </a:p>
        </p:txBody>
      </p:sp>
      <p:sp>
        <p:nvSpPr>
          <p:cNvPr id="1204" name="Google Shape;1204;p94"/>
          <p:cNvSpPr txBox="1"/>
          <p:nvPr/>
        </p:nvSpPr>
        <p:spPr>
          <a:xfrm>
            <a:off x="78750" y="1485925"/>
            <a:ext cx="8220900" cy="2433300"/>
          </a:xfrm>
          <a:prstGeom prst="rect">
            <a:avLst/>
          </a:prstGeom>
          <a:noFill/>
          <a:ln>
            <a:noFill/>
          </a:ln>
        </p:spPr>
        <p:txBody>
          <a:bodyPr spcFirstLastPara="1" wrap="square" lIns="0" tIns="10775" rIns="0" bIns="0" anchor="t" anchorCtr="0">
            <a:noAutofit/>
          </a:bodyPr>
          <a:lstStyle/>
          <a:p>
            <a:pPr marL="355600" marR="80010" lvl="0" indent="-330200" algn="l" rtl="0">
              <a:lnSpc>
                <a:spcPct val="100299"/>
              </a:lnSpc>
              <a:spcBef>
                <a:spcPts val="0"/>
              </a:spcBef>
              <a:spcAft>
                <a:spcPts val="0"/>
              </a:spcAft>
              <a:buSzPts val="3000"/>
              <a:buFont typeface="Calibri"/>
              <a:buChar char="•"/>
            </a:pPr>
            <a:r>
              <a:rPr lang="en-US" sz="3000" dirty="0">
                <a:latin typeface="Calibri"/>
                <a:ea typeface="Calibri"/>
                <a:cs typeface="Calibri"/>
                <a:sym typeface="Calibri"/>
              </a:rPr>
              <a:t>We generally assume that training and  test examples are independently drawn from the same overall distribution of data</a:t>
            </a:r>
            <a:endParaRPr sz="3000" dirty="0">
              <a:latin typeface="Calibri"/>
              <a:ea typeface="Calibri"/>
              <a:cs typeface="Calibri"/>
              <a:sym typeface="Calibri"/>
            </a:endParaRPr>
          </a:p>
          <a:p>
            <a:pPr marL="755650" marR="5080" lvl="0" indent="-285750" algn="l" rtl="0">
              <a:lnSpc>
                <a:spcPct val="101200"/>
              </a:lnSpc>
              <a:spcBef>
                <a:spcPts val="620"/>
              </a:spcBef>
              <a:spcAft>
                <a:spcPts val="0"/>
              </a:spcAft>
              <a:buNone/>
            </a:pPr>
            <a:r>
              <a:rPr lang="en-US" sz="2800" dirty="0">
                <a:latin typeface="Arial"/>
                <a:ea typeface="Arial"/>
                <a:cs typeface="Arial"/>
                <a:sym typeface="Arial"/>
              </a:rPr>
              <a:t>– </a:t>
            </a:r>
            <a:r>
              <a:rPr lang="en-US" sz="2800" dirty="0">
                <a:latin typeface="Calibri"/>
                <a:ea typeface="Calibri"/>
                <a:cs typeface="Calibri"/>
                <a:sym typeface="Calibri"/>
              </a:rPr>
              <a:t>We call this “</a:t>
            </a:r>
            <a:r>
              <a:rPr lang="en-US" sz="2800" dirty="0" err="1">
                <a:latin typeface="Calibri"/>
                <a:ea typeface="Calibri"/>
                <a:cs typeface="Calibri"/>
                <a:sym typeface="Calibri"/>
              </a:rPr>
              <a:t>i.i.d</a:t>
            </a:r>
            <a:r>
              <a:rPr lang="en-US" sz="2800" dirty="0">
                <a:latin typeface="Calibri"/>
                <a:ea typeface="Calibri"/>
                <a:cs typeface="Calibri"/>
                <a:sym typeface="Calibri"/>
              </a:rPr>
              <a:t>” which stands for “independent and identically distributed”</a:t>
            </a:r>
            <a:endParaRPr sz="2800" dirty="0">
              <a:latin typeface="Calibri"/>
              <a:ea typeface="Calibri"/>
              <a:cs typeface="Calibri"/>
              <a:sym typeface="Calibri"/>
            </a:endParaRPr>
          </a:p>
        </p:txBody>
      </p:sp>
      <p:sp>
        <p:nvSpPr>
          <p:cNvPr id="1205" name="Google Shape;1205;p94"/>
          <p:cNvSpPr txBox="1"/>
          <p:nvPr/>
        </p:nvSpPr>
        <p:spPr>
          <a:xfrm>
            <a:off x="78750" y="3919225"/>
            <a:ext cx="8678100" cy="2360400"/>
          </a:xfrm>
          <a:prstGeom prst="rect">
            <a:avLst/>
          </a:prstGeom>
          <a:noFill/>
          <a:ln>
            <a:noFill/>
          </a:ln>
        </p:spPr>
        <p:txBody>
          <a:bodyPr spcFirstLastPara="1" wrap="square" lIns="0" tIns="12700" rIns="0" bIns="0" anchor="t" anchorCtr="0">
            <a:noAutofit/>
          </a:bodyPr>
          <a:lstStyle/>
          <a:p>
            <a:pPr marL="482600" marR="0" lvl="0" algn="l" rtl="0">
              <a:lnSpc>
                <a:spcPct val="119375"/>
              </a:lnSpc>
              <a:spcBef>
                <a:spcPts val="0"/>
              </a:spcBef>
              <a:spcAft>
                <a:spcPts val="0"/>
              </a:spcAft>
              <a:buSzPts val="3000"/>
            </a:pPr>
            <a:endParaRPr sz="3000" dirty="0">
              <a:latin typeface="Calibri"/>
              <a:ea typeface="Calibri"/>
              <a:cs typeface="Calibri"/>
              <a:sym typeface="Calibri"/>
            </a:endParaRPr>
          </a:p>
          <a:p>
            <a:pPr marL="12700" marR="0" lvl="0" indent="0" algn="l" rtl="0">
              <a:lnSpc>
                <a:spcPct val="100000"/>
              </a:lnSpc>
              <a:spcBef>
                <a:spcPts val="3125"/>
              </a:spcBef>
              <a:spcAft>
                <a:spcPts val="0"/>
              </a:spcAft>
              <a:buNone/>
            </a:pPr>
            <a:r>
              <a:rPr lang="en-US" sz="1400" dirty="0">
                <a:latin typeface="Trebuchet MS"/>
                <a:ea typeface="Trebuchet MS"/>
                <a:cs typeface="Trebuchet MS"/>
                <a:sym typeface="Trebuchet MS"/>
              </a:rPr>
              <a:t>Slide credit: Ray Mooney</a:t>
            </a:r>
            <a:endParaRPr sz="1400" dirty="0">
              <a:latin typeface="Trebuchet MS"/>
              <a:ea typeface="Trebuchet MS"/>
              <a:cs typeface="Trebuchet MS"/>
              <a:sym typeface="Trebuchet MS"/>
            </a:endParaRPr>
          </a:p>
        </p:txBody>
      </p:sp>
    </p:spTree>
    <p:extLst>
      <p:ext uri="{BB962C8B-B14F-4D97-AF65-F5344CB8AC3E}">
        <p14:creationId xmlns:p14="http://schemas.microsoft.com/office/powerpoint/2010/main" val="29052912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1" name="Google Shape;1431;p106"/>
          <p:cNvSpPr txBox="1">
            <a:spLocks noGrp="1"/>
          </p:cNvSpPr>
          <p:nvPr>
            <p:ph type="title"/>
          </p:nvPr>
        </p:nvSpPr>
        <p:spPr>
          <a:xfrm>
            <a:off x="2829825" y="261200"/>
            <a:ext cx="3651900" cy="6960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US" sz="3600" dirty="0">
                <a:solidFill>
                  <a:srgbClr val="000000"/>
                </a:solidFill>
              </a:rPr>
              <a:t>ML in Practice</a:t>
            </a:r>
            <a:endParaRPr sz="3600" dirty="0">
              <a:solidFill>
                <a:srgbClr val="000000"/>
              </a:solidFill>
            </a:endParaRPr>
          </a:p>
        </p:txBody>
      </p:sp>
      <p:sp>
        <p:nvSpPr>
          <p:cNvPr id="1432" name="Google Shape;1432;p106"/>
          <p:cNvSpPr txBox="1"/>
          <p:nvPr/>
        </p:nvSpPr>
        <p:spPr>
          <a:xfrm>
            <a:off x="1323339" y="1376680"/>
            <a:ext cx="7375525" cy="2235200"/>
          </a:xfrm>
          <a:prstGeom prst="rect">
            <a:avLst/>
          </a:prstGeom>
          <a:noFill/>
          <a:ln>
            <a:noFill/>
          </a:ln>
        </p:spPr>
        <p:txBody>
          <a:bodyPr spcFirstLastPara="1" wrap="square" lIns="0" tIns="91425" rIns="0" bIns="0" anchor="t" anchorCtr="0">
            <a:noAutofit/>
          </a:bodyPr>
          <a:lstStyle/>
          <a:p>
            <a:pPr marL="355600" indent="-342900" fontAlgn="auto">
              <a:spcBef>
                <a:spcPts val="0"/>
              </a:spcBef>
              <a:spcAft>
                <a:spcPts val="0"/>
              </a:spcAft>
              <a:buClr>
                <a:srgbClr val="000000"/>
              </a:buClr>
              <a:buSzPts val="2400"/>
              <a:buFont typeface="Arial" panose="020B0604020202020204"/>
              <a:buChar char="•"/>
            </a:pPr>
            <a:r>
              <a:rPr lang="en-US" sz="2400" kern="0">
                <a:solidFill>
                  <a:srgbClr val="000000"/>
                </a:solidFill>
                <a:latin typeface="Trebuchet MS" panose="020B0603020202020204"/>
                <a:ea typeface="Trebuchet MS" panose="020B0603020202020204"/>
                <a:cs typeface="Trebuchet MS" panose="020B0603020202020204"/>
                <a:sym typeface="Trebuchet MS" panose="020B0603020202020204"/>
              </a:rPr>
              <a:t>Understand domain, prior knowledge, and goals</a:t>
            </a:r>
            <a:endParaRPr sz="2400" kern="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355600" indent="-342900" fontAlgn="auto">
              <a:spcBef>
                <a:spcPts val="620"/>
              </a:spcBef>
              <a:spcAft>
                <a:spcPts val="0"/>
              </a:spcAft>
              <a:buClr>
                <a:srgbClr val="000000"/>
              </a:buClr>
              <a:buSzPts val="2400"/>
              <a:buFont typeface="Arial" panose="020B0604020202020204"/>
              <a:buChar char="•"/>
            </a:pPr>
            <a:r>
              <a:rPr lang="en-US" sz="2400" kern="0">
                <a:solidFill>
                  <a:srgbClr val="000000"/>
                </a:solidFill>
                <a:latin typeface="Trebuchet MS" panose="020B0603020202020204"/>
                <a:ea typeface="Trebuchet MS" panose="020B0603020202020204"/>
                <a:cs typeface="Trebuchet MS" panose="020B0603020202020204"/>
                <a:sym typeface="Trebuchet MS" panose="020B0603020202020204"/>
              </a:rPr>
              <a:t>Data integration, selection, cleaning, pre-processing, etc.</a:t>
            </a:r>
            <a:endParaRPr sz="2400" kern="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355600" indent="-342900" fontAlgn="auto">
              <a:spcBef>
                <a:spcPts val="620"/>
              </a:spcBef>
              <a:spcAft>
                <a:spcPts val="0"/>
              </a:spcAft>
              <a:buClr>
                <a:srgbClr val="000000"/>
              </a:buClr>
              <a:buSzPts val="2400"/>
              <a:buFont typeface="Arial" panose="020B0604020202020204"/>
              <a:buChar char="•"/>
            </a:pPr>
            <a:r>
              <a:rPr lang="en-US" sz="2400" kern="0">
                <a:solidFill>
                  <a:srgbClr val="000000"/>
                </a:solidFill>
                <a:latin typeface="Trebuchet MS" panose="020B0603020202020204"/>
                <a:ea typeface="Trebuchet MS" panose="020B0603020202020204"/>
                <a:cs typeface="Trebuchet MS" panose="020B0603020202020204"/>
                <a:sym typeface="Trebuchet MS" panose="020B0603020202020204"/>
              </a:rPr>
              <a:t>Learn models</a:t>
            </a:r>
            <a:endParaRPr sz="2400" kern="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355600" indent="-342900" fontAlgn="auto">
              <a:spcBef>
                <a:spcPts val="520"/>
              </a:spcBef>
              <a:spcAft>
                <a:spcPts val="0"/>
              </a:spcAft>
              <a:buClr>
                <a:srgbClr val="000000"/>
              </a:buClr>
              <a:buSzPts val="2400"/>
              <a:buFont typeface="Arial" panose="020B0604020202020204"/>
              <a:buChar char="•"/>
            </a:pPr>
            <a:r>
              <a:rPr lang="en-US" sz="2400" kern="0">
                <a:solidFill>
                  <a:srgbClr val="000000"/>
                </a:solidFill>
                <a:latin typeface="Trebuchet MS" panose="020B0603020202020204"/>
                <a:ea typeface="Trebuchet MS" panose="020B0603020202020204"/>
                <a:cs typeface="Trebuchet MS" panose="020B0603020202020204"/>
                <a:sym typeface="Trebuchet MS" panose="020B0603020202020204"/>
              </a:rPr>
              <a:t>Interpret results</a:t>
            </a:r>
            <a:endParaRPr sz="2400" kern="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355600" indent="-342900" fontAlgn="auto">
              <a:spcBef>
                <a:spcPts val="620"/>
              </a:spcBef>
              <a:spcAft>
                <a:spcPts val="0"/>
              </a:spcAft>
              <a:buClr>
                <a:srgbClr val="000000"/>
              </a:buClr>
              <a:buSzPts val="2400"/>
              <a:buFont typeface="Arial" panose="020B0604020202020204"/>
              <a:buChar char="•"/>
            </a:pPr>
            <a:r>
              <a:rPr lang="en-US" sz="2400" kern="0">
                <a:solidFill>
                  <a:srgbClr val="000000"/>
                </a:solidFill>
                <a:latin typeface="Trebuchet MS" panose="020B0603020202020204"/>
                <a:ea typeface="Trebuchet MS" panose="020B0603020202020204"/>
                <a:cs typeface="Trebuchet MS" panose="020B0603020202020204"/>
                <a:sym typeface="Trebuchet MS" panose="020B0603020202020204"/>
              </a:rPr>
              <a:t>Consolidate and deploy discovered knowledge</a:t>
            </a:r>
            <a:endParaRPr sz="2400" kern="0">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1433" name="Google Shape;1433;p106"/>
          <p:cNvSpPr txBox="1"/>
          <p:nvPr/>
        </p:nvSpPr>
        <p:spPr>
          <a:xfrm>
            <a:off x="78752" y="6569500"/>
            <a:ext cx="3093300" cy="238800"/>
          </a:xfrm>
          <a:prstGeom prst="rect">
            <a:avLst/>
          </a:prstGeom>
          <a:noFill/>
          <a:ln>
            <a:noFill/>
          </a:ln>
        </p:spPr>
        <p:txBody>
          <a:bodyPr spcFirstLastPara="1" wrap="square" lIns="0" tIns="12700" rIns="0" bIns="0" anchor="t" anchorCtr="0">
            <a:noAutofit/>
          </a:bodyPr>
          <a:lstStyle/>
          <a:p>
            <a:pPr marL="12700" fontAlgn="auto">
              <a:spcBef>
                <a:spcPts val="0"/>
              </a:spcBef>
              <a:spcAft>
                <a:spcPts val="0"/>
              </a:spcAft>
              <a:buClr>
                <a:srgbClr val="000000"/>
              </a:buClr>
              <a:buFont typeface="Arial" panose="020B0604020202020204"/>
              <a:buNone/>
            </a:pPr>
            <a:r>
              <a:rPr lang="en-US" sz="1400" kern="0">
                <a:solidFill>
                  <a:srgbClr val="000000"/>
                </a:solidFill>
                <a:latin typeface="Trebuchet MS" panose="020B0603020202020204"/>
                <a:ea typeface="Trebuchet MS" panose="020B0603020202020204"/>
                <a:cs typeface="Trebuchet MS" panose="020B0603020202020204"/>
                <a:sym typeface="Trebuchet MS" panose="020B0603020202020204"/>
              </a:rPr>
              <a:t>Based on a slide by Pedro Domingos</a:t>
            </a:r>
            <a:endParaRPr sz="1400" kern="0">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1434" name="Google Shape;1434;p106"/>
          <p:cNvSpPr/>
          <p:nvPr/>
        </p:nvSpPr>
        <p:spPr>
          <a:xfrm>
            <a:off x="139700" y="1435100"/>
            <a:ext cx="1168400" cy="2286000"/>
          </a:xfrm>
          <a:prstGeom prst="rect">
            <a:avLst/>
          </a:prstGeom>
          <a:blipFill rotWithShape="1">
            <a:blip r:embed="rId3"/>
            <a:stretch>
              <a:fillRect/>
            </a:stretch>
          </a:blipFill>
          <a:ln>
            <a:noFill/>
          </a:ln>
        </p:spPr>
        <p:txBody>
          <a:bodyPr spcFirstLastPara="1" wrap="square" lIns="0" tIns="0" rIns="0" bIns="0" anchor="t" anchorCtr="0">
            <a:noAutofit/>
          </a:bodyPr>
          <a:lstStyle/>
          <a:p>
            <a:pPr fontAlgn="auto">
              <a:spcBef>
                <a:spcPts val="0"/>
              </a:spcBef>
              <a:spcAft>
                <a:spcPts val="0"/>
              </a:spcAft>
              <a:buClr>
                <a:srgbClr val="000000"/>
              </a:buClr>
              <a:buFont typeface="Arial" panose="020B0604020202020204"/>
              <a:buNone/>
            </a:pPr>
            <a:endParaRPr sz="1800" kern="0">
              <a:solidFill>
                <a:srgbClr val="000000"/>
              </a:solidFill>
              <a:latin typeface="Arial" panose="020B0604020202020204"/>
              <a:cs typeface="Arial" panose="020B0604020202020204"/>
              <a:sym typeface="Arial" panose="020B0604020202020204"/>
            </a:endParaRPr>
          </a:p>
        </p:txBody>
      </p:sp>
      <p:sp>
        <p:nvSpPr>
          <p:cNvPr id="1435" name="Google Shape;1435;p106"/>
          <p:cNvSpPr/>
          <p:nvPr/>
        </p:nvSpPr>
        <p:spPr>
          <a:xfrm>
            <a:off x="203063" y="1476286"/>
            <a:ext cx="1041536" cy="2155913"/>
          </a:xfrm>
          <a:prstGeom prst="rect">
            <a:avLst/>
          </a:prstGeom>
          <a:blipFill rotWithShape="1">
            <a:blip r:embed="rId4"/>
            <a:stretch>
              <a:fillRect/>
            </a:stretch>
          </a:blipFill>
          <a:ln>
            <a:noFill/>
          </a:ln>
        </p:spPr>
        <p:txBody>
          <a:bodyPr spcFirstLastPara="1" wrap="square" lIns="0" tIns="0" rIns="0" bIns="0" anchor="t" anchorCtr="0">
            <a:noAutofit/>
          </a:bodyPr>
          <a:lstStyle/>
          <a:p>
            <a:pPr fontAlgn="auto">
              <a:spcBef>
                <a:spcPts val="0"/>
              </a:spcBef>
              <a:spcAft>
                <a:spcPts val="0"/>
              </a:spcAft>
              <a:buClr>
                <a:srgbClr val="000000"/>
              </a:buClr>
              <a:buFont typeface="Arial" panose="020B0604020202020204"/>
              <a:buNone/>
            </a:pPr>
            <a:endParaRPr sz="1800" kern="0">
              <a:solidFill>
                <a:srgbClr val="000000"/>
              </a:solidFill>
              <a:latin typeface="Arial" panose="020B0604020202020204"/>
              <a:cs typeface="Arial" panose="020B0604020202020204"/>
              <a:sym typeface="Arial" panose="020B0604020202020204"/>
            </a:endParaRPr>
          </a:p>
        </p:txBody>
      </p:sp>
      <p:sp>
        <p:nvSpPr>
          <p:cNvPr id="1436" name="Google Shape;1436;p106"/>
          <p:cNvSpPr/>
          <p:nvPr/>
        </p:nvSpPr>
        <p:spPr>
          <a:xfrm>
            <a:off x="203200" y="1476278"/>
            <a:ext cx="1041400" cy="2156460"/>
          </a:xfrm>
          <a:custGeom>
            <a:avLst/>
            <a:gdLst/>
            <a:ahLst/>
            <a:cxnLst/>
            <a:rect l="l" t="t" r="r" b="b"/>
            <a:pathLst>
              <a:path w="1041400" h="2156460" extrusionOk="0">
                <a:moveTo>
                  <a:pt x="0" y="1258983"/>
                </a:moveTo>
                <a:lnTo>
                  <a:pt x="1312" y="1213762"/>
                </a:lnTo>
                <a:lnTo>
                  <a:pt x="5213" y="1169029"/>
                </a:lnTo>
                <a:lnTo>
                  <a:pt x="11647" y="1124846"/>
                </a:lnTo>
                <a:lnTo>
                  <a:pt x="20558" y="1081275"/>
                </a:lnTo>
                <a:lnTo>
                  <a:pt x="31890" y="1038379"/>
                </a:lnTo>
                <a:lnTo>
                  <a:pt x="45588" y="996218"/>
                </a:lnTo>
                <a:lnTo>
                  <a:pt x="61595" y="954856"/>
                </a:lnTo>
                <a:lnTo>
                  <a:pt x="79857" y="914353"/>
                </a:lnTo>
                <a:lnTo>
                  <a:pt x="100317" y="874772"/>
                </a:lnTo>
                <a:lnTo>
                  <a:pt x="122920" y="836174"/>
                </a:lnTo>
                <a:lnTo>
                  <a:pt x="147610" y="798622"/>
                </a:lnTo>
                <a:lnTo>
                  <a:pt x="174331" y="762178"/>
                </a:lnTo>
                <a:lnTo>
                  <a:pt x="203029" y="726904"/>
                </a:lnTo>
                <a:lnTo>
                  <a:pt x="233646" y="692860"/>
                </a:lnTo>
                <a:lnTo>
                  <a:pt x="266127" y="660110"/>
                </a:lnTo>
                <a:lnTo>
                  <a:pt x="300418" y="628715"/>
                </a:lnTo>
                <a:lnTo>
                  <a:pt x="336461" y="598738"/>
                </a:lnTo>
                <a:lnTo>
                  <a:pt x="374201" y="570239"/>
                </a:lnTo>
                <a:lnTo>
                  <a:pt x="413583" y="543282"/>
                </a:lnTo>
                <a:lnTo>
                  <a:pt x="454551" y="517927"/>
                </a:lnTo>
                <a:lnTo>
                  <a:pt x="497049" y="494237"/>
                </a:lnTo>
                <a:lnTo>
                  <a:pt x="541021" y="472275"/>
                </a:lnTo>
                <a:lnTo>
                  <a:pt x="586412" y="452100"/>
                </a:lnTo>
                <a:lnTo>
                  <a:pt x="633166" y="433777"/>
                </a:lnTo>
                <a:lnTo>
                  <a:pt x="681228" y="417366"/>
                </a:lnTo>
                <a:lnTo>
                  <a:pt x="730541" y="402930"/>
                </a:lnTo>
                <a:lnTo>
                  <a:pt x="781050" y="390530"/>
                </a:lnTo>
                <a:lnTo>
                  <a:pt x="781051" y="520700"/>
                </a:lnTo>
                <a:lnTo>
                  <a:pt x="1041400" y="231870"/>
                </a:lnTo>
                <a:lnTo>
                  <a:pt x="781051" y="0"/>
                </a:lnTo>
                <a:lnTo>
                  <a:pt x="781051" y="130180"/>
                </a:lnTo>
                <a:lnTo>
                  <a:pt x="730542" y="142580"/>
                </a:lnTo>
                <a:lnTo>
                  <a:pt x="681229" y="157016"/>
                </a:lnTo>
                <a:lnTo>
                  <a:pt x="633167" y="173427"/>
                </a:lnTo>
                <a:lnTo>
                  <a:pt x="586413" y="191750"/>
                </a:lnTo>
                <a:lnTo>
                  <a:pt x="541022" y="211924"/>
                </a:lnTo>
                <a:lnTo>
                  <a:pt x="497050" y="233887"/>
                </a:lnTo>
                <a:lnTo>
                  <a:pt x="454552" y="257577"/>
                </a:lnTo>
                <a:lnTo>
                  <a:pt x="413584" y="282931"/>
                </a:lnTo>
                <a:lnTo>
                  <a:pt x="374202" y="309889"/>
                </a:lnTo>
                <a:lnTo>
                  <a:pt x="336462" y="338387"/>
                </a:lnTo>
                <a:lnTo>
                  <a:pt x="300419" y="368365"/>
                </a:lnTo>
                <a:lnTo>
                  <a:pt x="266128" y="399760"/>
                </a:lnTo>
                <a:lnTo>
                  <a:pt x="233647" y="432510"/>
                </a:lnTo>
                <a:lnTo>
                  <a:pt x="203030" y="466553"/>
                </a:lnTo>
                <a:lnTo>
                  <a:pt x="174332" y="501828"/>
                </a:lnTo>
                <a:lnTo>
                  <a:pt x="147611" y="538272"/>
                </a:lnTo>
                <a:lnTo>
                  <a:pt x="122921" y="575823"/>
                </a:lnTo>
                <a:lnTo>
                  <a:pt x="100318" y="614421"/>
                </a:lnTo>
                <a:lnTo>
                  <a:pt x="79858" y="654002"/>
                </a:lnTo>
                <a:lnTo>
                  <a:pt x="61596" y="694504"/>
                </a:lnTo>
                <a:lnTo>
                  <a:pt x="45589" y="735867"/>
                </a:lnTo>
                <a:lnTo>
                  <a:pt x="31891" y="778027"/>
                </a:lnTo>
                <a:lnTo>
                  <a:pt x="20559" y="820923"/>
                </a:lnTo>
                <a:lnTo>
                  <a:pt x="11648" y="864494"/>
                </a:lnTo>
                <a:lnTo>
                  <a:pt x="5214" y="908676"/>
                </a:lnTo>
                <a:lnTo>
                  <a:pt x="1313" y="953409"/>
                </a:lnTo>
                <a:lnTo>
                  <a:pt x="0" y="998630"/>
                </a:lnTo>
                <a:lnTo>
                  <a:pt x="0" y="1258983"/>
                </a:lnTo>
                <a:lnTo>
                  <a:pt x="1274" y="1303749"/>
                </a:lnTo>
                <a:lnTo>
                  <a:pt x="5058" y="1347948"/>
                </a:lnTo>
                <a:lnTo>
                  <a:pt x="11291" y="1391526"/>
                </a:lnTo>
                <a:lnTo>
                  <a:pt x="19914" y="1434434"/>
                </a:lnTo>
                <a:lnTo>
                  <a:pt x="30867" y="1476619"/>
                </a:lnTo>
                <a:lnTo>
                  <a:pt x="44091" y="1518031"/>
                </a:lnTo>
                <a:lnTo>
                  <a:pt x="59526" y="1558617"/>
                </a:lnTo>
                <a:lnTo>
                  <a:pt x="77112" y="1598327"/>
                </a:lnTo>
                <a:lnTo>
                  <a:pt x="96790" y="1637110"/>
                </a:lnTo>
                <a:lnTo>
                  <a:pt x="118499" y="1674913"/>
                </a:lnTo>
                <a:lnTo>
                  <a:pt x="142181" y="1711685"/>
                </a:lnTo>
                <a:lnTo>
                  <a:pt x="167776" y="1747375"/>
                </a:lnTo>
                <a:lnTo>
                  <a:pt x="195223" y="1781932"/>
                </a:lnTo>
                <a:lnTo>
                  <a:pt x="224463" y="1815304"/>
                </a:lnTo>
                <a:lnTo>
                  <a:pt x="255438" y="1847440"/>
                </a:lnTo>
                <a:lnTo>
                  <a:pt x="288086" y="1878289"/>
                </a:lnTo>
                <a:lnTo>
                  <a:pt x="322348" y="1907798"/>
                </a:lnTo>
                <a:lnTo>
                  <a:pt x="358165" y="1935917"/>
                </a:lnTo>
                <a:lnTo>
                  <a:pt x="395477" y="1962595"/>
                </a:lnTo>
                <a:lnTo>
                  <a:pt x="434224" y="1987779"/>
                </a:lnTo>
                <a:lnTo>
                  <a:pt x="474347" y="2011419"/>
                </a:lnTo>
                <a:lnTo>
                  <a:pt x="515785" y="2033463"/>
                </a:lnTo>
                <a:lnTo>
                  <a:pt x="558480" y="2053859"/>
                </a:lnTo>
                <a:lnTo>
                  <a:pt x="602372" y="2072557"/>
                </a:lnTo>
                <a:lnTo>
                  <a:pt x="647401" y="2089505"/>
                </a:lnTo>
                <a:lnTo>
                  <a:pt x="693506" y="2104652"/>
                </a:lnTo>
                <a:lnTo>
                  <a:pt x="740630" y="2117945"/>
                </a:lnTo>
                <a:lnTo>
                  <a:pt x="788711" y="2129335"/>
                </a:lnTo>
                <a:lnTo>
                  <a:pt x="837691" y="2138769"/>
                </a:lnTo>
                <a:lnTo>
                  <a:pt x="887510" y="2146196"/>
                </a:lnTo>
                <a:lnTo>
                  <a:pt x="938107" y="2151564"/>
                </a:lnTo>
                <a:lnTo>
                  <a:pt x="989424" y="2154823"/>
                </a:lnTo>
                <a:lnTo>
                  <a:pt x="1041400" y="2155921"/>
                </a:lnTo>
                <a:lnTo>
                  <a:pt x="1041400" y="1895570"/>
                </a:lnTo>
                <a:lnTo>
                  <a:pt x="989994" y="1894489"/>
                </a:lnTo>
                <a:lnTo>
                  <a:pt x="939173" y="1891281"/>
                </a:lnTo>
                <a:lnTo>
                  <a:pt x="888999" y="1885990"/>
                </a:lnTo>
                <a:lnTo>
                  <a:pt x="839537" y="1878666"/>
                </a:lnTo>
                <a:lnTo>
                  <a:pt x="790850" y="1869354"/>
                </a:lnTo>
                <a:lnTo>
                  <a:pt x="743001" y="1858102"/>
                </a:lnTo>
                <a:lnTo>
                  <a:pt x="696054" y="1844958"/>
                </a:lnTo>
                <a:lnTo>
                  <a:pt x="650072" y="1829968"/>
                </a:lnTo>
                <a:lnTo>
                  <a:pt x="605118" y="1813179"/>
                </a:lnTo>
                <a:lnTo>
                  <a:pt x="561257" y="1794640"/>
                </a:lnTo>
                <a:lnTo>
                  <a:pt x="518550" y="1774397"/>
                </a:lnTo>
                <a:lnTo>
                  <a:pt x="477063" y="1752497"/>
                </a:lnTo>
                <a:lnTo>
                  <a:pt x="436858" y="1728987"/>
                </a:lnTo>
                <a:lnTo>
                  <a:pt x="397999" y="1703915"/>
                </a:lnTo>
                <a:lnTo>
                  <a:pt x="360549" y="1677328"/>
                </a:lnTo>
                <a:lnTo>
                  <a:pt x="324571" y="1649274"/>
                </a:lnTo>
                <a:lnTo>
                  <a:pt x="290130" y="1619798"/>
                </a:lnTo>
                <a:lnTo>
                  <a:pt x="257287" y="1588949"/>
                </a:lnTo>
                <a:lnTo>
                  <a:pt x="226108" y="1556774"/>
                </a:lnTo>
                <a:lnTo>
                  <a:pt x="196655" y="1523319"/>
                </a:lnTo>
                <a:lnTo>
                  <a:pt x="168992" y="1488633"/>
                </a:lnTo>
                <a:lnTo>
                  <a:pt x="143182" y="1452762"/>
                </a:lnTo>
                <a:lnTo>
                  <a:pt x="119288" y="1415754"/>
                </a:lnTo>
                <a:lnTo>
                  <a:pt x="97375" y="1377655"/>
                </a:lnTo>
                <a:lnTo>
                  <a:pt x="77505" y="1338513"/>
                </a:lnTo>
                <a:lnTo>
                  <a:pt x="59741" y="1298375"/>
                </a:lnTo>
                <a:lnTo>
                  <a:pt x="44148" y="1257289"/>
                </a:lnTo>
                <a:lnTo>
                  <a:pt x="30789" y="1215301"/>
                </a:lnTo>
                <a:lnTo>
                  <a:pt x="19727" y="1172459"/>
                </a:lnTo>
                <a:lnTo>
                  <a:pt x="11026" y="1128810"/>
                </a:lnTo>
              </a:path>
            </a:pathLst>
          </a:custGeom>
          <a:noFill/>
          <a:ln w="12700" cap="flat" cmpd="sng">
            <a:solidFill>
              <a:srgbClr val="4A7EBB"/>
            </a:solidFill>
            <a:prstDash val="solid"/>
            <a:round/>
            <a:headEnd type="none" w="sm" len="sm"/>
            <a:tailEnd type="none" w="sm" len="sm"/>
          </a:ln>
        </p:spPr>
        <p:txBody>
          <a:bodyPr spcFirstLastPara="1" wrap="square" lIns="0" tIns="0" rIns="0" bIns="0" anchor="t" anchorCtr="0">
            <a:noAutofit/>
          </a:bodyPr>
          <a:lstStyle/>
          <a:p>
            <a:pPr fontAlgn="auto">
              <a:spcBef>
                <a:spcPts val="0"/>
              </a:spcBef>
              <a:spcAft>
                <a:spcPts val="0"/>
              </a:spcAft>
              <a:buClr>
                <a:srgbClr val="000000"/>
              </a:buClr>
              <a:buFont typeface="Arial" panose="020B0604020202020204"/>
              <a:buNone/>
            </a:pPr>
            <a:endParaRPr sz="1800" kern="0">
              <a:solidFill>
                <a:srgbClr val="000000"/>
              </a:solidFill>
              <a:latin typeface="Arial" panose="020B0604020202020204"/>
              <a:cs typeface="Arial" panose="020B0604020202020204"/>
              <a:sym typeface="Arial" panose="020B0604020202020204"/>
            </a:endParaRPr>
          </a:p>
        </p:txBody>
      </p:sp>
      <p:sp>
        <p:nvSpPr>
          <p:cNvPr id="1437" name="Google Shape;1437;p106"/>
          <p:cNvSpPr txBox="1"/>
          <p:nvPr/>
        </p:nvSpPr>
        <p:spPr>
          <a:xfrm>
            <a:off x="356871" y="2429125"/>
            <a:ext cx="1041300" cy="391200"/>
          </a:xfrm>
          <a:prstGeom prst="rect">
            <a:avLst/>
          </a:prstGeom>
          <a:noFill/>
          <a:ln>
            <a:noFill/>
          </a:ln>
        </p:spPr>
        <p:txBody>
          <a:bodyPr spcFirstLastPara="1" wrap="square" lIns="0" tIns="12700" rIns="0" bIns="0" anchor="t" anchorCtr="0">
            <a:noAutofit/>
          </a:bodyPr>
          <a:lstStyle/>
          <a:p>
            <a:pPr marL="12700" fontAlgn="auto">
              <a:spcBef>
                <a:spcPts val="0"/>
              </a:spcBef>
              <a:spcAft>
                <a:spcPts val="0"/>
              </a:spcAft>
              <a:buClr>
                <a:srgbClr val="000000"/>
              </a:buClr>
              <a:buFont typeface="Arial" panose="020B0604020202020204"/>
              <a:buNone/>
            </a:pPr>
            <a:r>
              <a:rPr lang="en-US" sz="2400" kern="0">
                <a:solidFill>
                  <a:srgbClr val="000000"/>
                </a:solidFill>
                <a:latin typeface="Trebuchet MS" panose="020B0603020202020204"/>
                <a:ea typeface="Trebuchet MS" panose="020B0603020202020204"/>
                <a:cs typeface="Trebuchet MS" panose="020B0603020202020204"/>
                <a:sym typeface="Trebuchet MS" panose="020B0603020202020204"/>
              </a:rPr>
              <a:t>Loop</a:t>
            </a:r>
            <a:endParaRPr sz="2400" kern="0">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Tree>
    <p:extLst>
      <p:ext uri="{BB962C8B-B14F-4D97-AF65-F5344CB8AC3E}">
        <p14:creationId xmlns:p14="http://schemas.microsoft.com/office/powerpoint/2010/main" val="35292775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6516216" cy="762000"/>
          </a:xfrm>
        </p:spPr>
        <p:txBody>
          <a:bodyPr/>
          <a:lstStyle/>
          <a:p>
            <a:r>
              <a:rPr lang="en-IN" sz="4400" b="1" dirty="0" smtClean="0">
                <a:latin typeface="+mn-lt"/>
              </a:rPr>
              <a:t>Recommended Readings</a:t>
            </a:r>
            <a:endParaRPr lang="en-IN" sz="4400" b="1" dirty="0">
              <a:latin typeface="+mn-lt"/>
            </a:endParaRPr>
          </a:p>
        </p:txBody>
      </p:sp>
      <p:sp>
        <p:nvSpPr>
          <p:cNvPr id="3" name="Content Placeholder 2"/>
          <p:cNvSpPr>
            <a:spLocks noGrp="1"/>
          </p:cNvSpPr>
          <p:nvPr>
            <p:ph idx="1"/>
          </p:nvPr>
        </p:nvSpPr>
        <p:spPr>
          <a:xfrm>
            <a:off x="457200" y="1600201"/>
            <a:ext cx="8229600" cy="3276599"/>
          </a:xfrm>
        </p:spPr>
        <p:txBody>
          <a:bodyPr>
            <a:normAutofit/>
          </a:bodyPr>
          <a:lstStyle/>
          <a:p>
            <a:r>
              <a:rPr lang="en-IN" sz="2800" dirty="0" smtClean="0"/>
              <a:t>Tom M. Mitchell, Machine Learning, The McGraw-Hill Companies, Inc. International Edition 1997. </a:t>
            </a:r>
            <a:r>
              <a:rPr lang="en-IN" sz="2800" b="1" dirty="0" smtClean="0">
                <a:solidFill>
                  <a:srgbClr val="FF0000"/>
                </a:solidFill>
              </a:rPr>
              <a:t>[Ch. 1]</a:t>
            </a:r>
            <a:endParaRPr lang="en-US" sz="2800" b="1" dirty="0" smtClean="0">
              <a:solidFill>
                <a:srgbClr val="FF0000"/>
              </a:solidFill>
            </a:endParaRPr>
          </a:p>
          <a:p>
            <a:r>
              <a:rPr lang="en-US" sz="2800" b="1" dirty="0" smtClean="0">
                <a:solidFill>
                  <a:srgbClr val="FF0000"/>
                </a:solidFill>
                <a:hlinkClick r:id="rId2"/>
              </a:rPr>
              <a:t>http://www.cs.princeton.edu/courses/archive/spr08/cos511/</a:t>
            </a:r>
            <a:r>
              <a:rPr lang="en-US" sz="2800" b="1" dirty="0" smtClean="0">
                <a:solidFill>
                  <a:srgbClr val="FF0000"/>
                </a:solidFill>
              </a:rPr>
              <a:t> [Web</a:t>
            </a:r>
            <a:r>
              <a:rPr lang="en-US" sz="2800" b="1" dirty="0" smtClean="0">
                <a:solidFill>
                  <a:srgbClr val="FF0000"/>
                </a:solidFill>
              </a:rPr>
              <a:t>]</a:t>
            </a:r>
          </a:p>
          <a:p>
            <a:r>
              <a:rPr lang="en-US" sz="2800" dirty="0">
                <a:hlinkClick r:id="rId3"/>
              </a:rPr>
              <a:t>https://www.softwaretestinghelp.com/machine-learning-tools/</a:t>
            </a:r>
            <a:endParaRPr lang="en-US" sz="2800" b="1" dirty="0" smtClean="0">
              <a:solidFill>
                <a:srgbClr val="FF0000"/>
              </a:solidFill>
            </a:endParaRPr>
          </a:p>
        </p:txBody>
      </p:sp>
      <p:sp>
        <p:nvSpPr>
          <p:cNvPr id="8"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419600"/>
            <a:ext cx="6096000" cy="1143000"/>
          </a:xfrm>
        </p:spPr>
        <p:txBody>
          <a:bodyPr/>
          <a:lstStyle/>
          <a:p>
            <a:r>
              <a:rPr lang="en-US" dirty="0" smtClean="0"/>
              <a:t>Thank you for your time!!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1905000"/>
            <a:ext cx="1981200" cy="2246539"/>
          </a:xfrm>
          <a:prstGeom prst="rect">
            <a:avLst/>
          </a:prstGeom>
        </p:spPr>
      </p:pic>
    </p:spTree>
    <p:extLst>
      <p:ext uri="{BB962C8B-B14F-4D97-AF65-F5344CB8AC3E}">
        <p14:creationId xmlns:p14="http://schemas.microsoft.com/office/powerpoint/2010/main" val="22320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spc="-150" dirty="0">
                <a:latin typeface="Arial" pitchFamily="34" charset="0"/>
                <a:ea typeface="+mn-ea"/>
                <a:cs typeface="Arial" pitchFamily="34" charset="0"/>
              </a:rPr>
              <a:t>Lab </a:t>
            </a:r>
            <a:r>
              <a:rPr lang="en-US" sz="3600" b="1" spc="-150" dirty="0" smtClean="0">
                <a:latin typeface="Arial" pitchFamily="34" charset="0"/>
                <a:ea typeface="+mn-ea"/>
                <a:cs typeface="Arial" pitchFamily="34" charset="0"/>
              </a:rPr>
              <a:t>Plan </a:t>
            </a:r>
            <a:endParaRPr lang="en-US" sz="3600" b="1" spc="-150" dirty="0">
              <a:latin typeface="Arial" pitchFamily="34" charset="0"/>
              <a:ea typeface="+mn-ea"/>
              <a:cs typeface="Arial"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06257883"/>
              </p:ext>
            </p:extLst>
          </p:nvPr>
        </p:nvGraphicFramePr>
        <p:xfrm>
          <a:off x="502568" y="1424693"/>
          <a:ext cx="8245118" cy="3804768"/>
        </p:xfrm>
        <a:graphic>
          <a:graphicData uri="http://schemas.openxmlformats.org/drawingml/2006/table">
            <a:tbl>
              <a:tblPr bandRow="1">
                <a:tableStyleId>{5C22544A-7EE6-4342-B048-85BDC9FD1C3A}</a:tableStyleId>
              </a:tblPr>
              <a:tblGrid>
                <a:gridCol w="1509670"/>
                <a:gridCol w="6735448"/>
              </a:tblGrid>
              <a:tr h="685800">
                <a:tc>
                  <a:txBody>
                    <a:bodyPr/>
                    <a:lstStyle/>
                    <a:p>
                      <a:pPr marL="0" marR="0">
                        <a:lnSpc>
                          <a:spcPct val="115000"/>
                        </a:lnSpc>
                        <a:spcBef>
                          <a:spcPts val="0"/>
                        </a:spcBef>
                        <a:spcAft>
                          <a:spcPts val="0"/>
                        </a:spcAft>
                      </a:pPr>
                      <a:r>
                        <a:rPr lang="en-IN" sz="2400" dirty="0">
                          <a:effectLst/>
                        </a:rPr>
                        <a:t>Lab No.</a:t>
                      </a:r>
                      <a:endParaRPr lang="en-US" sz="24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2400" dirty="0">
                          <a:effectLst/>
                        </a:rPr>
                        <a:t>Lab Objective</a:t>
                      </a:r>
                      <a:endParaRPr lang="en-US" sz="2400" dirty="0">
                        <a:solidFill>
                          <a:srgbClr val="000000"/>
                        </a:solidFill>
                        <a:effectLst/>
                        <a:latin typeface="Calibri" panose="020F0502020204030204" pitchFamily="34" charset="0"/>
                        <a:ea typeface="Calibri" panose="020F0502020204030204" pitchFamily="34" charset="0"/>
                      </a:endParaRPr>
                    </a:p>
                  </a:txBody>
                  <a:tcPr marL="68580" marR="68580" marT="0" marB="0"/>
                </a:tc>
              </a:tr>
              <a:tr h="519828">
                <a:tc>
                  <a:txBody>
                    <a:bodyPr/>
                    <a:lstStyle/>
                    <a:p>
                      <a:pPr marL="0" marR="0">
                        <a:lnSpc>
                          <a:spcPct val="115000"/>
                        </a:lnSpc>
                        <a:spcBef>
                          <a:spcPts val="0"/>
                        </a:spcBef>
                        <a:spcAft>
                          <a:spcPts val="0"/>
                        </a:spcAft>
                      </a:pPr>
                      <a:r>
                        <a:rPr lang="en-IN" sz="2400">
                          <a:effectLst/>
                        </a:rPr>
                        <a:t>1</a:t>
                      </a:r>
                      <a:endParaRPr lang="en-US" sz="24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2400" dirty="0">
                          <a:effectLst/>
                        </a:rPr>
                        <a:t>Linear Regression and Gradient </a:t>
                      </a:r>
                      <a:r>
                        <a:rPr lang="en-IN" sz="2400" dirty="0" smtClean="0">
                          <a:effectLst/>
                        </a:rPr>
                        <a:t>Descent Algorithm</a:t>
                      </a:r>
                      <a:endParaRPr lang="en-US" sz="2400" dirty="0">
                        <a:solidFill>
                          <a:srgbClr val="000000"/>
                        </a:solidFill>
                        <a:effectLst/>
                        <a:latin typeface="Calibri" panose="020F0502020204030204" pitchFamily="34" charset="0"/>
                        <a:ea typeface="Calibri" panose="020F0502020204030204" pitchFamily="34" charset="0"/>
                      </a:endParaRPr>
                    </a:p>
                  </a:txBody>
                  <a:tcPr marL="68580" marR="68580" marT="0" marB="0"/>
                </a:tc>
              </a:tr>
              <a:tr h="519828">
                <a:tc>
                  <a:txBody>
                    <a:bodyPr/>
                    <a:lstStyle/>
                    <a:p>
                      <a:pPr marL="0" marR="0">
                        <a:lnSpc>
                          <a:spcPct val="115000"/>
                        </a:lnSpc>
                        <a:spcBef>
                          <a:spcPts val="0"/>
                        </a:spcBef>
                        <a:spcAft>
                          <a:spcPts val="0"/>
                        </a:spcAft>
                      </a:pPr>
                      <a:r>
                        <a:rPr lang="en-IN" sz="2400">
                          <a:effectLst/>
                        </a:rPr>
                        <a:t>2</a:t>
                      </a:r>
                      <a:endParaRPr lang="en-US" sz="24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2400" dirty="0" smtClean="0">
                          <a:effectLst/>
                        </a:rPr>
                        <a:t>Naïve</a:t>
                      </a:r>
                      <a:r>
                        <a:rPr lang="en-IN" sz="2400" baseline="0" dirty="0" smtClean="0">
                          <a:effectLst/>
                        </a:rPr>
                        <a:t> Bayes C</a:t>
                      </a:r>
                      <a:r>
                        <a:rPr lang="en-IN" sz="2400" dirty="0" smtClean="0">
                          <a:effectLst/>
                        </a:rPr>
                        <a:t>lassifier</a:t>
                      </a:r>
                      <a:endParaRPr lang="en-US" sz="2400" dirty="0">
                        <a:solidFill>
                          <a:srgbClr val="000000"/>
                        </a:solidFill>
                        <a:effectLst/>
                        <a:latin typeface="Calibri" panose="020F0502020204030204" pitchFamily="34" charset="0"/>
                        <a:ea typeface="Calibri" panose="020F0502020204030204" pitchFamily="34" charset="0"/>
                      </a:endParaRPr>
                    </a:p>
                  </a:txBody>
                  <a:tcPr marL="68580" marR="68580" marT="0" marB="0"/>
                </a:tc>
              </a:tr>
              <a:tr h="519828">
                <a:tc>
                  <a:txBody>
                    <a:bodyPr/>
                    <a:lstStyle/>
                    <a:p>
                      <a:pPr marL="0" marR="0">
                        <a:lnSpc>
                          <a:spcPct val="115000"/>
                        </a:lnSpc>
                        <a:spcBef>
                          <a:spcPts val="0"/>
                        </a:spcBef>
                        <a:spcAft>
                          <a:spcPts val="0"/>
                        </a:spcAft>
                      </a:pPr>
                      <a:r>
                        <a:rPr lang="en-IN" sz="2400">
                          <a:effectLst/>
                        </a:rPr>
                        <a:t>3</a:t>
                      </a:r>
                      <a:endParaRPr lang="en-US" sz="24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dirty="0" smtClean="0">
                          <a:effectLst/>
                        </a:rPr>
                        <a:t>Logistic Regression Classifier</a:t>
                      </a:r>
                      <a:endParaRPr lang="en-US" sz="2400" dirty="0" smtClean="0">
                        <a:solidFill>
                          <a:srgbClr val="000000"/>
                        </a:solidFill>
                        <a:effectLst/>
                        <a:latin typeface="Calibri" panose="020F0502020204030204" pitchFamily="34" charset="0"/>
                        <a:ea typeface="Calibri" panose="020F0502020204030204" pitchFamily="34" charset="0"/>
                      </a:endParaRPr>
                    </a:p>
                  </a:txBody>
                  <a:tcPr marL="68580" marR="68580" marT="0" marB="0"/>
                </a:tc>
              </a:tr>
              <a:tr h="519828">
                <a:tc>
                  <a:txBody>
                    <a:bodyPr/>
                    <a:lstStyle/>
                    <a:p>
                      <a:pPr marL="0" marR="0">
                        <a:lnSpc>
                          <a:spcPct val="115000"/>
                        </a:lnSpc>
                        <a:spcBef>
                          <a:spcPts val="0"/>
                        </a:spcBef>
                        <a:spcAft>
                          <a:spcPts val="0"/>
                        </a:spcAft>
                      </a:pPr>
                      <a:r>
                        <a:rPr lang="en-IN" sz="2400">
                          <a:effectLst/>
                        </a:rPr>
                        <a:t>4</a:t>
                      </a:r>
                      <a:endParaRPr lang="en-US" sz="24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2400" dirty="0" smtClean="0">
                          <a:solidFill>
                            <a:srgbClr val="000000"/>
                          </a:solidFill>
                          <a:effectLst/>
                          <a:latin typeface="Calibri" panose="020F0502020204030204" pitchFamily="34" charset="0"/>
                          <a:ea typeface="Calibri" panose="020F0502020204030204" pitchFamily="34" charset="0"/>
                        </a:rPr>
                        <a:t>Decision</a:t>
                      </a:r>
                      <a:r>
                        <a:rPr lang="en-US" sz="2400" baseline="0" dirty="0" smtClean="0">
                          <a:solidFill>
                            <a:srgbClr val="000000"/>
                          </a:solidFill>
                          <a:effectLst/>
                          <a:latin typeface="Calibri" panose="020F0502020204030204" pitchFamily="34" charset="0"/>
                          <a:ea typeface="Calibri" panose="020F0502020204030204" pitchFamily="34" charset="0"/>
                        </a:rPr>
                        <a:t> Tree</a:t>
                      </a:r>
                      <a:endParaRPr lang="en-US" sz="2400" dirty="0">
                        <a:solidFill>
                          <a:srgbClr val="000000"/>
                        </a:solidFill>
                        <a:effectLst/>
                        <a:latin typeface="Calibri" panose="020F0502020204030204" pitchFamily="34" charset="0"/>
                        <a:ea typeface="Calibri" panose="020F0502020204030204" pitchFamily="34" charset="0"/>
                      </a:endParaRPr>
                    </a:p>
                  </a:txBody>
                  <a:tcPr marL="68580" marR="68580" marT="0" marB="0"/>
                </a:tc>
              </a:tr>
              <a:tr h="519828">
                <a:tc>
                  <a:txBody>
                    <a:bodyPr/>
                    <a:lstStyle/>
                    <a:p>
                      <a:pPr marL="0" marR="0">
                        <a:lnSpc>
                          <a:spcPct val="115000"/>
                        </a:lnSpc>
                        <a:spcBef>
                          <a:spcPts val="0"/>
                        </a:spcBef>
                        <a:spcAft>
                          <a:spcPts val="0"/>
                        </a:spcAft>
                      </a:pPr>
                      <a:r>
                        <a:rPr lang="en-IN" sz="2400">
                          <a:effectLst/>
                        </a:rPr>
                        <a:t>5</a:t>
                      </a:r>
                      <a:endParaRPr lang="en-US" sz="24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2400" dirty="0" smtClean="0">
                          <a:solidFill>
                            <a:srgbClr val="000000"/>
                          </a:solidFill>
                          <a:effectLst/>
                          <a:latin typeface="Calibri" panose="020F0502020204030204" pitchFamily="34" charset="0"/>
                          <a:ea typeface="Calibri" panose="020F0502020204030204" pitchFamily="34" charset="0"/>
                        </a:rPr>
                        <a:t>Neural Network</a:t>
                      </a:r>
                      <a:endParaRPr lang="en-US" sz="2400" dirty="0">
                        <a:solidFill>
                          <a:srgbClr val="000000"/>
                        </a:solidFill>
                        <a:effectLst/>
                        <a:latin typeface="Calibri" panose="020F0502020204030204" pitchFamily="34" charset="0"/>
                        <a:ea typeface="Calibri" panose="020F0502020204030204" pitchFamily="34" charset="0"/>
                      </a:endParaRPr>
                    </a:p>
                  </a:txBody>
                  <a:tcPr marL="68580" marR="68580" marT="0" marB="0"/>
                </a:tc>
              </a:tr>
              <a:tr h="519828">
                <a:tc>
                  <a:txBody>
                    <a:bodyPr/>
                    <a:lstStyle/>
                    <a:p>
                      <a:pPr marL="0" marR="0">
                        <a:lnSpc>
                          <a:spcPct val="115000"/>
                        </a:lnSpc>
                        <a:spcBef>
                          <a:spcPts val="0"/>
                        </a:spcBef>
                        <a:spcAft>
                          <a:spcPts val="0"/>
                        </a:spcAft>
                      </a:pPr>
                      <a:r>
                        <a:rPr lang="en-IN" sz="2400">
                          <a:effectLst/>
                        </a:rPr>
                        <a:t>6</a:t>
                      </a:r>
                      <a:endParaRPr lang="en-US" sz="24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2400" dirty="0" smtClean="0">
                          <a:effectLst/>
                        </a:rPr>
                        <a:t>SVM</a:t>
                      </a:r>
                      <a:endParaRPr lang="en-US" sz="2400" dirty="0">
                        <a:solidFill>
                          <a:srgbClr val="000000"/>
                        </a:solidFill>
                        <a:effectLst/>
                        <a:latin typeface="Calibri" panose="020F0502020204030204" pitchFamily="34" charset="0"/>
                        <a:ea typeface="Calibri" panose="020F0502020204030204" pitchFamily="34" charset="0"/>
                      </a:endParaRPr>
                    </a:p>
                  </a:txBody>
                  <a:tcPr marL="68580" marR="68580" marT="0" marB="0"/>
                </a:tc>
              </a:tr>
            </a:tbl>
          </a:graphicData>
        </a:graphic>
      </p:graphicFrame>
      <p:sp>
        <p:nvSpPr>
          <p:cNvPr id="8" name="TextBox 7"/>
          <p:cNvSpPr txBox="1"/>
          <p:nvPr/>
        </p:nvSpPr>
        <p:spPr>
          <a:xfrm>
            <a:off x="487328" y="5257231"/>
            <a:ext cx="8459182" cy="1077218"/>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Labs not graded</a:t>
            </a:r>
          </a:p>
          <a:p>
            <a:pPr marL="285750" indent="-285750">
              <a:buFont typeface="Arial" panose="020B0604020202020204" pitchFamily="34" charset="0"/>
              <a:buChar char="•"/>
            </a:pPr>
            <a:r>
              <a:rPr lang="en-US" b="1" dirty="0" smtClean="0"/>
              <a:t>Lab recordings available at CSIS virtual labs</a:t>
            </a:r>
          </a:p>
          <a:p>
            <a:pPr marL="285750" indent="-285750">
              <a:buFont typeface="Arial" panose="020B0604020202020204" pitchFamily="34" charset="0"/>
              <a:buChar char="•"/>
            </a:pPr>
            <a:r>
              <a:rPr lang="en-US" b="1" dirty="0" smtClean="0"/>
              <a:t>Webinars will be conducted for lab sessions</a:t>
            </a:r>
          </a:p>
          <a:p>
            <a:pPr marL="285750" indent="-285750">
              <a:buFont typeface="Arial" panose="020B0604020202020204" pitchFamily="34" charset="0"/>
              <a:buChar char="•"/>
            </a:pPr>
            <a:r>
              <a:rPr lang="en-US" b="1" dirty="0" smtClean="0"/>
              <a:t>Labs will be conducted in Python</a:t>
            </a:r>
            <a:endParaRPr lang="en-US" b="1" dirty="0"/>
          </a:p>
        </p:txBody>
      </p:sp>
    </p:spTree>
    <p:extLst>
      <p:ext uri="{BB962C8B-B14F-4D97-AF65-F5344CB8AC3E}">
        <p14:creationId xmlns:p14="http://schemas.microsoft.com/office/powerpoint/2010/main" val="475770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1" name="Text Box 3"/>
          <p:cNvSpPr txBox="1">
            <a:spLocks noChangeArrowheads="1"/>
          </p:cNvSpPr>
          <p:nvPr/>
        </p:nvSpPr>
        <p:spPr bwMode="auto">
          <a:xfrm>
            <a:off x="0" y="525959"/>
            <a:ext cx="4362092" cy="769441"/>
          </a:xfrm>
          <a:prstGeom prst="rect">
            <a:avLst/>
          </a:prstGeom>
          <a:noFill/>
          <a:ln w="9525">
            <a:noFill/>
            <a:miter lim="800000"/>
            <a:headEnd/>
            <a:tailEnd/>
          </a:ln>
          <a:effectLst/>
        </p:spPr>
        <p:txBody>
          <a:bodyPr wrap="none">
            <a:spAutoFit/>
          </a:bodyPr>
          <a:lstStyle/>
          <a:p>
            <a:r>
              <a:rPr lang="en-US" sz="4400" b="1" baseline="0" dirty="0" smtClean="0">
                <a:latin typeface="+mn-lt"/>
              </a:rPr>
              <a:t>Machine Learning</a:t>
            </a:r>
            <a:endParaRPr lang="en-US" sz="4400" b="1" baseline="0" dirty="0">
              <a:latin typeface="+mn-lt"/>
            </a:endParaRPr>
          </a:p>
        </p:txBody>
      </p:sp>
      <p:sp>
        <p:nvSpPr>
          <p:cNvPr id="9" name="Rectangle 3"/>
          <p:cNvSpPr txBox="1">
            <a:spLocks noChangeArrowheads="1"/>
          </p:cNvSpPr>
          <p:nvPr/>
        </p:nvSpPr>
        <p:spPr>
          <a:xfrm>
            <a:off x="304800" y="1447800"/>
            <a:ext cx="8610600" cy="3810000"/>
          </a:xfrm>
          <a:prstGeom prst="rect">
            <a:avLst/>
          </a:prstGeom>
        </p:spPr>
        <p:txBody>
          <a:bodyPr/>
          <a:lstStyle/>
          <a:p>
            <a:pPr marL="342900" lvl="0" indent="-342900" algn="just" fontAlgn="auto">
              <a:spcBef>
                <a:spcPct val="20000"/>
              </a:spcBef>
              <a:spcAft>
                <a:spcPts val="0"/>
              </a:spcAft>
              <a:buFont typeface="Arial" pitchFamily="34" charset="0"/>
              <a:buChar char="•"/>
            </a:pPr>
            <a:r>
              <a:rPr lang="en-IN" sz="2800" b="1" dirty="0" smtClean="0">
                <a:latin typeface="+mn-lt"/>
              </a:rPr>
              <a:t>Machine learning</a:t>
            </a:r>
            <a:r>
              <a:rPr lang="en-IN" sz="2800" dirty="0" smtClean="0">
                <a:latin typeface="+mn-lt"/>
              </a:rPr>
              <a:t> is a scientific discipline that explores the construction and study of algorithms that can learn from data. </a:t>
            </a:r>
          </a:p>
          <a:p>
            <a:pPr marL="342900" lvl="0" indent="-342900" algn="just" fontAlgn="auto">
              <a:spcBef>
                <a:spcPct val="20000"/>
              </a:spcBef>
              <a:spcAft>
                <a:spcPts val="0"/>
              </a:spcAft>
              <a:buFont typeface="Arial" pitchFamily="34" charset="0"/>
              <a:buChar char="•"/>
            </a:pPr>
            <a:r>
              <a:rPr lang="en-IN" sz="2800" dirty="0" smtClean="0">
                <a:latin typeface="+mn-lt"/>
              </a:rPr>
              <a:t>Such algorithms operate by building a model based on inputs and using that to make predictions or decisions, rather than following only explicitly programmed instructions.</a:t>
            </a:r>
            <a:endParaRPr lang="en-US" sz="2800" dirty="0" smtClean="0">
              <a:latin typeface="+mn-lt"/>
            </a:endParaRPr>
          </a:p>
        </p:txBody>
      </p:sp>
      <p:sp>
        <p:nvSpPr>
          <p:cNvPr id="14"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IS-ZC351-LEC-03</Template>
  <TotalTime>21723</TotalTime>
  <Words>3831</Words>
  <Application>Microsoft Office PowerPoint</Application>
  <PresentationFormat>On-screen Show (4:3)</PresentationFormat>
  <Paragraphs>601</Paragraphs>
  <Slides>74</Slides>
  <Notes>39</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74</vt:i4>
      </vt:variant>
    </vt:vector>
  </HeadingPairs>
  <TitlesOfParts>
    <vt:vector size="89" baseType="lpstr">
      <vt:lpstr>Arial</vt:lpstr>
      <vt:lpstr>Calibri</vt:lpstr>
      <vt:lpstr>Cambria</vt:lpstr>
      <vt:lpstr>Courier New</vt:lpstr>
      <vt:lpstr>Helvetica Neue</vt:lpstr>
      <vt:lpstr>Monotype Sorts</vt:lpstr>
      <vt:lpstr>Noto Sans Symbols</vt:lpstr>
      <vt:lpstr>Tahoma</vt:lpstr>
      <vt:lpstr>Times New Roman</vt:lpstr>
      <vt:lpstr>Times-Roman</vt:lpstr>
      <vt:lpstr>Trebuchet MS</vt:lpstr>
      <vt:lpstr>1_Office Theme</vt:lpstr>
      <vt:lpstr>Office Theme</vt:lpstr>
      <vt:lpstr>2_Office Theme</vt:lpstr>
      <vt:lpstr>3_Office Theme</vt:lpstr>
      <vt:lpstr>Machine Learning DSECL    ZG565</vt:lpstr>
      <vt:lpstr>PowerPoint Presentation</vt:lpstr>
      <vt:lpstr>PowerPoint Presentation</vt:lpstr>
      <vt:lpstr>PowerPoint Presentation</vt:lpstr>
      <vt:lpstr>What We’ll Cover in this Course</vt:lpstr>
      <vt:lpstr>Books</vt:lpstr>
      <vt:lpstr>Evaluation Plan</vt:lpstr>
      <vt:lpstr>Lab Plan </vt:lpstr>
      <vt:lpstr>PowerPoint Presentation</vt:lpstr>
      <vt:lpstr>A Few Quotes</vt:lpstr>
      <vt:lpstr>Traditional Programming</vt:lpstr>
      <vt:lpstr>What is Machine Learning?</vt:lpstr>
      <vt:lpstr>What is Machine Learning?</vt:lpstr>
      <vt:lpstr>Example of Learning Problems</vt:lpstr>
      <vt:lpstr>A Checker Learning Problem</vt:lpstr>
      <vt:lpstr>A handwriting recognition learning problem</vt:lpstr>
      <vt:lpstr>A robot driving learning problem</vt:lpstr>
      <vt:lpstr>Where does ML fit in?</vt:lpstr>
      <vt:lpstr>Why is Machine Learning Important?</vt:lpstr>
      <vt:lpstr>PowerPoint Presentation</vt:lpstr>
      <vt:lpstr>When Do We Use Machine Learning?</vt:lpstr>
      <vt:lpstr>PowerPoint Presentation</vt:lpstr>
      <vt:lpstr>State of the Art Applications of Machine Learning  .</vt:lpstr>
      <vt:lpstr>Application Types</vt:lpstr>
      <vt:lpstr>It is very hard to say what makes a 2</vt:lpstr>
      <vt:lpstr>Autonomous Cars</vt:lpstr>
      <vt:lpstr>Learning of Object Parts</vt:lpstr>
      <vt:lpstr>Automatic Speech Recognition</vt:lpstr>
      <vt:lpstr>Robotics</vt:lpstr>
      <vt:lpstr>Types of Learning</vt:lpstr>
      <vt:lpstr>Supervised Learning: Regression</vt:lpstr>
      <vt:lpstr>Regression</vt:lpstr>
      <vt:lpstr>Regression Example</vt:lpstr>
      <vt:lpstr>Supervised Learning: Classification</vt:lpstr>
      <vt:lpstr>Classification</vt:lpstr>
      <vt:lpstr>Unsupervised Learning</vt:lpstr>
      <vt:lpstr>Unsupervised Learning</vt:lpstr>
      <vt:lpstr>Reinforcement Learning</vt:lpstr>
      <vt:lpstr>Supervised, Unsupervised and Reinforcement Learning Comparison</vt:lpstr>
      <vt:lpstr>Open source ML programming tools</vt:lpstr>
      <vt:lpstr>Open source ML programming tools</vt:lpstr>
      <vt:lpstr>PowerPoint Presentation</vt:lpstr>
      <vt:lpstr>PowerPoint Presentation</vt:lpstr>
      <vt:lpstr>Design a Learning System</vt:lpstr>
      <vt:lpstr>Designing a Learning System</vt:lpstr>
      <vt:lpstr>Designing a Learning System: An Example</vt:lpstr>
      <vt:lpstr>Choosing the training experience</vt:lpstr>
      <vt:lpstr>Choosing the training experience</vt:lpstr>
      <vt:lpstr>Choosing the training experience</vt:lpstr>
      <vt:lpstr>Choosing the training experience</vt:lpstr>
      <vt:lpstr>Choosing the training experience</vt:lpstr>
      <vt:lpstr>Choosing the Target Function</vt:lpstr>
      <vt:lpstr>Choosing the Target Function</vt:lpstr>
      <vt:lpstr>Choosing the Target Function</vt:lpstr>
      <vt:lpstr>Choosing the Target Function</vt:lpstr>
      <vt:lpstr>Choosing a Representation for the Target Function</vt:lpstr>
      <vt:lpstr>Choosing a Representation for the Target Function</vt:lpstr>
      <vt:lpstr>Choosing a Representation for the Target Function</vt:lpstr>
      <vt:lpstr>Choosing a Function Approximation Algorithm</vt:lpstr>
      <vt:lpstr>Choosing a Function Approximation Algorithm</vt:lpstr>
      <vt:lpstr>Choosing a Function Approximation Algorithm</vt:lpstr>
      <vt:lpstr>Choosing a Function Approximation Algorithm</vt:lpstr>
      <vt:lpstr>Final Design for Checkers Learning</vt:lpstr>
      <vt:lpstr>Final Design for Checkers Learning</vt:lpstr>
      <vt:lpstr>Issues in Machine Learning</vt:lpstr>
      <vt:lpstr>ML in a Nutshell</vt:lpstr>
      <vt:lpstr>Evaluation</vt:lpstr>
      <vt:lpstr>Evaluating Performance</vt:lpstr>
      <vt:lpstr>Evaluating Performance</vt:lpstr>
      <vt:lpstr>Training vs Testing</vt:lpstr>
      <vt:lpstr>Training vs. Test Distribution</vt:lpstr>
      <vt:lpstr>ML in Practice</vt:lpstr>
      <vt:lpstr>Recommended Readings</vt:lpstr>
      <vt:lpstr>Thank you for your time!!</vt:lpstr>
    </vt:vector>
  </TitlesOfParts>
  <Company>State  University of New York at Buffalo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Avinash</dc:creator>
  <cp:lastModifiedBy>Admin</cp:lastModifiedBy>
  <cp:revision>511</cp:revision>
  <cp:lastPrinted>1601-01-01T00:00:00Z</cp:lastPrinted>
  <dcterms:created xsi:type="dcterms:W3CDTF">2001-10-10T03:11:58Z</dcterms:created>
  <dcterms:modified xsi:type="dcterms:W3CDTF">2020-08-30T10:42:00Z</dcterms:modified>
</cp:coreProperties>
</file>