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08" r:id="rId2"/>
    <p:sldMasterId id="2147483820" r:id="rId3"/>
  </p:sldMasterIdLst>
  <p:notesMasterIdLst>
    <p:notesMasterId r:id="rId66"/>
  </p:notesMasterIdLst>
  <p:handoutMasterIdLst>
    <p:handoutMasterId r:id="rId67"/>
  </p:handoutMasterIdLst>
  <p:sldIdLst>
    <p:sldId id="631" r:id="rId4"/>
    <p:sldId id="632" r:id="rId5"/>
    <p:sldId id="635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4" r:id="rId20"/>
    <p:sldId id="276" r:id="rId21"/>
    <p:sldId id="659" r:id="rId22"/>
    <p:sldId id="662" r:id="rId23"/>
    <p:sldId id="661" r:id="rId24"/>
    <p:sldId id="651" r:id="rId25"/>
    <p:sldId id="668" r:id="rId26"/>
    <p:sldId id="669" r:id="rId27"/>
    <p:sldId id="670" r:id="rId28"/>
    <p:sldId id="671" r:id="rId29"/>
    <p:sldId id="672" r:id="rId30"/>
    <p:sldId id="673" r:id="rId31"/>
    <p:sldId id="674" r:id="rId32"/>
    <p:sldId id="665" r:id="rId33"/>
    <p:sldId id="675" r:id="rId34"/>
    <p:sldId id="676" r:id="rId35"/>
    <p:sldId id="677" r:id="rId36"/>
    <p:sldId id="678" r:id="rId37"/>
    <p:sldId id="679" r:id="rId38"/>
    <p:sldId id="282" r:id="rId39"/>
    <p:sldId id="283" r:id="rId40"/>
    <p:sldId id="284" r:id="rId41"/>
    <p:sldId id="285" r:id="rId42"/>
    <p:sldId id="286" r:id="rId43"/>
    <p:sldId id="287" r:id="rId44"/>
    <p:sldId id="289" r:id="rId45"/>
    <p:sldId id="291" r:id="rId46"/>
    <p:sldId id="292" r:id="rId47"/>
    <p:sldId id="293" r:id="rId48"/>
    <p:sldId id="294" r:id="rId49"/>
    <p:sldId id="295" r:id="rId50"/>
    <p:sldId id="297" r:id="rId51"/>
    <p:sldId id="296" r:id="rId52"/>
    <p:sldId id="637" r:id="rId53"/>
    <p:sldId id="641" r:id="rId54"/>
    <p:sldId id="638" r:id="rId55"/>
    <p:sldId id="639" r:id="rId56"/>
    <p:sldId id="652" r:id="rId57"/>
    <p:sldId id="653" r:id="rId58"/>
    <p:sldId id="654" r:id="rId59"/>
    <p:sldId id="548" r:id="rId60"/>
    <p:sldId id="549" r:id="rId61"/>
    <p:sldId id="302" r:id="rId62"/>
    <p:sldId id="304" r:id="rId63"/>
    <p:sldId id="306" r:id="rId64"/>
    <p:sldId id="680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9" autoAdjust="0"/>
    <p:restoredTop sz="90929"/>
  </p:normalViewPr>
  <p:slideViewPr>
    <p:cSldViewPr>
      <p:cViewPr varScale="1">
        <p:scale>
          <a:sx n="50" d="100"/>
          <a:sy n="50" d="100"/>
        </p:scale>
        <p:origin x="144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27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Lecture-1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23B7232-710D-494E-88C7-F703C04F40C2}" type="datetimeFigureOut">
              <a:rPr lang="en-US" smtClean="0"/>
              <a:pPr>
                <a:defRPr/>
              </a:pPr>
              <a:t>9/7/2020</a:t>
            </a:fld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96DCEF7-9E9F-4185-8062-A1F4E6576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0466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2T05:08:51.1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19026 16892 0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Lecture-1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B1E8206-5749-452C-870E-52CFAFB5846C}" type="datetimeFigureOut">
              <a:rPr lang="en-US" smtClean="0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29515144-DAD1-4D30-BCF8-73F71ACED8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8532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515144-DAD1-4D30-BCF8-73F71ACED81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03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e5245a713_2_2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4e5245a713_2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6986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e5245a713_2_2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g4e5245a713_2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456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e5245a713_2_2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g4e5245a713_2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1631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e5245a713_2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g4e5245a713_2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4815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e5245a713_2_2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g4e5245a713_2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25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e5245a713_2_2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g4e5245a713_2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1575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e5245a713_2_3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g4e5245a713_2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037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4e5245a713_2_2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g4e5245a713_2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4531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C94EBB1-C50C-401A-BACD-631C4C63ED7D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4385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1927D9B-9A94-4137-9BDB-95613A64DA6A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0571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e5245a713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4e5245a713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6441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e5245a713_2_3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g4e5245a713_2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3422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4e5245a713_2_3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g4e5245a713_2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6967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4e5245a713_2_4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4e5245a713_2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8578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4e5245a713_2_4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g4e5245a713_2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5412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4e5245a713_2_4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g4e5245a713_2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5186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4e5245a713_2_4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g4e5245a713_2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6891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4e5245a713_2_4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g4e5245a713_2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554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4e5245a713_2_4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g4e5245a713_2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35815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4e5245a713_2_5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g4e5245a713_2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81527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4e5245a713_2_5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g4e5245a713_2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7440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e5245a713_2_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4e5245a713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58771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4e5245a713_2_5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g4e5245a713_2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38677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4e9cce11ca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g4e9cce11c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15860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9105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77328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849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63699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44909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43236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76677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8652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e5245a713_2_1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4e5245a713_2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97789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0991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e5245a713_2_1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4e5245a713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8299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e5245a713_2_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4e5245a713_2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240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e5245a713_2_2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4e5245a713_2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3555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e5245a713_2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4e5245a713_2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765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e5245a713_2_2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4e5245a713_2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196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/>
        </p:nvPicPr>
        <p:blipFill>
          <a:blip r:embed="rId2" cstate="print"/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6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1425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93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704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3378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669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7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85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E6AA240-BB03-4790-A676-9895F78EB64C}" type="datetime1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4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A1433-2BD6-474A-B042-E5F0856EF4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5513" y="6237288"/>
            <a:ext cx="4392612" cy="365125"/>
          </a:xfrm>
          <a:prstGeom prst="rect">
            <a:avLst/>
          </a:prstGeom>
        </p:spPr>
        <p:txBody>
          <a:bodyPr/>
          <a:lstStyle>
            <a:lvl1pPr algn="ctr">
              <a:defRPr sz="1200" b="1"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611187" cy="29368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78B23240-9A46-45DC-80D8-72E6138EF4CC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8A489-38BD-40B0-9083-7E99DA90313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8CB16-FC74-415F-A778-AFAE7BEAFAF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B1E71-4690-4FD4-BBCF-A3779CD5256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64774-6889-4F3F-87B3-82AF987C97C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715D1-A74F-4481-8AFF-0CF19F1A422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36656-7811-4E10-ABA8-C743BA19F43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erver\D\jyoti\FI023_BITS_v1\styleguide img\IMG_5627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E505A-A9CD-4645-BB6F-663BC8294A5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21827-D599-4054-9CED-35F966873CD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72A46-881B-4CE5-A377-400F5AC5756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FCE0F-DF2D-4465-B568-7505733AD93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5513" y="6237288"/>
            <a:ext cx="4392612" cy="365125"/>
          </a:xfrm>
          <a:prstGeom prst="rect">
            <a:avLst/>
          </a:prstGeom>
        </p:spPr>
        <p:txBody>
          <a:bodyPr/>
          <a:lstStyle>
            <a:lvl1pPr algn="ctr">
              <a:defRPr sz="1200" b="1" smtClean="0"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611187" cy="293687"/>
          </a:xfrm>
          <a:prstGeom prst="rect">
            <a:avLst/>
          </a:prstGeom>
        </p:spPr>
        <p:txBody>
          <a:bodyPr/>
          <a:lstStyle>
            <a:lvl1pPr>
              <a:defRPr sz="1600" b="1" smtClean="0"/>
            </a:lvl1pPr>
          </a:lstStyle>
          <a:p>
            <a:pPr>
              <a:defRPr/>
            </a:pPr>
            <a:fld id="{578891D9-9DBF-4503-8954-7823A473F5F2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54B72-864B-4419-8417-A1CD80834F1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C4AA0-627E-417E-B63D-B3DF9B458D2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947CB-2DD6-480A-BB8A-9DB725A59BE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44F58-842A-4939-AD5D-04575B8B76C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2B2FC-FC80-4EAE-B114-A316EDBA5B6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3400" y="6550025"/>
            <a:ext cx="9906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/>
                <a:cs typeface="Arial"/>
              </a:rPr>
              <a:t>Pilani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3D8C1-C48A-434B-B05D-32EFC992A06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C52F0-3AC6-4B70-9B7C-80128C5BC8D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4F594-7693-4705-8E88-CEADBE86DA5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06891-6D43-46F3-BFF0-1270190D4E6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906" r:id="rId14"/>
    <p:sldLayoutId id="2147483908" r:id="rId15"/>
    <p:sldLayoutId id="2147483909" r:id="rId16"/>
    <p:sldLayoutId id="2147483910" r:id="rId17"/>
    <p:sldLayoutId id="2147483911" r:id="rId18"/>
    <p:sldLayoutId id="2147483912" r:id="rId19"/>
    <p:sldLayoutId id="2147483913" r:id="rId20"/>
    <p:sldLayoutId id="2147483914" r:id="rId2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3076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7" name="Group 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078" name="Group 1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4100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102" name="Group 1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en.wikipedia.org/wiki/Linear_dependence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10" Type="http://schemas.openxmlformats.org/officeDocument/2006/relationships/image" Target="../media/image27.emf"/><Relationship Id="rId4" Type="http://schemas.openxmlformats.org/officeDocument/2006/relationships/image" Target="../media/image41.png"/><Relationship Id="rId9" Type="http://schemas.openxmlformats.org/officeDocument/2006/relationships/customXml" Target="../ink/ink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val_(mathematics)#Multi-dimensional_intervals" TargetMode="External"/><Relationship Id="rId2" Type="http://schemas.openxmlformats.org/officeDocument/2006/relationships/hyperlink" Target="https://en.wikipedia.org/wiki/Real-valued_function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en.wikipedia.org/wiki/Graph_of_a_function" TargetMode="External"/><Relationship Id="rId4" Type="http://schemas.openxmlformats.org/officeDocument/2006/relationships/hyperlink" Target="https://en.wikipedia.org/wiki/Line_segment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s229.stanford.edu/section/cs229-linalg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uclidean_space" TargetMode="External"/><Relationship Id="rId3" Type="http://schemas.openxmlformats.org/officeDocument/2006/relationships/hyperlink" Target="https://en.wikipedia.org/wiki/Function_(mathematics)" TargetMode="External"/><Relationship Id="rId7" Type="http://schemas.openxmlformats.org/officeDocument/2006/relationships/hyperlink" Target="https://en.wikipedia.org/wiki/Dimension_(vector_space)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Zero_vector" TargetMode="External"/><Relationship Id="rId11" Type="http://schemas.openxmlformats.org/officeDocument/2006/relationships/image" Target="../media/image20.png"/><Relationship Id="rId5" Type="http://schemas.openxmlformats.org/officeDocument/2006/relationships/hyperlink" Target="https://en.wikipedia.org/wiki/Vector_space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s://en.wikipedia.org/wiki/Vector_(mathematics_and_physics)" TargetMode="Externa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362200" y="3352800"/>
            <a:ext cx="6172200" cy="10668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dirty="0">
                <a:solidFill>
                  <a:srgbClr val="FFFF66"/>
                </a:solidFill>
              </a:rPr>
              <a:t>Machine Learning</a:t>
            </a:r>
            <a:br>
              <a:rPr lang="en-US" sz="4000" dirty="0">
                <a:solidFill>
                  <a:srgbClr val="FFFF66"/>
                </a:solidFill>
              </a:rPr>
            </a:br>
            <a:r>
              <a:rPr lang="en-US" sz="4000" dirty="0">
                <a:solidFill>
                  <a:srgbClr val="FFFF66"/>
                </a:solidFill>
              </a:rPr>
              <a:t>DSECL    ZG565</a:t>
            </a:r>
            <a:endParaRPr lang="en-US" sz="4000" dirty="0">
              <a:solidFill>
                <a:srgbClr val="FFFF66"/>
              </a:solidFill>
              <a:latin typeface="+mn-lt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2895600" y="4572000"/>
            <a:ext cx="5791200" cy="990600"/>
          </a:xfrm>
          <a:prstGeom prst="rect">
            <a:avLst/>
          </a:prstGeom>
        </p:spPr>
        <p:txBody>
          <a:bodyPr rtlCol="0">
            <a:normAutofit fontScale="70000" lnSpcReduction="20000"/>
          </a:bodyPr>
          <a:lstStyle/>
          <a:p>
            <a:pPr marL="365760" indent="-256032" algn="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buNone/>
              <a:defRPr/>
            </a:pPr>
            <a:r>
              <a:rPr lang="en-US" sz="2800" dirty="0">
                <a:solidFill>
                  <a:schemeClr val="bg1"/>
                </a:solidFill>
                <a:cs typeface="Courier New" pitchFamily="49" charset="0"/>
              </a:rPr>
              <a:t>Dr. Chetana Gavankar, </a:t>
            </a:r>
            <a:r>
              <a:rPr lang="en-US" sz="2800" dirty="0" err="1">
                <a:solidFill>
                  <a:schemeClr val="bg1"/>
                </a:solidFill>
                <a:cs typeface="Courier New" pitchFamily="49" charset="0"/>
              </a:rPr>
              <a:t>Ph.D</a:t>
            </a:r>
            <a:r>
              <a:rPr lang="en-US" sz="2800" dirty="0">
                <a:solidFill>
                  <a:schemeClr val="bg1"/>
                </a:solidFill>
                <a:cs typeface="Courier New" pitchFamily="49" charset="0"/>
              </a:rPr>
              <a:t>,</a:t>
            </a:r>
          </a:p>
          <a:p>
            <a:pPr marL="365760" indent="-256032" algn="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buNone/>
              <a:defRPr/>
            </a:pPr>
            <a:r>
              <a:rPr lang="en-US" sz="2800" dirty="0">
                <a:solidFill>
                  <a:schemeClr val="bg1"/>
                </a:solidFill>
                <a:cs typeface="Courier New" pitchFamily="49" charset="0"/>
              </a:rPr>
              <a:t>IIT Bombay-Monash University Australia</a:t>
            </a:r>
          </a:p>
          <a:p>
            <a:pPr marL="365760" indent="-256032" algn="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buNone/>
              <a:defRPr/>
            </a:pPr>
            <a:r>
              <a:rPr lang="en-US" sz="2800" dirty="0">
                <a:solidFill>
                  <a:schemeClr val="bg1"/>
                </a:solidFill>
                <a:cs typeface="Courier New" pitchFamily="49" charset="0"/>
              </a:rPr>
              <a:t>Chetana.gavankar@pilani.bits-pilani.ac.in</a:t>
            </a:r>
          </a:p>
          <a:p>
            <a:pPr marL="365760" indent="-256032" algn="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buNone/>
              <a:defRPr/>
            </a:pPr>
            <a:endParaRPr lang="en-US" sz="2800" dirty="0" smtClean="0">
              <a:solidFill>
                <a:schemeClr val="bg1"/>
              </a:solidFill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2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8"/>
          <p:cNvSpPr txBox="1">
            <a:spLocks noGrp="1"/>
          </p:cNvSpPr>
          <p:nvPr>
            <p:ph type="title" idx="4294967295"/>
          </p:nvPr>
        </p:nvSpPr>
        <p:spPr>
          <a:xfrm>
            <a:off x="-3124200" y="3429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Matrix</a:t>
            </a:r>
            <a:endParaRPr dirty="0"/>
          </a:p>
        </p:txBody>
      </p:sp>
      <p:sp>
        <p:nvSpPr>
          <p:cNvPr id="380" name="Google Shape;380;p58"/>
          <p:cNvSpPr txBox="1">
            <a:spLocks noGrp="1"/>
          </p:cNvSpPr>
          <p:nvPr>
            <p:ph type="body" idx="4294967295"/>
          </p:nvPr>
        </p:nvSpPr>
        <p:spPr>
          <a:xfrm>
            <a:off x="0" y="1676400"/>
            <a:ext cx="91440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703" t="-17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383" name="Google Shape;383;p58" descr="addin_tm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1200" y="2819400"/>
            <a:ext cx="4690864" cy="16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8" descr="addin_tmp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23160" y="1828800"/>
            <a:ext cx="1158240" cy="194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8" descr="addin_tmp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25643" y="5309154"/>
            <a:ext cx="1084157" cy="177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8" descr="addin_tmp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24400" y="5148943"/>
            <a:ext cx="381000" cy="3374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38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9"/>
          <p:cNvSpPr txBox="1">
            <a:spLocks noGrp="1"/>
          </p:cNvSpPr>
          <p:nvPr>
            <p:ph type="title" idx="4294967295"/>
          </p:nvPr>
        </p:nvSpPr>
        <p:spPr>
          <a:xfrm>
            <a:off x="-2005012" y="29130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Matrix Operations</a:t>
            </a:r>
            <a:endParaRPr dirty="0"/>
          </a:p>
        </p:txBody>
      </p:sp>
      <p:sp>
        <p:nvSpPr>
          <p:cNvPr id="392" name="Google Shape;392;p59"/>
          <p:cNvSpPr txBox="1">
            <a:spLocks noGrp="1"/>
          </p:cNvSpPr>
          <p:nvPr>
            <p:ph type="body" idx="4294967295"/>
          </p:nvPr>
        </p:nvSpPr>
        <p:spPr>
          <a:xfrm>
            <a:off x="0" y="9906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 dirty="0"/>
              <a:t>Addition</a:t>
            </a:r>
            <a:endParaRPr sz="20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0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0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0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000"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1800" dirty="0"/>
              <a:t>Can only add a matrix with matching dimensions, or a scalar. </a:t>
            </a:r>
            <a:endParaRPr sz="1800" dirty="0"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800" dirty="0"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800" dirty="0"/>
          </a:p>
        </p:txBody>
      </p:sp>
      <p:pic>
        <p:nvPicPr>
          <p:cNvPr id="395" name="Google Shape;395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447800"/>
            <a:ext cx="6490536" cy="1254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0581" y="3581400"/>
            <a:ext cx="5486400" cy="125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3600" y="5254416"/>
            <a:ext cx="4090988" cy="10701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C1CC954-AA27-40CB-8B42-684B0BFAA29B}"/>
              </a:ext>
            </a:extLst>
          </p:cNvPr>
          <p:cNvSpPr/>
          <p:nvPr/>
        </p:nvSpPr>
        <p:spPr>
          <a:xfrm>
            <a:off x="330458" y="5085139"/>
            <a:ext cx="11678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8419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0"/>
          <p:cNvSpPr txBox="1"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Let X be an </a:t>
            </a:r>
            <a:r>
              <a:rPr lang="en-US" i="1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x</a:t>
            </a:r>
            <a:r>
              <a:rPr lang="en-US" i="1" dirty="0" err="1">
                <a:solidFill>
                  <a:srgbClr val="00B050"/>
                </a:solidFill>
              </a:rPr>
              <a:t>b</a:t>
            </a:r>
            <a:r>
              <a:rPr lang="en-US" dirty="0"/>
              <a:t> matrix, Y be an </a:t>
            </a:r>
            <a:r>
              <a:rPr lang="en-US" i="1" dirty="0" err="1">
                <a:solidFill>
                  <a:srgbClr val="00B050"/>
                </a:solidFill>
              </a:rPr>
              <a:t>b</a:t>
            </a:r>
            <a:r>
              <a:rPr lang="en-US" dirty="0" err="1"/>
              <a:t>x</a:t>
            </a:r>
            <a:r>
              <a:rPr lang="en-US" i="1" dirty="0" err="1">
                <a:solidFill>
                  <a:srgbClr val="0070C0"/>
                </a:solidFill>
              </a:rPr>
              <a:t>c</a:t>
            </a:r>
            <a:r>
              <a:rPr lang="en-US" dirty="0"/>
              <a:t> matrix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Then Z = X*Y is an </a:t>
            </a:r>
            <a:r>
              <a:rPr lang="en-US" i="1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x</a:t>
            </a:r>
            <a:r>
              <a:rPr lang="en-US" i="1" dirty="0" err="1">
                <a:solidFill>
                  <a:srgbClr val="0070C0"/>
                </a:solidFill>
              </a:rPr>
              <a:t>c</a:t>
            </a:r>
            <a:r>
              <a:rPr lang="en-US" dirty="0"/>
              <a:t> matrix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Second dimension of first matrix, and first dimension of first matrix have to be the same, for matrix multiplication to be </a:t>
            </a:r>
            <a:r>
              <a:rPr lang="en-US" dirty="0" smtClean="0"/>
              <a:t>possible</a:t>
            </a:r>
            <a:endParaRPr dirty="0"/>
          </a:p>
        </p:txBody>
      </p:sp>
      <p:sp>
        <p:nvSpPr>
          <p:cNvPr id="403" name="Google Shape;403;p60"/>
          <p:cNvSpPr txBox="1">
            <a:spLocks noGrp="1"/>
          </p:cNvSpPr>
          <p:nvPr>
            <p:ph type="title" idx="4294967295"/>
          </p:nvPr>
        </p:nvSpPr>
        <p:spPr>
          <a:xfrm>
            <a:off x="-16764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Matrix Multiplication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50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1"/>
          <p:cNvSpPr txBox="1">
            <a:spLocks noGrp="1"/>
          </p:cNvSpPr>
          <p:nvPr>
            <p:ph type="title" idx="4294967295"/>
          </p:nvPr>
        </p:nvSpPr>
        <p:spPr>
          <a:xfrm>
            <a:off x="-1752600" y="4218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Matrix Multiplication</a:t>
            </a:r>
            <a:endParaRPr dirty="0"/>
          </a:p>
        </p:txBody>
      </p:sp>
      <p:sp>
        <p:nvSpPr>
          <p:cNvPr id="409" name="Google Shape;409;p61"/>
          <p:cNvSpPr txBox="1">
            <a:spLocks noGrp="1"/>
          </p:cNvSpPr>
          <p:nvPr>
            <p:ph type="body" idx="4294967295"/>
          </p:nvPr>
        </p:nvSpPr>
        <p:spPr>
          <a:xfrm>
            <a:off x="15240" y="1592262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The product AB is: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Each entry in the result is (that row of A) dot product with (that column of B)</a:t>
            </a:r>
            <a:endParaRPr dirty="0"/>
          </a:p>
        </p:txBody>
      </p:sp>
      <p:pic>
        <p:nvPicPr>
          <p:cNvPr id="412" name="Google Shape;412;p61" descr="http://upload.wikimedia.org/wikipedia/en/thumb/e/eb/Matrix_multiplication_diagram_2.svg/500px-Matrix_multiplication_diagram_2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1645920"/>
            <a:ext cx="3765451" cy="3306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73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3"/>
          <p:cNvSpPr txBox="1">
            <a:spLocks noGrp="1"/>
          </p:cNvSpPr>
          <p:nvPr>
            <p:ph type="title" idx="4294967295"/>
          </p:nvPr>
        </p:nvSpPr>
        <p:spPr>
          <a:xfrm>
            <a:off x="-9906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Different types of product</a:t>
            </a:r>
            <a:endParaRPr dirty="0"/>
          </a:p>
        </p:txBody>
      </p:sp>
      <p:sp>
        <p:nvSpPr>
          <p:cNvPr id="431" name="Google Shape;431;p63"/>
          <p:cNvSpPr txBox="1">
            <a:spLocks noGrp="1"/>
          </p:cNvSpPr>
          <p:nvPr>
            <p:ph type="body" idx="4294967295"/>
          </p:nvPr>
        </p:nvSpPr>
        <p:spPr>
          <a:xfrm>
            <a:off x="630238" y="1600200"/>
            <a:ext cx="851376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 i="1"/>
              <a:t>x, y </a:t>
            </a:r>
            <a:r>
              <a:rPr lang="en-US" sz="2960"/>
              <a:t>= column vectors (nx1)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 i="1"/>
              <a:t>X, Y </a:t>
            </a:r>
            <a:r>
              <a:rPr lang="en-US" sz="2960"/>
              <a:t>= matrices (mxn)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i="1"/>
              <a:t>x, y </a:t>
            </a:r>
            <a:r>
              <a:rPr lang="en-US" sz="2960"/>
              <a:t>= scalars (1x1)</a:t>
            </a:r>
            <a:endParaRPr/>
          </a:p>
          <a:p>
            <a:pPr marL="342900" lvl="0" indent="-1549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 b="1" i="1"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 i="1"/>
              <a:t>x</a:t>
            </a:r>
            <a:r>
              <a:rPr lang="en-US" sz="2960" i="1" baseline="30000"/>
              <a:t>T </a:t>
            </a:r>
            <a:r>
              <a:rPr lang="en-US" sz="2960" b="1" i="1"/>
              <a:t>y</a:t>
            </a:r>
            <a:r>
              <a:rPr lang="en-US" sz="2960" i="1"/>
              <a:t> </a:t>
            </a:r>
            <a:r>
              <a:rPr lang="en-US" sz="2960"/>
              <a:t>=</a:t>
            </a:r>
            <a:r>
              <a:rPr lang="en-US" sz="2960" b="1" i="1"/>
              <a:t> x</a:t>
            </a:r>
            <a:r>
              <a:rPr lang="en-US" sz="2960" i="1"/>
              <a:t> · </a:t>
            </a:r>
            <a:r>
              <a:rPr lang="en-US" sz="2960" b="1" i="1"/>
              <a:t>y</a:t>
            </a:r>
            <a:r>
              <a:rPr lang="en-US" sz="2960" i="1"/>
              <a:t> </a:t>
            </a:r>
            <a:r>
              <a:rPr lang="en-US" sz="2960"/>
              <a:t>=</a:t>
            </a:r>
            <a:r>
              <a:rPr lang="en-US" sz="2960" i="1"/>
              <a:t> </a:t>
            </a:r>
            <a:r>
              <a:rPr lang="en-US" sz="2960"/>
              <a:t>inner product (1xn x nx1 = scalar)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 i="1"/>
              <a:t>x</a:t>
            </a:r>
            <a:r>
              <a:rPr lang="en-US" sz="2960" i="1"/>
              <a:t> </a:t>
            </a:r>
            <a:r>
              <a:rPr lang="en-US" sz="2960"/>
              <a:t>⊗</a:t>
            </a:r>
            <a:r>
              <a:rPr lang="en-US" sz="2960" i="1"/>
              <a:t> </a:t>
            </a:r>
            <a:r>
              <a:rPr lang="en-US" sz="2960" b="1" i="1"/>
              <a:t>y</a:t>
            </a:r>
            <a:r>
              <a:rPr lang="en-US" sz="2960" i="1"/>
              <a:t> </a:t>
            </a:r>
            <a:r>
              <a:rPr lang="en-US" sz="2960"/>
              <a:t>=</a:t>
            </a:r>
            <a:r>
              <a:rPr lang="en-US" sz="2960" i="1"/>
              <a:t> </a:t>
            </a:r>
            <a:r>
              <a:rPr lang="en-US" sz="2960" b="1" i="1"/>
              <a:t>x y</a:t>
            </a:r>
            <a:r>
              <a:rPr lang="en-US" sz="2960" i="1" baseline="30000"/>
              <a:t>T </a:t>
            </a:r>
            <a:r>
              <a:rPr lang="en-US" sz="2960"/>
              <a:t>=</a:t>
            </a:r>
            <a:r>
              <a:rPr lang="en-US" sz="2960" i="1"/>
              <a:t> </a:t>
            </a:r>
            <a:r>
              <a:rPr lang="en-US" sz="2960"/>
              <a:t>outer product (nx1 x 1xn = matrix)</a:t>
            </a:r>
            <a:endParaRPr/>
          </a:p>
          <a:p>
            <a:pPr marL="342900" lvl="0" indent="-1549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 i="1"/>
              <a:t>X</a:t>
            </a:r>
            <a:r>
              <a:rPr lang="en-US" sz="2960" b="1"/>
              <a:t> * </a:t>
            </a:r>
            <a:r>
              <a:rPr lang="en-US" sz="2960" b="1" i="1"/>
              <a:t>Y</a:t>
            </a:r>
            <a:r>
              <a:rPr lang="en-US" sz="2960" b="1"/>
              <a:t> </a:t>
            </a:r>
            <a:r>
              <a:rPr lang="en-US" sz="2960"/>
              <a:t> = matrix product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 i="1"/>
              <a:t>X</a:t>
            </a:r>
            <a:r>
              <a:rPr lang="en-US" sz="2960" b="1"/>
              <a:t> .* </a:t>
            </a:r>
            <a:r>
              <a:rPr lang="en-US" sz="2960" b="1" i="1"/>
              <a:t>Y</a:t>
            </a:r>
            <a:r>
              <a:rPr lang="en-US" sz="2960" b="1"/>
              <a:t> </a:t>
            </a:r>
            <a:r>
              <a:rPr lang="en-US" sz="2960"/>
              <a:t>= element-wise product</a:t>
            </a:r>
            <a:endParaRPr sz="2960" b="1"/>
          </a:p>
        </p:txBody>
      </p:sp>
    </p:spTree>
    <p:extLst>
      <p:ext uri="{BB962C8B-B14F-4D97-AF65-F5344CB8AC3E}">
        <p14:creationId xmlns:p14="http://schemas.microsoft.com/office/powerpoint/2010/main" val="395659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4"/>
          <p:cNvSpPr txBox="1">
            <a:spLocks noGrp="1"/>
          </p:cNvSpPr>
          <p:nvPr>
            <p:ph type="body" idx="4294967295"/>
          </p:nvPr>
        </p:nvSpPr>
        <p:spPr>
          <a:xfrm>
            <a:off x="152400" y="1605821"/>
            <a:ext cx="8229600" cy="396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Given a matrix </a:t>
            </a:r>
            <a:r>
              <a:rPr lang="en-US" sz="2960" b="1" dirty="0"/>
              <a:t>A</a:t>
            </a:r>
            <a:r>
              <a:rPr lang="en-US" sz="2960" dirty="0"/>
              <a:t>, its inverse </a:t>
            </a:r>
            <a:r>
              <a:rPr lang="en-US" sz="2960" b="1" dirty="0"/>
              <a:t>A</a:t>
            </a:r>
            <a:r>
              <a:rPr lang="en-US" sz="2960" b="1" baseline="30000" dirty="0"/>
              <a:t>-1</a:t>
            </a:r>
            <a:r>
              <a:rPr lang="en-US" sz="2960" baseline="30000" dirty="0"/>
              <a:t>  </a:t>
            </a:r>
            <a:r>
              <a:rPr lang="en-US" sz="2960" dirty="0"/>
              <a:t>is a matrix such that </a:t>
            </a:r>
            <a:r>
              <a:rPr lang="en-US" sz="2960" b="1" dirty="0"/>
              <a:t>AA</a:t>
            </a:r>
            <a:r>
              <a:rPr lang="en-US" sz="2960" b="1" baseline="30000" dirty="0"/>
              <a:t>-1 </a:t>
            </a:r>
            <a:r>
              <a:rPr lang="en-US" sz="2960" b="1" dirty="0"/>
              <a:t>= A</a:t>
            </a:r>
            <a:r>
              <a:rPr lang="en-US" sz="2960" b="1" baseline="30000" dirty="0"/>
              <a:t>-1</a:t>
            </a:r>
            <a:r>
              <a:rPr lang="en-US" sz="2960" b="1" dirty="0"/>
              <a:t>A = </a:t>
            </a:r>
            <a:r>
              <a:rPr lang="en-US" sz="2960" b="1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dirty="0"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E.g.</a:t>
            </a:r>
            <a:endParaRPr dirty="0"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Inverse does not always exist. If </a:t>
            </a:r>
            <a:r>
              <a:rPr lang="en-US" sz="2960" b="1" dirty="0"/>
              <a:t>A</a:t>
            </a:r>
            <a:r>
              <a:rPr lang="en-US" sz="2960" b="1" baseline="30000" dirty="0"/>
              <a:t>-1</a:t>
            </a:r>
            <a:r>
              <a:rPr lang="en-US" sz="2960" dirty="0"/>
              <a:t> exists, </a:t>
            </a:r>
            <a:r>
              <a:rPr lang="en-US" sz="2960" b="1" dirty="0"/>
              <a:t>A</a:t>
            </a:r>
            <a:r>
              <a:rPr lang="en-US" sz="2960" dirty="0"/>
              <a:t> is </a:t>
            </a:r>
            <a:r>
              <a:rPr lang="en-US" sz="2960" i="1" dirty="0"/>
              <a:t>invertible</a:t>
            </a:r>
            <a:r>
              <a:rPr lang="en-US" sz="2960" dirty="0"/>
              <a:t> or </a:t>
            </a:r>
            <a:r>
              <a:rPr lang="en-US" sz="2960" i="1" dirty="0"/>
              <a:t>non-singular</a:t>
            </a:r>
            <a:r>
              <a:rPr lang="en-US" sz="2960" dirty="0"/>
              <a:t>. Otherwise, it’s </a:t>
            </a:r>
            <a:r>
              <a:rPr lang="en-US" sz="2960" i="1" dirty="0"/>
              <a:t>singular</a:t>
            </a:r>
            <a:r>
              <a:rPr lang="en-US" sz="2960" dirty="0"/>
              <a:t>.</a:t>
            </a:r>
            <a:endParaRPr dirty="0"/>
          </a:p>
        </p:txBody>
      </p:sp>
      <p:sp>
        <p:nvSpPr>
          <p:cNvPr id="439" name="Google Shape;439;p64"/>
          <p:cNvSpPr txBox="1"/>
          <p:nvPr/>
        </p:nvSpPr>
        <p:spPr>
          <a:xfrm>
            <a:off x="-3237333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Inverse</a:t>
            </a:r>
            <a:endParaRPr dirty="0"/>
          </a:p>
        </p:txBody>
      </p:sp>
      <p:pic>
        <p:nvPicPr>
          <p:cNvPr id="440" name="Google Shape;440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2743200"/>
            <a:ext cx="3379875" cy="1175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25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5"/>
          <p:cNvSpPr txBox="1">
            <a:spLocks noGrp="1"/>
          </p:cNvSpPr>
          <p:nvPr>
            <p:ph type="title" idx="4294967295"/>
          </p:nvPr>
        </p:nvSpPr>
        <p:spPr>
          <a:xfrm>
            <a:off x="-2012851" y="3263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Matrix Operations</a:t>
            </a:r>
            <a:endParaRPr dirty="0"/>
          </a:p>
        </p:txBody>
      </p:sp>
      <p:sp>
        <p:nvSpPr>
          <p:cNvPr id="446" name="Google Shape;446;p65"/>
          <p:cNvSpPr txBox="1">
            <a:spLocks noGrp="1"/>
          </p:cNvSpPr>
          <p:nvPr>
            <p:ph type="body" idx="4294967295"/>
          </p:nvPr>
        </p:nvSpPr>
        <p:spPr>
          <a:xfrm>
            <a:off x="76200" y="1752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Transpose – flip matrix, so row 1 becomes column 1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A useful identity: </a:t>
            </a:r>
            <a:endParaRPr dirty="0"/>
          </a:p>
        </p:txBody>
      </p:sp>
      <p:pic>
        <p:nvPicPr>
          <p:cNvPr id="449" name="Google Shape;449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2400" y="2574594"/>
            <a:ext cx="4384491" cy="2027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503" y="2895392"/>
            <a:ext cx="1809486" cy="1385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01949" y="5266581"/>
            <a:ext cx="4800600" cy="809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270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7"/>
          <p:cNvSpPr txBox="1">
            <a:spLocks noGrp="1"/>
          </p:cNvSpPr>
          <p:nvPr>
            <p:ph type="title" idx="4294967295"/>
          </p:nvPr>
        </p:nvSpPr>
        <p:spPr>
          <a:xfrm>
            <a:off x="-914400" y="4358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dirty="0"/>
              <a:t>Matrix Operation Properties</a:t>
            </a:r>
            <a:endParaRPr sz="3600" dirty="0"/>
          </a:p>
        </p:txBody>
      </p:sp>
      <p:sp>
        <p:nvSpPr>
          <p:cNvPr id="466" name="Google Shape;466;p67"/>
          <p:cNvSpPr txBox="1"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Matrix addition is commutative and associative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+ B  =  B + A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+ (B + C)  =  (A + B) + C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Matrix multiplication is associative and distributive but </a:t>
            </a:r>
            <a:r>
              <a:rPr lang="en-US" i="1"/>
              <a:t>not </a:t>
            </a:r>
            <a:r>
              <a:rPr lang="en-US"/>
              <a:t>commutative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A(B*C)  =  (A*B)C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A(B + C)  =  A*B + A*C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A*B != B*A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769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9"/>
          <p:cNvSpPr txBox="1">
            <a:spLocks noGrp="1"/>
          </p:cNvSpPr>
          <p:nvPr>
            <p:ph type="title" idx="4294967295"/>
          </p:nvPr>
        </p:nvSpPr>
        <p:spPr>
          <a:xfrm>
            <a:off x="-1524000" y="2837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Linear independence</a:t>
            </a:r>
            <a:endParaRPr dirty="0"/>
          </a:p>
        </p:txBody>
      </p:sp>
      <p:sp>
        <p:nvSpPr>
          <p:cNvPr id="482" name="Google Shape;482;p69"/>
          <p:cNvSpPr txBox="1">
            <a:spLocks noGrp="1"/>
          </p:cNvSpPr>
          <p:nvPr>
            <p:ph type="body" idx="4294967295"/>
          </p:nvPr>
        </p:nvSpPr>
        <p:spPr>
          <a:xfrm>
            <a:off x="0" y="1417638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800" dirty="0"/>
              <a:t>Suppose we have a set of vectors 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, …, v</a:t>
            </a:r>
            <a:r>
              <a:rPr lang="en-US" sz="2800" b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800" dirty="0"/>
              <a:t>If we can express 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aseline="-25000" dirty="0"/>
              <a:t>1</a:t>
            </a:r>
            <a:r>
              <a:rPr lang="en-US" sz="2800" dirty="0"/>
              <a:t> as a linear combination of the other vectors 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aseline="-25000" dirty="0"/>
              <a:t>2</a:t>
            </a:r>
            <a:r>
              <a:rPr lang="en-US" sz="2800" dirty="0"/>
              <a:t>…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dirty="0"/>
              <a:t>, then 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aseline="-25000" dirty="0"/>
              <a:t>1</a:t>
            </a:r>
            <a:r>
              <a:rPr lang="en-US" sz="2800" dirty="0"/>
              <a:t> is linearly </a:t>
            </a:r>
            <a:r>
              <a:rPr lang="en-US" sz="2800" i="1" dirty="0"/>
              <a:t>dependent</a:t>
            </a:r>
            <a:r>
              <a:rPr lang="en-US" sz="2800" dirty="0"/>
              <a:t> on the other vectors. </a:t>
            </a:r>
            <a:endParaRPr sz="2800" dirty="0"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400" dirty="0"/>
              <a:t>The direction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aseline="-25000" dirty="0"/>
              <a:t>1</a:t>
            </a:r>
            <a:r>
              <a:rPr lang="en-US" sz="2400" dirty="0"/>
              <a:t> can be expressed as a combination of the directions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aseline="-25000" dirty="0"/>
              <a:t>2</a:t>
            </a:r>
            <a:r>
              <a:rPr lang="en-US" sz="2400" dirty="0"/>
              <a:t>…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aseline="-25000" dirty="0" err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dirty="0" err="1"/>
              <a:t>.</a:t>
            </a:r>
            <a:r>
              <a:rPr lang="en-US" sz="2400" dirty="0"/>
              <a:t> (E.g.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aseline="-25000" dirty="0"/>
              <a:t>1</a:t>
            </a:r>
            <a:r>
              <a:rPr lang="en-US" sz="2400" dirty="0"/>
              <a:t> = .7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v</a:t>
            </a:r>
            <a:r>
              <a:rPr lang="en-US" sz="2400" baseline="-25000" dirty="0"/>
              <a:t>2 </a:t>
            </a:r>
            <a:r>
              <a:rPr lang="en-US" sz="2400" dirty="0"/>
              <a:t>-.7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v</a:t>
            </a:r>
            <a:r>
              <a:rPr lang="en-US" sz="2400" baseline="-25000" dirty="0"/>
              <a:t>4</a:t>
            </a:r>
            <a:r>
              <a:rPr lang="en-US" sz="2400" dirty="0"/>
              <a:t>)</a:t>
            </a:r>
            <a:endParaRPr sz="2400" dirty="0"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800" dirty="0"/>
              <a:t>If no vector is linearly dependent on the rest of the set, the set is linearly </a:t>
            </a:r>
            <a:r>
              <a:rPr lang="en-US" sz="2800" i="1" dirty="0"/>
              <a:t>independent</a:t>
            </a:r>
            <a:r>
              <a:rPr lang="en-US" sz="2800" dirty="0"/>
              <a:t>.</a:t>
            </a:r>
            <a:endParaRPr sz="2800" dirty="0"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400" dirty="0"/>
              <a:t>Common case: a set of vectors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, …, v</a:t>
            </a:r>
            <a:r>
              <a:rPr lang="en-US" sz="2400" b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dirty="0"/>
              <a:t> is always linearly independent if each vector is perpendicular to every other vector (and non-zero) </a:t>
            </a:r>
            <a:endParaRPr sz="2400" dirty="0"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85714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6"/>
          <p:cNvSpPr txBox="1">
            <a:spLocks noGrp="1"/>
          </p:cNvSpPr>
          <p:nvPr>
            <p:ph type="title" idx="4294967295"/>
          </p:nvPr>
        </p:nvSpPr>
        <p:spPr>
          <a:xfrm>
            <a:off x="-25908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Matrix Rank</a:t>
            </a:r>
            <a:endParaRPr dirty="0"/>
          </a:p>
        </p:txBody>
      </p:sp>
      <p:sp>
        <p:nvSpPr>
          <p:cNvPr id="457" name="Google Shape;457;p66"/>
          <p:cNvSpPr txBox="1">
            <a:spLocks noGrp="1"/>
          </p:cNvSpPr>
          <p:nvPr>
            <p:ph type="body" idx="4294967295"/>
          </p:nvPr>
        </p:nvSpPr>
        <p:spPr>
          <a:xfrm>
            <a:off x="0" y="1841710"/>
            <a:ext cx="9067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Column/row rank</a:t>
            </a:r>
            <a:endParaRPr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dirty="0"/>
              <a:t>col-rank(A)=no. of </a:t>
            </a:r>
            <a:r>
              <a:rPr lang="en-US" dirty="0" smtClean="0"/>
              <a:t>linearly independent </a:t>
            </a:r>
            <a:r>
              <a:rPr lang="en-US" dirty="0"/>
              <a:t>columns</a:t>
            </a:r>
            <a:endParaRPr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dirty="0"/>
              <a:t>row-rank(A)=no. </a:t>
            </a:r>
            <a:r>
              <a:rPr lang="en-US" dirty="0" smtClean="0"/>
              <a:t>of linearly </a:t>
            </a:r>
            <a:r>
              <a:rPr lang="en-US" dirty="0"/>
              <a:t>independent rows</a:t>
            </a:r>
            <a:endParaRPr dirty="0"/>
          </a:p>
          <a:p>
            <a:pPr lv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dirty="0" smtClean="0"/>
              <a:t>Rank </a:t>
            </a:r>
            <a:r>
              <a:rPr lang="en-US" dirty="0"/>
              <a:t>of a matrix is the number of linearly independent rows or columns (whichever is smaller). </a:t>
            </a:r>
            <a:endParaRPr lang="en-US" dirty="0" smtClean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/>
              <a:t>Column </a:t>
            </a:r>
            <a:r>
              <a:rPr lang="en-US" dirty="0"/>
              <a:t>rank always equals row rank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/>
              <a:t>If </a:t>
            </a:r>
            <a:r>
              <a:rPr lang="en-US" dirty="0"/>
              <a:t>a matrix is not full rank, inverse doesn’t exist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Inverse also doesn’t exist for non-square matrices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276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42900" y="4294200"/>
            <a:ext cx="8458200" cy="2209800"/>
          </a:xfrm>
        </p:spPr>
        <p:txBody>
          <a:bodyPr rtlCol="0">
            <a:normAutofit/>
          </a:bodyPr>
          <a:lstStyle/>
          <a:p>
            <a:pPr marL="365760" indent="-256032" algn="ct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3600" dirty="0">
                <a:latin typeface="+mn-lt"/>
                <a:cs typeface="Courier New" pitchFamily="49" charset="0"/>
              </a:rPr>
              <a:t>Lecture No. – 2 | Math Preliminaries</a:t>
            </a:r>
          </a:p>
          <a:p>
            <a:pPr marL="365760" indent="-256032" algn="ct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3600" dirty="0">
                <a:latin typeface="+mn-lt"/>
                <a:cs typeface="Courier New" pitchFamily="49" charset="0"/>
              </a:rPr>
              <a:t>Date – </a:t>
            </a:r>
            <a:r>
              <a:rPr lang="en-US" sz="3600" dirty="0" smtClean="0">
                <a:latin typeface="+mn-lt"/>
                <a:cs typeface="Courier New" pitchFamily="49" charset="0"/>
              </a:rPr>
              <a:t>06/09/2020</a:t>
            </a:r>
            <a:endParaRPr lang="en-US" sz="3600" dirty="0">
              <a:latin typeface="+mn-lt"/>
              <a:cs typeface="Courier New" pitchFamily="49" charset="0"/>
            </a:endParaRPr>
          </a:p>
          <a:p>
            <a:pPr marL="365760" indent="-256032" algn="ct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3600" dirty="0">
                <a:latin typeface="+mn-lt"/>
                <a:cs typeface="Courier New" pitchFamily="49" charset="0"/>
              </a:rPr>
              <a:t>Time – </a:t>
            </a:r>
            <a:r>
              <a:rPr lang="en-US" sz="3600" dirty="0" smtClean="0">
                <a:latin typeface="+mn-lt"/>
                <a:cs typeface="Courier New" pitchFamily="49" charset="0"/>
              </a:rPr>
              <a:t>2:00 PM </a:t>
            </a:r>
            <a:r>
              <a:rPr lang="en-US" sz="3600" dirty="0">
                <a:latin typeface="+mn-lt"/>
                <a:cs typeface="Courier New" pitchFamily="49" charset="0"/>
              </a:rPr>
              <a:t>– 4</a:t>
            </a:r>
            <a:r>
              <a:rPr lang="en-US" sz="3600" dirty="0" smtClean="0">
                <a:latin typeface="+mn-lt"/>
                <a:cs typeface="Courier New" pitchFamily="49" charset="0"/>
              </a:rPr>
              <a:t>:00 PM</a:t>
            </a:r>
            <a:endParaRPr lang="en-US" sz="3600" dirty="0">
              <a:latin typeface="+mn-lt"/>
              <a:cs typeface="Courier New" pitchFamily="49" charset="0"/>
            </a:endParaRPr>
          </a:p>
        </p:txBody>
      </p:sp>
      <p:sp>
        <p:nvSpPr>
          <p:cNvPr id="3" name="Google Shape;292;p47">
            <a:extLst>
              <a:ext uri="{FF2B5EF4-FFF2-40B4-BE49-F238E27FC236}">
                <a16:creationId xmlns="" xmlns:a16="http://schemas.microsoft.com/office/drawing/2014/main" id="{366F6C36-8DDB-476E-98C5-1E9501A72093}"/>
              </a:ext>
            </a:extLst>
          </p:cNvPr>
          <p:cNvSpPr txBox="1"/>
          <p:nvPr/>
        </p:nvSpPr>
        <p:spPr>
          <a:xfrm>
            <a:off x="76200" y="5852125"/>
            <a:ext cx="9067800" cy="9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R="176530" lvl="0">
              <a:lnSpc>
                <a:spcPct val="120000"/>
              </a:lnSpc>
              <a:spcBef>
                <a:spcPts val="1170"/>
              </a:spcBef>
              <a:spcAft>
                <a:spcPts val="0"/>
              </a:spcAft>
            </a:pPr>
            <a:r>
              <a:rPr lang="en-US" sz="1400" dirty="0">
                <a:ea typeface="Trebuchet MS"/>
                <a:cs typeface="Trebuchet MS"/>
                <a:sym typeface="Trebuchet MS"/>
              </a:rPr>
              <a:t>These slides are prepared by the instructor, with grateful acknowledgement of </a:t>
            </a:r>
            <a:r>
              <a:rPr lang="en-US" sz="1400" dirty="0" smtClean="0">
                <a:ea typeface="Trebuchet MS"/>
                <a:cs typeface="Trebuchet MS"/>
                <a:sym typeface="Trebuchet MS"/>
              </a:rPr>
              <a:t>Prof</a:t>
            </a:r>
            <a:r>
              <a:rPr lang="en-US" sz="1400" dirty="0">
                <a:ea typeface="Trebuchet MS"/>
                <a:cs typeface="Trebuchet MS"/>
                <a:sym typeface="Trebuchet MS"/>
              </a:rPr>
              <a:t>. </a:t>
            </a:r>
            <a:r>
              <a:rPr lang="en-US" sz="1400" dirty="0" err="1">
                <a:ea typeface="Trebuchet MS"/>
                <a:cs typeface="Trebuchet MS"/>
                <a:sym typeface="Trebuchet MS"/>
              </a:rPr>
              <a:t>Sugato</a:t>
            </a:r>
            <a:r>
              <a:rPr lang="en-US" sz="1400" dirty="0">
                <a:ea typeface="Trebuchet MS"/>
                <a:cs typeface="Trebuchet MS"/>
                <a:sym typeface="Trebuchet MS"/>
              </a:rPr>
              <a:t> </a:t>
            </a:r>
            <a:r>
              <a:rPr lang="en-US" sz="1400" dirty="0" err="1" smtClean="0">
                <a:ea typeface="Trebuchet MS"/>
                <a:cs typeface="Trebuchet MS"/>
                <a:sym typeface="Trebuchet MS"/>
              </a:rPr>
              <a:t>Ghosal</a:t>
            </a:r>
            <a:r>
              <a:rPr lang="en-US" sz="1400" dirty="0" smtClean="0">
                <a:ea typeface="Trebuchet MS"/>
                <a:cs typeface="Trebuchet MS"/>
                <a:sym typeface="Trebuchet MS"/>
              </a:rPr>
              <a:t> </a:t>
            </a:r>
            <a:r>
              <a:rPr lang="en-US" sz="1400" dirty="0">
                <a:ea typeface="Trebuchet MS"/>
                <a:cs typeface="Trebuchet MS"/>
                <a:sym typeface="Trebuchet MS"/>
              </a:rPr>
              <a:t>from BITS </a:t>
            </a:r>
            <a:r>
              <a:rPr lang="en-US" sz="1400" dirty="0" err="1">
                <a:ea typeface="Trebuchet MS"/>
                <a:cs typeface="Trebuchet MS"/>
                <a:sym typeface="Trebuchet MS"/>
              </a:rPr>
              <a:t>Pilani</a:t>
            </a:r>
            <a:r>
              <a:rPr lang="en-US" sz="1400" dirty="0">
                <a:ea typeface="Trebuchet MS"/>
                <a:cs typeface="Trebuchet MS"/>
                <a:sym typeface="Trebuchet MS"/>
              </a:rPr>
              <a:t> and  many others who made  their course materials freely available online.</a:t>
            </a:r>
          </a:p>
        </p:txBody>
      </p:sp>
    </p:spTree>
    <p:extLst>
      <p:ext uri="{BB962C8B-B14F-4D97-AF65-F5344CB8AC3E}">
        <p14:creationId xmlns:p14="http://schemas.microsoft.com/office/powerpoint/2010/main" val="44194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Matrix Rank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3630" y="1524000"/>
            <a:ext cx="899160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242729"/>
                </a:solidFill>
                <a:latin typeface="inherit"/>
              </a:rPr>
              <a:t>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ank of a matrix denotes the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information content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 of the matrix.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The lower the rank, the lower is the "information content".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For instance, when we say a rank 1 matrix, the matrix can be written as a product of a column vector times a row vector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i.e. if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MathJax_Math"/>
              </a:rPr>
              <a:t>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 and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MathJax_Math"/>
              </a:rPr>
              <a:t>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 are column vectors, matrix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MathJax_Math"/>
              </a:rPr>
              <a:t>u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v</a:t>
            </a:r>
            <a:r>
              <a:rPr kumimoji="0" lang="en-US" altLang="en-US" b="0" i="0" u="none" strike="noStrike" cap="none" normalizeH="0" baseline="3000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 is a rank one matrix.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242729"/>
                </a:solidFill>
                <a:latin typeface="inherit"/>
              </a:rPr>
              <a:t>In general, if we know that a matrix </a:t>
            </a:r>
            <a:r>
              <a:rPr lang="en-US" altLang="en-US" i="1" dirty="0" smtClean="0">
                <a:solidFill>
                  <a:srgbClr val="242729"/>
                </a:solidFill>
                <a:latin typeface="MathJax_Math"/>
              </a:rPr>
              <a:t>A </a:t>
            </a:r>
            <a:r>
              <a:rPr lang="en-US" altLang="en-US" dirty="0" smtClean="0">
                <a:solidFill>
                  <a:srgbClr val="242729"/>
                </a:solidFill>
                <a:latin typeface="MathJax_Main"/>
              </a:rPr>
              <a:t>∈ </a:t>
            </a:r>
            <a:r>
              <a:rPr lang="en-US" altLang="en-US" dirty="0" smtClean="0">
                <a:solidFill>
                  <a:srgbClr val="242729"/>
                </a:solidFill>
                <a:latin typeface="MathJax_AMS"/>
              </a:rPr>
              <a:t>R of size </a:t>
            </a:r>
            <a:r>
              <a:rPr lang="en-US" altLang="en-US" i="1" dirty="0" err="1" smtClean="0">
                <a:solidFill>
                  <a:srgbClr val="242729"/>
                </a:solidFill>
                <a:latin typeface="MathJax_Math"/>
              </a:rPr>
              <a:t>m</a:t>
            </a:r>
            <a:r>
              <a:rPr lang="en-US" altLang="en-US" dirty="0" err="1" smtClean="0">
                <a:solidFill>
                  <a:srgbClr val="242729"/>
                </a:solidFill>
                <a:latin typeface="MathJax_Main"/>
              </a:rPr>
              <a:t>×</a:t>
            </a:r>
            <a:r>
              <a:rPr lang="en-US" altLang="en-US" i="1" dirty="0" err="1" smtClean="0">
                <a:solidFill>
                  <a:srgbClr val="242729"/>
                </a:solidFill>
                <a:latin typeface="MathJax_Math"/>
              </a:rPr>
              <a:t>n</a:t>
            </a:r>
            <a:r>
              <a:rPr lang="en-US" altLang="en-US" dirty="0" smtClean="0">
                <a:solidFill>
                  <a:srgbClr val="242729"/>
                </a:solidFill>
                <a:latin typeface="inherit"/>
              </a:rPr>
              <a:t> </a:t>
            </a:r>
            <a:r>
              <a:rPr lang="en-US" altLang="en-US" dirty="0">
                <a:solidFill>
                  <a:srgbClr val="242729"/>
                </a:solidFill>
                <a:latin typeface="inherit"/>
              </a:rPr>
              <a:t>is of rank </a:t>
            </a:r>
            <a:r>
              <a:rPr lang="en-US" altLang="en-US" i="1" dirty="0">
                <a:solidFill>
                  <a:srgbClr val="242729"/>
                </a:solidFill>
                <a:latin typeface="MathJax_Math"/>
              </a:rPr>
              <a:t>p</a:t>
            </a:r>
            <a:r>
              <a:rPr lang="en-US" altLang="en-US" dirty="0">
                <a:solidFill>
                  <a:srgbClr val="242729"/>
                </a:solidFill>
                <a:latin typeface="inherit"/>
              </a:rPr>
              <a:t>, then we can write </a:t>
            </a:r>
            <a:r>
              <a:rPr lang="en-US" altLang="en-US" i="1" dirty="0">
                <a:solidFill>
                  <a:srgbClr val="242729"/>
                </a:solidFill>
                <a:latin typeface="MathJax_Math"/>
              </a:rPr>
              <a:t>A</a:t>
            </a:r>
            <a:r>
              <a:rPr lang="en-US" altLang="en-US" dirty="0">
                <a:solidFill>
                  <a:srgbClr val="242729"/>
                </a:solidFill>
                <a:latin typeface="inherit"/>
              </a:rPr>
              <a:t> as UV</a:t>
            </a:r>
            <a:r>
              <a:rPr lang="en-US" altLang="en-US" baseline="30000" dirty="0">
                <a:solidFill>
                  <a:srgbClr val="242729"/>
                </a:solidFill>
                <a:latin typeface="inherit"/>
              </a:rPr>
              <a:t>T</a:t>
            </a:r>
            <a:r>
              <a:rPr lang="en-US" altLang="en-US" dirty="0">
                <a:solidFill>
                  <a:srgbClr val="242729"/>
                </a:solidFill>
                <a:latin typeface="inherit"/>
              </a:rPr>
              <a:t> where </a:t>
            </a:r>
            <a:r>
              <a:rPr lang="en-US" altLang="en-US" i="1" dirty="0" smtClean="0">
                <a:solidFill>
                  <a:srgbClr val="242729"/>
                </a:solidFill>
                <a:latin typeface="MathJax_Math"/>
              </a:rPr>
              <a:t>U </a:t>
            </a:r>
            <a:r>
              <a:rPr lang="en-US" altLang="en-US" dirty="0" smtClean="0">
                <a:solidFill>
                  <a:srgbClr val="242729"/>
                </a:solidFill>
                <a:latin typeface="MathJax_Main"/>
              </a:rPr>
              <a:t>∈ </a:t>
            </a:r>
            <a:r>
              <a:rPr lang="en-US" altLang="en-US" dirty="0" smtClean="0">
                <a:solidFill>
                  <a:srgbClr val="242729"/>
                </a:solidFill>
                <a:latin typeface="MathJax_AMS"/>
              </a:rPr>
              <a:t>R of size </a:t>
            </a:r>
            <a:r>
              <a:rPr lang="en-US" altLang="en-US" i="1" dirty="0" err="1" smtClean="0">
                <a:solidFill>
                  <a:srgbClr val="242729"/>
                </a:solidFill>
                <a:latin typeface="MathJax_Math"/>
              </a:rPr>
              <a:t>m</a:t>
            </a:r>
            <a:r>
              <a:rPr lang="en-US" altLang="en-US" dirty="0" err="1" smtClean="0">
                <a:solidFill>
                  <a:srgbClr val="242729"/>
                </a:solidFill>
                <a:latin typeface="MathJax_Main"/>
              </a:rPr>
              <a:t>×</a:t>
            </a:r>
            <a:r>
              <a:rPr lang="en-US" altLang="en-US" i="1" dirty="0" err="1" smtClean="0">
                <a:solidFill>
                  <a:srgbClr val="242729"/>
                </a:solidFill>
                <a:latin typeface="MathJax_Math"/>
              </a:rPr>
              <a:t>p</a:t>
            </a:r>
            <a:r>
              <a:rPr lang="en-US" altLang="en-US" dirty="0" smtClean="0">
                <a:solidFill>
                  <a:srgbClr val="242729"/>
                </a:solidFill>
                <a:latin typeface="inherit"/>
              </a:rPr>
              <a:t> </a:t>
            </a:r>
            <a:r>
              <a:rPr lang="en-US" altLang="en-US" dirty="0">
                <a:solidFill>
                  <a:srgbClr val="242729"/>
                </a:solidFill>
                <a:latin typeface="inherit"/>
              </a:rPr>
              <a:t>and is of rank </a:t>
            </a:r>
            <a:r>
              <a:rPr lang="en-US" altLang="en-US" i="1" dirty="0">
                <a:solidFill>
                  <a:srgbClr val="242729"/>
                </a:solidFill>
                <a:latin typeface="MathJax_Math"/>
              </a:rPr>
              <a:t>p</a:t>
            </a:r>
            <a:r>
              <a:rPr lang="en-US" altLang="en-US" dirty="0">
                <a:solidFill>
                  <a:srgbClr val="242729"/>
                </a:solidFill>
                <a:latin typeface="inherit"/>
              </a:rPr>
              <a:t> and </a:t>
            </a:r>
            <a:r>
              <a:rPr lang="en-US" altLang="en-US" i="1" dirty="0" smtClean="0">
                <a:solidFill>
                  <a:srgbClr val="242729"/>
                </a:solidFill>
                <a:latin typeface="MathJax_Math"/>
              </a:rPr>
              <a:t>V </a:t>
            </a:r>
            <a:r>
              <a:rPr lang="en-US" altLang="en-US" dirty="0" smtClean="0">
                <a:solidFill>
                  <a:srgbClr val="242729"/>
                </a:solidFill>
                <a:latin typeface="MathJax_Main"/>
              </a:rPr>
              <a:t>∈ </a:t>
            </a:r>
            <a:r>
              <a:rPr lang="en-US" altLang="en-US" dirty="0" smtClean="0">
                <a:solidFill>
                  <a:srgbClr val="242729"/>
                </a:solidFill>
                <a:latin typeface="MathJax_AMS"/>
              </a:rPr>
              <a:t>R of size </a:t>
            </a:r>
            <a:r>
              <a:rPr lang="en-US" altLang="en-US" i="1" dirty="0" err="1" smtClean="0">
                <a:solidFill>
                  <a:srgbClr val="242729"/>
                </a:solidFill>
                <a:latin typeface="MathJax_Math"/>
              </a:rPr>
              <a:t>n</a:t>
            </a:r>
            <a:r>
              <a:rPr lang="en-US" altLang="en-US" dirty="0" err="1" smtClean="0">
                <a:solidFill>
                  <a:srgbClr val="242729"/>
                </a:solidFill>
                <a:latin typeface="MathJax_Main"/>
              </a:rPr>
              <a:t>×</a:t>
            </a:r>
            <a:r>
              <a:rPr lang="en-US" altLang="en-US" i="1" dirty="0" err="1" smtClean="0">
                <a:solidFill>
                  <a:srgbClr val="242729"/>
                </a:solidFill>
                <a:latin typeface="MathJax_Math"/>
              </a:rPr>
              <a:t>p</a:t>
            </a:r>
            <a:r>
              <a:rPr lang="en-US" altLang="en-US" dirty="0" smtClean="0">
                <a:solidFill>
                  <a:srgbClr val="242729"/>
                </a:solidFill>
                <a:latin typeface="inherit"/>
              </a:rPr>
              <a:t> </a:t>
            </a:r>
            <a:r>
              <a:rPr lang="en-US" altLang="en-US" dirty="0">
                <a:solidFill>
                  <a:srgbClr val="242729"/>
                </a:solidFill>
                <a:latin typeface="inherit"/>
              </a:rPr>
              <a:t>and is of rank </a:t>
            </a:r>
            <a:r>
              <a:rPr lang="en-US" altLang="en-US" i="1" dirty="0">
                <a:solidFill>
                  <a:srgbClr val="242729"/>
                </a:solidFill>
                <a:latin typeface="MathJax_Math"/>
              </a:rPr>
              <a:t>p</a:t>
            </a:r>
            <a:endParaRPr lang="en-US" alt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inheri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19921" y="-1092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5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>
              <a:solidFill>
                <a:srgbClr val="222222"/>
              </a:solidFill>
            </a:endParaRPr>
          </a:p>
          <a:p>
            <a:endParaRPr lang="en-US" altLang="en-US" dirty="0" smtClean="0">
              <a:solidFill>
                <a:srgbClr val="222222"/>
              </a:solidFill>
            </a:endParaRPr>
          </a:p>
          <a:p>
            <a:endParaRPr lang="en-US" altLang="en-US" dirty="0">
              <a:solidFill>
                <a:srgbClr val="222222"/>
              </a:solidFill>
            </a:endParaRPr>
          </a:p>
          <a:p>
            <a:endParaRPr lang="en-US" altLang="en-US" dirty="0">
              <a:solidFill>
                <a:srgbClr val="222222"/>
              </a:solidFill>
            </a:endParaRPr>
          </a:p>
          <a:p>
            <a:r>
              <a:rPr lang="en-US" altLang="en-US" dirty="0" smtClean="0">
                <a:solidFill>
                  <a:srgbClr val="222222"/>
                </a:solidFill>
              </a:rPr>
              <a:t>	Matrix has </a:t>
            </a:r>
            <a:r>
              <a:rPr lang="en-US" altLang="en-US" dirty="0">
                <a:solidFill>
                  <a:srgbClr val="222222"/>
                </a:solidFill>
              </a:rPr>
              <a:t>rank 2: the first two columns are </a:t>
            </a:r>
            <a:r>
              <a:rPr lang="en-US" altLang="en-US" dirty="0">
                <a:solidFill>
                  <a:srgbClr val="0645AD"/>
                </a:solidFill>
                <a:hlinkClick r:id="rId2" tooltip="Linear dependence"/>
              </a:rPr>
              <a:t>linearly independent</a:t>
            </a:r>
            <a:r>
              <a:rPr lang="en-US" altLang="en-US" dirty="0">
                <a:solidFill>
                  <a:srgbClr val="222222"/>
                </a:solidFill>
              </a:rPr>
              <a:t>, so the rank is at least 2, </a:t>
            </a:r>
            <a:endParaRPr lang="en-US" altLang="en-US" dirty="0" smtClean="0">
              <a:solidFill>
                <a:srgbClr val="22222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222222"/>
                </a:solidFill>
              </a:rPr>
              <a:t>the third column </a:t>
            </a:r>
            <a:r>
              <a:rPr lang="en-US" altLang="en-US" dirty="0">
                <a:solidFill>
                  <a:srgbClr val="222222"/>
                </a:solidFill>
              </a:rPr>
              <a:t>is a linear combination of the first two (the second subtracted from the first), the three columns are linearly dependent so the rank must be less than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2286000" cy="1347107"/>
          </a:xfrm>
        </p:spPr>
      </p:pic>
      <p:sp>
        <p:nvSpPr>
          <p:cNvPr id="5" name="Google Shape;456;p66"/>
          <p:cNvSpPr txBox="1">
            <a:spLocks/>
          </p:cNvSpPr>
          <p:nvPr/>
        </p:nvSpPr>
        <p:spPr>
          <a:xfrm>
            <a:off x="152400" y="34834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Matrix Rank :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62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4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dirty="0"/>
              <a:t>Orthogonal matrix is a square matrix whose columns and rows are orthogonal unit vectors (i.e., orthonormal vectors), i.e. QᵀQ=QQᵀ=I, where I is the identity matrix. </a:t>
            </a:r>
          </a:p>
          <a:p>
            <a:pPr>
              <a:spcBef>
                <a:spcPts val="64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dirty="0"/>
              <a:t>Matrix Q is orthogonal if its transpose is equal to its inverse: Qᵀ=Q⁻¹.</a:t>
            </a:r>
            <a:endParaRPr lang="en-US" sz="3200" baseline="30000" dirty="0"/>
          </a:p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Orthogonal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0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vector </a:t>
            </a:r>
            <a:r>
              <a:rPr lang="en-US" altLang="en-US" b="1" smtClean="0">
                <a:solidFill>
                  <a:srgbClr val="FF0000"/>
                </a:solidFill>
              </a:rPr>
              <a:t>x</a:t>
            </a:r>
            <a:r>
              <a:rPr lang="en-US" altLang="en-US" i="1" smtClean="0"/>
              <a:t> </a:t>
            </a:r>
            <a:r>
              <a:rPr lang="en-US" altLang="en-US" smtClean="0"/>
              <a:t>is an eigenvector of matrix </a:t>
            </a:r>
            <a:r>
              <a:rPr lang="en-US" altLang="en-US" b="1" i="1" smtClean="0">
                <a:solidFill>
                  <a:srgbClr val="FF0000"/>
                </a:solidFill>
              </a:rPr>
              <a:t>A</a:t>
            </a:r>
            <a:r>
              <a:rPr lang="en-US" altLang="en-US" i="1" smtClean="0"/>
              <a:t> </a:t>
            </a:r>
            <a:r>
              <a:rPr lang="en-US" altLang="en-US" smtClean="0"/>
              <a:t>and  </a:t>
            </a:r>
            <a:r>
              <a:rPr lang="el-GR" altLang="en-US" smtClean="0">
                <a:solidFill>
                  <a:srgbClr val="FF0000"/>
                </a:solidFill>
                <a:cs typeface="Times New Roman" panose="02020603050405020304" pitchFamily="18" charset="0"/>
              </a:rPr>
              <a:t>λ</a:t>
            </a:r>
            <a:r>
              <a:rPr lang="en-US" altLang="en-US" smtClean="0"/>
              <a:t> is an eigenvalue of </a:t>
            </a:r>
            <a:r>
              <a:rPr lang="en-US" altLang="en-US" i="1" smtClean="0"/>
              <a:t>A </a:t>
            </a:r>
            <a:r>
              <a:rPr lang="en-US" altLang="en-US" smtClean="0"/>
              <a:t>if: </a:t>
            </a:r>
            <a:r>
              <a:rPr lang="en-US" altLang="en-US" smtClean="0">
                <a:solidFill>
                  <a:srgbClr val="FF0000"/>
                </a:solidFill>
              </a:rPr>
              <a:t>Ax=</a:t>
            </a:r>
            <a:r>
              <a:rPr lang="el-GR" altLang="en-US" smtClean="0">
                <a:solidFill>
                  <a:srgbClr val="FF0000"/>
                </a:solidFill>
                <a:cs typeface="Times New Roman" panose="02020603050405020304" pitchFamily="18" charset="0"/>
              </a:rPr>
              <a:t> λ</a:t>
            </a:r>
            <a:r>
              <a:rPr lang="en-US" altLang="en-US" smtClean="0">
                <a:solidFill>
                  <a:srgbClr val="FF0000"/>
                </a:solidFill>
                <a:cs typeface="Times New Roman" panose="02020603050405020304" pitchFamily="18" charset="0"/>
              </a:rPr>
              <a:t>x</a:t>
            </a:r>
            <a:endParaRPr lang="en-US" altLang="en-US" smtClean="0">
              <a:solidFill>
                <a:srgbClr val="FF0000"/>
              </a:solidFill>
            </a:endParaRPr>
          </a:p>
          <a:p>
            <a:r>
              <a:rPr lang="en-US" altLang="en-US" smtClean="0"/>
              <a:t>Eigenvalues and eigenvectors are only defined for square matrices (i.e., </a:t>
            </a:r>
            <a:r>
              <a:rPr lang="en-US" altLang="en-US" i="1" smtClean="0"/>
              <a:t>m </a:t>
            </a:r>
            <a:r>
              <a:rPr lang="en-US" altLang="en-US" smtClean="0"/>
              <a:t>= </a:t>
            </a:r>
            <a:r>
              <a:rPr lang="en-US" altLang="en-US" i="1" smtClean="0"/>
              <a:t>n</a:t>
            </a:r>
            <a:r>
              <a:rPr lang="en-US" altLang="en-US" smtClean="0"/>
              <a:t>)</a:t>
            </a:r>
          </a:p>
          <a:p>
            <a:r>
              <a:rPr lang="en-US" altLang="en-US" smtClean="0"/>
              <a:t>Eigenvectors are not unique (e.g., if </a:t>
            </a:r>
            <a:r>
              <a:rPr lang="el-GR" altLang="en-US" smtClean="0">
                <a:cs typeface="Times New Roman" panose="02020603050405020304" pitchFamily="18" charset="0"/>
              </a:rPr>
              <a:t>λ</a:t>
            </a:r>
            <a:r>
              <a:rPr lang="en-US" altLang="en-US" i="1" smtClean="0"/>
              <a:t> </a:t>
            </a:r>
            <a:r>
              <a:rPr lang="en-US" altLang="en-US" smtClean="0"/>
              <a:t>is an eigenvector, so is </a:t>
            </a:r>
            <a:r>
              <a:rPr lang="en-US" altLang="en-US" i="1" smtClean="0"/>
              <a:t>k</a:t>
            </a:r>
            <a:r>
              <a:rPr lang="el-GR" altLang="en-US" smtClean="0">
                <a:cs typeface="Times New Roman" panose="02020603050405020304" pitchFamily="18" charset="0"/>
              </a:rPr>
              <a:t> λ</a:t>
            </a:r>
            <a:r>
              <a:rPr lang="en-US" altLang="en-US" smtClean="0"/>
              <a:t>) </a:t>
            </a:r>
          </a:p>
          <a:p>
            <a:r>
              <a:rPr lang="en-US" altLang="en-US" smtClean="0"/>
              <a:t>Zero vector is a trivial solution to the eigenvalue equation for any number </a:t>
            </a:r>
            <a:r>
              <a:rPr lang="el-GR" altLang="en-US" smtClean="0"/>
              <a:t>λ</a:t>
            </a:r>
            <a:r>
              <a:rPr lang="en-US" altLang="en-US" smtClean="0"/>
              <a:t> and is not considered as an eigenvector.</a:t>
            </a:r>
          </a:p>
          <a:p>
            <a:r>
              <a:rPr lang="en-US" altLang="en-US" b="1" smtClean="0"/>
              <a:t>Interpretation:</a:t>
            </a:r>
            <a:r>
              <a:rPr lang="en-US" altLang="en-US" smtClean="0"/>
              <a:t> the linear transformation implied by </a:t>
            </a:r>
            <a:r>
              <a:rPr lang="en-US" altLang="en-US" i="1" smtClean="0"/>
              <a:t>A </a:t>
            </a:r>
            <a:r>
              <a:rPr lang="en-US" altLang="en-US" smtClean="0"/>
              <a:t>cannot change the direction of the eigenvectors </a:t>
            </a:r>
            <a:r>
              <a:rPr lang="el-GR" altLang="en-US" smtClean="0"/>
              <a:t>λ</a:t>
            </a:r>
            <a:r>
              <a:rPr lang="en-US" altLang="en-US" smtClean="0"/>
              <a:t>, but change only their magnitude.</a:t>
            </a:r>
          </a:p>
          <a:p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Eigenvalues and Eigenvectors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4332288" y="1905000"/>
            <a:ext cx="267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>
                <a:latin typeface="Times New Roman" panose="02020603050405020304" pitchFamily="18" charset="0"/>
              </a:rPr>
              <a:t>(assume non-zero x)</a:t>
            </a:r>
          </a:p>
        </p:txBody>
      </p:sp>
    </p:spTree>
    <p:extLst>
      <p:ext uri="{BB962C8B-B14F-4D97-AF65-F5344CB8AC3E}">
        <p14:creationId xmlns:p14="http://schemas.microsoft.com/office/powerpoint/2010/main" val="18556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5" descr="PPT4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41" y="1387476"/>
            <a:ext cx="6781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PPT4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41" y="2209335"/>
            <a:ext cx="640080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81000" y="3432174"/>
            <a:ext cx="685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u="sng" dirty="0"/>
              <a:t>Example:</a:t>
            </a:r>
            <a:r>
              <a:rPr lang="en-US" altLang="en-US" dirty="0"/>
              <a:t>  Find </a:t>
            </a:r>
            <a:r>
              <a:rPr lang="en-US" altLang="en-US" dirty="0" smtClean="0"/>
              <a:t>Eigen pairs </a:t>
            </a:r>
            <a:r>
              <a:rPr lang="en-US" altLang="en-US" dirty="0"/>
              <a:t>of</a:t>
            </a:r>
          </a:p>
        </p:txBody>
      </p:sp>
      <p:pic>
        <p:nvPicPr>
          <p:cNvPr id="8200" name="Picture 8" descr="PPT42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61533"/>
            <a:ext cx="129540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228600" y="4205288"/>
            <a:ext cx="662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u="sng" dirty="0"/>
              <a:t>Step I.</a:t>
            </a:r>
            <a:r>
              <a:rPr lang="en-US" altLang="en-US" dirty="0"/>
              <a:t> Find the eigenvalues. </a:t>
            </a:r>
          </a:p>
        </p:txBody>
      </p:sp>
      <p:pic>
        <p:nvPicPr>
          <p:cNvPr id="8202" name="Picture 10" descr="PPT42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94" y="4159251"/>
            <a:ext cx="457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11" descr="PPT42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81600"/>
            <a:ext cx="8686800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Eigenvalues and Eigenvectors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To find the eigenvalues </a:t>
            </a:r>
            <a:r>
              <a:rPr lang="el-GR" altLang="en-US" smtClean="0">
                <a:cs typeface="Times New Roman" panose="02020603050405020304" pitchFamily="18" charset="0"/>
              </a:rPr>
              <a:t>λ</a:t>
            </a:r>
            <a:r>
              <a:rPr lang="en-US" altLang="en-US" smtClean="0"/>
              <a:t> of a matrix </a:t>
            </a:r>
            <a:r>
              <a:rPr lang="en-US" altLang="en-US" i="1" smtClean="0"/>
              <a:t>A</a:t>
            </a:r>
            <a:r>
              <a:rPr lang="en-US" altLang="en-US" smtClean="0"/>
              <a:t>, find the roots of the </a:t>
            </a:r>
            <a:r>
              <a:rPr lang="en-US" altLang="en-US" i="1" smtClean="0">
                <a:solidFill>
                  <a:srgbClr val="FF0000"/>
                </a:solidFill>
              </a:rPr>
              <a:t>characteristic polynomial </a:t>
            </a:r>
            <a:r>
              <a:rPr lang="en-US" altLang="en-US" smtClean="0"/>
              <a:t>:</a:t>
            </a:r>
          </a:p>
          <a:p>
            <a:endParaRPr lang="en-US" altLang="en-US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Computing </a:t>
            </a:r>
            <a:r>
              <a:rPr lang="el-GR" dirty="0">
                <a:cs typeface="Times New Roman" pitchFamily="18" charset="0"/>
              </a:rPr>
              <a:t>λ</a:t>
            </a:r>
            <a:r>
              <a:rPr lang="en-US" dirty="0">
                <a:cs typeface="Times New Roman" pitchFamily="18" charset="0"/>
              </a:rPr>
              <a:t> and v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19400"/>
            <a:ext cx="2438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86200"/>
            <a:ext cx="19812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33400" y="4267200"/>
            <a:ext cx="134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Example:</a:t>
            </a: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57800"/>
            <a:ext cx="5943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4344" name="AutoShape 10"/>
          <p:cNvSpPr>
            <a:spLocks noChangeArrowheads="1"/>
          </p:cNvSpPr>
          <p:nvPr/>
        </p:nvSpPr>
        <p:spPr bwMode="auto">
          <a:xfrm>
            <a:off x="7620000" y="4572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5" name="Rectangle 1"/>
          <p:cNvSpPr>
            <a:spLocks noChangeArrowheads="1"/>
          </p:cNvSpPr>
          <p:nvPr/>
        </p:nvSpPr>
        <p:spPr bwMode="auto">
          <a:xfrm>
            <a:off x="7253288" y="3897313"/>
            <a:ext cx="1114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Ax=</a:t>
            </a:r>
            <a:r>
              <a:rPr lang="el-GR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λ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14347" name="Object 3"/>
          <p:cNvGraphicFramePr>
            <a:graphicFrameLocks noChangeAspect="1"/>
          </p:cNvGraphicFramePr>
          <p:nvPr/>
        </p:nvGraphicFramePr>
        <p:xfrm>
          <a:off x="6858000" y="5233988"/>
          <a:ext cx="1752600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7" imgW="1117600" imgH="889000" progId="Equation.3">
                  <p:embed/>
                </p:oleObj>
              </mc:Choice>
              <mc:Fallback>
                <p:oleObj name="Equation" r:id="rId7" imgW="1117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233988"/>
                        <a:ext cx="1752600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6849360" y="608112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40000" y="60717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150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845" y="1493838"/>
            <a:ext cx="6901509" cy="4525962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Computing </a:t>
            </a:r>
            <a:r>
              <a:rPr lang="el-GR" dirty="0">
                <a:cs typeface="Times New Roman" pitchFamily="18" charset="0"/>
              </a:rPr>
              <a:t>λ</a:t>
            </a:r>
            <a:r>
              <a:rPr lang="en-US" dirty="0">
                <a:cs typeface="Times New Roman" pitchFamily="18" charset="0"/>
              </a:rPr>
              <a:t> and v</a:t>
            </a:r>
          </a:p>
        </p:txBody>
      </p:sp>
    </p:spTree>
    <p:extLst>
      <p:ext uri="{BB962C8B-B14F-4D97-AF65-F5344CB8AC3E}">
        <p14:creationId xmlns:p14="http://schemas.microsoft.com/office/powerpoint/2010/main" val="298095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79375" y="685800"/>
            <a:ext cx="1714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u="sng" dirty="0"/>
              <a:t>Example:</a:t>
            </a:r>
            <a:r>
              <a:rPr lang="en-US" altLang="en-US" dirty="0"/>
              <a:t> </a:t>
            </a:r>
          </a:p>
        </p:txBody>
      </p:sp>
      <p:pic>
        <p:nvPicPr>
          <p:cNvPr id="11272" name="Picture 8" descr="PPT4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00200"/>
            <a:ext cx="25146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44500" y="1354931"/>
            <a:ext cx="647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/>
              <a:t>Find the eigenvalues and corresponding eigenvectors of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8738" y="2971800"/>
            <a:ext cx="571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The characteristic polynomial is</a:t>
            </a:r>
          </a:p>
        </p:txBody>
      </p:sp>
      <p:pic>
        <p:nvPicPr>
          <p:cNvPr id="11275" name="Picture 11" descr="PPT4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3048000"/>
            <a:ext cx="220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381000" y="3622675"/>
            <a:ext cx="3276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Its factors are</a:t>
            </a:r>
          </a:p>
        </p:txBody>
      </p:sp>
      <p:pic>
        <p:nvPicPr>
          <p:cNvPr id="11277" name="Picture 13" descr="PPT43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536950"/>
            <a:ext cx="2286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576263" y="4084638"/>
            <a:ext cx="5443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So the eigenvalues are 1, 2, and 3.</a:t>
            </a:r>
          </a:p>
        </p:txBody>
      </p:sp>
      <p:pic>
        <p:nvPicPr>
          <p:cNvPr id="11279" name="Picture 15" descr="PPT43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892675"/>
            <a:ext cx="15240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Picture 16" descr="PPT43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013" y="4933950"/>
            <a:ext cx="13716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1" name="Picture 17" descr="PPT43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3" y="4979988"/>
            <a:ext cx="13716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101600" y="5029200"/>
            <a:ext cx="358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Corresponding eigenvectors are</a:t>
            </a:r>
          </a:p>
        </p:txBody>
      </p:sp>
    </p:spTree>
    <p:extLst>
      <p:ext uri="{BB962C8B-B14F-4D97-AF65-F5344CB8AC3E}">
        <p14:creationId xmlns:p14="http://schemas.microsoft.com/office/powerpoint/2010/main" val="38645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THEOREM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Positive </a:t>
            </a:r>
            <a:r>
              <a:rPr lang="en-US" dirty="0">
                <a:solidFill>
                  <a:srgbClr val="660066"/>
                </a:solidFill>
              </a:rPr>
              <a:t>Definite Matrices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B4DB78-5960-4D37-BC5C-540767B13EBC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020970" y="1992668"/>
            <a:ext cx="6429233" cy="83981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latin typeface="Times New Roman" panose="02020603050405020304" pitchFamily="18" charset="0"/>
              </a:rPr>
              <a:t>A symmetric matrix A is positive </a:t>
            </a:r>
            <a:r>
              <a:rPr lang="en-US" sz="2400" b="1" i="1" dirty="0" smtClean="0">
                <a:latin typeface="Times New Roman" panose="02020603050405020304" pitchFamily="18" charset="0"/>
              </a:rPr>
              <a:t>definite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smtClean="0">
                <a:latin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</a:rPr>
              <a:t>if and only if all the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eigenvalues </a:t>
            </a:r>
            <a:r>
              <a:rPr lang="en-US" sz="2400" b="1" i="1" dirty="0">
                <a:latin typeface="Times New Roman" panose="02020603050405020304" pitchFamily="18" charset="0"/>
              </a:rPr>
              <a:t>of A are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positive</a:t>
            </a:r>
            <a:r>
              <a:rPr lang="en-US" sz="1800" i="1" dirty="0">
                <a:latin typeface="Times New Roman" panose="02020603050405020304" pitchFamily="18" charset="0"/>
              </a:rPr>
              <a:t>.</a:t>
            </a:r>
            <a:endParaRPr lang="en-US" sz="1800" b="1" u="sng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6508" y="3137280"/>
            <a:ext cx="734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EXAMPLE  </a:t>
            </a:r>
            <a:r>
              <a:rPr lang="en-US" sz="1800" dirty="0"/>
              <a:t>Showing That a Matrix Is Positive Definite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26" y="3538311"/>
            <a:ext cx="1539581" cy="96226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6507" y="421042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Solution</a:t>
            </a:r>
          </a:p>
          <a:p>
            <a:r>
              <a:rPr lang="en-US" sz="1800" dirty="0"/>
              <a:t>The characteristic equation of A is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41" y="4833669"/>
            <a:ext cx="5992892" cy="88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Thus the eigenvalues of A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sz="1800" dirty="0"/>
                  <a:t>= 2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4045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solidFill>
                              <a:srgbClr val="40458C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800" i="1">
                            <a:solidFill>
                              <a:srgbClr val="40458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=8 . Since these are positive, the matrix A is positive definite, and for all , x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8991" y="1637731"/>
                <a:ext cx="10511809" cy="4382069"/>
              </a:xfrm>
              <a:blipFill rotWithShape="0">
                <a:blip r:embed="rId2"/>
                <a:stretch>
                  <a:fillRect l="-928" t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Positive </a:t>
            </a:r>
            <a:r>
              <a:rPr lang="en-US" dirty="0">
                <a:solidFill>
                  <a:srgbClr val="660066"/>
                </a:solidFill>
              </a:rPr>
              <a:t>Definite Matrices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B4DB78-5960-4D37-BC5C-540767B13EBC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304800" y="2697540"/>
            <a:ext cx="82034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/>
              <a:t>Our next objective is to give a criterion that can be used to determine whether a symmetric matrix is positive definite without finding its eigenvalues. </a:t>
            </a:r>
            <a:endParaRPr lang="en-US" sz="1800" dirty="0" smtClean="0"/>
          </a:p>
          <a:p>
            <a:pPr algn="just"/>
            <a:r>
              <a:rPr lang="en-US" sz="1800" dirty="0" smtClean="0"/>
              <a:t>To </a:t>
            </a:r>
            <a:r>
              <a:rPr lang="en-US" sz="1800" dirty="0"/>
              <a:t>do this, it will be helpful to introduce some terminology. </a:t>
            </a:r>
            <a:endParaRPr lang="en-US" sz="1800" dirty="0" smtClean="0"/>
          </a:p>
          <a:p>
            <a:pPr algn="just"/>
            <a:r>
              <a:rPr lang="en-US" sz="1800" dirty="0" smtClean="0"/>
              <a:t>If </a:t>
            </a:r>
            <a:r>
              <a:rPr lang="en-US" sz="1800" dirty="0"/>
              <a:t>is a square matrix,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703" y="4268569"/>
            <a:ext cx="2354136" cy="110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2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2400"/>
              <a:buChar char="•"/>
            </a:pPr>
            <a:r>
              <a:rPr lang="en-US" sz="3200" dirty="0" smtClean="0"/>
              <a:t>Linear </a:t>
            </a:r>
            <a:r>
              <a:rPr lang="en-US" sz="3200" dirty="0"/>
              <a:t>Algebra Review</a:t>
            </a:r>
          </a:p>
          <a:p>
            <a:pPr lvl="0">
              <a:lnSpc>
                <a:spcPct val="90000"/>
              </a:lnSpc>
              <a:spcBef>
                <a:spcPts val="480"/>
              </a:spcBef>
              <a:buSzPts val="2400"/>
              <a:buChar char="•"/>
            </a:pPr>
            <a:r>
              <a:rPr lang="en-US" sz="3200" dirty="0"/>
              <a:t>Calculus Review</a:t>
            </a:r>
          </a:p>
          <a:p>
            <a:pPr lvl="0">
              <a:lnSpc>
                <a:spcPct val="90000"/>
              </a:lnSpc>
              <a:spcBef>
                <a:spcPts val="480"/>
              </a:spcBef>
              <a:buSzPts val="2400"/>
              <a:buChar char="•"/>
            </a:pPr>
            <a:r>
              <a:rPr lang="en-US" sz="3200" dirty="0"/>
              <a:t>Probability </a:t>
            </a:r>
            <a:r>
              <a:rPr lang="en-US" sz="3200" dirty="0" smtClean="0"/>
              <a:t>Theory </a:t>
            </a:r>
            <a:endParaRPr lang="en-US" sz="3200" dirty="0"/>
          </a:p>
          <a:p>
            <a:pPr lvl="0">
              <a:lnSpc>
                <a:spcPct val="90000"/>
              </a:lnSpc>
              <a:spcBef>
                <a:spcPts val="480"/>
              </a:spcBef>
              <a:buSzPts val="2400"/>
              <a:buChar char="•"/>
            </a:pPr>
            <a:r>
              <a:rPr lang="en-US" sz="3200" dirty="0"/>
              <a:t>Decision </a:t>
            </a:r>
            <a:r>
              <a:rPr lang="en-US" sz="3200" dirty="0" smtClean="0"/>
              <a:t>Theory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Session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4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THEOREM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Positive </a:t>
            </a:r>
            <a:r>
              <a:rPr lang="en-US" dirty="0">
                <a:solidFill>
                  <a:srgbClr val="660066"/>
                </a:solidFill>
              </a:rPr>
              <a:t>Definite Matrices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B4DB78-5960-4D37-BC5C-540767B13EBC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020970" y="1992668"/>
            <a:ext cx="6429233" cy="83981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latin typeface="Times New Roman" panose="02020603050405020304" pitchFamily="18" charset="0"/>
              </a:rPr>
              <a:t>A symmetric matrix A is positive </a:t>
            </a:r>
            <a:r>
              <a:rPr lang="en-US" sz="2400" b="1" i="1" dirty="0" smtClean="0">
                <a:latin typeface="Times New Roman" panose="02020603050405020304" pitchFamily="18" charset="0"/>
              </a:rPr>
              <a:t>definite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smtClean="0">
                <a:latin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</a:rPr>
              <a:t>if and only if all the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eigenvalues </a:t>
            </a:r>
            <a:r>
              <a:rPr lang="en-US" sz="2400" b="1" i="1" dirty="0">
                <a:latin typeface="Times New Roman" panose="02020603050405020304" pitchFamily="18" charset="0"/>
              </a:rPr>
              <a:t>of A are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positive</a:t>
            </a:r>
            <a:r>
              <a:rPr lang="en-US" sz="1800" i="1" dirty="0">
                <a:latin typeface="Times New Roman" panose="02020603050405020304" pitchFamily="18" charset="0"/>
              </a:rPr>
              <a:t>.</a:t>
            </a:r>
            <a:endParaRPr lang="en-US" sz="1800" b="1" u="sng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6508" y="3137280"/>
            <a:ext cx="734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EXAMPLE  </a:t>
            </a:r>
            <a:r>
              <a:rPr lang="en-US" sz="1800" dirty="0"/>
              <a:t>Showing That a Matrix Is Positive Definite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26" y="3538311"/>
            <a:ext cx="1539581" cy="96226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6507" y="421042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Solution</a:t>
            </a:r>
          </a:p>
          <a:p>
            <a:r>
              <a:rPr lang="en-US" sz="1800" dirty="0"/>
              <a:t>The characteristic equation of A is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41" y="4833669"/>
            <a:ext cx="5992892" cy="881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5864466"/>
                <a:ext cx="7602126" cy="595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Thus the eigenvalues of A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dirty="0"/>
                  <a:t>= 2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5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40458C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solidFill>
                              <a:srgbClr val="40458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=8 . Since these are positive, the matrix A is positive definite, and for all , x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864466"/>
                <a:ext cx="7602126" cy="595548"/>
              </a:xfrm>
              <a:prstGeom prst="rect">
                <a:avLst/>
              </a:prstGeom>
              <a:blipFill rotWithShape="0">
                <a:blip r:embed="rId4"/>
                <a:stretch>
                  <a:fillRect l="-401" t="-4082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41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381000"/>
            <a:ext cx="7467600" cy="1143000"/>
          </a:xfrm>
        </p:spPr>
        <p:txBody>
          <a:bodyPr/>
          <a:lstStyle/>
          <a:p>
            <a:r>
              <a:rPr lang="en-US" dirty="0" smtClean="0"/>
              <a:t>Maxima and Minima of a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000" t="15910" r="20833" b="5534"/>
          <a:stretch/>
        </p:blipFill>
        <p:spPr>
          <a:xfrm>
            <a:off x="1447800" y="1600200"/>
            <a:ext cx="6324600" cy="472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603" t="15819" r="23496" b="6735"/>
          <a:stretch/>
        </p:blipFill>
        <p:spPr>
          <a:xfrm>
            <a:off x="1676400" y="1600200"/>
            <a:ext cx="5715001" cy="45325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Maxima and Minima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Convex Function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/>
          <a:stretch/>
        </p:blipFill>
        <p:spPr>
          <a:xfrm>
            <a:off x="838200" y="1600200"/>
            <a:ext cx="7315200" cy="475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hlinkClick r:id="rId2" tooltip="Real-valued function"/>
              </a:rPr>
              <a:t>Real-valued function</a:t>
            </a:r>
            <a:r>
              <a:rPr lang="en-US" sz="2800" dirty="0" smtClean="0"/>
              <a:t> </a:t>
            </a:r>
            <a:r>
              <a:rPr lang="en-US" sz="2800" dirty="0"/>
              <a:t>defined on an 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i="1" dirty="0" smtClean="0">
                <a:hlinkClick r:id="rId3" tooltip="Interval (mathematics)"/>
              </a:rPr>
              <a:t>n</a:t>
            </a:r>
            <a:r>
              <a:rPr lang="en-US" sz="2800" dirty="0" smtClean="0">
                <a:hlinkClick r:id="rId3" tooltip="Interval (mathematics)"/>
              </a:rPr>
              <a:t>-dimensional </a:t>
            </a:r>
            <a:r>
              <a:rPr lang="en-US" sz="2800" dirty="0">
                <a:hlinkClick r:id="rId3" tooltip="Interval (mathematics)"/>
              </a:rPr>
              <a:t>interval</a:t>
            </a:r>
            <a:r>
              <a:rPr lang="en-US" sz="2800" dirty="0"/>
              <a:t> is called </a:t>
            </a:r>
            <a:r>
              <a:rPr lang="en-US" sz="2800" b="1" dirty="0"/>
              <a:t>convex</a:t>
            </a:r>
            <a:r>
              <a:rPr lang="en-US" sz="2800" dirty="0"/>
              <a:t> </a:t>
            </a:r>
            <a:r>
              <a:rPr lang="en-US" sz="2800" dirty="0" smtClean="0"/>
              <a:t>if </a:t>
            </a:r>
            <a:r>
              <a:rPr lang="en-US" sz="2800" dirty="0"/>
              <a:t>the </a:t>
            </a:r>
            <a:r>
              <a:rPr lang="en-US" sz="2800" dirty="0">
                <a:hlinkClick r:id="rId4" tooltip="Line segment"/>
              </a:rPr>
              <a:t>line segment</a:t>
            </a:r>
            <a:r>
              <a:rPr lang="en-US" sz="2800" dirty="0"/>
              <a:t> between any two points on the </a:t>
            </a:r>
            <a:r>
              <a:rPr lang="en-US" sz="2800" dirty="0">
                <a:hlinkClick r:id="rId5" tooltip="Graph of a function"/>
              </a:rPr>
              <a:t>graph of the function</a:t>
            </a:r>
            <a:r>
              <a:rPr lang="en-US" sz="2800" dirty="0"/>
              <a:t> lies above or on the </a:t>
            </a:r>
            <a:r>
              <a:rPr lang="en-US" sz="2800" dirty="0" smtClean="0"/>
              <a:t>graph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Convex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2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Convex Function : Multivariate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38400"/>
            <a:ext cx="4876932" cy="339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5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Calculus review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16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6"/>
          <p:cNvSpPr txBox="1">
            <a:spLocks noGrp="1"/>
          </p:cNvSpPr>
          <p:nvPr>
            <p:ph type="title" idx="4294967295"/>
          </p:nvPr>
        </p:nvSpPr>
        <p:spPr>
          <a:xfrm>
            <a:off x="228600" y="657695"/>
            <a:ext cx="37909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Differentiation</a:t>
            </a:r>
            <a:endParaRPr dirty="0"/>
          </a:p>
        </p:txBody>
      </p:sp>
      <p:sp>
        <p:nvSpPr>
          <p:cNvPr id="540" name="Google Shape;540;p76"/>
          <p:cNvSpPr txBox="1"/>
          <p:nvPr/>
        </p:nvSpPr>
        <p:spPr>
          <a:xfrm>
            <a:off x="638629" y="1557019"/>
            <a:ext cx="8011885" cy="450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000" rIns="0" bIns="0" anchor="t" anchorCtr="0">
            <a:noAutofit/>
          </a:bodyPr>
          <a:lstStyle/>
          <a:p>
            <a:pPr marL="12700" marR="508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derivative provides us information about the  rate of change of a function.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479425" lvl="0" indent="0" algn="l" rtl="0">
              <a:lnSpc>
                <a:spcPct val="242857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derivative of a function is also a function.  Example: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0114" marR="0" lvl="0" indent="0" algn="l" rtl="0">
              <a:lnSpc>
                <a:spcPct val="89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derivative of the acceleration function is the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velocity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function.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76"/>
          <p:cNvSpPr txBox="1"/>
          <p:nvPr/>
        </p:nvSpPr>
        <p:spPr>
          <a:xfrm>
            <a:off x="354842" y="6474967"/>
            <a:ext cx="196842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Texas A&amp;M Dept of Statistics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07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7"/>
          <p:cNvSpPr txBox="1">
            <a:spLocks noGrp="1"/>
          </p:cNvSpPr>
          <p:nvPr>
            <p:ph type="title" idx="4294967295"/>
          </p:nvPr>
        </p:nvSpPr>
        <p:spPr>
          <a:xfrm>
            <a:off x="-10668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Derivative = rate of change</a:t>
            </a:r>
            <a:endParaRPr dirty="0"/>
          </a:p>
        </p:txBody>
      </p:sp>
      <p:pic>
        <p:nvPicPr>
          <p:cNvPr id="547" name="Google Shape;547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8043" y="1417638"/>
            <a:ext cx="6327913" cy="4508638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77"/>
          <p:cNvSpPr txBox="1"/>
          <p:nvPr/>
        </p:nvSpPr>
        <p:spPr>
          <a:xfrm>
            <a:off x="354842" y="6474967"/>
            <a:ext cx="12686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Image: Wikipedia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33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8"/>
          <p:cNvSpPr txBox="1">
            <a:spLocks noGrp="1"/>
          </p:cNvSpPr>
          <p:nvPr>
            <p:ph type="title" idx="4294967295"/>
          </p:nvPr>
        </p:nvSpPr>
        <p:spPr>
          <a:xfrm>
            <a:off x="-10668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Derivative = rate of change</a:t>
            </a:r>
            <a:endParaRPr dirty="0"/>
          </a:p>
        </p:txBody>
      </p:sp>
      <p:sp>
        <p:nvSpPr>
          <p:cNvPr id="554" name="Google Shape;554;p78"/>
          <p:cNvSpPr txBox="1">
            <a:spLocks noGrp="1"/>
          </p:cNvSpPr>
          <p:nvPr>
            <p:ph type="body" idx="4294967295"/>
          </p:nvPr>
        </p:nvSpPr>
        <p:spPr>
          <a:xfrm>
            <a:off x="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Linear function y = mx + b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Slope </a:t>
            </a:r>
            <a:endParaRPr dirty="0"/>
          </a:p>
        </p:txBody>
      </p:sp>
      <p:pic>
        <p:nvPicPr>
          <p:cNvPr id="555" name="Google Shape;555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4172" y="3094382"/>
            <a:ext cx="3235655" cy="3488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2118472"/>
            <a:ext cx="3392556" cy="808821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78"/>
          <p:cNvSpPr txBox="1"/>
          <p:nvPr/>
        </p:nvSpPr>
        <p:spPr>
          <a:xfrm>
            <a:off x="354842" y="6474967"/>
            <a:ext cx="12686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Image: Wikipedia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19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Linear algebra Review</a:t>
            </a:r>
            <a:endParaRPr dirty="0"/>
          </a:p>
        </p:txBody>
      </p:sp>
      <p:sp>
        <p:nvSpPr>
          <p:cNvPr id="315" name="Google Shape;315;p51"/>
          <p:cNvSpPr txBox="1"/>
          <p:nvPr/>
        </p:nvSpPr>
        <p:spPr>
          <a:xfrm>
            <a:off x="0" y="6019800"/>
            <a:ext cx="63875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</a:t>
            </a:r>
            <a:r>
              <a:rPr lang="en-US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http://cs229.stanford.edu/section/cs229-linalg.pdf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more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55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9"/>
          <p:cNvSpPr txBox="1">
            <a:spLocks noGrp="1"/>
          </p:cNvSpPr>
          <p:nvPr>
            <p:ph type="title" idx="4294967295"/>
          </p:nvPr>
        </p:nvSpPr>
        <p:spPr>
          <a:xfrm>
            <a:off x="228600" y="646649"/>
            <a:ext cx="7515225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Ways to Write the Derivative</a:t>
            </a:r>
            <a:endParaRPr dirty="0"/>
          </a:p>
        </p:txBody>
      </p:sp>
      <p:sp>
        <p:nvSpPr>
          <p:cNvPr id="563" name="Google Shape;563;p79"/>
          <p:cNvSpPr/>
          <p:nvPr/>
        </p:nvSpPr>
        <p:spPr>
          <a:xfrm>
            <a:off x="1418033" y="3938784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5" h="120000" extrusionOk="0">
                <a:moveTo>
                  <a:pt x="0" y="0"/>
                </a:moveTo>
                <a:lnTo>
                  <a:pt x="298875" y="0"/>
                </a:lnTo>
              </a:path>
            </a:pathLst>
          </a:custGeom>
          <a:noFill/>
          <a:ln w="119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79"/>
          <p:cNvSpPr txBox="1"/>
          <p:nvPr/>
        </p:nvSpPr>
        <p:spPr>
          <a:xfrm>
            <a:off x="1424014" y="3934231"/>
            <a:ext cx="274320" cy="3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</a:pPr>
            <a:r>
              <a:rPr lang="en-US" sz="21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dx</a:t>
            </a:r>
            <a:endParaRPr sz="2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5" name="Google Shape;565;p79"/>
          <p:cNvSpPr txBox="1"/>
          <p:nvPr/>
        </p:nvSpPr>
        <p:spPr>
          <a:xfrm>
            <a:off x="840751" y="1557025"/>
            <a:ext cx="7925877" cy="369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000" rIns="0" bIns="0" anchor="t" anchorCtr="0">
            <a:noAutofit/>
          </a:bodyPr>
          <a:lstStyle/>
          <a:p>
            <a:pPr marL="12700" marR="508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the function f(x), we can write its  derivative in the following ways: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1018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 f</a:t>
            </a:r>
            <a:r>
              <a: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'(x)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79"/>
          <p:cNvSpPr txBox="1"/>
          <p:nvPr/>
        </p:nvSpPr>
        <p:spPr>
          <a:xfrm>
            <a:off x="1023773" y="3614425"/>
            <a:ext cx="19683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  </a:t>
            </a:r>
            <a:r>
              <a:rPr lang="en-US" sz="3150" b="0" i="1" u="none" strike="noStrike" cap="none" baseline="30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f(x)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79"/>
          <p:cNvSpPr txBox="1"/>
          <p:nvPr/>
        </p:nvSpPr>
        <p:spPr>
          <a:xfrm>
            <a:off x="840739" y="4541520"/>
            <a:ext cx="672592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derivative of x is commonly written dx.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79"/>
          <p:cNvSpPr txBox="1"/>
          <p:nvPr/>
        </p:nvSpPr>
        <p:spPr>
          <a:xfrm>
            <a:off x="354842" y="6474967"/>
            <a:ext cx="196842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Texas A&amp;M Dept of Statistics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989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0"/>
          <p:cNvSpPr txBox="1">
            <a:spLocks noGrp="1"/>
          </p:cNvSpPr>
          <p:nvPr>
            <p:ph type="title" idx="4294967295"/>
          </p:nvPr>
        </p:nvSpPr>
        <p:spPr>
          <a:xfrm>
            <a:off x="152400" y="578168"/>
            <a:ext cx="6646862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Differentiation Formulas</a:t>
            </a:r>
            <a:endParaRPr dirty="0"/>
          </a:p>
        </p:txBody>
      </p:sp>
      <p:sp>
        <p:nvSpPr>
          <p:cNvPr id="574" name="Google Shape;574;p80"/>
          <p:cNvSpPr txBox="1"/>
          <p:nvPr/>
        </p:nvSpPr>
        <p:spPr>
          <a:xfrm>
            <a:off x="609600" y="1557020"/>
            <a:ext cx="8113485" cy="172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000" rIns="0" bIns="0" anchor="t" anchorCtr="0">
            <a:noAutofit/>
          </a:bodyPr>
          <a:lstStyle/>
          <a:p>
            <a:pPr marL="12700" marR="508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following are common differentiation  formulas: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1018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The derivative of a constant is 0.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80"/>
          <p:cNvSpPr txBox="1"/>
          <p:nvPr/>
        </p:nvSpPr>
        <p:spPr>
          <a:xfrm>
            <a:off x="914400" y="4114800"/>
            <a:ext cx="7050738" cy="871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000" rIns="0" bIns="0" anchor="t" anchorCtr="0">
            <a:noAutofit/>
          </a:bodyPr>
          <a:lstStyle/>
          <a:p>
            <a:pPr marL="407669" marR="5080" lvl="0" indent="-395604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	The derivative of a sum is the sum of the  derivatives.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80"/>
          <p:cNvSpPr/>
          <p:nvPr/>
        </p:nvSpPr>
        <p:spPr>
          <a:xfrm>
            <a:off x="2029763" y="3491437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5" h="120000" extrusionOk="0">
                <a:moveTo>
                  <a:pt x="0" y="0"/>
                </a:moveTo>
                <a:lnTo>
                  <a:pt x="432383" y="0"/>
                </a:lnTo>
              </a:path>
            </a:pathLst>
          </a:custGeom>
          <a:noFill/>
          <a:ln w="157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80"/>
          <p:cNvSpPr txBox="1"/>
          <p:nvPr/>
        </p:nvSpPr>
        <p:spPr>
          <a:xfrm>
            <a:off x="2042048" y="3490050"/>
            <a:ext cx="8673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</a:t>
            </a:r>
            <a:endParaRPr sz="29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8" name="Google Shape;578;p80"/>
          <p:cNvSpPr txBox="1"/>
          <p:nvPr/>
        </p:nvSpPr>
        <p:spPr>
          <a:xfrm>
            <a:off x="2124600" y="3048000"/>
            <a:ext cx="1664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50"/>
              <a:buFont typeface="Times New Roman"/>
              <a:buNone/>
            </a:pPr>
            <a:r>
              <a:rPr lang="en-US" sz="4350" i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4350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 sz="29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9" name="Google Shape;579;p80"/>
          <p:cNvSpPr/>
          <p:nvPr/>
        </p:nvSpPr>
        <p:spPr>
          <a:xfrm>
            <a:off x="2000111" y="5668579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120000" extrusionOk="0">
                <a:moveTo>
                  <a:pt x="0" y="0"/>
                </a:moveTo>
                <a:lnTo>
                  <a:pt x="424016" y="0"/>
                </a:lnTo>
              </a:path>
            </a:pathLst>
          </a:custGeom>
          <a:noFill/>
          <a:ln w="150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80"/>
          <p:cNvSpPr txBox="1"/>
          <p:nvPr/>
        </p:nvSpPr>
        <p:spPr>
          <a:xfrm>
            <a:off x="2011839" y="5667192"/>
            <a:ext cx="8673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</a:t>
            </a:r>
            <a:endParaRPr sz="29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1" name="Google Shape;581;p80"/>
          <p:cNvSpPr txBox="1"/>
          <p:nvPr/>
        </p:nvSpPr>
        <p:spPr>
          <a:xfrm>
            <a:off x="2092649" y="5181600"/>
            <a:ext cx="59964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50"/>
              <a:buFont typeface="Times New Roman"/>
              <a:buNone/>
            </a:pPr>
            <a:r>
              <a:rPr lang="en-US" sz="4350" i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4350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 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'(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'(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9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80"/>
          <p:cNvSpPr txBox="1"/>
          <p:nvPr/>
        </p:nvSpPr>
        <p:spPr>
          <a:xfrm>
            <a:off x="50052" y="6551175"/>
            <a:ext cx="2346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Texas A&amp;M Dept of Statistics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582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2"/>
          <p:cNvSpPr txBox="1">
            <a:spLocks noGrp="1"/>
          </p:cNvSpPr>
          <p:nvPr>
            <p:ph type="title" idx="4294967295"/>
          </p:nvPr>
        </p:nvSpPr>
        <p:spPr>
          <a:xfrm>
            <a:off x="228600" y="604998"/>
            <a:ext cx="5070475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Formulas</a:t>
            </a:r>
            <a:endParaRPr dirty="0"/>
          </a:p>
        </p:txBody>
      </p:sp>
      <p:sp>
        <p:nvSpPr>
          <p:cNvPr id="602" name="Google Shape;602;p82"/>
          <p:cNvSpPr/>
          <p:nvPr/>
        </p:nvSpPr>
        <p:spPr>
          <a:xfrm>
            <a:off x="1732226" y="2586767"/>
            <a:ext cx="385445" cy="0"/>
          </a:xfrm>
          <a:custGeom>
            <a:avLst/>
            <a:gdLst/>
            <a:ahLst/>
            <a:cxnLst/>
            <a:rect l="l" t="t" r="r" b="b"/>
            <a:pathLst>
              <a:path w="385444" h="120000" extrusionOk="0">
                <a:moveTo>
                  <a:pt x="0" y="0"/>
                </a:moveTo>
                <a:lnTo>
                  <a:pt x="385273" y="0"/>
                </a:lnTo>
              </a:path>
            </a:pathLst>
          </a:custGeom>
          <a:noFill/>
          <a:ln w="137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82"/>
          <p:cNvSpPr txBox="1"/>
          <p:nvPr/>
        </p:nvSpPr>
        <p:spPr>
          <a:xfrm>
            <a:off x="1742269" y="2584416"/>
            <a:ext cx="735449" cy="433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Times New Roman"/>
              <a:buNone/>
            </a:pPr>
            <a:r>
              <a:rPr lang="en-US" sz="265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</a:t>
            </a:r>
            <a:endParaRPr sz="265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4" name="Google Shape;604;p82"/>
          <p:cNvSpPr txBox="1"/>
          <p:nvPr/>
        </p:nvSpPr>
        <p:spPr>
          <a:xfrm>
            <a:off x="1815325" y="2166875"/>
            <a:ext cx="3322732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75"/>
              <a:buFont typeface="Times New Roman"/>
              <a:buNone/>
            </a:pPr>
            <a:r>
              <a:rPr lang="en-US" sz="3975" b="0" i="1" u="none" strike="noStrike" cap="none" baseline="30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3975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65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325" b="0" i="1" u="none" strike="noStrike" cap="none" baseline="30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265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5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5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265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265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325" b="0" i="1" u="none" strike="noStrike" cap="none" baseline="30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325" b="0" i="0" u="none" strike="noStrike" cap="none" baseline="300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325" b="0" i="0" u="none" strike="noStrike" cap="none" baseline="30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5" name="Google Shape;605;p82"/>
          <p:cNvSpPr txBox="1"/>
          <p:nvPr/>
        </p:nvSpPr>
        <p:spPr>
          <a:xfrm>
            <a:off x="1038311" y="1557020"/>
            <a:ext cx="7626718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    The derivative of 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 constant power: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82"/>
          <p:cNvSpPr txBox="1"/>
          <p:nvPr/>
        </p:nvSpPr>
        <p:spPr>
          <a:xfrm>
            <a:off x="970058" y="3176937"/>
            <a:ext cx="5972101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    The derivative of 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82"/>
          <p:cNvSpPr/>
          <p:nvPr/>
        </p:nvSpPr>
        <p:spPr>
          <a:xfrm>
            <a:off x="1723943" y="4096603"/>
            <a:ext cx="426720" cy="0"/>
          </a:xfrm>
          <a:custGeom>
            <a:avLst/>
            <a:gdLst/>
            <a:ahLst/>
            <a:cxnLst/>
            <a:rect l="l" t="t" r="r" b="b"/>
            <a:pathLst>
              <a:path w="426719" h="120000" extrusionOk="0">
                <a:moveTo>
                  <a:pt x="0" y="0"/>
                </a:moveTo>
                <a:lnTo>
                  <a:pt x="426715" y="0"/>
                </a:lnTo>
              </a:path>
            </a:pathLst>
          </a:custGeom>
          <a:noFill/>
          <a:ln w="15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82"/>
          <p:cNvSpPr txBox="1"/>
          <p:nvPr/>
        </p:nvSpPr>
        <p:spPr>
          <a:xfrm>
            <a:off x="1736418" y="4095191"/>
            <a:ext cx="7413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</a:t>
            </a:r>
            <a:endParaRPr sz="29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9" name="Google Shape;609;p82"/>
          <p:cNvSpPr txBox="1"/>
          <p:nvPr/>
        </p:nvSpPr>
        <p:spPr>
          <a:xfrm>
            <a:off x="1817347" y="3618371"/>
            <a:ext cx="2885282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50"/>
              <a:buFont typeface="Times New Roman"/>
              <a:buNone/>
            </a:pPr>
            <a:r>
              <a:rPr lang="en-US" sz="4350" i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435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900" b="0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550" b="0" i="1" u="none" strike="noStrike" cap="none" baseline="30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550" b="0" i="1" u="none" strike="noStrike" cap="none" baseline="30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b="0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550" b="0" i="1" u="none" strike="noStrike" cap="none" baseline="30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sz="29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0" name="Google Shape;610;p82"/>
          <p:cNvSpPr/>
          <p:nvPr/>
        </p:nvSpPr>
        <p:spPr>
          <a:xfrm>
            <a:off x="1648103" y="5821157"/>
            <a:ext cx="427990" cy="0"/>
          </a:xfrm>
          <a:custGeom>
            <a:avLst/>
            <a:gdLst/>
            <a:ahLst/>
            <a:cxnLst/>
            <a:rect l="l" t="t" r="r" b="b"/>
            <a:pathLst>
              <a:path w="427989" h="120000" extrusionOk="0">
                <a:moveTo>
                  <a:pt x="0" y="0"/>
                </a:moveTo>
                <a:lnTo>
                  <a:pt x="427765" y="0"/>
                </a:lnTo>
              </a:path>
            </a:pathLst>
          </a:custGeom>
          <a:noFill/>
          <a:ln w="150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82"/>
          <p:cNvSpPr/>
          <p:nvPr/>
        </p:nvSpPr>
        <p:spPr>
          <a:xfrm>
            <a:off x="3435721" y="5821157"/>
            <a:ext cx="231140" cy="0"/>
          </a:xfrm>
          <a:custGeom>
            <a:avLst/>
            <a:gdLst/>
            <a:ahLst/>
            <a:cxnLst/>
            <a:rect l="l" t="t" r="r" b="b"/>
            <a:pathLst>
              <a:path w="231139" h="120000" extrusionOk="0">
                <a:moveTo>
                  <a:pt x="0" y="0"/>
                </a:moveTo>
                <a:lnTo>
                  <a:pt x="230573" y="0"/>
                </a:lnTo>
              </a:path>
            </a:pathLst>
          </a:custGeom>
          <a:noFill/>
          <a:ln w="150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82"/>
          <p:cNvSpPr txBox="1"/>
          <p:nvPr/>
        </p:nvSpPr>
        <p:spPr>
          <a:xfrm>
            <a:off x="1056598" y="5232722"/>
            <a:ext cx="3815651" cy="129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Calibri"/>
              <a:buNone/>
            </a:pPr>
            <a:endParaRPr sz="29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4365" marR="579755" lvl="0" indent="80644" algn="l" rtl="0">
              <a:lnSpc>
                <a:spcPct val="65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50"/>
              <a:buFont typeface="Times New Roman"/>
              <a:buNone/>
            </a:pPr>
            <a:r>
              <a:rPr lang="en-US" sz="4350" b="0" i="1" u="none" strike="noStrike" cap="none" baseline="30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	  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log(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350" b="0" i="0" u="none" strike="noStrike" cap="none" baseline="30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  </a:t>
            </a:r>
            <a:r>
              <a:rPr lang="en-US" sz="2900" i="1" dirty="0">
                <a:latin typeface="Times New Roman"/>
                <a:ea typeface="Times New Roman"/>
                <a:cs typeface="Times New Roman"/>
                <a:sym typeface="Times New Roman"/>
              </a:rPr>
              <a:t>	      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sz="29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3" name="Google Shape;613;p82"/>
          <p:cNvSpPr txBox="1"/>
          <p:nvPr/>
        </p:nvSpPr>
        <p:spPr>
          <a:xfrm>
            <a:off x="354842" y="6474967"/>
            <a:ext cx="196842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Texas A&amp;M Dept of Statistics</a:t>
            </a:r>
            <a:endParaRPr/>
          </a:p>
        </p:txBody>
      </p:sp>
      <p:sp>
        <p:nvSpPr>
          <p:cNvPr id="15" name="Google Shape;606;p82"/>
          <p:cNvSpPr txBox="1"/>
          <p:nvPr/>
        </p:nvSpPr>
        <p:spPr>
          <a:xfrm>
            <a:off x="1122458" y="4666817"/>
            <a:ext cx="5972101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  The derivative of </a:t>
            </a:r>
            <a:r>
              <a:rPr lang="en-US" sz="2800" i="1" dirty="0"/>
              <a:t>log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75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4"/>
          <p:cNvSpPr txBox="1">
            <a:spLocks noGrp="1"/>
          </p:cNvSpPr>
          <p:nvPr>
            <p:ph type="title" idx="4294967295"/>
          </p:nvPr>
        </p:nvSpPr>
        <p:spPr>
          <a:xfrm>
            <a:off x="216977" y="580153"/>
            <a:ext cx="674370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 and Quotient</a:t>
            </a:r>
            <a:endParaRPr dirty="0"/>
          </a:p>
        </p:txBody>
      </p:sp>
      <p:sp>
        <p:nvSpPr>
          <p:cNvPr id="634" name="Google Shape;634;p84"/>
          <p:cNvSpPr txBox="1"/>
          <p:nvPr/>
        </p:nvSpPr>
        <p:spPr>
          <a:xfrm>
            <a:off x="840739" y="1557020"/>
            <a:ext cx="8071032" cy="172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000" rIns="0" bIns="0" anchor="t" anchorCtr="0">
            <a:noAutofit/>
          </a:bodyPr>
          <a:lstStyle/>
          <a:p>
            <a:pPr marL="12700" marR="508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product rule and quotient rules are  commonly used in differentiation.</a:t>
            </a: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1018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	Product rule: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84"/>
          <p:cNvSpPr txBox="1"/>
          <p:nvPr/>
        </p:nvSpPr>
        <p:spPr>
          <a:xfrm>
            <a:off x="1038297" y="4097861"/>
            <a:ext cx="30861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	Quotient rule: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84"/>
          <p:cNvSpPr/>
          <p:nvPr/>
        </p:nvSpPr>
        <p:spPr>
          <a:xfrm>
            <a:off x="1778708" y="3496485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120000" extrusionOk="0">
                <a:moveTo>
                  <a:pt x="0" y="0"/>
                </a:moveTo>
                <a:lnTo>
                  <a:pt x="424368" y="0"/>
                </a:lnTo>
              </a:path>
            </a:pathLst>
          </a:custGeom>
          <a:noFill/>
          <a:ln w="150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84"/>
          <p:cNvSpPr txBox="1"/>
          <p:nvPr/>
        </p:nvSpPr>
        <p:spPr>
          <a:xfrm>
            <a:off x="1834710" y="3451558"/>
            <a:ext cx="851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</a:t>
            </a:r>
            <a:endParaRPr sz="29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8" name="Google Shape;638;p84"/>
          <p:cNvSpPr txBox="1"/>
          <p:nvPr/>
        </p:nvSpPr>
        <p:spPr>
          <a:xfrm>
            <a:off x="1915451" y="3009490"/>
            <a:ext cx="6996319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50"/>
              <a:buFont typeface="Times New Roman"/>
              <a:buNone/>
            </a:pPr>
            <a:r>
              <a:rPr lang="en-US" sz="4350" b="0" i="1" u="none" strike="noStrike" cap="none" baseline="30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435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)* 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 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'(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'(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9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9" name="Google Shape;639;p84"/>
          <p:cNvSpPr/>
          <p:nvPr/>
        </p:nvSpPr>
        <p:spPr>
          <a:xfrm>
            <a:off x="1814317" y="5332866"/>
            <a:ext cx="424814" cy="0"/>
          </a:xfrm>
          <a:custGeom>
            <a:avLst/>
            <a:gdLst/>
            <a:ahLst/>
            <a:cxnLst/>
            <a:rect l="l" t="t" r="r" b="b"/>
            <a:pathLst>
              <a:path w="424814" h="120000" extrusionOk="0">
                <a:moveTo>
                  <a:pt x="0" y="0"/>
                </a:moveTo>
                <a:lnTo>
                  <a:pt x="424397" y="0"/>
                </a:lnTo>
              </a:path>
            </a:pathLst>
          </a:custGeom>
          <a:noFill/>
          <a:ln w="15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84"/>
          <p:cNvSpPr/>
          <p:nvPr/>
        </p:nvSpPr>
        <p:spPr>
          <a:xfrm>
            <a:off x="2541285" y="5332866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 h="120000" extrusionOk="0">
                <a:moveTo>
                  <a:pt x="0" y="0"/>
                </a:moveTo>
                <a:lnTo>
                  <a:pt x="747466" y="0"/>
                </a:lnTo>
              </a:path>
            </a:pathLst>
          </a:custGeom>
          <a:noFill/>
          <a:ln w="15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84"/>
          <p:cNvSpPr/>
          <p:nvPr/>
        </p:nvSpPr>
        <p:spPr>
          <a:xfrm>
            <a:off x="4209830" y="5387458"/>
            <a:ext cx="3348990" cy="0"/>
          </a:xfrm>
          <a:custGeom>
            <a:avLst/>
            <a:gdLst/>
            <a:ahLst/>
            <a:cxnLst/>
            <a:rect l="l" t="t" r="r" b="b"/>
            <a:pathLst>
              <a:path w="3348990" h="120000" extrusionOk="0">
                <a:moveTo>
                  <a:pt x="0" y="0"/>
                </a:moveTo>
                <a:lnTo>
                  <a:pt x="3348757" y="0"/>
                </a:lnTo>
              </a:path>
            </a:pathLst>
          </a:custGeom>
          <a:noFill/>
          <a:ln w="15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84"/>
          <p:cNvSpPr txBox="1"/>
          <p:nvPr/>
        </p:nvSpPr>
        <p:spPr>
          <a:xfrm>
            <a:off x="5345357" y="5374742"/>
            <a:ext cx="135255" cy="28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3" name="Google Shape;643;p84"/>
          <p:cNvSpPr txBox="1"/>
          <p:nvPr/>
        </p:nvSpPr>
        <p:spPr>
          <a:xfrm>
            <a:off x="5006252" y="5386780"/>
            <a:ext cx="1699348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i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</a:t>
            </a:r>
            <a:r>
              <a:rPr lang="en-US" sz="2900" b="0" i="1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9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900" b="0" i="1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9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9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4" name="Google Shape;644;p84"/>
          <p:cNvSpPr txBox="1"/>
          <p:nvPr/>
        </p:nvSpPr>
        <p:spPr>
          <a:xfrm>
            <a:off x="4167212" y="4864080"/>
            <a:ext cx="35421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g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'(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'(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9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5" name="Google Shape;645;p84"/>
          <p:cNvSpPr txBox="1"/>
          <p:nvPr/>
        </p:nvSpPr>
        <p:spPr>
          <a:xfrm>
            <a:off x="1744007" y="5355020"/>
            <a:ext cx="23898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 </a:t>
            </a:r>
            <a:r>
              <a:rPr lang="en-US" sz="4350" b="0" i="0" u="none" strike="noStrike" cap="non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 </a:t>
            </a:r>
            <a:endParaRPr sz="4350" b="0" i="0" u="none" strike="noStrike" cap="none" baseline="-25000" dirty="0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46" name="Google Shape;646;p84"/>
          <p:cNvSpPr txBox="1"/>
          <p:nvPr/>
        </p:nvSpPr>
        <p:spPr>
          <a:xfrm>
            <a:off x="1915451" y="4871814"/>
            <a:ext cx="2520576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i="1" dirty="0">
                <a:latin typeface="Times New Roman"/>
                <a:ea typeface="Times New Roman"/>
                <a:cs typeface="Times New Roman"/>
                <a:sym typeface="Times New Roman"/>
              </a:rPr>
              <a:t>d      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9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 </a:t>
            </a:r>
            <a:endParaRPr sz="4350" b="0" i="0" u="none" strike="noStrike" cap="none" baseline="30000" dirty="0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47" name="Google Shape;647;p84"/>
          <p:cNvSpPr txBox="1"/>
          <p:nvPr/>
        </p:nvSpPr>
        <p:spPr>
          <a:xfrm>
            <a:off x="354842" y="6474967"/>
            <a:ext cx="196842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Texas A&amp;M Dept of Statistics</a:t>
            </a:r>
            <a:endParaRPr/>
          </a:p>
        </p:txBody>
      </p:sp>
      <p:sp>
        <p:nvSpPr>
          <p:cNvPr id="648" name="Google Shape;648;p84"/>
          <p:cNvSpPr txBox="1"/>
          <p:nvPr/>
        </p:nvSpPr>
        <p:spPr>
          <a:xfrm>
            <a:off x="2174177" y="5119410"/>
            <a:ext cx="28293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Noto Sans Symbols"/>
              <a:buNone/>
            </a:pPr>
            <a:r>
              <a:rPr lang="en-US" sz="29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  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r>
              <a:rPr lang="en-US" sz="29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900" b="0" i="0" u="none" strike="noStrike" cap="none" dirty="0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5765" y="4770229"/>
            <a:ext cx="15760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latin typeface="Centaur" panose="02030504050205020304" pitchFamily="18" charset="0"/>
              </a:rPr>
              <a:t>(   </a:t>
            </a:r>
            <a:r>
              <a:rPr lang="en-GB" sz="6600" dirty="0" smtClean="0">
                <a:latin typeface="Centaur" panose="02030504050205020304" pitchFamily="18" charset="0"/>
              </a:rPr>
              <a:t> )</a:t>
            </a:r>
            <a:endParaRPr lang="en-GB" sz="66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49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5"/>
          <p:cNvSpPr txBox="1">
            <a:spLocks noGrp="1"/>
          </p:cNvSpPr>
          <p:nvPr>
            <p:ph type="title" idx="4294967295"/>
          </p:nvPr>
        </p:nvSpPr>
        <p:spPr>
          <a:xfrm>
            <a:off x="278955" y="630197"/>
            <a:ext cx="3214687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Chain Rule</a:t>
            </a:r>
            <a:endParaRPr dirty="0"/>
          </a:p>
        </p:txBody>
      </p:sp>
      <p:sp>
        <p:nvSpPr>
          <p:cNvPr id="654" name="Google Shape;654;p85"/>
          <p:cNvSpPr txBox="1"/>
          <p:nvPr/>
        </p:nvSpPr>
        <p:spPr>
          <a:xfrm>
            <a:off x="840739" y="1557020"/>
            <a:ext cx="7853318" cy="2153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000" rIns="0" bIns="0" anchor="t" anchorCtr="0">
            <a:noAutofit/>
          </a:bodyPr>
          <a:lstStyle/>
          <a:p>
            <a:pPr marL="12700" marR="508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chain rule allows you to combine any of the  differentiation rules we have already covered.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2750"/>
              <a:buFont typeface="Calibri"/>
              <a:buNone/>
            </a:pPr>
            <a:endParaRPr sz="27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5155" marR="578485" lvl="0" indent="-395605" algn="l" rtl="0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	First, do the derivative of the outside and  then do the derivative of the inside.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85"/>
          <p:cNvSpPr/>
          <p:nvPr/>
        </p:nvSpPr>
        <p:spPr>
          <a:xfrm>
            <a:off x="1791456" y="4583038"/>
            <a:ext cx="433070" cy="0"/>
          </a:xfrm>
          <a:custGeom>
            <a:avLst/>
            <a:gdLst/>
            <a:ahLst/>
            <a:cxnLst/>
            <a:rect l="l" t="t" r="r" b="b"/>
            <a:pathLst>
              <a:path w="433069" h="120000" extrusionOk="0">
                <a:moveTo>
                  <a:pt x="0" y="0"/>
                </a:moveTo>
                <a:lnTo>
                  <a:pt x="432502" y="0"/>
                </a:lnTo>
              </a:path>
            </a:pathLst>
          </a:custGeom>
          <a:noFill/>
          <a:ln w="1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85"/>
          <p:cNvSpPr txBox="1"/>
          <p:nvPr/>
        </p:nvSpPr>
        <p:spPr>
          <a:xfrm>
            <a:off x="1804307" y="4581725"/>
            <a:ext cx="6096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Times New Roman"/>
              <a:buNone/>
            </a:pPr>
            <a:r>
              <a:rPr lang="en-US" sz="295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</a:t>
            </a:r>
            <a:endParaRPr sz="295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7" name="Google Shape;657;p85"/>
          <p:cNvSpPr txBox="1"/>
          <p:nvPr/>
        </p:nvSpPr>
        <p:spPr>
          <a:xfrm>
            <a:off x="1886299" y="4053753"/>
            <a:ext cx="216535" cy="47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Times New Roman"/>
              <a:buNone/>
            </a:pPr>
            <a:r>
              <a:rPr lang="en-US" sz="295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95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p85"/>
          <p:cNvSpPr txBox="1"/>
          <p:nvPr/>
        </p:nvSpPr>
        <p:spPr>
          <a:xfrm>
            <a:off x="2345875" y="4290100"/>
            <a:ext cx="56472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Times New Roman"/>
              <a:buNone/>
            </a:pPr>
            <a:r>
              <a:rPr lang="en-US" sz="295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sz="295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95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95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95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95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 </a:t>
            </a:r>
            <a:r>
              <a:rPr lang="en-US" sz="295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95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95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sz="295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'(</a:t>
            </a:r>
            <a:r>
              <a:rPr lang="en-US" sz="295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95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95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95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))* </a:t>
            </a:r>
            <a:r>
              <a:rPr lang="en-US" sz="295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95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'(</a:t>
            </a:r>
            <a:r>
              <a:rPr lang="en-US" sz="2950" b="0" i="1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95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)* </a:t>
            </a:r>
            <a:r>
              <a:rPr lang="en-US" sz="2950" b="0" i="1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</a:t>
            </a:r>
            <a:endParaRPr sz="29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9" name="Google Shape;659;p85"/>
          <p:cNvSpPr txBox="1"/>
          <p:nvPr/>
        </p:nvSpPr>
        <p:spPr>
          <a:xfrm>
            <a:off x="354842" y="6474967"/>
            <a:ext cx="196842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Texas A&amp;M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Dept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Statistics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30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6"/>
          <p:cNvSpPr txBox="1">
            <a:spLocks noGrp="1"/>
          </p:cNvSpPr>
          <p:nvPr>
            <p:ph type="title" idx="4294967295"/>
          </p:nvPr>
        </p:nvSpPr>
        <p:spPr>
          <a:xfrm>
            <a:off x="9144" y="691278"/>
            <a:ext cx="29781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Try These</a:t>
            </a:r>
            <a:endParaRPr dirty="0"/>
          </a:p>
        </p:txBody>
      </p:sp>
      <p:sp>
        <p:nvSpPr>
          <p:cNvPr id="665" name="Google Shape;665;p86"/>
          <p:cNvSpPr txBox="1"/>
          <p:nvPr/>
        </p:nvSpPr>
        <p:spPr>
          <a:xfrm>
            <a:off x="1269174" y="3372275"/>
            <a:ext cx="22722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Times New Roman"/>
              <a:buNone/>
            </a:pPr>
            <a:r>
              <a:rPr lang="en-US" sz="255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5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en-US" sz="255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5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55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 </a:t>
            </a:r>
            <a:r>
              <a:rPr lang="en-US" sz="255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25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255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</a:t>
            </a:r>
            <a:r>
              <a:rPr lang="en-US" sz="255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255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6" name="Google Shape;666;p86"/>
          <p:cNvSpPr txBox="1"/>
          <p:nvPr/>
        </p:nvSpPr>
        <p:spPr>
          <a:xfrm>
            <a:off x="1289331" y="1708577"/>
            <a:ext cx="1885314" cy="48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Times New Roman"/>
              <a:buNone/>
            </a:pPr>
            <a:r>
              <a:rPr lang="en-US" sz="295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sz="29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95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-US" sz="29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95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9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5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</a:t>
            </a:r>
            <a:r>
              <a:rPr lang="en-US" sz="295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9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sz="295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Google Shape;667;p86"/>
          <p:cNvSpPr txBox="1"/>
          <p:nvPr/>
        </p:nvSpPr>
        <p:spPr>
          <a:xfrm>
            <a:off x="1339514" y="4972020"/>
            <a:ext cx="1458595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en-US" sz="3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3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30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625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625" b="0" i="1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2625" b="0" i="0" u="none" strike="noStrike" cap="none" baseline="30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8" name="Google Shape;668;p86"/>
          <p:cNvSpPr/>
          <p:nvPr/>
        </p:nvSpPr>
        <p:spPr>
          <a:xfrm>
            <a:off x="5995470" y="3621124"/>
            <a:ext cx="984250" cy="0"/>
          </a:xfrm>
          <a:custGeom>
            <a:avLst/>
            <a:gdLst/>
            <a:ahLst/>
            <a:cxnLst/>
            <a:rect l="l" t="t" r="r" b="b"/>
            <a:pathLst>
              <a:path w="984250" h="120000" extrusionOk="0">
                <a:moveTo>
                  <a:pt x="0" y="0"/>
                </a:moveTo>
                <a:lnTo>
                  <a:pt x="983653" y="0"/>
                </a:lnTo>
              </a:path>
            </a:pathLst>
          </a:custGeom>
          <a:noFill/>
          <a:ln w="133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86"/>
          <p:cNvSpPr txBox="1"/>
          <p:nvPr/>
        </p:nvSpPr>
        <p:spPr>
          <a:xfrm>
            <a:off x="6410937" y="3619057"/>
            <a:ext cx="173990" cy="42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n-US" sz="26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2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0" name="Google Shape;670;p86"/>
          <p:cNvSpPr txBox="1"/>
          <p:nvPr/>
        </p:nvSpPr>
        <p:spPr>
          <a:xfrm>
            <a:off x="6000206" y="3151399"/>
            <a:ext cx="979169" cy="42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log(</a:t>
            </a:r>
            <a:r>
              <a:rPr lang="en-US" sz="26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25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1" name="Google Shape;671;p86"/>
          <p:cNvSpPr txBox="1"/>
          <p:nvPr/>
        </p:nvSpPr>
        <p:spPr>
          <a:xfrm>
            <a:off x="5080887" y="3359613"/>
            <a:ext cx="850900" cy="42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n-US" sz="26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6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6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73" name="Google Shape;673;p86"/>
          <p:cNvSpPr txBox="1"/>
          <p:nvPr/>
        </p:nvSpPr>
        <p:spPr>
          <a:xfrm>
            <a:off x="5120301" y="1691750"/>
            <a:ext cx="18852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Times New Roman"/>
              <a:buNone/>
            </a:pPr>
            <a:r>
              <a:rPr lang="en-US" sz="265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6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en-US" sz="265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6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65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 </a:t>
            </a:r>
            <a:r>
              <a:rPr lang="en-US" sz="265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</a:t>
            </a:r>
            <a:r>
              <a:rPr lang="en-US" sz="2325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325" b="0" i="1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2325" b="0" i="0" u="none" strike="noStrike" cap="none" baseline="30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4" name="Google Shape;674;p86"/>
          <p:cNvSpPr txBox="1"/>
          <p:nvPr/>
        </p:nvSpPr>
        <p:spPr>
          <a:xfrm>
            <a:off x="354842" y="6474967"/>
            <a:ext cx="196842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Texas A&amp;M Dept of Statistics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45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7"/>
          <p:cNvSpPr txBox="1">
            <a:spLocks noGrp="1"/>
          </p:cNvSpPr>
          <p:nvPr>
            <p:ph type="title" idx="4294967295"/>
          </p:nvPr>
        </p:nvSpPr>
        <p:spPr>
          <a:xfrm>
            <a:off x="106426" y="651025"/>
            <a:ext cx="232410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Solutions</a:t>
            </a:r>
            <a:endParaRPr dirty="0"/>
          </a:p>
        </p:txBody>
      </p:sp>
      <p:sp>
        <p:nvSpPr>
          <p:cNvPr id="680" name="Google Shape;680;p87"/>
          <p:cNvSpPr txBox="1"/>
          <p:nvPr/>
        </p:nvSpPr>
        <p:spPr>
          <a:xfrm>
            <a:off x="1268176" y="3376375"/>
            <a:ext cx="23247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lang="en-US" sz="25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'( </a:t>
            </a:r>
            <a:r>
              <a:rPr lang="en-US" sz="25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12 </a:t>
            </a:r>
            <a:r>
              <a:rPr lang="en-US" sz="25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175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 sz="2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1" name="Google Shape;681;p87"/>
          <p:cNvSpPr txBox="1"/>
          <p:nvPr/>
        </p:nvSpPr>
        <p:spPr>
          <a:xfrm>
            <a:off x="1334503" y="1708577"/>
            <a:ext cx="1298575" cy="48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Times New Roman"/>
              <a:buNone/>
            </a:pPr>
            <a:r>
              <a:rPr lang="en-US" sz="295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sz="29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'(</a:t>
            </a:r>
            <a:r>
              <a:rPr lang="en-US" sz="295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-US" sz="29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95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9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 sz="295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2" name="Google Shape;682;p87"/>
          <p:cNvSpPr txBox="1"/>
          <p:nvPr/>
        </p:nvSpPr>
        <p:spPr>
          <a:xfrm>
            <a:off x="1257829" y="4972026"/>
            <a:ext cx="1743075" cy="48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en-US" sz="3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'(</a:t>
            </a:r>
            <a:r>
              <a:rPr lang="en-US" sz="3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30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</a:t>
            </a:r>
            <a:r>
              <a:rPr lang="en-US" sz="3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625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625" b="0" i="1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2625" b="0" i="0" u="none" strike="noStrike" cap="none" baseline="30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3" name="Google Shape;683;p87"/>
          <p:cNvSpPr/>
          <p:nvPr/>
        </p:nvSpPr>
        <p:spPr>
          <a:xfrm>
            <a:off x="5299464" y="3410018"/>
            <a:ext cx="1431925" cy="0"/>
          </a:xfrm>
          <a:custGeom>
            <a:avLst/>
            <a:gdLst/>
            <a:ahLst/>
            <a:cxnLst/>
            <a:rect l="l" t="t" r="r" b="b"/>
            <a:pathLst>
              <a:path w="1431925" h="120000" extrusionOk="0">
                <a:moveTo>
                  <a:pt x="0" y="0"/>
                </a:moveTo>
                <a:lnTo>
                  <a:pt x="1431484" y="0"/>
                </a:lnTo>
              </a:path>
            </a:pathLst>
          </a:custGeom>
          <a:noFill/>
          <a:ln w="13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87"/>
          <p:cNvSpPr txBox="1"/>
          <p:nvPr/>
        </p:nvSpPr>
        <p:spPr>
          <a:xfrm>
            <a:off x="5866725" y="3259857"/>
            <a:ext cx="287655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Times New Roman"/>
              <a:buNone/>
            </a:pPr>
            <a:r>
              <a:rPr lang="en-US" sz="39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5" name="Google Shape;685;p87"/>
          <p:cNvSpPr txBox="1"/>
          <p:nvPr/>
        </p:nvSpPr>
        <p:spPr>
          <a:xfrm>
            <a:off x="5308824" y="2941100"/>
            <a:ext cx="15372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6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log(</a:t>
            </a:r>
            <a:r>
              <a:rPr lang="en-US" sz="26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25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6" name="Google Shape;686;p87"/>
          <p:cNvSpPr txBox="1"/>
          <p:nvPr/>
        </p:nvSpPr>
        <p:spPr>
          <a:xfrm>
            <a:off x="4298767" y="3149621"/>
            <a:ext cx="937260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n-US" sz="26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'(</a:t>
            </a:r>
            <a:r>
              <a:rPr lang="en-US" sz="26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6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600" b="0" i="0" u="none" strike="noStrike" cap="none" dirty="0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88" name="Google Shape;688;p87"/>
          <p:cNvSpPr txBox="1"/>
          <p:nvPr/>
        </p:nvSpPr>
        <p:spPr>
          <a:xfrm>
            <a:off x="6042722" y="1691750"/>
            <a:ext cx="10392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252729" marR="0" lvl="0" indent="-2400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Noto Sans Symbols"/>
              <a:buChar char="+"/>
            </a:pPr>
            <a:r>
              <a:rPr lang="en-US" sz="26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65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325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325" b="0" i="1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2325" b="0" i="0" u="none" strike="noStrike" cap="none" baseline="30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9" name="Google Shape;689;p87"/>
          <p:cNvSpPr txBox="1"/>
          <p:nvPr/>
        </p:nvSpPr>
        <p:spPr>
          <a:xfrm>
            <a:off x="4283900" y="1691750"/>
            <a:ext cx="1870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Times New Roman"/>
              <a:buNone/>
            </a:pPr>
            <a:r>
              <a:rPr lang="en-US" sz="265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6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'( </a:t>
            </a:r>
            <a:r>
              <a:rPr lang="en-US" sz="265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6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65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</a:t>
            </a:r>
            <a:r>
              <a:rPr lang="en-US" sz="265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</a:t>
            </a:r>
            <a:r>
              <a:rPr lang="en-US" sz="2325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325" b="0" i="1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2325" b="0" i="0" u="none" strike="noStrike" cap="none" baseline="30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0" name="Google Shape;690;p87"/>
          <p:cNvSpPr txBox="1"/>
          <p:nvPr/>
        </p:nvSpPr>
        <p:spPr>
          <a:xfrm>
            <a:off x="354842" y="6474967"/>
            <a:ext cx="196842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Texas A&amp;M Dept of Statistics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819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88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Probability Review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935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0"/>
          <p:cNvSpPr txBox="1">
            <a:spLocks noGrp="1"/>
          </p:cNvSpPr>
          <p:nvPr>
            <p:ph type="title" idx="4294967295"/>
          </p:nvPr>
        </p:nvSpPr>
        <p:spPr>
          <a:xfrm>
            <a:off x="-18288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lang="en-US" dirty="0">
                <a:solidFill>
                  <a:srgbClr val="000000"/>
                </a:solidFill>
              </a:rPr>
              <a:t>Probability Theory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708" name="Google Shape;708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333500"/>
            <a:ext cx="8382000" cy="499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49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9"/>
          <p:cNvSpPr txBox="1">
            <a:spLocks noGrp="1"/>
          </p:cNvSpPr>
          <p:nvPr>
            <p:ph type="title" idx="4294967295"/>
          </p:nvPr>
        </p:nvSpPr>
        <p:spPr>
          <a:xfrm>
            <a:off x="-1828800" y="3286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lang="en-US" dirty="0">
                <a:solidFill>
                  <a:srgbClr val="000000"/>
                </a:solidFill>
              </a:rPr>
              <a:t>Probability Theory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701" name="Google Shape;701;p89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676400"/>
            <a:ext cx="7848600" cy="3709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32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Vectors and Matrices</a:t>
            </a:r>
            <a:endParaRPr/>
          </a:p>
        </p:txBody>
      </p:sp>
      <p:sp>
        <p:nvSpPr>
          <p:cNvPr id="321" name="Google Shape;321;p52"/>
          <p:cNvSpPr txBox="1">
            <a:spLocks noGrp="1"/>
          </p:cNvSpPr>
          <p:nvPr>
            <p:ph type="body" idx="4294967295"/>
          </p:nvPr>
        </p:nvSpPr>
        <p:spPr>
          <a:xfrm>
            <a:off x="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/>
              <a:t>Collections </a:t>
            </a:r>
            <a:r>
              <a:rPr lang="en-US" dirty="0"/>
              <a:t>of ordered numbers that represent </a:t>
            </a:r>
            <a:r>
              <a:rPr lang="en-US" dirty="0" smtClean="0"/>
              <a:t>movements </a:t>
            </a:r>
            <a:r>
              <a:rPr lang="en-US" dirty="0"/>
              <a:t>in space, </a:t>
            </a:r>
            <a:r>
              <a:rPr lang="en-US" dirty="0" smtClean="0"/>
              <a:t>word </a:t>
            </a:r>
            <a:r>
              <a:rPr lang="en-US" dirty="0"/>
              <a:t>counts, movie ratings, pixel </a:t>
            </a:r>
            <a:r>
              <a:rPr lang="en-US" dirty="0" smtClean="0"/>
              <a:t>brightness, </a:t>
            </a:r>
            <a:r>
              <a:rPr lang="en-US" dirty="0"/>
              <a:t>etc. </a:t>
            </a:r>
            <a:endParaRPr lang="en-US" dirty="0" smtClean="0"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dirty="0" smtClean="0"/>
              <a:t>Vector </a:t>
            </a:r>
            <a:r>
              <a:rPr lang="en-US" dirty="0"/>
              <a:t>is a mathematical quantity that has magnitude and </a:t>
            </a:r>
            <a:r>
              <a:rPr lang="en-US" dirty="0" smtClean="0"/>
              <a:t>direction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 smtClean="0"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23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42900" y="1063229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endParaRPr lang="en-GB" alt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60338"/>
            <a:ext cx="6991350" cy="765175"/>
          </a:xfrm>
        </p:spPr>
        <p:txBody>
          <a:bodyPr/>
          <a:lstStyle/>
          <a:p>
            <a:r>
              <a:rPr lang="en-US" dirty="0" smtClean="0"/>
              <a:t>Random Variable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2900" y="1480883"/>
            <a:ext cx="81153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random variable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usually written X, is a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whose possible values are numerical outcomes of a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phenomenon or experiment.</a:t>
            </a:r>
            <a:endParaRPr lang="en-US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352800"/>
            <a:ext cx="85725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spcBef>
                <a:spcPct val="20000"/>
              </a:spcBef>
              <a:defRPr/>
            </a:pPr>
            <a:r>
              <a:rPr lang="en-US" sz="2000" b="1" dirty="0">
                <a:solidFill>
                  <a:srgbClr val="009900"/>
                </a:solidFill>
                <a:latin typeface="Arial" charset="0"/>
                <a:cs typeface="Arial" charset="0"/>
              </a:rPr>
              <a:t>Examples</a:t>
            </a:r>
          </a:p>
          <a:p>
            <a:pPr marL="600075" lvl="1" indent="-257175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000" dirty="0">
                <a:latin typeface="Arial" charset="0"/>
                <a:cs typeface="Arial" charset="0"/>
              </a:rPr>
              <a:t>X = number of heads when the experiment is flipping a coin 20 times.</a:t>
            </a:r>
          </a:p>
          <a:p>
            <a:pPr marL="600075" lvl="1" indent="-257175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000" dirty="0">
                <a:latin typeface="Arial" charset="0"/>
                <a:cs typeface="Arial" charset="0"/>
              </a:rPr>
              <a:t>C = the daily change in a stock price. </a:t>
            </a:r>
          </a:p>
          <a:p>
            <a:pPr marL="600075" lvl="1" indent="-257175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000" dirty="0">
                <a:latin typeface="Arial" charset="0"/>
                <a:cs typeface="Arial" charset="0"/>
              </a:rPr>
              <a:t>R = the number of kilometers per </a:t>
            </a:r>
            <a:r>
              <a:rPr lang="en-US" sz="2000" dirty="0" err="1" smtClean="0">
                <a:latin typeface="Arial" charset="0"/>
                <a:cs typeface="Arial" charset="0"/>
              </a:rPr>
              <a:t>litre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you get on your </a:t>
            </a:r>
            <a:r>
              <a:rPr lang="en-US" sz="2000" dirty="0" smtClean="0">
                <a:latin typeface="Arial" charset="0"/>
                <a:cs typeface="Arial" charset="0"/>
              </a:rPr>
              <a:t>car </a:t>
            </a:r>
            <a:r>
              <a:rPr lang="en-US" sz="2000" dirty="0">
                <a:latin typeface="Arial" charset="0"/>
                <a:cs typeface="Arial" charset="0"/>
              </a:rPr>
              <a:t>during a family vacation.</a:t>
            </a:r>
          </a:p>
          <a:p>
            <a:pPr eaLnBrk="1" hangingPunct="1">
              <a:defRPr/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67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02"/>
          <p:cNvSpPr txBox="1">
            <a:spLocks noGrp="1"/>
          </p:cNvSpPr>
          <p:nvPr>
            <p:ph type="title" idx="4294967295"/>
          </p:nvPr>
        </p:nvSpPr>
        <p:spPr>
          <a:xfrm>
            <a:off x="201705" y="2782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lang="en-US" dirty="0" smtClean="0">
                <a:solidFill>
                  <a:srgbClr val="000000"/>
                </a:solidFill>
              </a:rPr>
              <a:t>Random Variable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95" name="Google Shape;795;p102"/>
          <p:cNvSpPr txBox="1">
            <a:spLocks noGrp="1"/>
          </p:cNvSpPr>
          <p:nvPr>
            <p:ph type="body" idx="4294967295"/>
          </p:nvPr>
        </p:nvSpPr>
        <p:spPr>
          <a:xfrm>
            <a:off x="0" y="1600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</a:t>
            </a:r>
            <a:endParaRPr/>
          </a:p>
        </p:txBody>
      </p:sp>
      <p:pic>
        <p:nvPicPr>
          <p:cNvPr id="796" name="Google Shape;796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987" y="1514360"/>
            <a:ext cx="7820025" cy="4886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616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42900" y="1063229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endParaRPr lang="en-GB" alt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0" y="160338"/>
            <a:ext cx="6991350" cy="765175"/>
          </a:xfrm>
        </p:spPr>
        <p:txBody>
          <a:bodyPr/>
          <a:lstStyle/>
          <a:p>
            <a:r>
              <a:rPr lang="en-US" dirty="0"/>
              <a:t>Random Variable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42900" y="1349276"/>
            <a:ext cx="81915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9900"/>
                </a:solidFill>
                <a:latin typeface="Arial" panose="020B0604020202020204" pitchFamily="34" charset="0"/>
              </a:rPr>
              <a:t>Discrete Random Variable</a:t>
            </a:r>
            <a:r>
              <a:rPr lang="en-US" altLang="en-US" sz="2000" dirty="0">
                <a:solidFill>
                  <a:srgbClr val="009900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  one that takes on a </a:t>
            </a:r>
            <a:r>
              <a:rPr lang="en-US" altLang="en-US" sz="2000" b="1" i="1" dirty="0">
                <a:latin typeface="Arial" panose="020B0604020202020204" pitchFamily="34" charset="0"/>
              </a:rPr>
              <a:t>countable</a:t>
            </a:r>
            <a:r>
              <a:rPr lang="en-US" altLang="en-US" sz="2000" dirty="0">
                <a:latin typeface="Arial" panose="020B0604020202020204" pitchFamily="34" charset="0"/>
              </a:rPr>
              <a:t> number of values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Arial" panose="020B0604020202020204" pitchFamily="34" charset="0"/>
              </a:rPr>
              <a:t> usually </a:t>
            </a:r>
            <a:r>
              <a:rPr lang="en-US" altLang="en-US" sz="2000" dirty="0">
                <a:latin typeface="Arial" panose="020B0604020202020204" pitchFamily="34" charset="0"/>
              </a:rPr>
              <a:t>count data [Number of</a:t>
            </a:r>
            <a:r>
              <a:rPr lang="en-US" altLang="en-US" sz="2000" dirty="0" smtClean="0">
                <a:latin typeface="Arial" panose="020B0604020202020204" pitchFamily="34" charset="0"/>
              </a:rPr>
              <a:t>]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Arial" panose="020B0604020202020204" pitchFamily="34" charset="0"/>
              </a:rPr>
              <a:t> list </a:t>
            </a:r>
            <a:r>
              <a:rPr lang="en-US" altLang="en-US" sz="2000" b="1" dirty="0">
                <a:latin typeface="Arial" panose="020B0604020202020204" pitchFamily="34" charset="0"/>
              </a:rPr>
              <a:t>all</a:t>
            </a:r>
            <a:r>
              <a:rPr lang="en-US" altLang="en-US" sz="2000" dirty="0">
                <a:latin typeface="Arial" panose="020B0604020202020204" pitchFamily="34" charset="0"/>
              </a:rPr>
              <a:t> possible outcomes without missing </a:t>
            </a:r>
            <a:r>
              <a:rPr lang="en-US" altLang="en-US" sz="2000" dirty="0" smtClean="0">
                <a:latin typeface="Arial" panose="020B0604020202020204" pitchFamily="34" charset="0"/>
              </a:rPr>
              <a:t>any of them</a:t>
            </a:r>
            <a:endParaRPr lang="en-US" altLang="en-US" sz="2000" b="1" u="sng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90500" y="3277261"/>
            <a:ext cx="84963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9900"/>
                </a:solidFill>
                <a:latin typeface="Arial" panose="020B0604020202020204" pitchFamily="34" charset="0"/>
              </a:rPr>
              <a:t>Example: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Arial" panose="020B0604020202020204" pitchFamily="34" charset="0"/>
              </a:rPr>
              <a:t> X = sum of values on the roll of two dice: </a:t>
            </a:r>
            <a:endParaRPr lang="en-US" altLang="en-US" sz="2000" dirty="0" smtClean="0">
              <a:latin typeface="Arial" panose="020B0604020202020204" pitchFamily="34" charset="0"/>
            </a:endParaRPr>
          </a:p>
          <a:p>
            <a:pPr marL="914400" lvl="2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	X </a:t>
            </a:r>
            <a:r>
              <a:rPr lang="en-US" altLang="en-US" sz="2000" dirty="0">
                <a:latin typeface="Arial" panose="020B0604020202020204" pitchFamily="34" charset="0"/>
              </a:rPr>
              <a:t>has to be either 2, 3, 4, …, or 12</a:t>
            </a:r>
            <a:r>
              <a:rPr lang="en-US" altLang="en-US" sz="1600" dirty="0">
                <a:latin typeface="Arial" panose="020B0604020202020204" pitchFamily="34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Arial" panose="020B0604020202020204" pitchFamily="34" charset="0"/>
              </a:rPr>
              <a:t> Y = number of </a:t>
            </a:r>
            <a:r>
              <a:rPr lang="en-US" altLang="en-US" sz="2000" dirty="0" smtClean="0">
                <a:latin typeface="Arial" panose="020B0604020202020204" pitchFamily="34" charset="0"/>
              </a:rPr>
              <a:t>students in </a:t>
            </a:r>
            <a:r>
              <a:rPr lang="en-US" altLang="en-US" sz="2000" dirty="0" err="1" smtClean="0">
                <a:latin typeface="Arial" panose="020B0604020202020204" pitchFamily="34" charset="0"/>
              </a:rPr>
              <a:t>MTech</a:t>
            </a:r>
            <a:r>
              <a:rPr lang="en-US" altLang="en-US" sz="2000" dirty="0" smtClean="0">
                <a:latin typeface="Arial" panose="020B0604020202020204" pitchFamily="34" charset="0"/>
              </a:rPr>
              <a:t> DSE: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</a:t>
            </a:r>
            <a:r>
              <a:rPr lang="en-US" altLang="en-US" sz="2000" dirty="0" smtClean="0">
                <a:latin typeface="Arial" panose="020B0604020202020204" pitchFamily="34" charset="0"/>
              </a:rPr>
              <a:t>    Y </a:t>
            </a:r>
            <a:r>
              <a:rPr lang="en-US" altLang="en-US" sz="2000" dirty="0">
                <a:latin typeface="Arial" panose="020B0604020202020204" pitchFamily="34" charset="0"/>
              </a:rPr>
              <a:t>has to be </a:t>
            </a:r>
            <a:r>
              <a:rPr lang="en-US" altLang="en-US" sz="2000" dirty="0" smtClean="0">
                <a:latin typeface="Arial" panose="020B0604020202020204" pitchFamily="34" charset="0"/>
              </a:rPr>
              <a:t>60,65,70 …………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66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42900" y="1063229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endParaRPr lang="en-GB" alt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0" y="160338"/>
            <a:ext cx="6991350" cy="765175"/>
          </a:xfrm>
        </p:spPr>
        <p:txBody>
          <a:bodyPr/>
          <a:lstStyle/>
          <a:p>
            <a:r>
              <a:rPr lang="en-US" dirty="0"/>
              <a:t>Random Variable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8600" y="1505301"/>
            <a:ext cx="81153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9900"/>
                </a:solidFill>
                <a:latin typeface="Arial" panose="020B0604020202020204" pitchFamily="34" charset="0"/>
              </a:rPr>
              <a:t>Continuous Random Variable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dirty="0" smtClean="0">
                <a:latin typeface="Arial" panose="020B0604020202020204" pitchFamily="34" charset="0"/>
              </a:rPr>
              <a:t>Variable that </a:t>
            </a:r>
            <a:r>
              <a:rPr lang="en-US" altLang="en-US" sz="2000" dirty="0">
                <a:latin typeface="Arial" panose="020B0604020202020204" pitchFamily="34" charset="0"/>
              </a:rPr>
              <a:t>takes on an uncountable number of values 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dirty="0">
                <a:latin typeface="Arial" panose="020B0604020202020204" pitchFamily="34" charset="0"/>
              </a:rPr>
              <a:t>U</a:t>
            </a:r>
            <a:r>
              <a:rPr lang="en-US" altLang="en-US" sz="2000" dirty="0" smtClean="0">
                <a:latin typeface="Arial" panose="020B0604020202020204" pitchFamily="34" charset="0"/>
              </a:rPr>
              <a:t>sually </a:t>
            </a:r>
            <a:r>
              <a:rPr lang="en-US" altLang="en-US" sz="2000" dirty="0">
                <a:latin typeface="Arial" panose="020B0604020202020204" pitchFamily="34" charset="0"/>
              </a:rPr>
              <a:t>measurement data [time, weight, distance, </a:t>
            </a:r>
            <a:r>
              <a:rPr lang="en-US" altLang="en-US" sz="2000" dirty="0" err="1">
                <a:latin typeface="Arial" panose="020B0604020202020204" pitchFamily="34" charset="0"/>
              </a:rPr>
              <a:t>etc</a:t>
            </a:r>
            <a:r>
              <a:rPr lang="en-US" altLang="en-US" sz="2000" dirty="0">
                <a:latin typeface="Arial" panose="020B0604020202020204" pitchFamily="34" charset="0"/>
              </a:rPr>
              <a:t>]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dirty="0" smtClean="0">
                <a:latin typeface="Arial" panose="020B0604020202020204" pitchFamily="34" charset="0"/>
              </a:rPr>
              <a:t>You </a:t>
            </a:r>
            <a:r>
              <a:rPr lang="en-US" altLang="en-US" sz="2000" dirty="0">
                <a:latin typeface="Arial" panose="020B0604020202020204" pitchFamily="34" charset="0"/>
              </a:rPr>
              <a:t>can never list all possible outcomes even if you had an infinite amount of time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600" y="4126011"/>
            <a:ext cx="81153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9900"/>
                </a:solidFill>
                <a:latin typeface="Arial" panose="020B0604020202020204" pitchFamily="34" charset="0"/>
              </a:rPr>
              <a:t>Example: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X </a:t>
            </a:r>
            <a:r>
              <a:rPr lang="en-US" altLang="en-US" sz="2000" dirty="0">
                <a:latin typeface="Arial" panose="020B0604020202020204" pitchFamily="34" charset="0"/>
              </a:rPr>
              <a:t>=  time it takes you to drive home from work place: X &gt; 0, might be 30.1 minutes measured to the nearest tenth but in reality the actual time is 30.10000001…………………. minutes?)</a:t>
            </a:r>
          </a:p>
          <a:p>
            <a:pPr indent="-2571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Exercise: try to list all possible numbers between 0 and 1</a:t>
            </a:r>
          </a:p>
        </p:txBody>
      </p:sp>
    </p:spTree>
    <p:extLst>
      <p:ext uri="{BB962C8B-B14F-4D97-AF65-F5344CB8AC3E}">
        <p14:creationId xmlns:p14="http://schemas.microsoft.com/office/powerpoint/2010/main" val="187408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91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lang="en-US" dirty="0"/>
              <a:t>Probability Theory</a:t>
            </a:r>
            <a:endParaRPr dirty="0"/>
          </a:p>
        </p:txBody>
      </p:sp>
      <p:pic>
        <p:nvPicPr>
          <p:cNvPr id="715" name="Google Shape;715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423734"/>
            <a:ext cx="6677025" cy="5049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27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92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lang="en-US" dirty="0"/>
              <a:t>Probability Theory</a:t>
            </a:r>
            <a:endParaRPr dirty="0"/>
          </a:p>
        </p:txBody>
      </p:sp>
      <p:pic>
        <p:nvPicPr>
          <p:cNvPr id="722" name="Google Shape;722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676400"/>
            <a:ext cx="66294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12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93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lang="en-US" dirty="0"/>
              <a:t>Probability Theory</a:t>
            </a:r>
            <a:endParaRPr dirty="0"/>
          </a:p>
        </p:txBody>
      </p:sp>
      <p:pic>
        <p:nvPicPr>
          <p:cNvPr id="729" name="Google Shape;729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524000"/>
            <a:ext cx="7162800" cy="4672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91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3400"/>
            <a:ext cx="9144000" cy="750888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latin typeface="+mn-lt"/>
              </a:rPr>
              <a:t>Probability Theory</a:t>
            </a:r>
            <a:endParaRPr lang="en-US" sz="4400" b="1" dirty="0">
              <a:latin typeface="+mn-lt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371600"/>
            <a:ext cx="8458200" cy="4648200"/>
          </a:xfrm>
        </p:spPr>
        <p:txBody>
          <a:bodyPr>
            <a:noAutofit/>
          </a:bodyPr>
          <a:lstStyle/>
          <a:p>
            <a:pPr algn="just"/>
            <a:r>
              <a:rPr lang="en-IN" sz="2000" dirty="0"/>
              <a:t>X and Y are two </a:t>
            </a:r>
            <a:r>
              <a:rPr lang="en-IN" sz="2000" dirty="0" smtClean="0"/>
              <a:t>discrete  random </a:t>
            </a:r>
            <a:r>
              <a:rPr lang="en-IN" sz="2000" dirty="0"/>
              <a:t>variables.</a:t>
            </a:r>
          </a:p>
          <a:p>
            <a:pPr algn="just"/>
            <a:r>
              <a:rPr lang="en-IN" sz="2000" dirty="0"/>
              <a:t>X can take any of the values </a:t>
            </a:r>
            <a:r>
              <a:rPr lang="en-IN" sz="2000" b="1" i="1" dirty="0"/>
              <a:t>x</a:t>
            </a:r>
            <a:r>
              <a:rPr lang="en-IN" sz="2000" b="1" i="1" baseline="-25000" dirty="0"/>
              <a:t>i</a:t>
            </a:r>
            <a:r>
              <a:rPr lang="en-IN" sz="2000" dirty="0"/>
              <a:t>, </a:t>
            </a:r>
            <a:r>
              <a:rPr lang="en-IN" sz="2000" dirty="0" err="1"/>
              <a:t>i</a:t>
            </a:r>
            <a:r>
              <a:rPr lang="en-IN" sz="2000" dirty="0"/>
              <a:t> = 1, . . . , M, and Y can take the values </a:t>
            </a:r>
            <a:r>
              <a:rPr lang="en-IN" sz="2000" b="1" i="1" dirty="0"/>
              <a:t>y</a:t>
            </a:r>
            <a:r>
              <a:rPr lang="en-IN" sz="2000" b="1" i="1" baseline="-25000" dirty="0"/>
              <a:t>j</a:t>
            </a:r>
            <a:r>
              <a:rPr lang="en-IN" sz="2000" dirty="0"/>
              <a:t>, j = 1, . . . , L. </a:t>
            </a:r>
          </a:p>
          <a:p>
            <a:pPr algn="just"/>
            <a:r>
              <a:rPr lang="en-IN" sz="2000" dirty="0"/>
              <a:t>Let a total of N trials in which we sample both of the variables X and Y, and let the number of such trials in which X = </a:t>
            </a:r>
            <a:r>
              <a:rPr lang="en-IN" sz="2000" b="1" i="1" dirty="0"/>
              <a:t>x</a:t>
            </a:r>
            <a:r>
              <a:rPr lang="en-IN" sz="2000" b="1" i="1" baseline="-25000" dirty="0"/>
              <a:t>i</a:t>
            </a:r>
            <a:r>
              <a:rPr lang="en-IN" sz="2000" dirty="0"/>
              <a:t> and Y = </a:t>
            </a:r>
            <a:r>
              <a:rPr lang="en-IN" sz="2000" b="1" i="1" dirty="0"/>
              <a:t>y</a:t>
            </a:r>
            <a:r>
              <a:rPr lang="en-IN" sz="2000" b="1" i="1" baseline="-25000" dirty="0"/>
              <a:t>j</a:t>
            </a:r>
            <a:r>
              <a:rPr lang="en-IN" sz="2000" dirty="0"/>
              <a:t> be </a:t>
            </a:r>
            <a:r>
              <a:rPr lang="en-IN" sz="2000" b="1" i="1" dirty="0"/>
              <a:t>n</a:t>
            </a:r>
            <a:r>
              <a:rPr lang="en-IN" sz="2000" b="1" i="1" baseline="-25000" dirty="0"/>
              <a:t>ij</a:t>
            </a:r>
            <a:r>
              <a:rPr lang="en-IN" sz="2000" dirty="0"/>
              <a:t> . </a:t>
            </a:r>
          </a:p>
          <a:p>
            <a:pPr algn="just"/>
            <a:r>
              <a:rPr lang="en-IN" sz="2000" dirty="0"/>
              <a:t>Let the number of trials in which X takes the value </a:t>
            </a:r>
            <a:r>
              <a:rPr lang="en-IN" sz="2000" b="1" i="1" dirty="0"/>
              <a:t>x</a:t>
            </a:r>
            <a:r>
              <a:rPr lang="en-IN" sz="2000" b="1" i="1" baseline="-25000" dirty="0"/>
              <a:t>i </a:t>
            </a:r>
            <a:r>
              <a:rPr lang="en-IN" sz="2000" dirty="0"/>
              <a:t> be denoted by </a:t>
            </a:r>
            <a:r>
              <a:rPr lang="en-IN" sz="2000" b="1" i="1" dirty="0" err="1"/>
              <a:t>c</a:t>
            </a:r>
            <a:r>
              <a:rPr lang="en-IN" sz="2000" b="1" i="1" baseline="-25000" dirty="0" err="1"/>
              <a:t>i</a:t>
            </a:r>
            <a:r>
              <a:rPr lang="en-IN" sz="2000" dirty="0"/>
              <a:t>, and similarly let the number of trials in which Y takes the value </a:t>
            </a:r>
            <a:r>
              <a:rPr lang="en-IN" sz="2000" b="1" i="1" dirty="0"/>
              <a:t>y</a:t>
            </a:r>
            <a:r>
              <a:rPr lang="en-IN" sz="2000" b="1" i="1" baseline="-25000" dirty="0"/>
              <a:t>j </a:t>
            </a:r>
            <a:r>
              <a:rPr lang="en-IN" sz="2000" dirty="0"/>
              <a:t> be denoted by </a:t>
            </a:r>
            <a:r>
              <a:rPr lang="en-IN" sz="2000" b="1" i="1" dirty="0" err="1"/>
              <a:t>r</a:t>
            </a:r>
            <a:r>
              <a:rPr lang="en-IN" sz="2000" b="1" i="1" baseline="-25000" dirty="0" err="1"/>
              <a:t>j</a:t>
            </a:r>
            <a:r>
              <a:rPr lang="en-IN" sz="2000" dirty="0"/>
              <a:t> .</a:t>
            </a:r>
          </a:p>
          <a:p>
            <a:pPr algn="just"/>
            <a:endParaRPr lang="en-US" sz="2000" dirty="0"/>
          </a:p>
        </p:txBody>
      </p:sp>
      <p:pic>
        <p:nvPicPr>
          <p:cNvPr id="4" name="Picture 2" descr="D:\Study materials(Pilani)\Sem-I (2015)\WILP Machine Learning\Slides [Machine Learning-BISHOP]\Image Figure\Figure1.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810000"/>
            <a:ext cx="4189361" cy="274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11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3400"/>
            <a:ext cx="9144000" cy="750888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latin typeface="+mn-lt"/>
              </a:rPr>
              <a:t>Probability Theory</a:t>
            </a:r>
            <a:endParaRPr lang="en-US" sz="4400" b="1" dirty="0">
              <a:latin typeface="+mn-l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3" y="1371600"/>
            <a:ext cx="83343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2302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5"/>
          <p:cNvSpPr txBox="1">
            <a:spLocks noGrp="1"/>
          </p:cNvSpPr>
          <p:nvPr>
            <p:ph type="title" idx="4294967295"/>
          </p:nvPr>
        </p:nvSpPr>
        <p:spPr>
          <a:xfrm>
            <a:off x="0" y="46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lang="en-US" dirty="0" smtClean="0">
                <a:solidFill>
                  <a:srgbClr val="000000"/>
                </a:solidFill>
              </a:rPr>
              <a:t>Bayes Rule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742" name="Google Shape;742;p95"/>
          <p:cNvPicPr preferRelativeResize="0"/>
          <p:nvPr/>
        </p:nvPicPr>
        <p:blipFill rotWithShape="1">
          <a:blip r:embed="rId3">
            <a:alphaModFix/>
          </a:blip>
          <a:srcRect t="1" b="46309"/>
          <a:stretch/>
        </p:blipFill>
        <p:spPr>
          <a:xfrm>
            <a:off x="152400" y="1447801"/>
            <a:ext cx="8077200" cy="2666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883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4"/>
          <p:cNvSpPr txBox="1">
            <a:spLocks noGrp="1"/>
          </p:cNvSpPr>
          <p:nvPr>
            <p:ph type="title" idx="4294967295"/>
          </p:nvPr>
        </p:nvSpPr>
        <p:spPr>
          <a:xfrm>
            <a:off x="186117" y="3810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Vectors</a:t>
            </a:r>
            <a:endParaRPr dirty="0"/>
          </a:p>
        </p:txBody>
      </p:sp>
      <p:sp>
        <p:nvSpPr>
          <p:cNvPr id="337" name="Google Shape;337;p54"/>
          <p:cNvSpPr txBox="1">
            <a:spLocks noGrp="1"/>
          </p:cNvSpPr>
          <p:nvPr>
            <p:ph type="body" idx="4294967295"/>
          </p:nvPr>
        </p:nvSpPr>
        <p:spPr>
          <a:xfrm>
            <a:off x="203579" y="3848184"/>
            <a:ext cx="4097338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Vectors can represent an offset in 2D or 3D space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Points are just vectors from the origin</a:t>
            </a:r>
            <a:endParaRPr/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</p:txBody>
      </p:sp>
      <p:sp>
        <p:nvSpPr>
          <p:cNvPr id="340" name="Google Shape;340;p54"/>
          <p:cNvSpPr txBox="1"/>
          <p:nvPr/>
        </p:nvSpPr>
        <p:spPr>
          <a:xfrm>
            <a:off x="4953000" y="1676400"/>
            <a:ext cx="403273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can also be treated as a </a:t>
            </a:r>
            <a:r>
              <a:rPr lang="en-US" sz="26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Such vectors don’t have a geometric interpretation, but calculations like “distance” still have value</a:t>
            </a:r>
            <a:endParaRPr dirty="0"/>
          </a:p>
        </p:txBody>
      </p:sp>
      <p:pic>
        <p:nvPicPr>
          <p:cNvPr id="341" name="Google Shape;34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779" y="1684421"/>
            <a:ext cx="2349159" cy="2043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060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97"/>
          <p:cNvSpPr txBox="1">
            <a:spLocks noGrp="1"/>
          </p:cNvSpPr>
          <p:nvPr>
            <p:ph type="title" idx="4294967295"/>
          </p:nvPr>
        </p:nvSpPr>
        <p:spPr>
          <a:xfrm>
            <a:off x="0" y="-30163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</a:pPr>
            <a:r>
              <a:rPr lang="en-US" dirty="0">
                <a:solidFill>
                  <a:srgbClr val="000000"/>
                </a:solidFill>
              </a:rPr>
              <a:t>Bayes </a:t>
            </a:r>
            <a:r>
              <a:rPr lang="en-US" dirty="0" smtClean="0">
                <a:solidFill>
                  <a:srgbClr val="000000"/>
                </a:solidFill>
              </a:rPr>
              <a:t>Rule Example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56" name="Google Shape;756;p97"/>
          <p:cNvSpPr txBox="1">
            <a:spLocks noGrp="1"/>
          </p:cNvSpPr>
          <p:nvPr>
            <p:ph type="body" idx="4294967295"/>
          </p:nvPr>
        </p:nvSpPr>
        <p:spPr>
          <a:xfrm>
            <a:off x="762000" y="228282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if patient has meningitis, then very often a stiff neck is observed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755" name="Google Shape;755;p97"/>
          <p:cNvSpPr txBox="1"/>
          <p:nvPr/>
        </p:nvSpPr>
        <p:spPr>
          <a:xfrm>
            <a:off x="486076" y="22098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0" u="non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7" name="Google Shape;757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3581400"/>
            <a:ext cx="8220903" cy="1485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15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99"/>
          <p:cNvSpPr txBox="1">
            <a:spLocks noGrp="1"/>
          </p:cNvSpPr>
          <p:nvPr>
            <p:ph type="body" idx="4294967295"/>
          </p:nvPr>
        </p:nvSpPr>
        <p:spPr>
          <a:xfrm>
            <a:off x="0" y="228282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772" name="Google Shape;772;p99"/>
          <p:cNvSpPr/>
          <p:nvPr/>
        </p:nvSpPr>
        <p:spPr>
          <a:xfrm>
            <a:off x="762000" y="1676400"/>
            <a:ext cx="38862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rule - Example</a:t>
            </a:r>
            <a:endParaRPr/>
          </a:p>
        </p:txBody>
      </p:sp>
      <p:sp>
        <p:nvSpPr>
          <p:cNvPr id="773" name="Google Shape;773;p99"/>
          <p:cNvSpPr txBox="1"/>
          <p:nvPr/>
        </p:nvSpPr>
        <p:spPr>
          <a:xfrm>
            <a:off x="486076" y="22098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5" name="Google Shape;775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083" y="1395981"/>
            <a:ext cx="9023584" cy="52681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53;p97"/>
          <p:cNvSpPr txBox="1">
            <a:spLocks/>
          </p:cNvSpPr>
          <p:nvPr/>
        </p:nvSpPr>
        <p:spPr>
          <a:xfrm>
            <a:off x="0" y="-30163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</a:pPr>
            <a:r>
              <a:rPr lang="en-US" smtClean="0">
                <a:solidFill>
                  <a:srgbClr val="000000"/>
                </a:solidFill>
              </a:rPr>
              <a:t>Bayes Rule Example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0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419600"/>
            <a:ext cx="6096000" cy="1143000"/>
          </a:xfrm>
        </p:spPr>
        <p:txBody>
          <a:bodyPr/>
          <a:lstStyle/>
          <a:p>
            <a:r>
              <a:rPr lang="en-US" dirty="0" smtClean="0"/>
              <a:t>Thank you for your time!!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1905000"/>
            <a:ext cx="1981200" cy="224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5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Vector</a:t>
            </a:r>
            <a:endParaRPr/>
          </a:p>
        </p:txBody>
      </p:sp>
      <p:sp>
        <p:nvSpPr>
          <p:cNvPr id="347" name="Google Shape;347;p55"/>
          <p:cNvSpPr txBox="1"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A column vector                    where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A row vector                    where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        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		denotes the transpose operation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350" name="Google Shape;350;p55" descr="addin_tm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264" y="1676400"/>
            <a:ext cx="1620000" cy="35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5" descr="addin_tm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20244" y="2182419"/>
            <a:ext cx="1308956" cy="1779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5" descr="addin_tmp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04400" y="4113890"/>
            <a:ext cx="1620000" cy="305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5" descr="addin_tmp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00800" y="4724400"/>
            <a:ext cx="3600000" cy="415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5" descr="addin_tmp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4400" y="5638800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72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6"/>
          <p:cNvSpPr txBox="1">
            <a:spLocks noGrp="1"/>
          </p:cNvSpPr>
          <p:nvPr>
            <p:ph type="title" idx="4294967295"/>
          </p:nvPr>
        </p:nvSpPr>
        <p:spPr>
          <a:xfrm>
            <a:off x="-2286000" y="44105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Inner Product</a:t>
            </a:r>
            <a:endParaRPr dirty="0"/>
          </a:p>
        </p:txBody>
      </p:sp>
      <p:sp>
        <p:nvSpPr>
          <p:cNvPr id="360" name="Google Shape;360;p56"/>
          <p:cNvSpPr txBox="1">
            <a:spLocks noGrp="1"/>
          </p:cNvSpPr>
          <p:nvPr>
            <p:ph type="body" idx="4294967295"/>
          </p:nvPr>
        </p:nvSpPr>
        <p:spPr>
          <a:xfrm>
            <a:off x="0" y="1469644"/>
            <a:ext cx="9144000" cy="5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Multiply corresponding entries of two vectors and add up the result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/>
              <a:t>If </a:t>
            </a:r>
            <a:r>
              <a:rPr lang="en-US" dirty="0"/>
              <a:t>B is a unit vector, then A·B gives the length of A which lies in the direction of B (projection)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363" name="Google Shape;363;p56" descr="addin_tm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6137" y="2590520"/>
            <a:ext cx="6211725" cy="1144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6" descr="http://upload.wikimedia.org/wikipedia/commons/thumb/3/3e/Dot_Product.svg/500px-Dot_Product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" y="4741468"/>
            <a:ext cx="1905000" cy="1615441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6"/>
          <p:cNvSpPr txBox="1"/>
          <p:nvPr/>
        </p:nvSpPr>
        <p:spPr>
          <a:xfrm>
            <a:off x="3479366" y="5179857"/>
            <a:ext cx="34657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(if B is unit-length hence norm is 1)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78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>
            <a:spLocks noGrp="1"/>
          </p:cNvSpPr>
          <p:nvPr>
            <p:ph type="body" idx="4294967295"/>
          </p:nvPr>
        </p:nvSpPr>
        <p:spPr>
          <a:xfrm>
            <a:off x="76200" y="1388862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2000" b="1" dirty="0" smtClean="0"/>
              <a:t>Norm</a:t>
            </a:r>
            <a:r>
              <a:rPr lang="en-US" sz="2000" dirty="0" smtClean="0"/>
              <a:t> </a:t>
            </a:r>
            <a:r>
              <a:rPr lang="en-US" sz="2000" dirty="0"/>
              <a:t>is a </a:t>
            </a:r>
            <a:r>
              <a:rPr lang="en-US" sz="2000" dirty="0">
                <a:hlinkClick r:id="rId3" tooltip="Function (mathematics)"/>
              </a:rPr>
              <a:t>function</a:t>
            </a:r>
            <a:r>
              <a:rPr lang="en-US" sz="2000" dirty="0"/>
              <a:t> that assigns a strictly positive </a:t>
            </a:r>
            <a:r>
              <a:rPr lang="en-US" sz="2000" i="1" dirty="0"/>
              <a:t>length</a:t>
            </a:r>
            <a:r>
              <a:rPr lang="en-US" sz="2000" dirty="0"/>
              <a:t> or </a:t>
            </a:r>
            <a:r>
              <a:rPr lang="en-US" sz="2000" i="1" dirty="0"/>
              <a:t>size</a:t>
            </a:r>
            <a:r>
              <a:rPr lang="en-US" sz="2000" dirty="0"/>
              <a:t> to each </a:t>
            </a:r>
            <a:r>
              <a:rPr lang="en-US" sz="2000" dirty="0">
                <a:hlinkClick r:id="rId4" tooltip="Vector (mathematics and physics)"/>
              </a:rPr>
              <a:t>vector</a:t>
            </a:r>
            <a:r>
              <a:rPr lang="en-US" sz="2000" dirty="0"/>
              <a:t> in a </a:t>
            </a:r>
            <a:r>
              <a:rPr lang="en-US" sz="2000" dirty="0">
                <a:hlinkClick r:id="rId5" tooltip="Vector space"/>
              </a:rPr>
              <a:t>vector space</a:t>
            </a:r>
            <a:r>
              <a:rPr lang="en-US" sz="2000" dirty="0"/>
              <a:t>—except for the </a:t>
            </a:r>
            <a:r>
              <a:rPr lang="en-US" sz="2000" dirty="0">
                <a:hlinkClick r:id="rId6" tooltip="Zero vector"/>
              </a:rPr>
              <a:t>zero </a:t>
            </a:r>
            <a:r>
              <a:rPr lang="en-US" sz="2000" dirty="0" smtClean="0">
                <a:hlinkClick r:id="rId6" tooltip="Zero vector"/>
              </a:rPr>
              <a:t>vector</a:t>
            </a:r>
            <a:endParaRPr lang="en-US" sz="2000" dirty="0" smtClean="0"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lang="en-US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1800" b="1" dirty="0" smtClean="0"/>
              <a:t>L</a:t>
            </a:r>
            <a:r>
              <a:rPr lang="en-US" sz="1800" b="1" baseline="30000" dirty="0" smtClean="0"/>
              <a:t>1</a:t>
            </a:r>
            <a:r>
              <a:rPr lang="en-US" sz="1800" b="1" dirty="0" smtClean="0"/>
              <a:t> norm - </a:t>
            </a:r>
            <a:r>
              <a:rPr lang="en-US" sz="1800" dirty="0" smtClean="0">
                <a:hlinkClick r:id="rId7" tooltip="Dimension (vector space)"/>
              </a:rPr>
              <a:t>One-dimensional</a:t>
            </a:r>
            <a:r>
              <a:rPr lang="en-US" sz="1800" dirty="0" smtClean="0"/>
              <a:t> </a:t>
            </a:r>
            <a:r>
              <a:rPr lang="en-US" sz="1800" dirty="0"/>
              <a:t>vector spaces</a:t>
            </a:r>
            <a:endParaRPr lang="en-US" sz="1800" b="1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800" b="1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800" b="1" dirty="0"/>
          </a:p>
          <a:p>
            <a:pPr lv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lang="en-US" sz="1800" b="1" dirty="0" smtClean="0"/>
          </a:p>
          <a:p>
            <a:pPr lv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1800" b="1" dirty="0" smtClean="0"/>
              <a:t>L</a:t>
            </a:r>
            <a:r>
              <a:rPr lang="en-US" sz="1800" b="1" baseline="30000" dirty="0" smtClean="0"/>
              <a:t>2</a:t>
            </a:r>
            <a:r>
              <a:rPr lang="en-US" sz="1800" b="1" dirty="0" smtClean="0"/>
              <a:t> norm - </a:t>
            </a:r>
            <a:r>
              <a:rPr lang="en-US" sz="1800" i="1" dirty="0"/>
              <a:t>n</a:t>
            </a:r>
            <a:r>
              <a:rPr lang="en-US" sz="1800" dirty="0"/>
              <a:t>-dimensional </a:t>
            </a:r>
            <a:r>
              <a:rPr lang="en-US" sz="1800" dirty="0">
                <a:hlinkClick r:id="rId8" tooltip="Euclidean space"/>
              </a:rPr>
              <a:t>Euclidean space</a:t>
            </a:r>
            <a:r>
              <a:rPr lang="en-US" sz="1800" dirty="0"/>
              <a:t> </a:t>
            </a:r>
            <a:r>
              <a:rPr lang="en-US" sz="1800" b="1" dirty="0"/>
              <a:t>R</a:t>
            </a:r>
            <a:r>
              <a:rPr lang="en-US" sz="1800" i="1" baseline="30000" dirty="0"/>
              <a:t>n</a:t>
            </a:r>
            <a:r>
              <a:rPr lang="en-US" sz="1800" dirty="0"/>
              <a:t>,</a:t>
            </a:r>
            <a:endParaRPr sz="1800" b="1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800" b="1" dirty="0"/>
          </a:p>
          <a:p>
            <a:pPr eaLnBrk="0" hangingPunct="0">
              <a:spcBef>
                <a:spcPct val="0"/>
              </a:spcBef>
            </a:pPr>
            <a:endParaRPr lang="en-US" sz="1800" b="1" dirty="0" smtClean="0"/>
          </a:p>
          <a:p>
            <a:pPr eaLnBrk="0" hangingPunct="0">
              <a:spcBef>
                <a:spcPct val="0"/>
              </a:spcBef>
            </a:pPr>
            <a:endParaRPr lang="en-US" sz="1800" b="1" dirty="0"/>
          </a:p>
          <a:p>
            <a:pPr eaLnBrk="0" hangingPunct="0">
              <a:spcBef>
                <a:spcPct val="0"/>
              </a:spcBef>
            </a:pPr>
            <a:r>
              <a:rPr lang="en-US" sz="1800" b="1" dirty="0"/>
              <a:t>L</a:t>
            </a:r>
            <a:r>
              <a:rPr lang="en-US" sz="1800" b="1" baseline="30000" dirty="0"/>
              <a:t>p</a:t>
            </a:r>
            <a:r>
              <a:rPr lang="en-US" sz="1800" b="1" dirty="0"/>
              <a:t> norm </a:t>
            </a:r>
            <a:r>
              <a:rPr lang="en-US" sz="1800" dirty="0"/>
              <a:t>- </a:t>
            </a:r>
            <a:r>
              <a:rPr lang="en-US" altLang="en-US" sz="1800" dirty="0"/>
              <a:t>Let p ≥ 1 be a </a:t>
            </a:r>
            <a:r>
              <a:rPr lang="en-US" altLang="en-US" sz="1800" dirty="0" smtClean="0"/>
              <a:t>real </a:t>
            </a:r>
            <a:r>
              <a:rPr lang="en-US" altLang="en-US" sz="1800" dirty="0"/>
              <a:t>number. The p norm </a:t>
            </a:r>
            <a:r>
              <a:rPr lang="en-US" altLang="en-US" sz="1800" dirty="0" smtClean="0"/>
              <a:t>of vector x=(x</a:t>
            </a:r>
            <a:r>
              <a:rPr lang="en-US" altLang="en-US" sz="1800" baseline="-25000" dirty="0" smtClean="0"/>
              <a:t>1</a:t>
            </a:r>
            <a:r>
              <a:rPr lang="en-US" altLang="en-US" sz="1800" dirty="0" smtClean="0"/>
              <a:t>,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x</a:t>
            </a:r>
            <a:r>
              <a:rPr lang="en-US" altLang="en-US" sz="1800" baseline="-25000" dirty="0"/>
              <a:t>2</a:t>
            </a:r>
            <a:r>
              <a:rPr lang="en-US" altLang="en-US" sz="1800" dirty="0" smtClean="0"/>
              <a:t>,…x</a:t>
            </a:r>
            <a:r>
              <a:rPr lang="en-US" altLang="en-US" sz="1800" baseline="-25000" dirty="0" smtClean="0"/>
              <a:t>n</a:t>
            </a:r>
            <a:r>
              <a:rPr lang="en-US" altLang="en-US" sz="1800" dirty="0" smtClean="0"/>
              <a:t>)</a:t>
            </a:r>
            <a:endParaRPr lang="en-US" altLang="en-US" sz="1800" dirty="0"/>
          </a:p>
        </p:txBody>
      </p:sp>
      <p:sp>
        <p:nvSpPr>
          <p:cNvPr id="374" name="Google Shape;374;p57"/>
          <p:cNvSpPr txBox="1">
            <a:spLocks noGrp="1"/>
          </p:cNvSpPr>
          <p:nvPr>
            <p:ph type="title" idx="4294967295"/>
          </p:nvPr>
        </p:nvSpPr>
        <p:spPr>
          <a:xfrm>
            <a:off x="-3124200" y="27329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Norms</a:t>
            </a:r>
            <a:endParaRPr dirty="0"/>
          </a:p>
        </p:txBody>
      </p:sp>
      <p:pic>
        <p:nvPicPr>
          <p:cNvPr id="371" name="Google Shape;371;p57"/>
          <p:cNvPicPr preferRelativeResize="0"/>
          <p:nvPr/>
        </p:nvPicPr>
        <p:blipFill rotWithShape="1">
          <a:blip r:embed="rId9">
            <a:alphaModFix/>
          </a:blip>
          <a:srcRect l="19288" t="26657" r="69518" b="64746"/>
          <a:stretch/>
        </p:blipFill>
        <p:spPr>
          <a:xfrm>
            <a:off x="1839034" y="2600229"/>
            <a:ext cx="2047165" cy="982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7"/>
          <p:cNvPicPr preferRelativeResize="0"/>
          <p:nvPr/>
        </p:nvPicPr>
        <p:blipFill rotWithShape="1">
          <a:blip r:embed="rId10">
            <a:alphaModFix/>
          </a:blip>
          <a:srcRect l="19552" t="48298" r="64850" b="45374"/>
          <a:stretch/>
        </p:blipFill>
        <p:spPr>
          <a:xfrm>
            <a:off x="1524000" y="4043471"/>
            <a:ext cx="2852383" cy="723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7"/>
          <p:cNvPicPr preferRelativeResize="0"/>
          <p:nvPr/>
        </p:nvPicPr>
        <p:blipFill rotWithShape="1">
          <a:blip r:embed="rId11">
            <a:alphaModFix/>
          </a:blip>
          <a:srcRect l="19179" t="34806" r="65000" b="57433"/>
          <a:stretch/>
        </p:blipFill>
        <p:spPr>
          <a:xfrm>
            <a:off x="2052413" y="5322940"/>
            <a:ext cx="2893326" cy="8871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utoShape 2" descr="p"/>
          <p:cNvSpPr>
            <a:spLocks noChangeAspect="1" noChangeArrowheads="1"/>
          </p:cNvSpPr>
          <p:nvPr/>
        </p:nvSpPr>
        <p:spPr bwMode="auto">
          <a:xfrm>
            <a:off x="17557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3" descr="{\displaystyle \ell _{p}}"/>
          <p:cNvSpPr>
            <a:spLocks noChangeAspect="1" noChangeArrowheads="1"/>
          </p:cNvSpPr>
          <p:nvPr/>
        </p:nvSpPr>
        <p:spPr bwMode="auto">
          <a:xfrm>
            <a:off x="28019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{\displaystyle \mathbf {x} =(x_{1},\ldots ,x_{n})}"/>
          <p:cNvSpPr>
            <a:spLocks noChangeAspect="1" noChangeArrowheads="1"/>
          </p:cNvSpPr>
          <p:nvPr/>
        </p:nvSpPr>
        <p:spPr bwMode="auto">
          <a:xfrm>
            <a:off x="3746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IS-ZC351-LEC-03</Template>
  <TotalTime>22527</TotalTime>
  <Words>1981</Words>
  <Application>Microsoft Office PowerPoint</Application>
  <PresentationFormat>On-screen Show (4:3)</PresentationFormat>
  <Paragraphs>332</Paragraphs>
  <Slides>62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81" baseType="lpstr">
      <vt:lpstr>Arial</vt:lpstr>
      <vt:lpstr>Calibri</vt:lpstr>
      <vt:lpstr>Cambria Math</vt:lpstr>
      <vt:lpstr>Centaur</vt:lpstr>
      <vt:lpstr>Courier New</vt:lpstr>
      <vt:lpstr>Helvetica</vt:lpstr>
      <vt:lpstr>inherit</vt:lpstr>
      <vt:lpstr>MathJax_AMS</vt:lpstr>
      <vt:lpstr>MathJax_Main</vt:lpstr>
      <vt:lpstr>MathJax_Math</vt:lpstr>
      <vt:lpstr>Noto Sans Symbols</vt:lpstr>
      <vt:lpstr>Tahoma</vt:lpstr>
      <vt:lpstr>Times New Roman</vt:lpstr>
      <vt:lpstr>Trebuchet MS</vt:lpstr>
      <vt:lpstr>Wingdings</vt:lpstr>
      <vt:lpstr>1_Office Theme</vt:lpstr>
      <vt:lpstr>Office Theme</vt:lpstr>
      <vt:lpstr>2_Office Theme</vt:lpstr>
      <vt:lpstr>Equation</vt:lpstr>
      <vt:lpstr>Machine Learning DSECL    ZG565</vt:lpstr>
      <vt:lpstr>PowerPoint Presentation</vt:lpstr>
      <vt:lpstr>PowerPoint Presentation</vt:lpstr>
      <vt:lpstr>Linear algebra Review</vt:lpstr>
      <vt:lpstr>Vectors and Matrices</vt:lpstr>
      <vt:lpstr>Vectors</vt:lpstr>
      <vt:lpstr>Vector</vt:lpstr>
      <vt:lpstr>Inner Product</vt:lpstr>
      <vt:lpstr>Norms</vt:lpstr>
      <vt:lpstr>Matrix</vt:lpstr>
      <vt:lpstr>Matrix Operations</vt:lpstr>
      <vt:lpstr>Matrix Multiplication</vt:lpstr>
      <vt:lpstr>Matrix Multiplication</vt:lpstr>
      <vt:lpstr>Different types of product</vt:lpstr>
      <vt:lpstr>PowerPoint Presentation</vt:lpstr>
      <vt:lpstr>Matrix Operations</vt:lpstr>
      <vt:lpstr>Matrix Operation Properties</vt:lpstr>
      <vt:lpstr>Linear independence</vt:lpstr>
      <vt:lpstr>Matrix Rank</vt:lpstr>
      <vt:lpstr>PowerPoint Presentation</vt:lpstr>
      <vt:lpstr>PowerPoint Presentation</vt:lpstr>
      <vt:lpstr>PowerPoint Presentation</vt:lpstr>
      <vt:lpstr>Eigenvalues and Eigenvectors</vt:lpstr>
      <vt:lpstr>PowerPoint Presentation</vt:lpstr>
      <vt:lpstr>Computing λ and v</vt:lpstr>
      <vt:lpstr>PowerPoint Presentation</vt:lpstr>
      <vt:lpstr>PowerPoint Presentation</vt:lpstr>
      <vt:lpstr>Positive Definite Matrices</vt:lpstr>
      <vt:lpstr>Positive Definite Matrices</vt:lpstr>
      <vt:lpstr>Positive Definite Matrices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Calculus review</vt:lpstr>
      <vt:lpstr>Differentiation</vt:lpstr>
      <vt:lpstr>Derivative = rate of change</vt:lpstr>
      <vt:lpstr>Derivative = rate of change</vt:lpstr>
      <vt:lpstr>Ways to Write the Derivative</vt:lpstr>
      <vt:lpstr>Differentiation Formulas</vt:lpstr>
      <vt:lpstr>More Formulas</vt:lpstr>
      <vt:lpstr>Product and Quotient</vt:lpstr>
      <vt:lpstr>Chain Rule</vt:lpstr>
      <vt:lpstr>Try These</vt:lpstr>
      <vt:lpstr>Solutions</vt:lpstr>
      <vt:lpstr>Probability Review</vt:lpstr>
      <vt:lpstr>Probability Theory</vt:lpstr>
      <vt:lpstr>Probability Theory</vt:lpstr>
      <vt:lpstr>Random Variable</vt:lpstr>
      <vt:lpstr>Random Variable</vt:lpstr>
      <vt:lpstr>Random Variable</vt:lpstr>
      <vt:lpstr>Random Variable</vt:lpstr>
      <vt:lpstr>Probability Theory</vt:lpstr>
      <vt:lpstr>Probability Theory</vt:lpstr>
      <vt:lpstr>Probability Theory</vt:lpstr>
      <vt:lpstr>Probability Theory</vt:lpstr>
      <vt:lpstr>Probability Theory</vt:lpstr>
      <vt:lpstr>Bayes Rule</vt:lpstr>
      <vt:lpstr>Bayes Rule Example</vt:lpstr>
      <vt:lpstr>PowerPoint Presentation</vt:lpstr>
      <vt:lpstr>Thank you for your time!!</vt:lpstr>
    </vt:vector>
  </TitlesOfParts>
  <Company>State  University of New York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Avinash</dc:creator>
  <cp:lastModifiedBy>Admin</cp:lastModifiedBy>
  <cp:revision>563</cp:revision>
  <cp:lastPrinted>1601-01-01T00:00:00Z</cp:lastPrinted>
  <dcterms:created xsi:type="dcterms:W3CDTF">2001-10-10T03:11:58Z</dcterms:created>
  <dcterms:modified xsi:type="dcterms:W3CDTF">2020-09-07T05:53:01Z</dcterms:modified>
</cp:coreProperties>
</file>