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8" r:id="rId2"/>
    <p:sldMasterId id="2147483820" r:id="rId3"/>
    <p:sldMasterId id="2147483906" r:id="rId4"/>
  </p:sldMasterIdLst>
  <p:notesMasterIdLst>
    <p:notesMasterId r:id="rId75"/>
  </p:notesMasterIdLst>
  <p:handoutMasterIdLst>
    <p:handoutMasterId r:id="rId76"/>
  </p:handoutMasterIdLst>
  <p:sldIdLst>
    <p:sldId id="618" r:id="rId5"/>
    <p:sldId id="619" r:id="rId6"/>
    <p:sldId id="556" r:id="rId7"/>
    <p:sldId id="557" r:id="rId8"/>
    <p:sldId id="558" r:id="rId9"/>
    <p:sldId id="699" r:id="rId10"/>
    <p:sldId id="700" r:id="rId11"/>
    <p:sldId id="701" r:id="rId12"/>
    <p:sldId id="702" r:id="rId13"/>
    <p:sldId id="703" r:id="rId14"/>
    <p:sldId id="685" r:id="rId15"/>
    <p:sldId id="677" r:id="rId16"/>
    <p:sldId id="678" r:id="rId17"/>
    <p:sldId id="679" r:id="rId18"/>
    <p:sldId id="680" r:id="rId19"/>
    <p:sldId id="721" r:id="rId20"/>
    <p:sldId id="661" r:id="rId21"/>
    <p:sldId id="665" r:id="rId22"/>
    <p:sldId id="666" r:id="rId23"/>
    <p:sldId id="667" r:id="rId24"/>
    <p:sldId id="668" r:id="rId25"/>
    <p:sldId id="670" r:id="rId26"/>
    <p:sldId id="709" r:id="rId27"/>
    <p:sldId id="710" r:id="rId28"/>
    <p:sldId id="708" r:id="rId29"/>
    <p:sldId id="722" r:id="rId30"/>
    <p:sldId id="674" r:id="rId31"/>
    <p:sldId id="675" r:id="rId32"/>
    <p:sldId id="663" r:id="rId33"/>
    <p:sldId id="664" r:id="rId34"/>
    <p:sldId id="711" r:id="rId35"/>
    <p:sldId id="712" r:id="rId36"/>
    <p:sldId id="662" r:id="rId37"/>
    <p:sldId id="686" r:id="rId38"/>
    <p:sldId id="687" r:id="rId39"/>
    <p:sldId id="690" r:id="rId40"/>
    <p:sldId id="641" r:id="rId41"/>
    <p:sldId id="707" r:id="rId42"/>
    <p:sldId id="705" r:id="rId43"/>
    <p:sldId id="706" r:id="rId44"/>
    <p:sldId id="643" r:id="rId45"/>
    <p:sldId id="644" r:id="rId46"/>
    <p:sldId id="657" r:id="rId47"/>
    <p:sldId id="656" r:id="rId48"/>
    <p:sldId id="714" r:id="rId49"/>
    <p:sldId id="715" r:id="rId50"/>
    <p:sldId id="716" r:id="rId51"/>
    <p:sldId id="717" r:id="rId52"/>
    <p:sldId id="718" r:id="rId53"/>
    <p:sldId id="719" r:id="rId54"/>
    <p:sldId id="720" r:id="rId55"/>
    <p:sldId id="691" r:id="rId56"/>
    <p:sldId id="692" r:id="rId57"/>
    <p:sldId id="693" r:id="rId58"/>
    <p:sldId id="647" r:id="rId59"/>
    <p:sldId id="648" r:id="rId60"/>
    <p:sldId id="649" r:id="rId61"/>
    <p:sldId id="640" r:id="rId62"/>
    <p:sldId id="624" r:id="rId63"/>
    <p:sldId id="625" r:id="rId64"/>
    <p:sldId id="628" r:id="rId65"/>
    <p:sldId id="652" r:id="rId66"/>
    <p:sldId id="653" r:id="rId67"/>
    <p:sldId id="654" r:id="rId68"/>
    <p:sldId id="655" r:id="rId69"/>
    <p:sldId id="629" r:id="rId70"/>
    <p:sldId id="630" r:id="rId71"/>
    <p:sldId id="695" r:id="rId72"/>
    <p:sldId id="698" r:id="rId73"/>
    <p:sldId id="697" r:id="rId74"/>
  </p:sldIdLst>
  <p:sldSz cx="9144000" cy="6858000" type="screen4x3"/>
  <p:notesSz cx="7053263" cy="9309100"/>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1" autoAdjust="0"/>
    <p:restoredTop sz="90929"/>
  </p:normalViewPr>
  <p:slideViewPr>
    <p:cSldViewPr>
      <p:cViewPr varScale="1">
        <p:scale>
          <a:sx n="55" d="100"/>
          <a:sy n="55" d="100"/>
        </p:scale>
        <p:origin x="129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995217"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eaLnBrk="0" hangingPunct="0">
              <a:defRPr sz="1200"/>
            </a:lvl1pPr>
          </a:lstStyle>
          <a:p>
            <a:pPr>
              <a:defRPr/>
            </a:pPr>
            <a:fld id="{023B7232-710D-494E-88C7-F703C04F40C2}" type="datetimeFigureOut">
              <a:rPr lang="en-US" smtClean="0"/>
              <a:pPr>
                <a:defRPr/>
              </a:pPr>
              <a:t>9/13/2020</a:t>
            </a:fld>
            <a:endParaRPr lang="en-US"/>
          </a:p>
        </p:txBody>
      </p:sp>
      <p:sp>
        <p:nvSpPr>
          <p:cNvPr id="35844" name="Rectangle 4"/>
          <p:cNvSpPr>
            <a:spLocks noGrp="1" noChangeArrowheads="1"/>
          </p:cNvSpPr>
          <p:nvPr>
            <p:ph type="ftr" sz="quarter" idx="2"/>
          </p:nvPr>
        </p:nvSpPr>
        <p:spPr bwMode="auto">
          <a:xfrm>
            <a:off x="0" y="8842029"/>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995217" y="8842029"/>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extLst>
      <p:ext uri="{BB962C8B-B14F-4D97-AF65-F5344CB8AC3E}">
        <p14:creationId xmlns:p14="http://schemas.microsoft.com/office/powerpoint/2010/main" val="3342278679"/>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4-19T04:51:35.511"/>
    </inkml:context>
    <inkml:brush xml:id="br0">
      <inkml:brushProperty name="width" value="0.05292" units="cm"/>
      <inkml:brushProperty name="height" value="0.05292" units="cm"/>
      <inkml:brushProperty name="color" value="#FF0000"/>
    </inkml:brush>
  </inkml:definitions>
  <inkml:trace contextRef="#ctx0" brushRef="#br0">8335 10244 0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996849" y="0"/>
            <a:ext cx="3056414" cy="46545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lvl1pPr algn="r">
              <a:defRPr sz="1200"/>
            </a:lvl1pPr>
          </a:lstStyle>
          <a:p>
            <a:pPr>
              <a:defRPr/>
            </a:pPr>
            <a:fld id="{2B1E8206-5749-452C-870E-52CFAFB5846C}" type="datetimeFigureOut">
              <a:rPr lang="en-US" smtClean="0"/>
              <a:pPr>
                <a:defRPr/>
              </a:pPr>
              <a:t>9/13/2020</a:t>
            </a:fld>
            <a:endParaRPr lang="en-US"/>
          </a:p>
        </p:txBody>
      </p:sp>
      <p:sp>
        <p:nvSpPr>
          <p:cNvPr id="57348" name="Rectangle 4"/>
          <p:cNvSpPr>
            <a:spLocks noGrp="1" noRot="1" noChangeAspec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40435" y="4421823"/>
            <a:ext cx="5172393" cy="4189095"/>
          </a:xfrm>
          <a:prstGeom prst="rect">
            <a:avLst/>
          </a:prstGeom>
          <a:noFill/>
          <a:ln w="9525">
            <a:noFill/>
            <a:miter lim="800000"/>
            <a:headEnd/>
            <a:tailEnd/>
          </a:ln>
          <a:effectLst/>
        </p:spPr>
        <p:txBody>
          <a:bodyPr vert="horz" wrap="square" lIns="93497" tIns="46749" rIns="93497" bIns="467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843645"/>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996849" y="8843645"/>
            <a:ext cx="3056414" cy="465455"/>
          </a:xfrm>
          <a:prstGeom prst="rect">
            <a:avLst/>
          </a:prstGeom>
          <a:noFill/>
          <a:ln w="9525">
            <a:noFill/>
            <a:miter lim="800000"/>
            <a:headEnd/>
            <a:tailEnd/>
          </a:ln>
          <a:effectLst/>
        </p:spPr>
        <p:txBody>
          <a:bodyPr vert="horz" wrap="square" lIns="93497" tIns="46749" rIns="93497" bIns="46749"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extLst>
      <p:ext uri="{BB962C8B-B14F-4D97-AF65-F5344CB8AC3E}">
        <p14:creationId xmlns:p14="http://schemas.microsoft.com/office/powerpoint/2010/main" val="345627643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pPr>
              <a:defRPr/>
            </a:pPr>
            <a:r>
              <a:rPr lang="en-US"/>
              <a:t>Lecture-1</a:t>
            </a:r>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2</a:t>
            </a:fld>
            <a:endParaRPr lang="en-US"/>
          </a:p>
        </p:txBody>
      </p:sp>
    </p:spTree>
    <p:extLst>
      <p:ext uri="{BB962C8B-B14F-4D97-AF65-F5344CB8AC3E}">
        <p14:creationId xmlns:p14="http://schemas.microsoft.com/office/powerpoint/2010/main" val="1325362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8" name="Google Shape;84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12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5" name="Google Shape;85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308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2" name="Google Shape;86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23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9" name="Google Shape;8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555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0176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0" name="Google Shape;96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950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7" name="Google Shape;96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592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4" name="Google Shape;9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21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8" name="Google Shape;73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646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18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6940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9" name="Google Shape;7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593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for example, a medical diagnosis problem in which we have taken an X-ray image of a patient, and we wish to determine whether the patient has cancer or not. In this case, the input vector x is the set of pixel intensities in the image, and output variable t will represent the presence of cancer, which we denote by the class C1, or the absence of cancer, which we denote by the class C2. We might, for instance, choose t to be a binary variable such that t =0corresponds to classC1 and t =1corresponds to class C.</a:t>
            </a:r>
          </a:p>
          <a:p>
            <a:r>
              <a:rPr lang="en-US" dirty="0" smtClean="0"/>
              <a:t>in the end we must decide either to give treatment to the patient or not, and we would like this choice to be optimal in some appropriate sense (</a:t>
            </a:r>
            <a:r>
              <a:rPr lang="en-US" dirty="0" err="1" smtClean="0"/>
              <a:t>Duda</a:t>
            </a:r>
            <a:r>
              <a:rPr lang="en-US" dirty="0" smtClean="0"/>
              <a:t> and Hart, 1973). This is the decision step, and it is the subject of decision theory to tell us how to make optimal decisions given the appropriate probabilities. We shall see that the decision stage is generally very simple, even trivial, once we have solved the inference problem. </a:t>
            </a:r>
            <a:endParaRPr lang="en-US" dirty="0"/>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45</a:t>
            </a:fld>
            <a:endParaRPr lang="en-US"/>
          </a:p>
        </p:txBody>
      </p:sp>
    </p:spTree>
    <p:extLst>
      <p:ext uri="{BB962C8B-B14F-4D97-AF65-F5344CB8AC3E}">
        <p14:creationId xmlns:p14="http://schemas.microsoft.com/office/powerpoint/2010/main" val="4117861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Lecture-1</a:t>
            </a:r>
            <a:endParaRPr lang="en-US"/>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54</a:t>
            </a:fld>
            <a:endParaRPr lang="en-US"/>
          </a:p>
        </p:txBody>
      </p:sp>
    </p:spTree>
    <p:extLst>
      <p:ext uri="{BB962C8B-B14F-4D97-AF65-F5344CB8AC3E}">
        <p14:creationId xmlns:p14="http://schemas.microsoft.com/office/powerpoint/2010/main" val="402624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2" name="Google Shape;7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0740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1" name="Google Shape;7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78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41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956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52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7" name="Google Shape;82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030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 name="Google Shape;84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3175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a:lvl1pPr>
          </a:lstStyle>
          <a:p>
            <a:pPr>
              <a:defRPr/>
            </a:pPr>
            <a:r>
              <a:rPr lang="en-US" smtClean="0"/>
              <a:t>IS ZC464, Machine Learning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smtClean="0"/>
            </a:lvl1pPr>
          </a:lstStyle>
          <a:p>
            <a:pPr>
              <a:defRPr/>
            </a:pPr>
            <a:r>
              <a:rPr lang="en-US" smtClean="0"/>
              <a:t>IS ZC464, Machine Learning</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IS ZC464, Machine Learning</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IS ZC464, Machine Learning</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a:prstGeom prst="rect">
            <a:avLst/>
          </a:prstGeo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41770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6"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66534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44086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lank_one">
    <p:spTree>
      <p:nvGrpSpPr>
        <p:cNvPr id="1" name=""/>
        <p:cNvGrpSpPr/>
        <p:nvPr/>
      </p:nvGrpSpPr>
      <p:grpSpPr>
        <a:xfrm>
          <a:off x="0" y="0"/>
          <a:ext cx="0" cy="0"/>
          <a:chOff x="0" y="0"/>
          <a:chExt cx="0" cy="0"/>
        </a:xfrm>
      </p:grpSpPr>
      <p:sp>
        <p:nvSpPr>
          <p:cNvPr id="4" name="TextBox 3"/>
          <p:cNvSpPr txBox="1"/>
          <p:nvPr/>
        </p:nvSpPr>
        <p:spPr>
          <a:xfrm>
            <a:off x="8153400" y="6550025"/>
            <a:ext cx="990600" cy="261610"/>
          </a:xfrm>
          <a:prstGeom prst="rect">
            <a:avLst/>
          </a:prstGeom>
          <a:noFill/>
        </p:spPr>
        <p:txBody>
          <a:bodyPr wrap="square">
            <a:spAutoFit/>
          </a:bodyPr>
          <a:lstStyle/>
          <a:p>
            <a:pPr algn="r">
              <a:defRPr/>
            </a:pPr>
            <a:r>
              <a:rPr lang="en-US" sz="1100" b="1" dirty="0">
                <a:solidFill>
                  <a:srgbClr val="101141"/>
                </a:solidFill>
                <a:latin typeface="Arial"/>
                <a:cs typeface="Arial"/>
              </a:rPr>
              <a:t>BITS </a:t>
            </a:r>
            <a:r>
              <a:rPr lang="en-US" sz="1100" dirty="0" err="1" smtClean="0">
                <a:solidFill>
                  <a:srgbClr val="101141"/>
                </a:solidFill>
                <a:latin typeface="Arial"/>
                <a:cs typeface="Arial"/>
              </a:rPr>
              <a:t>Pilani</a:t>
            </a:r>
            <a:endParaRPr lang="en-US" sz="1100" dirty="0">
              <a:solidFill>
                <a:srgbClr val="101141"/>
              </a:solidFill>
              <a:latin typeface="Arial"/>
              <a:cs typeface="Arial"/>
            </a:endParaRP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Tree>
    <p:extLst>
      <p:ext uri="{BB962C8B-B14F-4D97-AF65-F5344CB8AC3E}">
        <p14:creationId xmlns:p14="http://schemas.microsoft.com/office/powerpoint/2010/main" val="65310342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51879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589396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669292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5223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r>
              <a:rPr lang="en-US" smtClean="0"/>
              <a:t>IS ZC464, Machine Learning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1" r:id="rId12"/>
  </p:sldLayoutIdLst>
  <p:hf hdr="0" ftr="0" dt="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3077"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078"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4101"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102"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p:nvPicPr>
        <p:blipFill>
          <a:blip r:embed="rId21" cstate="print"/>
          <a:srcRect l="1923" b="5336"/>
          <a:stretch>
            <a:fillRect/>
          </a:stretch>
        </p:blipFill>
        <p:spPr>
          <a:xfrm>
            <a:off x="6629400" y="-1"/>
            <a:ext cx="2193193" cy="692697"/>
          </a:xfrm>
          <a:prstGeom prst="rect">
            <a:avLst/>
          </a:prstGeom>
        </p:spPr>
      </p:pic>
      <p:grpSp>
        <p:nvGrpSpPr>
          <p:cNvPr id="2" name="Group 8"/>
          <p:cNvGrpSpPr/>
          <p:nvPr/>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2" r:id="rId15"/>
    <p:sldLayoutId id="2147483923" r:id="rId16"/>
    <p:sldLayoutId id="2147483924" r:id="rId17"/>
    <p:sldLayoutId id="2147483925" r:id="rId18"/>
    <p:sldLayoutId id="2147483926" r:id="rId1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emf"/><Relationship Id="rId1" Type="http://schemas.openxmlformats.org/officeDocument/2006/relationships/slideLayout" Target="../slideLayouts/slideLayout53.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9.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1.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0.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36.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3.bin"/><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6.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6.xml"/><Relationship Id="rId1" Type="http://schemas.openxmlformats.org/officeDocument/2006/relationships/vmlDrawing" Target="../drawings/vmlDrawing3.vml"/><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6.xml"/><Relationship Id="rId1" Type="http://schemas.openxmlformats.org/officeDocument/2006/relationships/vmlDrawing" Target="../drawings/vmlDrawing4.v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6.xml"/><Relationship Id="rId1" Type="http://schemas.openxmlformats.org/officeDocument/2006/relationships/vmlDrawing" Target="../drawings/vmlDrawing5.vml"/><Relationship Id="rId5" Type="http://schemas.openxmlformats.org/officeDocument/2006/relationships/image" Target="../media/image47.png"/><Relationship Id="rId4" Type="http://schemas.openxmlformats.org/officeDocument/2006/relationships/image" Target="../media/image46.wmf"/></Relationships>
</file>

<file path=ppt/slides/_rels/slide6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YXLVjCKVP7U" TargetMode="External"/><Relationship Id="rId2" Type="http://schemas.openxmlformats.org/officeDocument/2006/relationships/hyperlink" Target="https://www.youtube.com/watch?v=b9a27XN_6tg" TargetMode="External"/><Relationship Id="rId1" Type="http://schemas.openxmlformats.org/officeDocument/2006/relationships/slideLayout" Target="../slideLayouts/slideLayout40.xml"/><Relationship Id="rId4" Type="http://schemas.openxmlformats.org/officeDocument/2006/relationships/hyperlink" Target="https://www.youtube.com/watch?v=E3l26bTdtx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2362200" y="3352800"/>
            <a:ext cx="6172200" cy="1066800"/>
          </a:xfrm>
        </p:spPr>
        <p:txBody>
          <a:bodyPr/>
          <a:lstStyle/>
          <a:p>
            <a:pPr algn="ctr" fontAlgn="auto">
              <a:spcAft>
                <a:spcPts val="0"/>
              </a:spcAft>
              <a:defRPr/>
            </a:pPr>
            <a:r>
              <a:rPr lang="en-US" sz="4000" dirty="0">
                <a:solidFill>
                  <a:srgbClr val="FFFF66"/>
                </a:solidFill>
              </a:rPr>
              <a:t>Machine Learning</a:t>
            </a:r>
            <a:br>
              <a:rPr lang="en-US" sz="4000" dirty="0">
                <a:solidFill>
                  <a:srgbClr val="FFFF66"/>
                </a:solidFill>
              </a:rPr>
            </a:br>
            <a:r>
              <a:rPr lang="en-US" sz="4000" dirty="0">
                <a:solidFill>
                  <a:srgbClr val="FFFF66"/>
                </a:solidFill>
              </a:rPr>
              <a:t>DSECL    ZG565</a:t>
            </a:r>
            <a:endParaRPr lang="en-US" sz="4000" dirty="0">
              <a:solidFill>
                <a:srgbClr val="FFFF66"/>
              </a:solidFill>
              <a:latin typeface="+mn-lt"/>
            </a:endParaRPr>
          </a:p>
        </p:txBody>
      </p:sp>
      <p:sp>
        <p:nvSpPr>
          <p:cNvPr id="5" name="Content Placeholder 1"/>
          <p:cNvSpPr>
            <a:spLocks noGrp="1"/>
          </p:cNvSpPr>
          <p:nvPr>
            <p:ph sz="quarter" idx="4294967295"/>
          </p:nvPr>
        </p:nvSpPr>
        <p:spPr>
          <a:xfrm>
            <a:off x="2895600" y="4572000"/>
            <a:ext cx="5791200" cy="990600"/>
          </a:xfrm>
          <a:prstGeom prst="rect">
            <a:avLst/>
          </a:prstGeom>
        </p:spPr>
        <p:txBody>
          <a:bodyPr rtlCol="0">
            <a:normAutofit fontScale="70000" lnSpcReduction="20000"/>
          </a:bodyPr>
          <a:lstStyle/>
          <a:p>
            <a:pPr marL="365760" indent="-256032" algn="r" fontAlgn="auto">
              <a:lnSpc>
                <a:spcPct val="100000"/>
              </a:lnSpc>
              <a:spcAft>
                <a:spcPts val="0"/>
              </a:spcAft>
              <a:buClr>
                <a:schemeClr val="accent1"/>
              </a:buClr>
              <a:buSzPct val="68000"/>
              <a:buNone/>
              <a:defRPr/>
            </a:pPr>
            <a:r>
              <a:rPr lang="en-US" sz="2800" dirty="0">
                <a:solidFill>
                  <a:schemeClr val="bg1"/>
                </a:solidFill>
                <a:cs typeface="Courier New" pitchFamily="49" charset="0"/>
              </a:rPr>
              <a:t>Dr. Chetana Gavankar, </a:t>
            </a:r>
            <a:r>
              <a:rPr lang="en-US" sz="2800" dirty="0" err="1">
                <a:solidFill>
                  <a:schemeClr val="bg1"/>
                </a:solidFill>
                <a:cs typeface="Courier New" pitchFamily="49" charset="0"/>
              </a:rPr>
              <a:t>Ph.D</a:t>
            </a:r>
            <a:r>
              <a:rPr lang="en-US" sz="2800" dirty="0">
                <a:solidFill>
                  <a:schemeClr val="bg1"/>
                </a:solidFill>
                <a:cs typeface="Courier New" pitchFamily="49" charset="0"/>
              </a:rPr>
              <a:t>,</a:t>
            </a:r>
          </a:p>
          <a:p>
            <a:pPr marL="365760" indent="-256032" algn="r" fontAlgn="auto">
              <a:lnSpc>
                <a:spcPct val="100000"/>
              </a:lnSpc>
              <a:spcAft>
                <a:spcPts val="0"/>
              </a:spcAft>
              <a:buClr>
                <a:schemeClr val="accent1"/>
              </a:buClr>
              <a:buSzPct val="68000"/>
              <a:buNone/>
              <a:defRPr/>
            </a:pPr>
            <a:r>
              <a:rPr lang="en-US" sz="2800" dirty="0">
                <a:solidFill>
                  <a:schemeClr val="bg1"/>
                </a:solidFill>
                <a:cs typeface="Courier New" pitchFamily="49" charset="0"/>
              </a:rPr>
              <a:t>IIT Bombay-Monash University Australia</a:t>
            </a:r>
          </a:p>
          <a:p>
            <a:pPr marL="365760" indent="-256032" algn="r" fontAlgn="auto">
              <a:lnSpc>
                <a:spcPct val="100000"/>
              </a:lnSpc>
              <a:spcAft>
                <a:spcPts val="0"/>
              </a:spcAft>
              <a:buClr>
                <a:schemeClr val="accent1"/>
              </a:buClr>
              <a:buSzPct val="68000"/>
              <a:buNone/>
              <a:defRPr/>
            </a:pPr>
            <a:r>
              <a:rPr lang="en-US" sz="2800" dirty="0">
                <a:solidFill>
                  <a:schemeClr val="bg1"/>
                </a:solidFill>
                <a:cs typeface="Courier New" pitchFamily="49" charset="0"/>
              </a:rPr>
              <a:t>Chetana.gavankar@pilani.bits-pilani.ac.in</a:t>
            </a:r>
          </a:p>
          <a:p>
            <a:pPr marL="365760" indent="-256032" algn="r" fontAlgn="auto">
              <a:lnSpc>
                <a:spcPct val="100000"/>
              </a:lnSpc>
              <a:spcAft>
                <a:spcPts val="0"/>
              </a:spcAft>
              <a:buClr>
                <a:schemeClr val="accent1"/>
              </a:buClr>
              <a:buSzPct val="68000"/>
              <a:buNone/>
              <a:defRPr/>
            </a:pPr>
            <a:endParaRPr lang="en-US" sz="2800" dirty="0" smtClean="0">
              <a:solidFill>
                <a:schemeClr val="bg1"/>
              </a:solidFill>
              <a:latin typeface="+mn-lt"/>
              <a:cs typeface="Courier New" pitchFamily="49" charset="0"/>
            </a:endParaRPr>
          </a:p>
        </p:txBody>
      </p:sp>
    </p:spTree>
    <p:extLst>
      <p:ext uri="{BB962C8B-B14F-4D97-AF65-F5344CB8AC3E}">
        <p14:creationId xmlns:p14="http://schemas.microsoft.com/office/powerpoint/2010/main" val="1821388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6" name="Title 5"/>
          <p:cNvSpPr>
            <a:spLocks noGrp="1"/>
          </p:cNvSpPr>
          <p:nvPr>
            <p:ph type="title" idx="4294967295"/>
          </p:nvPr>
        </p:nvSpPr>
        <p:spPr>
          <a:xfrm>
            <a:off x="0" y="160338"/>
            <a:ext cx="6991350" cy="765175"/>
          </a:xfrm>
          <a:prstGeom prst="rect">
            <a:avLst/>
          </a:prstGeom>
        </p:spPr>
        <p:txBody>
          <a:bodyPr/>
          <a:lstStyle/>
          <a:p>
            <a:r>
              <a:rPr lang="en-US" dirty="0"/>
              <a:t>Random Variable</a:t>
            </a:r>
          </a:p>
        </p:txBody>
      </p:sp>
      <p:sp>
        <p:nvSpPr>
          <p:cNvPr id="4" name="TextBox 3"/>
          <p:cNvSpPr txBox="1">
            <a:spLocks noChangeArrowheads="1"/>
          </p:cNvSpPr>
          <p:nvPr/>
        </p:nvSpPr>
        <p:spPr bwMode="auto">
          <a:xfrm>
            <a:off x="228600" y="1505301"/>
            <a:ext cx="81153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000" b="1" dirty="0">
                <a:solidFill>
                  <a:srgbClr val="009900"/>
                </a:solidFill>
                <a:latin typeface="Arial" panose="020B0604020202020204" pitchFamily="34" charset="0"/>
              </a:rPr>
              <a:t>Continuous Random Variable </a:t>
            </a:r>
          </a:p>
          <a:p>
            <a:pPr eaLnBrk="1" hangingPunct="1">
              <a:lnSpc>
                <a:spcPct val="90000"/>
              </a:lnSpc>
              <a:spcBef>
                <a:spcPct val="0"/>
              </a:spcBef>
              <a:buFontTx/>
              <a:buNone/>
            </a:pPr>
            <a:endParaRPr lang="en-US" altLang="en-US" sz="2000" b="1" dirty="0">
              <a:solidFill>
                <a:srgbClr val="009900"/>
              </a:solidFill>
              <a:latin typeface="Arial" panose="020B0604020202020204" pitchFamily="34" charset="0"/>
            </a:endParaRPr>
          </a:p>
          <a:p>
            <a:pPr marL="342900" indent="-342900">
              <a:lnSpc>
                <a:spcPct val="90000"/>
              </a:lnSpc>
              <a:spcBef>
                <a:spcPct val="0"/>
              </a:spcBef>
            </a:pPr>
            <a:r>
              <a:rPr lang="en-US" altLang="en-US" sz="2000" dirty="0" smtClean="0">
                <a:latin typeface="Arial" panose="020B0604020202020204" pitchFamily="34" charset="0"/>
              </a:rPr>
              <a:t>Variable that </a:t>
            </a:r>
            <a:r>
              <a:rPr lang="en-US" altLang="en-US" sz="2000" dirty="0">
                <a:latin typeface="Arial" panose="020B0604020202020204" pitchFamily="34" charset="0"/>
              </a:rPr>
              <a:t>takes on an uncountable number of values </a:t>
            </a:r>
          </a:p>
          <a:p>
            <a:pPr marL="342900" indent="-342900">
              <a:lnSpc>
                <a:spcPct val="90000"/>
              </a:lnSpc>
              <a:spcBef>
                <a:spcPct val="0"/>
              </a:spcBef>
            </a:pPr>
            <a:endParaRPr lang="en-US" altLang="en-US" sz="2000" dirty="0">
              <a:latin typeface="Arial" panose="020B0604020202020204" pitchFamily="34" charset="0"/>
            </a:endParaRPr>
          </a:p>
          <a:p>
            <a:pPr marL="342900" indent="-342900">
              <a:lnSpc>
                <a:spcPct val="90000"/>
              </a:lnSpc>
              <a:spcBef>
                <a:spcPct val="0"/>
              </a:spcBef>
            </a:pPr>
            <a:r>
              <a:rPr lang="en-US" altLang="en-US" sz="2000" dirty="0">
                <a:latin typeface="Arial" panose="020B0604020202020204" pitchFamily="34" charset="0"/>
              </a:rPr>
              <a:t>U</a:t>
            </a:r>
            <a:r>
              <a:rPr lang="en-US" altLang="en-US" sz="2000" dirty="0" smtClean="0">
                <a:latin typeface="Arial" panose="020B0604020202020204" pitchFamily="34" charset="0"/>
              </a:rPr>
              <a:t>sually </a:t>
            </a:r>
            <a:r>
              <a:rPr lang="en-US" altLang="en-US" sz="2000" dirty="0">
                <a:latin typeface="Arial" panose="020B0604020202020204" pitchFamily="34" charset="0"/>
              </a:rPr>
              <a:t>measurement data [time, weight, distance, </a:t>
            </a:r>
            <a:r>
              <a:rPr lang="en-US" altLang="en-US" sz="2000" dirty="0" err="1">
                <a:latin typeface="Arial" panose="020B0604020202020204" pitchFamily="34" charset="0"/>
              </a:rPr>
              <a:t>etc</a:t>
            </a:r>
            <a:r>
              <a:rPr lang="en-US" altLang="en-US" sz="2000" dirty="0">
                <a:latin typeface="Arial" panose="020B0604020202020204" pitchFamily="34" charset="0"/>
              </a:rPr>
              <a:t>]</a:t>
            </a:r>
          </a:p>
          <a:p>
            <a:pPr marL="342900" indent="-342900">
              <a:lnSpc>
                <a:spcPct val="90000"/>
              </a:lnSpc>
              <a:spcBef>
                <a:spcPct val="0"/>
              </a:spcBef>
            </a:pPr>
            <a:endParaRPr lang="en-US" altLang="en-US" sz="2000" dirty="0">
              <a:latin typeface="Arial" panose="020B0604020202020204" pitchFamily="34" charset="0"/>
            </a:endParaRPr>
          </a:p>
          <a:p>
            <a:pPr marL="342900" indent="-342900">
              <a:lnSpc>
                <a:spcPct val="90000"/>
              </a:lnSpc>
              <a:spcBef>
                <a:spcPct val="0"/>
              </a:spcBef>
            </a:pPr>
            <a:r>
              <a:rPr lang="en-US" altLang="en-US" sz="2000" dirty="0" smtClean="0">
                <a:latin typeface="Arial" panose="020B0604020202020204" pitchFamily="34" charset="0"/>
              </a:rPr>
              <a:t>You </a:t>
            </a:r>
            <a:r>
              <a:rPr lang="en-US" altLang="en-US" sz="2000" dirty="0">
                <a:latin typeface="Arial" panose="020B0604020202020204" pitchFamily="34" charset="0"/>
              </a:rPr>
              <a:t>can never list all possible outcomes even if you had an infinite amount of time</a:t>
            </a:r>
          </a:p>
        </p:txBody>
      </p:sp>
      <p:sp>
        <p:nvSpPr>
          <p:cNvPr id="5" name="TextBox 4"/>
          <p:cNvSpPr txBox="1">
            <a:spLocks noChangeArrowheads="1"/>
          </p:cNvSpPr>
          <p:nvPr/>
        </p:nvSpPr>
        <p:spPr bwMode="auto">
          <a:xfrm>
            <a:off x="228600" y="4126011"/>
            <a:ext cx="81153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000" b="1" dirty="0">
                <a:solidFill>
                  <a:srgbClr val="009900"/>
                </a:solidFill>
                <a:latin typeface="Arial" panose="020B0604020202020204" pitchFamily="34" charset="0"/>
              </a:rPr>
              <a:t>Example:</a:t>
            </a:r>
          </a:p>
          <a:p>
            <a:pPr eaLnBrk="1" hangingPunct="1">
              <a:lnSpc>
                <a:spcPct val="90000"/>
              </a:lnSpc>
              <a:spcBef>
                <a:spcPct val="0"/>
              </a:spcBef>
              <a:buFontTx/>
              <a:buNone/>
            </a:pPr>
            <a:endParaRPr lang="en-US" altLang="en-US" sz="2000" b="1" dirty="0">
              <a:solidFill>
                <a:srgbClr val="009900"/>
              </a:solidFill>
              <a:latin typeface="Arial" panose="020B0604020202020204" pitchFamily="34" charset="0"/>
            </a:endParaRPr>
          </a:p>
          <a:p>
            <a:pPr>
              <a:lnSpc>
                <a:spcPct val="90000"/>
              </a:lnSpc>
              <a:spcBef>
                <a:spcPct val="0"/>
              </a:spcBef>
              <a:buNone/>
            </a:pPr>
            <a:r>
              <a:rPr lang="en-US" altLang="en-US" sz="2000" dirty="0" smtClean="0">
                <a:latin typeface="Arial" panose="020B0604020202020204" pitchFamily="34" charset="0"/>
              </a:rPr>
              <a:t>X </a:t>
            </a:r>
            <a:r>
              <a:rPr lang="en-US" altLang="en-US" sz="2000" dirty="0">
                <a:latin typeface="Arial" panose="020B0604020202020204" pitchFamily="34" charset="0"/>
              </a:rPr>
              <a:t>=  time it takes you to drive home from work place: X &gt; 0, might be 30.1 minutes measured to the nearest tenth but in reality the actual time is 30.10000001…………………. minutes?)</a:t>
            </a:r>
          </a:p>
          <a:p>
            <a:pPr indent="-257175">
              <a:lnSpc>
                <a:spcPct val="90000"/>
              </a:lnSpc>
              <a:spcBef>
                <a:spcPct val="0"/>
              </a:spcBef>
              <a:buFont typeface="Wingdings" panose="05000000000000000000" pitchFamily="2" charset="2"/>
              <a:buChar char="Ø"/>
            </a:pPr>
            <a:endParaRPr lang="en-US" altLang="en-US" sz="2000" dirty="0">
              <a:latin typeface="Arial" panose="020B0604020202020204" pitchFamily="34" charset="0"/>
            </a:endParaRPr>
          </a:p>
          <a:p>
            <a:pPr>
              <a:lnSpc>
                <a:spcPct val="90000"/>
              </a:lnSpc>
              <a:spcBef>
                <a:spcPct val="0"/>
              </a:spcBef>
              <a:buNone/>
            </a:pPr>
            <a:r>
              <a:rPr lang="en-US" altLang="en-US" sz="2000" dirty="0">
                <a:latin typeface="Arial" panose="020B0604020202020204" pitchFamily="34" charset="0"/>
              </a:rPr>
              <a:t>Exercise: try to list all possible numbers between 0 and 1</a:t>
            </a:r>
          </a:p>
        </p:txBody>
      </p:sp>
    </p:spTree>
    <p:extLst>
      <p:ext uri="{BB962C8B-B14F-4D97-AF65-F5344CB8AC3E}">
        <p14:creationId xmlns:p14="http://schemas.microsoft.com/office/powerpoint/2010/main" val="104817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91"/>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smtClean="0"/>
              <a:t>Random Variable</a:t>
            </a:r>
            <a:endParaRPr dirty="0"/>
          </a:p>
        </p:txBody>
      </p:sp>
      <p:pic>
        <p:nvPicPr>
          <p:cNvPr id="715" name="Google Shape;715;p91"/>
          <p:cNvPicPr preferRelativeResize="0"/>
          <p:nvPr/>
        </p:nvPicPr>
        <p:blipFill rotWithShape="1">
          <a:blip r:embed="rId3">
            <a:alphaModFix/>
          </a:blip>
          <a:srcRect/>
          <a:stretch/>
        </p:blipFill>
        <p:spPr>
          <a:xfrm>
            <a:off x="457200" y="1423734"/>
            <a:ext cx="6677025" cy="5049837"/>
          </a:xfrm>
          <a:prstGeom prst="rect">
            <a:avLst/>
          </a:prstGeom>
          <a:noFill/>
          <a:ln>
            <a:noFill/>
          </a:ln>
        </p:spPr>
      </p:pic>
    </p:spTree>
    <p:extLst>
      <p:ext uri="{BB962C8B-B14F-4D97-AF65-F5344CB8AC3E}">
        <p14:creationId xmlns:p14="http://schemas.microsoft.com/office/powerpoint/2010/main" val="4247836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a:t>
            </a:r>
            <a:endParaRPr lang="en-US" dirty="0"/>
          </a:p>
        </p:txBody>
      </p:sp>
      <p:sp>
        <p:nvSpPr>
          <p:cNvPr id="3" name="Content Placeholder 2"/>
          <p:cNvSpPr>
            <a:spLocks noGrp="1"/>
          </p:cNvSpPr>
          <p:nvPr>
            <p:ph idx="1"/>
          </p:nvPr>
        </p:nvSpPr>
        <p:spPr/>
        <p:txBody>
          <a:bodyPr>
            <a:normAutofit/>
          </a:bodyPr>
          <a:lstStyle/>
          <a:p>
            <a:r>
              <a:rPr lang="en-US" sz="2800" dirty="0" smtClean="0"/>
              <a:t>The outcomes for random variables and their associated probabilities can be organized in to distributions</a:t>
            </a:r>
          </a:p>
          <a:p>
            <a:r>
              <a:rPr lang="en-US" sz="2800" dirty="0" smtClean="0"/>
              <a:t>Two types of distributions based on types of Random variables: Discrete and Continuous</a:t>
            </a:r>
          </a:p>
          <a:p>
            <a:r>
              <a:rPr lang="en-US" sz="2800" dirty="0" smtClean="0"/>
              <a:t>Discrete:</a:t>
            </a:r>
          </a:p>
          <a:p>
            <a:pPr lvl="1"/>
            <a:r>
              <a:rPr lang="en-GB" sz="2400" dirty="0" smtClean="0"/>
              <a:t>Bernoulli, </a:t>
            </a:r>
            <a:r>
              <a:rPr lang="en-US" sz="2400" dirty="0" smtClean="0"/>
              <a:t>Binomial</a:t>
            </a:r>
            <a:r>
              <a:rPr lang="en-US" sz="2400" dirty="0" smtClean="0"/>
              <a:t>, Poisson, Geometric distributions</a:t>
            </a:r>
          </a:p>
          <a:p>
            <a:r>
              <a:rPr lang="en-US" dirty="0" smtClean="0"/>
              <a:t>Continuous </a:t>
            </a:r>
          </a:p>
          <a:p>
            <a:pPr lvl="1"/>
            <a:r>
              <a:rPr lang="en-US" sz="2400" dirty="0"/>
              <a:t>Gaussian, exponential, t, F, chi-squared </a:t>
            </a:r>
            <a:r>
              <a:rPr lang="en-US" sz="2400" dirty="0" smtClean="0"/>
              <a:t>distributions</a:t>
            </a:r>
            <a:endParaRPr lang="en-US" sz="2400"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12</a:t>
            </a:fld>
            <a:endParaRPr lang="en-US"/>
          </a:p>
        </p:txBody>
      </p:sp>
    </p:spTree>
    <p:extLst>
      <p:ext uri="{BB962C8B-B14F-4D97-AF65-F5344CB8AC3E}">
        <p14:creationId xmlns:p14="http://schemas.microsoft.com/office/powerpoint/2010/main" val="1286972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distributions</a:t>
            </a:r>
            <a:endParaRPr lang="en-US" dirty="0"/>
          </a:p>
        </p:txBody>
      </p:sp>
      <p:sp>
        <p:nvSpPr>
          <p:cNvPr id="3" name="Content Placeholder 2"/>
          <p:cNvSpPr>
            <a:spLocks noGrp="1"/>
          </p:cNvSpPr>
          <p:nvPr>
            <p:ph idx="1"/>
          </p:nvPr>
        </p:nvSpPr>
        <p:spPr/>
        <p:txBody>
          <a:bodyPr>
            <a:normAutofit/>
          </a:bodyPr>
          <a:lstStyle/>
          <a:p>
            <a:r>
              <a:rPr lang="en-US" sz="2800" dirty="0" smtClean="0"/>
              <a:t>One way is to construct a graph and analyze the graph to make inferences</a:t>
            </a:r>
          </a:p>
          <a:p>
            <a:pPr lvl="1"/>
            <a:r>
              <a:rPr lang="en-US" sz="2400" dirty="0" smtClean="0"/>
              <a:t>Discrete: </a:t>
            </a:r>
            <a:r>
              <a:rPr lang="en-US" sz="2400" dirty="0" err="1" smtClean="0"/>
              <a:t>Prob</a:t>
            </a:r>
            <a:r>
              <a:rPr lang="en-US" sz="2400" dirty="0" smtClean="0"/>
              <a:t> Mass Function (</a:t>
            </a:r>
            <a:r>
              <a:rPr lang="en-US" sz="2400" dirty="0" err="1" smtClean="0"/>
              <a:t>pmf</a:t>
            </a:r>
            <a:r>
              <a:rPr lang="en-US" sz="2400" dirty="0" smtClean="0"/>
              <a:t>), </a:t>
            </a:r>
            <a:endParaRPr lang="en-US" sz="2400" dirty="0" smtClean="0"/>
          </a:p>
          <a:p>
            <a:pPr lvl="1"/>
            <a:r>
              <a:rPr lang="en-US" sz="2400" dirty="0" smtClean="0"/>
              <a:t>Continuous</a:t>
            </a:r>
            <a:r>
              <a:rPr lang="en-US" sz="2400" dirty="0" smtClean="0"/>
              <a:t>: </a:t>
            </a:r>
            <a:r>
              <a:rPr lang="en-US" sz="2400" dirty="0" err="1" smtClean="0"/>
              <a:t>prob</a:t>
            </a:r>
            <a:r>
              <a:rPr lang="en-US" sz="2400" dirty="0" smtClean="0"/>
              <a:t> density function (pdf</a:t>
            </a:r>
            <a:r>
              <a:rPr lang="en-US" sz="2400" dirty="0" smtClean="0"/>
              <a:t>)</a:t>
            </a:r>
          </a:p>
          <a:p>
            <a:pPr lvl="1"/>
            <a:r>
              <a:rPr lang="en-US" sz="2400" dirty="0"/>
              <a:t>Cumulative density function</a:t>
            </a:r>
          </a:p>
          <a:p>
            <a:pPr marL="457200" lvl="1" indent="0">
              <a:buNone/>
            </a:pPr>
            <a:endParaRPr lang="en-US" sz="2400" dirty="0" smtClean="0"/>
          </a:p>
          <a:p>
            <a:r>
              <a:rPr lang="en-US" sz="2800" dirty="0" smtClean="0"/>
              <a:t>Mean, variance and standard deviations to represent the entire distribution</a:t>
            </a:r>
          </a:p>
          <a:p>
            <a:endParaRPr lang="en-US" sz="2800"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13</a:t>
            </a:fld>
            <a:endParaRPr lang="en-US"/>
          </a:p>
        </p:txBody>
      </p:sp>
    </p:spTree>
    <p:extLst>
      <p:ext uri="{BB962C8B-B14F-4D97-AF65-F5344CB8AC3E}">
        <p14:creationId xmlns:p14="http://schemas.microsoft.com/office/powerpoint/2010/main" val="3447382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Bernoulli Distribution</a:t>
            </a:r>
            <a:endParaRPr lang="en-GB" dirty="0"/>
          </a:p>
        </p:txBody>
      </p:sp>
      <p:sp>
        <p:nvSpPr>
          <p:cNvPr id="3" name="Content Placeholder 2"/>
          <p:cNvSpPr>
            <a:spLocks noGrp="1"/>
          </p:cNvSpPr>
          <p:nvPr>
            <p:ph idx="1"/>
          </p:nvPr>
        </p:nvSpPr>
        <p:spPr/>
        <p:txBody>
          <a:bodyPr>
            <a:normAutofit lnSpcReduction="10000"/>
          </a:bodyPr>
          <a:lstStyle/>
          <a:p>
            <a:r>
              <a:rPr lang="en-GB" sz="2800" dirty="0" smtClean="0"/>
              <a:t>A </a:t>
            </a:r>
            <a:r>
              <a:rPr lang="en-GB" sz="2800" dirty="0" err="1" smtClean="0"/>
              <a:t>r.v</a:t>
            </a:r>
            <a:r>
              <a:rPr lang="en-GB" sz="2800" dirty="0" smtClean="0"/>
              <a:t>. X is said to follow Bernoulli’s distribution when there are only  two possible outcomes </a:t>
            </a:r>
          </a:p>
          <a:p>
            <a:pPr lvl="1"/>
            <a:r>
              <a:rPr lang="en-GB" sz="2400" dirty="0" smtClean="0"/>
              <a:t>By convention either Success (1) or Failure (0)</a:t>
            </a:r>
          </a:p>
          <a:p>
            <a:pPr lvl="1"/>
            <a:r>
              <a:rPr lang="en-GB" sz="2400" dirty="0" smtClean="0"/>
              <a:t>And there is only one trial</a:t>
            </a:r>
          </a:p>
          <a:p>
            <a:pPr lvl="1"/>
            <a:r>
              <a:rPr lang="en-GB" sz="2400" dirty="0" smtClean="0"/>
              <a:t>Ex: tossing a coin at the start f the match</a:t>
            </a:r>
          </a:p>
          <a:p>
            <a:r>
              <a:rPr lang="en-GB" sz="2800" dirty="0" smtClean="0"/>
              <a:t>Let p represents the probability of success and (1-p) represent the probability of failure, then the probability mass function is defined as</a:t>
            </a:r>
          </a:p>
          <a:p>
            <a:pPr marL="0" indent="0">
              <a:buNone/>
            </a:pPr>
            <a:r>
              <a:rPr lang="en-GB" sz="2800" dirty="0"/>
              <a:t>	</a:t>
            </a:r>
            <a:r>
              <a:rPr lang="en-GB" sz="2800" dirty="0" smtClean="0"/>
              <a:t>f(x) =    p       if x=1</a:t>
            </a:r>
          </a:p>
          <a:p>
            <a:pPr marL="0" indent="0">
              <a:buNone/>
            </a:pPr>
            <a:r>
              <a:rPr lang="en-GB" sz="2800" dirty="0"/>
              <a:t>	</a:t>
            </a:r>
            <a:r>
              <a:rPr lang="en-GB" sz="2800" dirty="0" smtClean="0"/>
              <a:t>            1-p       x=0</a:t>
            </a:r>
            <a:endParaRPr lang="en-GB" sz="2800"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14</a:t>
            </a:fld>
            <a:endParaRPr lang="en-US"/>
          </a:p>
        </p:txBody>
      </p:sp>
      <p:sp>
        <p:nvSpPr>
          <p:cNvPr id="6" name="Left Brace 5"/>
          <p:cNvSpPr/>
          <p:nvPr/>
        </p:nvSpPr>
        <p:spPr>
          <a:xfrm>
            <a:off x="2195736" y="4876800"/>
            <a:ext cx="318864" cy="10668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5483324" y="5531729"/>
            <a:ext cx="2209800" cy="584775"/>
          </a:xfrm>
          <a:prstGeom prst="rect">
            <a:avLst/>
          </a:prstGeom>
          <a:noFill/>
        </p:spPr>
        <p:txBody>
          <a:bodyPr wrap="square" rtlCol="0">
            <a:spAutoFit/>
          </a:bodyPr>
          <a:lstStyle/>
          <a:p>
            <a:r>
              <a:rPr lang="en-GB" sz="3200" dirty="0" err="1" smtClean="0"/>
              <a:t>p</a:t>
            </a:r>
            <a:r>
              <a:rPr lang="en-GB" sz="3200" baseline="30000" dirty="0" err="1" smtClean="0"/>
              <a:t>x</a:t>
            </a:r>
            <a:r>
              <a:rPr lang="en-GB" sz="3200" baseline="30000" dirty="0" smtClean="0"/>
              <a:t> </a:t>
            </a:r>
            <a:r>
              <a:rPr lang="en-GB" sz="3200" dirty="0" smtClean="0"/>
              <a:t>(1-p)</a:t>
            </a:r>
            <a:r>
              <a:rPr lang="en-GB" sz="3200" baseline="30000" dirty="0" smtClean="0"/>
              <a:t>(1-x)</a:t>
            </a:r>
            <a:endParaRPr lang="en-GB" sz="3200" baseline="30000" dirty="0"/>
          </a:p>
        </p:txBody>
      </p:sp>
    </p:spTree>
    <p:extLst>
      <p:ext uri="{BB962C8B-B14F-4D97-AF65-F5344CB8AC3E}">
        <p14:creationId xmlns:p14="http://schemas.microsoft.com/office/powerpoint/2010/main" val="2594831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Binomial Distribution</a:t>
            </a:r>
            <a:endParaRPr lang="en-GB" dirty="0"/>
          </a:p>
        </p:txBody>
      </p:sp>
      <p:sp>
        <p:nvSpPr>
          <p:cNvPr id="3" name="Content Placeholder 2"/>
          <p:cNvSpPr>
            <a:spLocks noGrp="1"/>
          </p:cNvSpPr>
          <p:nvPr>
            <p:ph idx="1"/>
          </p:nvPr>
        </p:nvSpPr>
        <p:spPr/>
        <p:txBody>
          <a:bodyPr/>
          <a:lstStyle/>
          <a:p>
            <a:r>
              <a:rPr lang="en-GB" dirty="0" smtClean="0"/>
              <a:t>Again binary outcomes, but for n independent trials</a:t>
            </a:r>
          </a:p>
          <a:p>
            <a:pPr lvl="1"/>
            <a:r>
              <a:rPr lang="en-GB" dirty="0" smtClean="0"/>
              <a:t>Probability of success (</a:t>
            </a:r>
            <a:r>
              <a:rPr lang="en-GB" i="1" dirty="0" smtClean="0"/>
              <a:t>p</a:t>
            </a:r>
            <a:r>
              <a:rPr lang="en-GB" dirty="0" smtClean="0"/>
              <a:t>) remains the same for  all the trials</a:t>
            </a:r>
          </a:p>
          <a:p>
            <a:pPr lvl="1"/>
            <a:r>
              <a:rPr lang="en-GB" dirty="0" smtClean="0"/>
              <a:t>Probability of r success is given by</a:t>
            </a:r>
          </a:p>
          <a:p>
            <a:pPr marL="457200" lvl="1" indent="0">
              <a:buNone/>
            </a:pPr>
            <a:r>
              <a:rPr lang="en-GB" dirty="0" smtClean="0"/>
              <a:t>P(X=r) = </a:t>
            </a:r>
            <a:r>
              <a:rPr lang="en-GB" baseline="30000" dirty="0" err="1" smtClean="0"/>
              <a:t>n</a:t>
            </a:r>
            <a:r>
              <a:rPr lang="en-GB" dirty="0" err="1" smtClean="0"/>
              <a:t>C</a:t>
            </a:r>
            <a:r>
              <a:rPr lang="en-GB" baseline="-25000" dirty="0" err="1" smtClean="0"/>
              <a:t>r</a:t>
            </a:r>
            <a:r>
              <a:rPr lang="en-GB" dirty="0" smtClean="0"/>
              <a:t> </a:t>
            </a:r>
            <a:r>
              <a:rPr lang="en-GB" dirty="0" err="1" smtClean="0"/>
              <a:t>p</a:t>
            </a:r>
            <a:r>
              <a:rPr lang="en-GB" baseline="30000" dirty="0" err="1" smtClean="0"/>
              <a:t>r</a:t>
            </a:r>
            <a:r>
              <a:rPr lang="en-GB" dirty="0" smtClean="0"/>
              <a:t> (1-p)</a:t>
            </a:r>
            <a:r>
              <a:rPr lang="en-GB" baseline="30000" dirty="0" smtClean="0"/>
              <a:t>n-r</a:t>
            </a:r>
          </a:p>
          <a:p>
            <a:pPr marL="457200" lvl="1" indent="0">
              <a:buNone/>
            </a:pPr>
            <a:endParaRPr lang="en-GB" baseline="30000" dirty="0"/>
          </a:p>
          <a:p>
            <a:pPr marL="457200" lvl="1" indent="0">
              <a:buNone/>
            </a:pPr>
            <a:r>
              <a:rPr lang="en-GB" dirty="0" smtClean="0"/>
              <a:t>Mean  E(X) = </a:t>
            </a:r>
            <a:r>
              <a:rPr lang="en-GB" dirty="0" err="1" smtClean="0"/>
              <a:t>np</a:t>
            </a:r>
            <a:endParaRPr lang="en-GB" dirty="0" smtClean="0"/>
          </a:p>
          <a:p>
            <a:pPr marL="457200" lvl="1" indent="0">
              <a:buNone/>
            </a:pPr>
            <a:r>
              <a:rPr lang="en-GB" dirty="0" smtClean="0"/>
              <a:t>Variance </a:t>
            </a:r>
            <a:r>
              <a:rPr lang="en-GB" dirty="0" err="1" smtClean="0"/>
              <a:t>Var</a:t>
            </a:r>
            <a:r>
              <a:rPr lang="en-GB" dirty="0" smtClean="0"/>
              <a:t>(X) = </a:t>
            </a:r>
            <a:r>
              <a:rPr lang="en-GB" dirty="0" err="1" smtClean="0"/>
              <a:t>npq</a:t>
            </a:r>
            <a:r>
              <a:rPr lang="en-GB" dirty="0" smtClean="0"/>
              <a:t>    (where q=1-p)</a:t>
            </a:r>
            <a:endParaRPr lang="en-GB" dirty="0"/>
          </a:p>
        </p:txBody>
      </p:sp>
      <p:sp>
        <p:nvSpPr>
          <p:cNvPr id="4" name="Footer Placeholder 3"/>
          <p:cNvSpPr>
            <a:spLocks noGrp="1"/>
          </p:cNvSpPr>
          <p:nvPr>
            <p:ph type="ftr" sz="quarter" idx="11"/>
          </p:nvPr>
        </p:nvSpPr>
        <p:spPr/>
        <p:txBody>
          <a:bodyPr/>
          <a:lstStyle/>
          <a:p>
            <a:pPr>
              <a:defRPr/>
            </a:pPr>
            <a:r>
              <a:rPr lang="en-US" smtClean="0"/>
              <a:t>IS ZC464, Machine Learning</a:t>
            </a:r>
            <a:endParaRPr lang="en-US"/>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15</a:t>
            </a:fld>
            <a:endParaRPr lang="en-US"/>
          </a:p>
        </p:txBody>
      </p:sp>
    </p:spTree>
    <p:extLst>
      <p:ext uri="{BB962C8B-B14F-4D97-AF65-F5344CB8AC3E}">
        <p14:creationId xmlns:p14="http://schemas.microsoft.com/office/powerpoint/2010/main" val="3774328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6" name="Title 5"/>
          <p:cNvSpPr>
            <a:spLocks noGrp="1"/>
          </p:cNvSpPr>
          <p:nvPr>
            <p:ph type="title" idx="4294967295"/>
          </p:nvPr>
        </p:nvSpPr>
        <p:spPr>
          <a:xfrm>
            <a:off x="-66675" y="511175"/>
            <a:ext cx="6991350" cy="765175"/>
          </a:xfrm>
          <a:prstGeom prst="rect">
            <a:avLst/>
          </a:prstGeom>
        </p:spPr>
        <p:txBody>
          <a:bodyPr>
            <a:normAutofit fontScale="90000"/>
          </a:bodyPr>
          <a:lstStyle/>
          <a:p>
            <a:r>
              <a:rPr lang="en-US" dirty="0" smtClean="0"/>
              <a:t>Discrete Probability </a:t>
            </a:r>
            <a:r>
              <a:rPr lang="en-US" dirty="0" smtClean="0"/>
              <a:t>Distribution</a:t>
            </a:r>
            <a:endParaRPr lang="en-US" dirty="0"/>
          </a:p>
        </p:txBody>
      </p:sp>
      <p:sp>
        <p:nvSpPr>
          <p:cNvPr id="7" name="Rectangle 3"/>
          <p:cNvSpPr txBox="1">
            <a:spLocks noChangeArrowheads="1"/>
          </p:cNvSpPr>
          <p:nvPr/>
        </p:nvSpPr>
        <p:spPr bwMode="auto">
          <a:xfrm>
            <a:off x="374276" y="1371600"/>
            <a:ext cx="77533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Tx/>
              <a:buNone/>
            </a:pPr>
            <a:r>
              <a:rPr lang="en-US" altLang="en-US" sz="2000" dirty="0">
                <a:latin typeface="Arial" panose="020B0604020202020204" pitchFamily="34" charset="0"/>
                <a:cs typeface="Arial" panose="020B0604020202020204" pitchFamily="34" charset="0"/>
              </a:rPr>
              <a:t>A </a:t>
            </a:r>
            <a:r>
              <a:rPr lang="en-US" altLang="en-US" sz="2000" b="1" i="1" dirty="0">
                <a:latin typeface="Arial" panose="020B0604020202020204" pitchFamily="34" charset="0"/>
                <a:cs typeface="Arial" panose="020B0604020202020204" pitchFamily="34" charset="0"/>
              </a:rPr>
              <a:t>probability distribution (density function)</a:t>
            </a:r>
            <a:r>
              <a:rPr lang="en-US" altLang="en-US" sz="2000" dirty="0">
                <a:latin typeface="Arial" panose="020B0604020202020204" pitchFamily="34" charset="0"/>
                <a:cs typeface="Arial" panose="020B0604020202020204" pitchFamily="34" charset="0"/>
              </a:rPr>
              <a:t> is a table, formula, or graph that describes the values of a random variable and the probability associated with these values.</a:t>
            </a:r>
          </a:p>
          <a:p>
            <a:pPr>
              <a:buFontTx/>
              <a:buNone/>
            </a:pPr>
            <a:endParaRPr lang="en-US" altLang="en-US" sz="1050" dirty="0">
              <a:latin typeface="Arial" panose="020B0604020202020204" pitchFamily="34" charset="0"/>
              <a:cs typeface="Arial" panose="020B0604020202020204" pitchFamily="34" charset="0"/>
            </a:endParaRPr>
          </a:p>
          <a:p>
            <a:pPr>
              <a:lnSpc>
                <a:spcPct val="90000"/>
              </a:lnSpc>
              <a:spcBef>
                <a:spcPct val="0"/>
              </a:spcBef>
              <a:buFontTx/>
              <a:buNone/>
            </a:pPr>
            <a:r>
              <a:rPr lang="en-US" altLang="en-US" sz="1350" b="1" dirty="0">
                <a:solidFill>
                  <a:srgbClr val="009900"/>
                </a:solidFill>
                <a:latin typeface="Arial" panose="020B0604020202020204" pitchFamily="34" charset="0"/>
              </a:rPr>
              <a:t>Discrete Probability Distribution</a:t>
            </a:r>
          </a:p>
          <a:p>
            <a:pPr>
              <a:buFontTx/>
              <a:buNone/>
            </a:pPr>
            <a:r>
              <a:rPr lang="en-US" altLang="en-US" sz="1350" dirty="0">
                <a:latin typeface="Arial" panose="020B0604020202020204" pitchFamily="34" charset="0"/>
                <a:cs typeface="Arial" panose="020B0604020202020204" pitchFamily="34" charset="0"/>
              </a:rPr>
              <a:t>	X = outcome of rolling one die</a:t>
            </a:r>
          </a:p>
          <a:p>
            <a:endParaRPr lang="en-US" altLang="en-US" sz="1050" dirty="0">
              <a:latin typeface="Arial" panose="020B0604020202020204" pitchFamily="34" charset="0"/>
              <a:cs typeface="Arial" panose="020B0604020202020204" pitchFamily="34" charset="0"/>
            </a:endParaRPr>
          </a:p>
          <a:p>
            <a:endParaRPr lang="en-US" altLang="en-US" sz="1050" dirty="0">
              <a:latin typeface="Arial" panose="020B0604020202020204" pitchFamily="34" charset="0"/>
              <a:cs typeface="Arial" panose="020B0604020202020204" pitchFamily="34" charset="0"/>
            </a:endParaRPr>
          </a:p>
          <a:p>
            <a:endParaRPr lang="en-US" altLang="en-US" sz="1050" dirty="0">
              <a:latin typeface="Arial" panose="020B0604020202020204" pitchFamily="34" charset="0"/>
              <a:cs typeface="Arial" panose="020B0604020202020204" pitchFamily="34" charset="0"/>
            </a:endParaRPr>
          </a:p>
        </p:txBody>
      </p:sp>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124200"/>
            <a:ext cx="4191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685800" y="3886200"/>
            <a:ext cx="6934200" cy="2114550"/>
          </a:xfrm>
          <a:prstGeom prst="rect">
            <a:avLst/>
          </a:prstGeom>
        </p:spPr>
        <p:txBody>
          <a:bodyPr/>
          <a:lstStyle/>
          <a:p>
            <a:pPr marL="257175" indent="-257175">
              <a:lnSpc>
                <a:spcPct val="90000"/>
              </a:lnSpc>
              <a:defRPr/>
            </a:pPr>
            <a:r>
              <a:rPr lang="en-US" b="1" dirty="0">
                <a:solidFill>
                  <a:srgbClr val="009900"/>
                </a:solidFill>
                <a:latin typeface="Arial" charset="0"/>
              </a:rPr>
              <a:t>Discrete Probability Notation…</a:t>
            </a:r>
          </a:p>
          <a:p>
            <a:pPr marL="257175" indent="-257175">
              <a:spcBef>
                <a:spcPct val="20000"/>
              </a:spcBef>
              <a:buFont typeface="Wingdings" pitchFamily="2" charset="2"/>
              <a:buChar char="ü"/>
              <a:defRPr/>
            </a:pPr>
            <a:r>
              <a:rPr lang="en-US" dirty="0">
                <a:cs typeface="Arial" pitchFamily="34" charset="0"/>
              </a:rPr>
              <a:t>An upper-case letter will represent the </a:t>
            </a:r>
            <a:r>
              <a:rPr lang="en-US" b="1" i="1" dirty="0">
                <a:cs typeface="Arial" pitchFamily="34" charset="0"/>
              </a:rPr>
              <a:t>name</a:t>
            </a:r>
            <a:r>
              <a:rPr lang="en-US" dirty="0">
                <a:cs typeface="Arial" pitchFamily="34" charset="0"/>
              </a:rPr>
              <a:t> of the random variable, usually </a:t>
            </a:r>
            <a:r>
              <a:rPr lang="en-US" b="1" dirty="0">
                <a:cs typeface="Arial" pitchFamily="34" charset="0"/>
              </a:rPr>
              <a:t>X</a:t>
            </a:r>
            <a:r>
              <a:rPr lang="en-US" dirty="0">
                <a:cs typeface="Arial" pitchFamily="34" charset="0"/>
              </a:rPr>
              <a:t>.</a:t>
            </a:r>
          </a:p>
          <a:p>
            <a:pPr marL="257175" indent="-257175">
              <a:spcBef>
                <a:spcPct val="20000"/>
              </a:spcBef>
              <a:buFont typeface="Wingdings" pitchFamily="2" charset="2"/>
              <a:buChar char="ü"/>
              <a:defRPr/>
            </a:pPr>
            <a:r>
              <a:rPr lang="en-US" dirty="0">
                <a:cs typeface="Arial" pitchFamily="34" charset="0"/>
              </a:rPr>
              <a:t>Its lower-case counterpart, x, will represent the </a:t>
            </a:r>
            <a:r>
              <a:rPr lang="en-US" b="1" i="1" dirty="0">
                <a:cs typeface="Arial" pitchFamily="34" charset="0"/>
              </a:rPr>
              <a:t>value</a:t>
            </a:r>
            <a:r>
              <a:rPr lang="en-US" dirty="0">
                <a:cs typeface="Arial" pitchFamily="34" charset="0"/>
              </a:rPr>
              <a:t> of the random variable.</a:t>
            </a:r>
          </a:p>
          <a:p>
            <a:pPr marL="257175" indent="-257175">
              <a:spcBef>
                <a:spcPct val="20000"/>
              </a:spcBef>
              <a:buFont typeface="Wingdings" pitchFamily="2" charset="2"/>
              <a:buChar char="ü"/>
              <a:defRPr/>
            </a:pPr>
            <a:r>
              <a:rPr lang="en-US" dirty="0">
                <a:cs typeface="Arial" pitchFamily="34" charset="0"/>
              </a:rPr>
              <a:t>The probability that the random variable </a:t>
            </a:r>
            <a:r>
              <a:rPr lang="en-US" b="1" dirty="0">
                <a:cs typeface="Arial" pitchFamily="34" charset="0"/>
              </a:rPr>
              <a:t>X</a:t>
            </a:r>
            <a:r>
              <a:rPr lang="en-US" dirty="0">
                <a:cs typeface="Arial" pitchFamily="34" charset="0"/>
              </a:rPr>
              <a:t> will equal x is: </a:t>
            </a:r>
          </a:p>
          <a:p>
            <a:pPr marL="257175" indent="-257175">
              <a:spcBef>
                <a:spcPct val="20000"/>
              </a:spcBef>
              <a:defRPr/>
            </a:pPr>
            <a:r>
              <a:rPr lang="en-US" dirty="0">
                <a:cs typeface="Arial" pitchFamily="34" charset="0"/>
              </a:rPr>
              <a:t>	P(</a:t>
            </a:r>
            <a:r>
              <a:rPr lang="en-US" b="1" dirty="0">
                <a:cs typeface="Arial" pitchFamily="34" charset="0"/>
              </a:rPr>
              <a:t>X</a:t>
            </a:r>
            <a:r>
              <a:rPr lang="en-US" dirty="0">
                <a:cs typeface="Arial" pitchFamily="34" charset="0"/>
              </a:rPr>
              <a:t> = x)  or more simply P(x)</a:t>
            </a:r>
          </a:p>
          <a:p>
            <a:pPr marL="257175" indent="-257175">
              <a:spcBef>
                <a:spcPct val="20000"/>
              </a:spcBef>
              <a:buFont typeface="Wingdings" pitchFamily="2" charset="2"/>
              <a:buChar char="ü"/>
              <a:defRPr/>
            </a:pPr>
            <a:r>
              <a:rPr lang="en-US" b="1" dirty="0">
                <a:cs typeface="Arial" pitchFamily="34" charset="0"/>
              </a:rPr>
              <a:t>X</a:t>
            </a:r>
            <a:r>
              <a:rPr lang="en-US" dirty="0">
                <a:cs typeface="Arial" pitchFamily="34" charset="0"/>
              </a:rPr>
              <a:t> = number of heads in 10 flips of coin</a:t>
            </a:r>
          </a:p>
          <a:p>
            <a:pPr marL="257175" indent="-257175">
              <a:spcBef>
                <a:spcPct val="20000"/>
              </a:spcBef>
              <a:defRPr/>
            </a:pPr>
            <a:r>
              <a:rPr lang="en-US" dirty="0">
                <a:cs typeface="Arial" pitchFamily="34" charset="0"/>
              </a:rPr>
              <a:t>	P(X = 5) = P(5) = probability of 5 heads (x) in 10 flips</a:t>
            </a:r>
          </a:p>
          <a:p>
            <a:pPr marL="257175" indent="-257175">
              <a:spcBef>
                <a:spcPct val="20000"/>
              </a:spcBef>
              <a:buFont typeface="Arial" charset="0"/>
              <a:buChar char="•"/>
              <a:defRPr/>
            </a:pPr>
            <a:endParaRPr lang="en-US" sz="105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000600" y="3687840"/>
              <a:ext cx="360" cy="360"/>
            </p14:xfrm>
          </p:contentPart>
        </mc:Choice>
        <mc:Fallback xmlns="">
          <p:pic>
            <p:nvPicPr>
              <p:cNvPr id="2" name="Ink 1"/>
              <p:cNvPicPr/>
              <p:nvPr/>
            </p:nvPicPr>
            <p:blipFill>
              <a:blip r:embed="rId4"/>
              <a:stretch>
                <a:fillRect/>
              </a:stretch>
            </p:blipFill>
            <p:spPr>
              <a:xfrm>
                <a:off x="2991240" y="3678480"/>
                <a:ext cx="19080" cy="19080"/>
              </a:xfrm>
              <a:prstGeom prst="rect">
                <a:avLst/>
              </a:prstGeom>
            </p:spPr>
          </p:pic>
        </mc:Fallback>
      </mc:AlternateContent>
    </p:spTree>
    <p:extLst>
      <p:ext uri="{BB962C8B-B14F-4D97-AF65-F5344CB8AC3E}">
        <p14:creationId xmlns:p14="http://schemas.microsoft.com/office/powerpoint/2010/main" val="664551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1420" y="586582"/>
            <a:ext cx="8686800" cy="533400"/>
          </a:xfrm>
        </p:spPr>
        <p:txBody>
          <a:bodyPr/>
          <a:lstStyle/>
          <a:p>
            <a:pPr>
              <a:defRPr/>
            </a:pPr>
            <a:r>
              <a:rPr lang="en-US" dirty="0">
                <a:cs typeface="+mj-cs"/>
              </a:rPr>
              <a:t>Estimate Probabilities from Data</a:t>
            </a:r>
          </a:p>
        </p:txBody>
      </p:sp>
      <p:sp>
        <p:nvSpPr>
          <p:cNvPr id="13315" name="Rectangle 3"/>
          <p:cNvSpPr>
            <a:spLocks noGrp="1" noChangeArrowheads="1"/>
          </p:cNvSpPr>
          <p:nvPr>
            <p:ph type="body" idx="1"/>
          </p:nvPr>
        </p:nvSpPr>
        <p:spPr/>
        <p:txBody>
          <a:bodyPr>
            <a:normAutofit/>
          </a:bodyPr>
          <a:lstStyle/>
          <a:p>
            <a:pPr marL="0" indent="0">
              <a:buNone/>
              <a:defRPr/>
            </a:pPr>
            <a:r>
              <a:rPr lang="en-US" dirty="0"/>
              <a:t>For continuous attributes: </a:t>
            </a:r>
          </a:p>
          <a:p>
            <a:pPr marL="1371600" lvl="3" indent="0">
              <a:buNone/>
              <a:defRPr/>
            </a:pPr>
            <a:endParaRPr lang="en-US" dirty="0">
              <a:latin typeface="Times New Roman" charset="0"/>
            </a:endParaRPr>
          </a:p>
          <a:p>
            <a:pPr marL="990600" lvl="1" indent="-533400">
              <a:buFont typeface="Arial" charset="0"/>
              <a:buChar char="–"/>
              <a:defRPr/>
            </a:pPr>
            <a:r>
              <a:rPr lang="en-US" dirty="0">
                <a:solidFill>
                  <a:srgbClr val="FF0000"/>
                </a:solidFill>
              </a:rPr>
              <a:t>Probability density estimation:</a:t>
            </a:r>
          </a:p>
          <a:p>
            <a:pPr marL="1371600" lvl="2" indent="-457200">
              <a:buFont typeface="Wingdings" charset="0"/>
              <a:buChar char="u"/>
              <a:defRPr/>
            </a:pPr>
            <a:r>
              <a:rPr lang="en-US" dirty="0"/>
              <a:t>Assume attribute follows a normal distribution</a:t>
            </a:r>
          </a:p>
          <a:p>
            <a:pPr marL="1371600" lvl="2" indent="-457200">
              <a:buFont typeface="Wingdings" charset="0"/>
              <a:buChar char="u"/>
              <a:defRPr/>
            </a:pPr>
            <a:r>
              <a:rPr lang="en-US" dirty="0"/>
              <a:t>Use data to estimate parameters of distribution </a:t>
            </a:r>
            <a:br>
              <a:rPr lang="en-US" dirty="0"/>
            </a:br>
            <a:r>
              <a:rPr lang="en-US" dirty="0"/>
              <a:t>   (e.g., mean and standard deviation</a:t>
            </a:r>
            <a:r>
              <a:rPr lang="en-US" dirty="0" smtClean="0"/>
              <a:t>)</a:t>
            </a:r>
            <a:endParaRPr lang="en-US" dirty="0"/>
          </a:p>
        </p:txBody>
      </p:sp>
      <p:sp>
        <p:nvSpPr>
          <p:cNvPr id="5" name="TextBox 4"/>
          <p:cNvSpPr txBox="1"/>
          <p:nvPr/>
        </p:nvSpPr>
        <p:spPr>
          <a:xfrm>
            <a:off x="395536" y="6553200"/>
            <a:ext cx="6192688" cy="338554"/>
          </a:xfrm>
          <a:prstGeom prst="rect">
            <a:avLst/>
          </a:prstGeom>
          <a:noFill/>
        </p:spPr>
        <p:txBody>
          <a:bodyPr wrap="square" rtlCol="0">
            <a:spAutoFit/>
          </a:bodyPr>
          <a:lstStyle/>
          <a:p>
            <a:r>
              <a:rPr lang="en-GB" dirty="0" smtClean="0"/>
              <a:t>Slide adopted from “Introduction to Data mining” </a:t>
            </a:r>
            <a:r>
              <a:rPr lang="en-GB" dirty="0" err="1" smtClean="0"/>
              <a:t>Vipin</a:t>
            </a:r>
            <a:r>
              <a:rPr lang="en-GB" dirty="0" smtClean="0"/>
              <a:t> Kumar</a:t>
            </a:r>
            <a:endParaRPr lang="en-GB" dirty="0"/>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17</a:t>
            </a:fld>
            <a:endParaRPr lang="en-US"/>
          </a:p>
        </p:txBody>
      </p:sp>
    </p:spTree>
    <p:extLst>
      <p:ext uri="{BB962C8B-B14F-4D97-AF65-F5344CB8AC3E}">
        <p14:creationId xmlns:p14="http://schemas.microsoft.com/office/powerpoint/2010/main" val="3702725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04"/>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a:solidFill>
                  <a:srgbClr val="000000"/>
                </a:solidFill>
              </a:rPr>
              <a:t>Probability Densities</a:t>
            </a:r>
            <a:endParaRPr>
              <a:solidFill>
                <a:srgbClr val="000000"/>
              </a:solidFill>
            </a:endParaRPr>
          </a:p>
        </p:txBody>
      </p:sp>
      <p:sp>
        <p:nvSpPr>
          <p:cNvPr id="809" name="Google Shape;809;p104"/>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10" name="Google Shape;810;p104"/>
          <p:cNvPicPr preferRelativeResize="0"/>
          <p:nvPr/>
        </p:nvPicPr>
        <p:blipFill rotWithShape="1">
          <a:blip r:embed="rId3">
            <a:alphaModFix/>
          </a:blip>
          <a:srcRect/>
          <a:stretch/>
        </p:blipFill>
        <p:spPr>
          <a:xfrm>
            <a:off x="838201" y="1828800"/>
            <a:ext cx="6629400" cy="4286250"/>
          </a:xfrm>
          <a:prstGeom prst="rect">
            <a:avLst/>
          </a:prstGeom>
          <a:noFill/>
          <a:ln>
            <a:noFill/>
          </a:ln>
        </p:spPr>
      </p:pic>
    </p:spTree>
    <p:extLst>
      <p:ext uri="{BB962C8B-B14F-4D97-AF65-F5344CB8AC3E}">
        <p14:creationId xmlns:p14="http://schemas.microsoft.com/office/powerpoint/2010/main" val="2703719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05"/>
          <p:cNvSpPr txBox="1">
            <a:spLocks noGrp="1"/>
          </p:cNvSpPr>
          <p:nvPr>
            <p:ph type="title" idx="4294967295"/>
          </p:nvPr>
        </p:nvSpPr>
        <p:spPr>
          <a:xfrm>
            <a:off x="-1447800" y="206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a:solidFill>
                  <a:srgbClr val="000000"/>
                </a:solidFill>
              </a:rPr>
              <a:t>Probability Densities</a:t>
            </a:r>
            <a:endParaRPr dirty="0">
              <a:solidFill>
                <a:srgbClr val="000000"/>
              </a:solidFill>
            </a:endParaRPr>
          </a:p>
        </p:txBody>
      </p:sp>
      <p:sp>
        <p:nvSpPr>
          <p:cNvPr id="816" name="Google Shape;816;p105"/>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17" name="Google Shape;817;p105"/>
          <p:cNvPicPr preferRelativeResize="0"/>
          <p:nvPr/>
        </p:nvPicPr>
        <p:blipFill rotWithShape="1">
          <a:blip r:embed="rId3">
            <a:alphaModFix/>
          </a:blip>
          <a:srcRect/>
          <a:stretch/>
        </p:blipFill>
        <p:spPr>
          <a:xfrm>
            <a:off x="533400" y="1629076"/>
            <a:ext cx="6591300" cy="5022284"/>
          </a:xfrm>
          <a:prstGeom prst="rect">
            <a:avLst/>
          </a:prstGeom>
          <a:noFill/>
          <a:ln>
            <a:noFill/>
          </a:ln>
        </p:spPr>
      </p:pic>
    </p:spTree>
    <p:extLst>
      <p:ext uri="{BB962C8B-B14F-4D97-AF65-F5344CB8AC3E}">
        <p14:creationId xmlns:p14="http://schemas.microsoft.com/office/powerpoint/2010/main" val="3023833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42900" y="4294200"/>
            <a:ext cx="8458200" cy="2209800"/>
          </a:xfrm>
        </p:spPr>
        <p:txBody>
          <a:bodyPr rtlCol="0">
            <a:normAutofit/>
          </a:bodyPr>
          <a:lstStyle/>
          <a:p>
            <a:pPr marL="365760" indent="-256032" algn="ctr" fontAlgn="auto">
              <a:lnSpc>
                <a:spcPct val="100000"/>
              </a:lnSpc>
              <a:spcAft>
                <a:spcPts val="0"/>
              </a:spcAft>
              <a:buClr>
                <a:schemeClr val="accent1"/>
              </a:buClr>
              <a:buSzPct val="68000"/>
              <a:defRPr/>
            </a:pPr>
            <a:r>
              <a:rPr lang="en-US" sz="3600" dirty="0">
                <a:latin typeface="+mn-lt"/>
                <a:cs typeface="Courier New" pitchFamily="49" charset="0"/>
              </a:rPr>
              <a:t>Lecture No. – </a:t>
            </a:r>
            <a:r>
              <a:rPr lang="en-US" sz="3600" dirty="0" smtClean="0">
                <a:latin typeface="+mn-lt"/>
                <a:cs typeface="Courier New" pitchFamily="49" charset="0"/>
              </a:rPr>
              <a:t>3 | </a:t>
            </a:r>
            <a:r>
              <a:rPr lang="en-IN" sz="3600" dirty="0">
                <a:latin typeface="+mn-lt"/>
                <a:cs typeface="Courier New" pitchFamily="49" charset="0"/>
              </a:rPr>
              <a:t>Bayesian Learning</a:t>
            </a:r>
            <a:endParaRPr lang="en-US" sz="3600" dirty="0">
              <a:latin typeface="+mn-lt"/>
              <a:cs typeface="Courier New" pitchFamily="49" charset="0"/>
            </a:endParaRPr>
          </a:p>
          <a:p>
            <a:pPr marL="365760" indent="-256032" algn="ctr" fontAlgn="auto">
              <a:lnSpc>
                <a:spcPct val="100000"/>
              </a:lnSpc>
              <a:spcAft>
                <a:spcPts val="0"/>
              </a:spcAft>
              <a:buClr>
                <a:schemeClr val="accent1"/>
              </a:buClr>
              <a:buSzPct val="68000"/>
              <a:defRPr/>
            </a:pPr>
            <a:r>
              <a:rPr lang="en-US" sz="3600" dirty="0">
                <a:latin typeface="+mn-lt"/>
                <a:cs typeface="Courier New" pitchFamily="49" charset="0"/>
              </a:rPr>
              <a:t>Date – </a:t>
            </a:r>
            <a:r>
              <a:rPr lang="en-US" sz="3600" dirty="0" smtClean="0">
                <a:latin typeface="+mn-lt"/>
                <a:cs typeface="Courier New" pitchFamily="49" charset="0"/>
              </a:rPr>
              <a:t>09/13/2020</a:t>
            </a:r>
            <a:endParaRPr lang="en-US" sz="3600" dirty="0">
              <a:latin typeface="+mn-lt"/>
              <a:cs typeface="Courier New" pitchFamily="49" charset="0"/>
            </a:endParaRPr>
          </a:p>
          <a:p>
            <a:pPr marL="365760" indent="-256032" algn="ctr" fontAlgn="auto">
              <a:lnSpc>
                <a:spcPct val="100000"/>
              </a:lnSpc>
              <a:spcAft>
                <a:spcPts val="0"/>
              </a:spcAft>
              <a:buClr>
                <a:schemeClr val="accent1"/>
              </a:buClr>
              <a:buSzPct val="68000"/>
              <a:defRPr/>
            </a:pPr>
            <a:r>
              <a:rPr lang="en-US" sz="3600" dirty="0">
                <a:latin typeface="+mn-lt"/>
                <a:cs typeface="Courier New" pitchFamily="49" charset="0"/>
              </a:rPr>
              <a:t>Time – </a:t>
            </a:r>
            <a:r>
              <a:rPr lang="en-US" sz="3600" dirty="0" smtClean="0">
                <a:latin typeface="+mn-lt"/>
                <a:cs typeface="Courier New" pitchFamily="49" charset="0"/>
              </a:rPr>
              <a:t>1</a:t>
            </a:r>
            <a:r>
              <a:rPr lang="en-US" sz="3600" dirty="0" smtClean="0">
                <a:latin typeface="+mn-lt"/>
                <a:cs typeface="Courier New" pitchFamily="49" charset="0"/>
              </a:rPr>
              <a:t>:55 </a:t>
            </a:r>
            <a:r>
              <a:rPr lang="en-US" sz="3600" dirty="0">
                <a:latin typeface="+mn-lt"/>
                <a:cs typeface="Courier New" pitchFamily="49" charset="0"/>
              </a:rPr>
              <a:t>P</a:t>
            </a:r>
            <a:r>
              <a:rPr lang="en-US" sz="3600" dirty="0" smtClean="0">
                <a:latin typeface="+mn-lt"/>
                <a:cs typeface="Courier New" pitchFamily="49" charset="0"/>
              </a:rPr>
              <a:t>M </a:t>
            </a:r>
            <a:r>
              <a:rPr lang="en-US" sz="3600" dirty="0">
                <a:latin typeface="+mn-lt"/>
                <a:cs typeface="Courier New" pitchFamily="49" charset="0"/>
              </a:rPr>
              <a:t>– </a:t>
            </a:r>
            <a:r>
              <a:rPr lang="en-US" sz="3600" dirty="0" smtClean="0">
                <a:latin typeface="+mn-lt"/>
                <a:cs typeface="Courier New" pitchFamily="49" charset="0"/>
              </a:rPr>
              <a:t>4:00 </a:t>
            </a:r>
            <a:r>
              <a:rPr lang="en-US" sz="3600" dirty="0">
                <a:latin typeface="+mn-lt"/>
                <a:cs typeface="Courier New" pitchFamily="49" charset="0"/>
              </a:rPr>
              <a:t>P</a:t>
            </a:r>
            <a:r>
              <a:rPr lang="en-US" sz="3600" dirty="0" smtClean="0">
                <a:latin typeface="+mn-lt"/>
                <a:cs typeface="Courier New" pitchFamily="49" charset="0"/>
              </a:rPr>
              <a:t>M</a:t>
            </a:r>
            <a:endParaRPr lang="en-US" sz="3600" dirty="0">
              <a:latin typeface="+mn-lt"/>
              <a:cs typeface="Courier New" pitchFamily="49" charset="0"/>
            </a:endParaRPr>
          </a:p>
        </p:txBody>
      </p:sp>
    </p:spTree>
    <p:extLst>
      <p:ext uri="{BB962C8B-B14F-4D97-AF65-F5344CB8AC3E}">
        <p14:creationId xmlns:p14="http://schemas.microsoft.com/office/powerpoint/2010/main" val="3386735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06"/>
          <p:cNvSpPr txBox="1">
            <a:spLocks noGrp="1"/>
          </p:cNvSpPr>
          <p:nvPr>
            <p:ph type="title" idx="4294967295"/>
          </p:nvPr>
        </p:nvSpPr>
        <p:spPr>
          <a:xfrm>
            <a:off x="0" y="460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t>Probability Densities</a:t>
            </a:r>
            <a:endParaRPr dirty="0"/>
          </a:p>
        </p:txBody>
      </p:sp>
      <p:sp>
        <p:nvSpPr>
          <p:cNvPr id="823" name="Google Shape;823;p106"/>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24" name="Google Shape;824;p106"/>
          <p:cNvPicPr preferRelativeResize="0"/>
          <p:nvPr/>
        </p:nvPicPr>
        <p:blipFill rotWithShape="1">
          <a:blip r:embed="rId3">
            <a:alphaModFix/>
          </a:blip>
          <a:srcRect/>
          <a:stretch/>
        </p:blipFill>
        <p:spPr>
          <a:xfrm>
            <a:off x="228600" y="1371600"/>
            <a:ext cx="7048500" cy="5018935"/>
          </a:xfrm>
          <a:prstGeom prst="rect">
            <a:avLst/>
          </a:prstGeom>
          <a:noFill/>
          <a:ln>
            <a:noFill/>
          </a:ln>
        </p:spPr>
      </p:pic>
    </p:spTree>
    <p:extLst>
      <p:ext uri="{BB962C8B-B14F-4D97-AF65-F5344CB8AC3E}">
        <p14:creationId xmlns:p14="http://schemas.microsoft.com/office/powerpoint/2010/main" val="1095784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07"/>
          <p:cNvSpPr txBox="1">
            <a:spLocks noGrp="1"/>
          </p:cNvSpPr>
          <p:nvPr>
            <p:ph type="title" idx="4294967295"/>
          </p:nvPr>
        </p:nvSpPr>
        <p:spPr>
          <a:xfrm>
            <a:off x="-1371600" y="18288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30" name="Google Shape;830;p107"/>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31" name="Google Shape;831;p107"/>
          <p:cNvPicPr preferRelativeResize="0"/>
          <p:nvPr/>
        </p:nvPicPr>
        <p:blipFill rotWithShape="1">
          <a:blip r:embed="rId3">
            <a:alphaModFix/>
          </a:blip>
          <a:srcRect/>
          <a:stretch/>
        </p:blipFill>
        <p:spPr>
          <a:xfrm>
            <a:off x="376237" y="1600200"/>
            <a:ext cx="8391525" cy="4543425"/>
          </a:xfrm>
          <a:prstGeom prst="rect">
            <a:avLst/>
          </a:prstGeom>
          <a:noFill/>
          <a:ln>
            <a:noFill/>
          </a:ln>
        </p:spPr>
      </p:pic>
    </p:spTree>
    <p:extLst>
      <p:ext uri="{BB962C8B-B14F-4D97-AF65-F5344CB8AC3E}">
        <p14:creationId xmlns:p14="http://schemas.microsoft.com/office/powerpoint/2010/main" val="1448561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09"/>
          <p:cNvSpPr txBox="1">
            <a:spLocks noGrp="1"/>
          </p:cNvSpPr>
          <p:nvPr>
            <p:ph type="title" idx="4294967295"/>
          </p:nvPr>
        </p:nvSpPr>
        <p:spPr>
          <a:xfrm>
            <a:off x="-1447800" y="152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44" name="Google Shape;844;p109"/>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45" name="Google Shape;845;p109"/>
          <p:cNvPicPr preferRelativeResize="0"/>
          <p:nvPr/>
        </p:nvPicPr>
        <p:blipFill rotWithShape="1">
          <a:blip r:embed="rId3">
            <a:alphaModFix/>
          </a:blip>
          <a:srcRect/>
          <a:stretch/>
        </p:blipFill>
        <p:spPr>
          <a:xfrm>
            <a:off x="376237" y="1600200"/>
            <a:ext cx="8391525" cy="4638675"/>
          </a:xfrm>
          <a:prstGeom prst="rect">
            <a:avLst/>
          </a:prstGeom>
          <a:noFill/>
          <a:ln>
            <a:noFill/>
          </a:ln>
        </p:spPr>
      </p:pic>
    </p:spTree>
    <p:extLst>
      <p:ext uri="{BB962C8B-B14F-4D97-AF65-F5344CB8AC3E}">
        <p14:creationId xmlns:p14="http://schemas.microsoft.com/office/powerpoint/2010/main" val="68485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110"/>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51" name="Google Shape;851;p110"/>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52" name="Google Shape;852;p110"/>
          <p:cNvPicPr preferRelativeResize="0"/>
          <p:nvPr/>
        </p:nvPicPr>
        <p:blipFill rotWithShape="1">
          <a:blip r:embed="rId3">
            <a:alphaModFix/>
          </a:blip>
          <a:srcRect/>
          <a:stretch/>
        </p:blipFill>
        <p:spPr>
          <a:xfrm>
            <a:off x="314325" y="1676400"/>
            <a:ext cx="8515350" cy="4676775"/>
          </a:xfrm>
          <a:prstGeom prst="rect">
            <a:avLst/>
          </a:prstGeom>
          <a:noFill/>
          <a:ln>
            <a:noFill/>
          </a:ln>
        </p:spPr>
      </p:pic>
    </p:spTree>
    <p:extLst>
      <p:ext uri="{BB962C8B-B14F-4D97-AF65-F5344CB8AC3E}">
        <p14:creationId xmlns:p14="http://schemas.microsoft.com/office/powerpoint/2010/main" val="2955079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11"/>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58" name="Google Shape;858;p111"/>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59" name="Google Shape;859;p111"/>
          <p:cNvPicPr preferRelativeResize="0"/>
          <p:nvPr/>
        </p:nvPicPr>
        <p:blipFill rotWithShape="1">
          <a:blip r:embed="rId3">
            <a:alphaModFix/>
          </a:blip>
          <a:srcRect/>
          <a:stretch/>
        </p:blipFill>
        <p:spPr>
          <a:xfrm>
            <a:off x="338137" y="2057400"/>
            <a:ext cx="8467725" cy="4419600"/>
          </a:xfrm>
          <a:prstGeom prst="rect">
            <a:avLst/>
          </a:prstGeom>
          <a:noFill/>
          <a:ln>
            <a:noFill/>
          </a:ln>
        </p:spPr>
      </p:pic>
    </p:spTree>
    <p:extLst>
      <p:ext uri="{BB962C8B-B14F-4D97-AF65-F5344CB8AC3E}">
        <p14:creationId xmlns:p14="http://schemas.microsoft.com/office/powerpoint/2010/main" val="438909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12"/>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65" name="Google Shape;865;p112"/>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66" name="Google Shape;866;p112"/>
          <p:cNvPicPr preferRelativeResize="0"/>
          <p:nvPr/>
        </p:nvPicPr>
        <p:blipFill rotWithShape="1">
          <a:blip r:embed="rId3">
            <a:alphaModFix/>
          </a:blip>
          <a:srcRect/>
          <a:stretch/>
        </p:blipFill>
        <p:spPr>
          <a:xfrm>
            <a:off x="304800" y="1600200"/>
            <a:ext cx="8058150" cy="4762500"/>
          </a:xfrm>
          <a:prstGeom prst="rect">
            <a:avLst/>
          </a:prstGeom>
          <a:noFill/>
          <a:ln>
            <a:noFill/>
          </a:ln>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15903"/>
            <a:ext cx="5091113" cy="294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90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8" name="Rectangle 2"/>
          <p:cNvSpPr txBox="1">
            <a:spLocks/>
          </p:cNvSpPr>
          <p:nvPr/>
        </p:nvSpPr>
        <p:spPr>
          <a:xfrm>
            <a:off x="342900" y="508399"/>
            <a:ext cx="8229600" cy="342900"/>
          </a:xfrm>
          <a:prstGeom prst="rect">
            <a:avLst/>
          </a:prstGeom>
        </p:spPr>
        <p:txBody>
          <a:bodyPr/>
          <a:lstStyle/>
          <a:p>
            <a:pPr>
              <a:defRPr/>
            </a:pPr>
            <a:r>
              <a:rPr lang="en-US" sz="2400" b="1" dirty="0">
                <a:latin typeface="Helvetica" panose="020B0604020202030204" pitchFamily="34" charset="0"/>
              </a:rPr>
              <a:t>Normal Distributions</a:t>
            </a:r>
          </a:p>
        </p:txBody>
      </p:sp>
      <p:graphicFrame>
        <p:nvGraphicFramePr>
          <p:cNvPr id="4" name="Object 1"/>
          <p:cNvGraphicFramePr>
            <a:graphicFrameLocks noChangeAspect="1"/>
          </p:cNvGraphicFramePr>
          <p:nvPr>
            <p:extLst/>
          </p:nvPr>
        </p:nvGraphicFramePr>
        <p:xfrm>
          <a:off x="1026319" y="2475309"/>
          <a:ext cx="3612356" cy="3011091"/>
        </p:xfrm>
        <a:graphic>
          <a:graphicData uri="http://schemas.openxmlformats.org/presentationml/2006/ole">
            <mc:AlternateContent xmlns:mc="http://schemas.openxmlformats.org/markup-compatibility/2006">
              <mc:Choice xmlns:v="urn:schemas-microsoft-com:vml" Requires="v">
                <p:oleObj spid="_x0000_s17428" name="Equation" r:id="rId3" imgW="1816100" imgH="1511300" progId="Equation.3">
                  <p:embed/>
                </p:oleObj>
              </mc:Choice>
              <mc:Fallback>
                <p:oleObj name="Equation" r:id="rId3" imgW="1816100" imgH="151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319" y="2475309"/>
                        <a:ext cx="3612356" cy="301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
          <p:cNvSpPr>
            <a:spLocks noGrp="1" noChangeArrowheads="1"/>
          </p:cNvSpPr>
          <p:nvPr/>
        </p:nvSpPr>
        <p:spPr bwMode="auto">
          <a:xfrm>
            <a:off x="569119" y="1584721"/>
            <a:ext cx="6460331"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100" dirty="0">
                <a:solidFill>
                  <a:srgbClr val="3333FF"/>
                </a:solidFill>
                <a:cs typeface="Arial" panose="020B0604020202020204" pitchFamily="34" charset="0"/>
              </a:rPr>
              <a:t>68-95-99.7 Rule in Math terms…</a:t>
            </a:r>
          </a:p>
        </p:txBody>
      </p:sp>
    </p:spTree>
    <p:extLst>
      <p:ext uri="{BB962C8B-B14F-4D97-AF65-F5344CB8AC3E}">
        <p14:creationId xmlns:p14="http://schemas.microsoft.com/office/powerpoint/2010/main" val="1488935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13"/>
          <p:cNvSpPr txBox="1">
            <a:spLocks noGrp="1"/>
          </p:cNvSpPr>
          <p:nvPr>
            <p:ph type="title" idx="4294967295"/>
          </p:nvPr>
        </p:nvSpPr>
        <p:spPr>
          <a:xfrm>
            <a:off x="152400" y="304800"/>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a:solidFill>
                  <a:srgbClr val="000000"/>
                </a:solidFill>
              </a:rPr>
              <a:t>Gaussian Distribution</a:t>
            </a:r>
            <a:endParaRPr dirty="0">
              <a:solidFill>
                <a:srgbClr val="000000"/>
              </a:solidFill>
            </a:endParaRPr>
          </a:p>
        </p:txBody>
      </p:sp>
      <p:sp>
        <p:nvSpPr>
          <p:cNvPr id="872" name="Google Shape;872;p113"/>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873" name="Google Shape;873;p113"/>
          <p:cNvPicPr preferRelativeResize="0"/>
          <p:nvPr/>
        </p:nvPicPr>
        <p:blipFill rotWithShape="1">
          <a:blip r:embed="rId3">
            <a:alphaModFix/>
          </a:blip>
          <a:srcRect/>
          <a:stretch/>
        </p:blipFill>
        <p:spPr>
          <a:xfrm>
            <a:off x="457200" y="2133600"/>
            <a:ext cx="8372475" cy="4267200"/>
          </a:xfrm>
          <a:prstGeom prst="rect">
            <a:avLst/>
          </a:prstGeom>
          <a:noFill/>
          <a:ln>
            <a:noFill/>
          </a:ln>
        </p:spPr>
      </p:pic>
    </p:spTree>
    <p:extLst>
      <p:ext uri="{BB962C8B-B14F-4D97-AF65-F5344CB8AC3E}">
        <p14:creationId xmlns:p14="http://schemas.microsoft.com/office/powerpoint/2010/main" val="3745513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5" name="Rectangle 3"/>
          <p:cNvSpPr>
            <a:spLocks noGrp="1" noChangeArrowheads="1"/>
          </p:cNvSpPr>
          <p:nvPr>
            <p:ph idx="1"/>
          </p:nvPr>
        </p:nvSpPr>
        <p:spPr>
          <a:xfrm>
            <a:off x="89350" y="1317626"/>
            <a:ext cx="8229600" cy="4525963"/>
          </a:xfrm>
          <a:prstGeom prst="rect">
            <a:avLst/>
          </a:prstGeom>
        </p:spPr>
        <p:txBody>
          <a:bodyPr/>
          <a:lstStyle/>
          <a:p>
            <a:pPr lvl="1">
              <a:lnSpc>
                <a:spcPct val="90000"/>
              </a:lnSpc>
              <a:buFont typeface="Wingdings" panose="05000000000000000000" pitchFamily="2" charset="2"/>
              <a:buChar char="ü"/>
            </a:pPr>
            <a:endParaRPr lang="en-US" altLang="en-US" sz="1050" dirty="0"/>
          </a:p>
          <a:p>
            <a:pPr lvl="1">
              <a:lnSpc>
                <a:spcPct val="90000"/>
              </a:lnSpc>
              <a:buFont typeface="Wingdings" panose="05000000000000000000" pitchFamily="2" charset="2"/>
              <a:buChar char="ü"/>
            </a:pPr>
            <a:r>
              <a:rPr lang="en-US" altLang="en-US" sz="2000" dirty="0"/>
              <a:t>The mean of a discrete random variable is the </a:t>
            </a:r>
            <a:r>
              <a:rPr lang="en-US" altLang="en-US" sz="2000" b="1" i="1" dirty="0"/>
              <a:t>weighted average</a:t>
            </a:r>
            <a:r>
              <a:rPr lang="en-US" altLang="en-US" sz="2000" dirty="0"/>
              <a:t> of all of its values. The weights are the probabilities. </a:t>
            </a:r>
          </a:p>
          <a:p>
            <a:pPr lvl="1">
              <a:lnSpc>
                <a:spcPct val="90000"/>
              </a:lnSpc>
              <a:buFont typeface="Wingdings" panose="05000000000000000000" pitchFamily="2" charset="2"/>
              <a:buChar char="ü"/>
            </a:pPr>
            <a:endParaRPr lang="en-US" altLang="en-US" sz="2000" dirty="0" smtClean="0"/>
          </a:p>
          <a:p>
            <a:pPr lvl="1">
              <a:lnSpc>
                <a:spcPct val="90000"/>
              </a:lnSpc>
              <a:buFont typeface="Wingdings" panose="05000000000000000000" pitchFamily="2" charset="2"/>
              <a:buChar char="ü"/>
            </a:pPr>
            <a:r>
              <a:rPr lang="en-US" altLang="en-US" sz="2000" dirty="0" smtClean="0"/>
              <a:t>This </a:t>
            </a:r>
            <a:r>
              <a:rPr lang="en-US" altLang="en-US" sz="2000" dirty="0"/>
              <a:t>parameter is also called the expected value of X and is represented by E(X). </a:t>
            </a:r>
          </a:p>
          <a:p>
            <a:pPr>
              <a:lnSpc>
                <a:spcPct val="90000"/>
              </a:lnSpc>
            </a:pPr>
            <a:endParaRPr lang="en-US" altLang="en-US" sz="2000" dirty="0"/>
          </a:p>
          <a:p>
            <a:pPr>
              <a:lnSpc>
                <a:spcPct val="90000"/>
              </a:lnSpc>
            </a:pPr>
            <a:endParaRPr lang="en-US" altLang="en-US" sz="2000" dirty="0"/>
          </a:p>
          <a:p>
            <a:pPr lvl="1">
              <a:lnSpc>
                <a:spcPct val="90000"/>
              </a:lnSpc>
              <a:buFont typeface="Wingdings" panose="05000000000000000000" pitchFamily="2" charset="2"/>
              <a:buChar char="ü"/>
            </a:pPr>
            <a:endParaRPr lang="en-US" altLang="en-US" sz="2000" dirty="0"/>
          </a:p>
          <a:p>
            <a:pPr lvl="1">
              <a:lnSpc>
                <a:spcPct val="90000"/>
              </a:lnSpc>
              <a:buFont typeface="Wingdings" panose="05000000000000000000" pitchFamily="2" charset="2"/>
              <a:buChar char="ü"/>
            </a:pPr>
            <a:r>
              <a:rPr lang="en-US" altLang="en-US" sz="2000" dirty="0" smtClean="0"/>
              <a:t>The </a:t>
            </a:r>
            <a:r>
              <a:rPr lang="en-US" altLang="en-US" sz="2000" dirty="0"/>
              <a:t>variance is </a:t>
            </a:r>
          </a:p>
          <a:p>
            <a:pPr>
              <a:lnSpc>
                <a:spcPct val="90000"/>
              </a:lnSpc>
            </a:pPr>
            <a:endParaRPr lang="en-US" altLang="en-US" sz="2000" dirty="0"/>
          </a:p>
          <a:p>
            <a:pPr>
              <a:lnSpc>
                <a:spcPct val="90000"/>
              </a:lnSpc>
            </a:pPr>
            <a:endParaRPr lang="en-US" altLang="en-US" sz="2000" dirty="0"/>
          </a:p>
          <a:p>
            <a:pPr lvl="1">
              <a:lnSpc>
                <a:spcPct val="90000"/>
              </a:lnSpc>
              <a:buFont typeface="Wingdings" panose="05000000000000000000" pitchFamily="2" charset="2"/>
              <a:buChar char="ü"/>
            </a:pPr>
            <a:endParaRPr lang="en-US" altLang="en-US" sz="2000" dirty="0"/>
          </a:p>
          <a:p>
            <a:pPr lvl="1">
              <a:lnSpc>
                <a:spcPct val="90000"/>
              </a:lnSpc>
              <a:buFont typeface="Wingdings" panose="05000000000000000000" pitchFamily="2" charset="2"/>
              <a:buChar char="ü"/>
            </a:pPr>
            <a:r>
              <a:rPr lang="en-US" altLang="en-US" sz="2000" dirty="0"/>
              <a:t>The standard deviation is </a:t>
            </a:r>
          </a:p>
          <a:p>
            <a:pPr>
              <a:lnSpc>
                <a:spcPct val="90000"/>
              </a:lnSpc>
            </a:pPr>
            <a:endParaRPr lang="en-US" altLang="en-US" sz="2000" dirty="0"/>
          </a:p>
          <a:p>
            <a:pPr>
              <a:lnSpc>
                <a:spcPct val="90000"/>
              </a:lnSpc>
            </a:pPr>
            <a:endParaRPr lang="en-US" altLang="en-US" sz="1800" dirty="0"/>
          </a:p>
          <a:p>
            <a:pPr>
              <a:lnSpc>
                <a:spcPct val="90000"/>
              </a:lnSpc>
            </a:pPr>
            <a:endParaRPr lang="en-US" altLang="en-US" sz="1800" dirty="0"/>
          </a:p>
        </p:txBody>
      </p:sp>
      <p:sp>
        <p:nvSpPr>
          <p:cNvPr id="6" name="Title 5"/>
          <p:cNvSpPr>
            <a:spLocks noGrp="1"/>
          </p:cNvSpPr>
          <p:nvPr>
            <p:ph type="title" idx="4294967295"/>
          </p:nvPr>
        </p:nvSpPr>
        <p:spPr>
          <a:xfrm>
            <a:off x="152400" y="552451"/>
            <a:ext cx="8991600" cy="765175"/>
          </a:xfrm>
          <a:prstGeom prst="rect">
            <a:avLst/>
          </a:prstGeom>
        </p:spPr>
        <p:txBody>
          <a:bodyPr>
            <a:noAutofit/>
          </a:bodyPr>
          <a:lstStyle/>
          <a:p>
            <a:r>
              <a:rPr lang="en-US" altLang="en-US" dirty="0"/>
              <a:t>Mean, Variance &amp; Standard </a:t>
            </a:r>
            <a:r>
              <a:rPr lang="en-US" altLang="en-US" dirty="0" smtClean="0"/>
              <a:t>Deviation</a:t>
            </a:r>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14043"/>
            <a:ext cx="2886042" cy="65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621256"/>
            <a:ext cx="3062594" cy="74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450" y="6014820"/>
            <a:ext cx="1301282" cy="37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9059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125"/>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56" name="Google Shape;956;p125"/>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Gaussian Distribution</a:t>
            </a:r>
            <a:endParaRPr/>
          </a:p>
        </p:txBody>
      </p:sp>
      <p:pic>
        <p:nvPicPr>
          <p:cNvPr id="957" name="Google Shape;957;p125"/>
          <p:cNvPicPr preferRelativeResize="0"/>
          <p:nvPr/>
        </p:nvPicPr>
        <p:blipFill rotWithShape="1">
          <a:blip r:embed="rId3">
            <a:alphaModFix/>
          </a:blip>
          <a:srcRect/>
          <a:stretch/>
        </p:blipFill>
        <p:spPr>
          <a:xfrm>
            <a:off x="762000" y="1417638"/>
            <a:ext cx="7143750" cy="5138336"/>
          </a:xfrm>
          <a:prstGeom prst="rect">
            <a:avLst/>
          </a:prstGeom>
          <a:noFill/>
          <a:ln>
            <a:noFill/>
          </a:ln>
        </p:spPr>
      </p:pic>
    </p:spTree>
    <p:extLst>
      <p:ext uri="{BB962C8B-B14F-4D97-AF65-F5344CB8AC3E}">
        <p14:creationId xmlns:p14="http://schemas.microsoft.com/office/powerpoint/2010/main" val="905299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Content</a:t>
            </a:r>
            <a:endParaRPr lang="en-US" b="1" dirty="0"/>
          </a:p>
        </p:txBody>
      </p:sp>
      <p:sp>
        <p:nvSpPr>
          <p:cNvPr id="3" name="Content Placeholder 2"/>
          <p:cNvSpPr>
            <a:spLocks noGrp="1"/>
          </p:cNvSpPr>
          <p:nvPr>
            <p:ph idx="1"/>
          </p:nvPr>
        </p:nvSpPr>
        <p:spPr/>
        <p:txBody>
          <a:bodyPr>
            <a:normAutofit/>
          </a:bodyPr>
          <a:lstStyle/>
          <a:p>
            <a:pPr marL="457200" lvl="1" indent="0">
              <a:buNone/>
            </a:pPr>
            <a:r>
              <a:rPr lang="en-US" b="1" dirty="0"/>
              <a:t>Bayesian learning</a:t>
            </a:r>
            <a:endParaRPr lang="en-US" b="1" dirty="0" smtClean="0"/>
          </a:p>
          <a:p>
            <a:pPr lvl="1">
              <a:buFont typeface="Arial" panose="020B0604020202020204" pitchFamily="34" charset="0"/>
              <a:buChar char="•"/>
            </a:pPr>
            <a:r>
              <a:rPr lang="en-US" dirty="0" smtClean="0"/>
              <a:t>Basics </a:t>
            </a:r>
            <a:r>
              <a:rPr lang="en-US" dirty="0"/>
              <a:t>(T1 book by Tom Mitchell - </a:t>
            </a:r>
            <a:r>
              <a:rPr lang="en-US" dirty="0" smtClean="0"/>
              <a:t>6.1)</a:t>
            </a:r>
            <a:endParaRPr lang="en-US" dirty="0"/>
          </a:p>
          <a:p>
            <a:pPr lvl="1">
              <a:buFont typeface="Arial" panose="020B0604020202020204" pitchFamily="34" charset="0"/>
              <a:buChar char="•"/>
            </a:pPr>
            <a:r>
              <a:rPr lang="en-US" dirty="0" smtClean="0"/>
              <a:t>Bayes </a:t>
            </a:r>
            <a:r>
              <a:rPr lang="en-US" dirty="0"/>
              <a:t>Theorem (T1 book by Tom Mitchell - 6.2</a:t>
            </a:r>
            <a:r>
              <a:rPr lang="en-US" dirty="0" smtClean="0"/>
              <a:t>)</a:t>
            </a:r>
          </a:p>
          <a:p>
            <a:pPr lvl="1">
              <a:buFont typeface="Arial" panose="020B0604020202020204" pitchFamily="34" charset="0"/>
              <a:buChar char="•"/>
            </a:pPr>
            <a:r>
              <a:rPr lang="en-IN" dirty="0"/>
              <a:t>MAP </a:t>
            </a:r>
            <a:r>
              <a:rPr lang="en-IN" dirty="0" smtClean="0"/>
              <a:t>Hypothesis </a:t>
            </a:r>
            <a:r>
              <a:rPr lang="en-US" dirty="0"/>
              <a:t>(T1 book by Tom Mitchell - </a:t>
            </a:r>
            <a:r>
              <a:rPr lang="en-US" dirty="0" smtClean="0"/>
              <a:t>6.3)</a:t>
            </a:r>
            <a:endParaRPr lang="en-US" dirty="0"/>
          </a:p>
          <a:p>
            <a:pPr lvl="1">
              <a:buFont typeface="Arial" panose="020B0604020202020204" pitchFamily="34" charset="0"/>
              <a:buChar char="•"/>
            </a:pPr>
            <a:r>
              <a:rPr lang="en-US" dirty="0"/>
              <a:t>MLE Hypothesis (T1 book by Tom Mitchell - </a:t>
            </a:r>
            <a:r>
              <a:rPr lang="en-US" dirty="0" smtClean="0"/>
              <a:t>6.4)</a:t>
            </a:r>
          </a:p>
          <a:p>
            <a:pPr lvl="1">
              <a:buFont typeface="Arial" panose="020B0604020202020204" pitchFamily="34" charset="0"/>
              <a:buChar char="•"/>
            </a:pPr>
            <a:r>
              <a:rPr lang="en-IN" dirty="0"/>
              <a:t>Minimum Description Length (MDL) </a:t>
            </a:r>
            <a:r>
              <a:rPr lang="en-IN" dirty="0" smtClean="0"/>
              <a:t>principle</a:t>
            </a:r>
          </a:p>
          <a:p>
            <a:pPr marL="457200" lvl="1" indent="0">
              <a:buNone/>
            </a:pPr>
            <a:r>
              <a:rPr lang="en-US" dirty="0"/>
              <a:t>(T1 book by Tom Mitchell - </a:t>
            </a:r>
            <a:r>
              <a:rPr lang="en-US" dirty="0" smtClean="0"/>
              <a:t>6.6)</a:t>
            </a:r>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a:t>
            </a:fld>
            <a:endParaRPr lang="en-US"/>
          </a:p>
        </p:txBody>
      </p:sp>
    </p:spTree>
    <p:extLst>
      <p:ext uri="{BB962C8B-B14F-4D97-AF65-F5344CB8AC3E}">
        <p14:creationId xmlns:p14="http://schemas.microsoft.com/office/powerpoint/2010/main" val="2288161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26"/>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63" name="Google Shape;963;p126"/>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Gaussian Distribution</a:t>
            </a:r>
            <a:endParaRPr/>
          </a:p>
        </p:txBody>
      </p:sp>
      <p:pic>
        <p:nvPicPr>
          <p:cNvPr id="964" name="Google Shape;964;p126"/>
          <p:cNvPicPr preferRelativeResize="0"/>
          <p:nvPr/>
        </p:nvPicPr>
        <p:blipFill rotWithShape="1">
          <a:blip r:embed="rId3">
            <a:alphaModFix/>
          </a:blip>
          <a:srcRect/>
          <a:stretch/>
        </p:blipFill>
        <p:spPr>
          <a:xfrm>
            <a:off x="862013" y="1447800"/>
            <a:ext cx="7419974" cy="5011662"/>
          </a:xfrm>
          <a:prstGeom prst="rect">
            <a:avLst/>
          </a:prstGeom>
          <a:noFill/>
          <a:ln>
            <a:noFill/>
          </a:ln>
        </p:spPr>
      </p:pic>
    </p:spTree>
    <p:extLst>
      <p:ext uri="{BB962C8B-B14F-4D97-AF65-F5344CB8AC3E}">
        <p14:creationId xmlns:p14="http://schemas.microsoft.com/office/powerpoint/2010/main" val="3400304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127"/>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70" name="Google Shape;970;p127"/>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Gaussian Distribution</a:t>
            </a:r>
            <a:endParaRPr/>
          </a:p>
        </p:txBody>
      </p:sp>
      <p:pic>
        <p:nvPicPr>
          <p:cNvPr id="971" name="Google Shape;971;p127"/>
          <p:cNvPicPr preferRelativeResize="0"/>
          <p:nvPr/>
        </p:nvPicPr>
        <p:blipFill rotWithShape="1">
          <a:blip r:embed="rId3">
            <a:alphaModFix/>
          </a:blip>
          <a:srcRect/>
          <a:stretch/>
        </p:blipFill>
        <p:spPr>
          <a:xfrm>
            <a:off x="207244" y="1447800"/>
            <a:ext cx="8486775" cy="5029200"/>
          </a:xfrm>
          <a:prstGeom prst="rect">
            <a:avLst/>
          </a:prstGeom>
          <a:noFill/>
          <a:ln>
            <a:noFill/>
          </a:ln>
        </p:spPr>
      </p:pic>
    </p:spTree>
    <p:extLst>
      <p:ext uri="{BB962C8B-B14F-4D97-AF65-F5344CB8AC3E}">
        <p14:creationId xmlns:p14="http://schemas.microsoft.com/office/powerpoint/2010/main" val="205283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28"/>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sp>
        <p:nvSpPr>
          <p:cNvPr id="977" name="Google Shape;977;p128"/>
          <p:cNvSpPr txBox="1">
            <a:spLocks noGrp="1"/>
          </p:cNvSpPr>
          <p:nvPr>
            <p:ph type="title" idx="4294967295"/>
          </p:nvPr>
        </p:nvSpPr>
        <p:spPr>
          <a:xfrm>
            <a:off x="0" y="15875"/>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Calibri"/>
              <a:buNone/>
            </a:pPr>
            <a:r>
              <a:rPr lang="en-US" dirty="0"/>
              <a:t>Gaussian Distribution</a:t>
            </a:r>
            <a:endParaRPr dirty="0"/>
          </a:p>
        </p:txBody>
      </p:sp>
      <p:pic>
        <p:nvPicPr>
          <p:cNvPr id="978" name="Google Shape;978;p128"/>
          <p:cNvPicPr preferRelativeResize="0"/>
          <p:nvPr/>
        </p:nvPicPr>
        <p:blipFill rotWithShape="1">
          <a:blip r:embed="rId3">
            <a:alphaModFix/>
          </a:blip>
          <a:srcRect/>
          <a:stretch/>
        </p:blipFill>
        <p:spPr>
          <a:xfrm>
            <a:off x="1066800" y="1600200"/>
            <a:ext cx="6781800" cy="4648200"/>
          </a:xfrm>
          <a:prstGeom prst="rect">
            <a:avLst/>
          </a:prstGeom>
          <a:noFill/>
          <a:ln>
            <a:noFill/>
          </a:ln>
        </p:spPr>
      </p:pic>
    </p:spTree>
    <p:extLst>
      <p:ext uri="{BB962C8B-B14F-4D97-AF65-F5344CB8AC3E}">
        <p14:creationId xmlns:p14="http://schemas.microsoft.com/office/powerpoint/2010/main" val="34500900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152400"/>
            <a:ext cx="8686800" cy="533400"/>
          </a:xfrm>
        </p:spPr>
        <p:txBody>
          <a:bodyPr/>
          <a:lstStyle/>
          <a:p>
            <a:pPr>
              <a:defRPr/>
            </a:pPr>
            <a:r>
              <a:rPr lang="en-US">
                <a:cs typeface="+mj-cs"/>
              </a:rPr>
              <a:t>Estimate Probabilities from Data</a:t>
            </a:r>
          </a:p>
        </p:txBody>
      </p:sp>
      <p:sp>
        <p:nvSpPr>
          <p:cNvPr id="14339" name="Rectangle 3"/>
          <p:cNvSpPr>
            <a:spLocks noGrp="1" noChangeArrowheads="1"/>
          </p:cNvSpPr>
          <p:nvPr>
            <p:ph type="body" idx="1"/>
          </p:nvPr>
        </p:nvSpPr>
        <p:spPr>
          <a:xfrm>
            <a:off x="4328973" y="1512888"/>
            <a:ext cx="4419600" cy="5181600"/>
          </a:xfrm>
        </p:spPr>
        <p:txBody>
          <a:bodyPr/>
          <a:lstStyle/>
          <a:p>
            <a:pPr>
              <a:buFont typeface="Monotype Sorts" charset="0"/>
              <a:buChar char="l"/>
              <a:defRPr/>
            </a:pPr>
            <a:r>
              <a:rPr lang="en-US" sz="2400" dirty="0"/>
              <a:t>Normal distribution:</a:t>
            </a:r>
          </a:p>
          <a:p>
            <a:pPr lvl="1">
              <a:buFont typeface="Arial" charset="0"/>
              <a:buChar char="–"/>
              <a:defRPr/>
            </a:pPr>
            <a:endParaRPr lang="en-US" sz="2400" dirty="0"/>
          </a:p>
          <a:p>
            <a:pPr lvl="1">
              <a:buFont typeface="Arial" charset="0"/>
              <a:buChar char="–"/>
              <a:defRPr/>
            </a:pPr>
            <a:endParaRPr lang="en-US" sz="2400" dirty="0"/>
          </a:p>
          <a:p>
            <a:pPr lvl="1">
              <a:buFont typeface="Arial" charset="0"/>
              <a:buChar char="–"/>
              <a:defRPr/>
            </a:pPr>
            <a:endParaRPr lang="en-US" sz="1000" dirty="0"/>
          </a:p>
          <a:p>
            <a:pPr lvl="1">
              <a:buFont typeface="Arial" charset="0"/>
              <a:buChar char="–"/>
              <a:defRPr/>
            </a:pPr>
            <a:r>
              <a:rPr lang="en-US" sz="2400" dirty="0"/>
              <a:t>One for each (X</a:t>
            </a:r>
            <a:r>
              <a:rPr lang="en-US" sz="2400" baseline="-25000" dirty="0"/>
              <a:t>i</a:t>
            </a:r>
            <a:r>
              <a:rPr lang="en-US" sz="2400" dirty="0"/>
              <a:t>,Y</a:t>
            </a:r>
            <a:r>
              <a:rPr lang="en-US" sz="2400" baseline="-25000" dirty="0"/>
              <a:t>i</a:t>
            </a:r>
            <a:r>
              <a:rPr lang="en-US" sz="2400" dirty="0"/>
              <a:t>) pair</a:t>
            </a:r>
          </a:p>
          <a:p>
            <a:pPr lvl="1">
              <a:buFont typeface="Arial" charset="0"/>
              <a:buChar char="–"/>
              <a:defRPr/>
            </a:pPr>
            <a:endParaRPr lang="en-US" sz="800" dirty="0"/>
          </a:p>
          <a:p>
            <a:pPr>
              <a:buFont typeface="Monotype Sorts" charset="0"/>
              <a:buChar char="l"/>
              <a:defRPr/>
            </a:pPr>
            <a:r>
              <a:rPr lang="en-US" sz="2400" dirty="0"/>
              <a:t>For (Income, Class=No):</a:t>
            </a:r>
          </a:p>
          <a:p>
            <a:pPr lvl="1">
              <a:buFont typeface="Arial" charset="0"/>
              <a:buChar char="–"/>
              <a:defRPr/>
            </a:pPr>
            <a:r>
              <a:rPr lang="en-US" sz="2400" dirty="0"/>
              <a:t>If Class=No</a:t>
            </a:r>
          </a:p>
          <a:p>
            <a:pPr lvl="2">
              <a:buFont typeface="Wingdings" charset="0"/>
              <a:buChar char="u"/>
              <a:defRPr/>
            </a:pPr>
            <a:r>
              <a:rPr lang="en-US" sz="2000" dirty="0"/>
              <a:t> sample mean = 110</a:t>
            </a:r>
          </a:p>
          <a:p>
            <a:pPr lvl="2">
              <a:buFont typeface="Wingdings" charset="0"/>
              <a:buChar char="u"/>
              <a:defRPr/>
            </a:pPr>
            <a:r>
              <a:rPr lang="en-US" sz="2000" dirty="0"/>
              <a:t> sample variance = 2975</a:t>
            </a:r>
          </a:p>
          <a:p>
            <a:pPr lvl="1">
              <a:buFont typeface="Arial" charset="0"/>
              <a:buNone/>
              <a:defRPr/>
            </a:pPr>
            <a:endParaRPr lang="en-US" sz="2400" dirty="0"/>
          </a:p>
        </p:txBody>
      </p:sp>
      <p:graphicFrame>
        <p:nvGraphicFramePr>
          <p:cNvPr id="31747" name="Object 4"/>
          <p:cNvGraphicFramePr>
            <a:graphicFrameLocks noChangeAspect="1"/>
          </p:cNvGraphicFramePr>
          <p:nvPr/>
        </p:nvGraphicFramePr>
        <p:xfrm>
          <a:off x="290518" y="1515972"/>
          <a:ext cx="3886200" cy="3900132"/>
        </p:xfrm>
        <a:graphic>
          <a:graphicData uri="http://schemas.openxmlformats.org/presentationml/2006/ole">
            <mc:AlternateContent xmlns:mc="http://schemas.openxmlformats.org/markup-compatibility/2006">
              <mc:Choice xmlns:v="urn:schemas-microsoft-com:vml" Requires="v">
                <p:oleObj spid="_x0000_s16575" name="VISIO" r:id="rId3" imgW="4392168" imgH="5334000" progId="Visio.Drawing.6">
                  <p:embed/>
                </p:oleObj>
              </mc:Choice>
              <mc:Fallback>
                <p:oleObj name="VISIO" r:id="rId3" imgW="4392168" imgH="5334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0895"/>
                      <a:stretch>
                        <a:fillRect/>
                      </a:stretch>
                    </p:blipFill>
                    <p:spPr bwMode="auto">
                      <a:xfrm>
                        <a:off x="290518" y="1515972"/>
                        <a:ext cx="3886200" cy="3900132"/>
                      </a:xfrm>
                      <a:prstGeom prst="rect">
                        <a:avLst/>
                      </a:prstGeom>
                      <a:noFill/>
                      <a:ln>
                        <a:noFill/>
                      </a:ln>
                      <a:effectLst/>
                      <a:extLst/>
                    </p:spPr>
                  </p:pic>
                </p:oleObj>
              </mc:Fallback>
            </mc:AlternateContent>
          </a:graphicData>
        </a:graphic>
      </p:graphicFrame>
      <p:graphicFrame>
        <p:nvGraphicFramePr>
          <p:cNvPr id="31748" name="Object 5"/>
          <p:cNvGraphicFramePr>
            <a:graphicFrameLocks noChangeAspect="1"/>
          </p:cNvGraphicFramePr>
          <p:nvPr/>
        </p:nvGraphicFramePr>
        <p:xfrm>
          <a:off x="4911824" y="1885950"/>
          <a:ext cx="3352800" cy="1085850"/>
        </p:xfrm>
        <a:graphic>
          <a:graphicData uri="http://schemas.openxmlformats.org/presentationml/2006/ole">
            <mc:AlternateContent xmlns:mc="http://schemas.openxmlformats.org/markup-compatibility/2006">
              <mc:Choice xmlns:v="urn:schemas-microsoft-com:vml" Requires="v">
                <p:oleObj spid="_x0000_s16576" name="Equation" r:id="rId5" imgW="1803400" imgH="584200" progId="Equation.3">
                  <p:embed/>
                </p:oleObj>
              </mc:Choice>
              <mc:Fallback>
                <p:oleObj name="Equation" r:id="rId5" imgW="1803400" imgH="584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1824" y="1885950"/>
                        <a:ext cx="33528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49" name="Object 6"/>
          <p:cNvGraphicFramePr>
            <a:graphicFrameLocks noChangeAspect="1"/>
          </p:cNvGraphicFramePr>
          <p:nvPr/>
        </p:nvGraphicFramePr>
        <p:xfrm>
          <a:off x="176079" y="5456808"/>
          <a:ext cx="8520112" cy="1055688"/>
        </p:xfrm>
        <a:graphic>
          <a:graphicData uri="http://schemas.openxmlformats.org/presentationml/2006/ole">
            <mc:AlternateContent xmlns:mc="http://schemas.openxmlformats.org/markup-compatibility/2006">
              <mc:Choice xmlns:v="urn:schemas-microsoft-com:vml" Requires="v">
                <p:oleObj spid="_x0000_s16577" name="Equation" r:id="rId7" imgW="6350000" imgH="787400" progId="Equation.3">
                  <p:embed/>
                </p:oleObj>
              </mc:Choice>
              <mc:Fallback>
                <p:oleObj name="Equation" r:id="rId7" imgW="6350000" imgH="787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79" y="5456808"/>
                        <a:ext cx="8520112"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TextBox 6"/>
          <p:cNvSpPr txBox="1"/>
          <p:nvPr/>
        </p:nvSpPr>
        <p:spPr>
          <a:xfrm>
            <a:off x="395536" y="6553200"/>
            <a:ext cx="6192688" cy="338554"/>
          </a:xfrm>
          <a:prstGeom prst="rect">
            <a:avLst/>
          </a:prstGeom>
          <a:noFill/>
        </p:spPr>
        <p:txBody>
          <a:bodyPr wrap="square" rtlCol="0">
            <a:spAutoFit/>
          </a:bodyPr>
          <a:lstStyle/>
          <a:p>
            <a:r>
              <a:rPr lang="en-GB" dirty="0" smtClean="0"/>
              <a:t>Slide adopted from “Introduction to Data mining” </a:t>
            </a:r>
            <a:r>
              <a:rPr lang="en-GB" dirty="0" err="1" smtClean="0"/>
              <a:t>Vipin</a:t>
            </a:r>
            <a:r>
              <a:rPr lang="en-GB" dirty="0" smtClean="0"/>
              <a:t> Kumar</a:t>
            </a:r>
            <a:endParaRPr lang="en-GB" dirty="0"/>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33</a:t>
            </a:fld>
            <a:endParaRPr lang="en-US"/>
          </a:p>
        </p:txBody>
      </p:sp>
    </p:spTree>
    <p:extLst>
      <p:ext uri="{BB962C8B-B14F-4D97-AF65-F5344CB8AC3E}">
        <p14:creationId xmlns:p14="http://schemas.microsoft.com/office/powerpoint/2010/main" val="552108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JOINT Distributions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t>Probability distribution of two random variables X {x</a:t>
                </a:r>
                <a:r>
                  <a:rPr lang="en-GB" baseline="-25000" dirty="0" smtClean="0"/>
                  <a:t>1</a:t>
                </a:r>
                <a:r>
                  <a:rPr lang="en-GB" dirty="0" smtClean="0"/>
                  <a:t>,x</a:t>
                </a:r>
                <a:r>
                  <a:rPr lang="en-GB" baseline="-25000" dirty="0" smtClean="0"/>
                  <a:t>2</a:t>
                </a:r>
                <a:r>
                  <a:rPr lang="en-GB" dirty="0" smtClean="0"/>
                  <a:t>,…</a:t>
                </a:r>
                <a:r>
                  <a:rPr lang="en-GB" dirty="0" err="1" smtClean="0"/>
                  <a:t>x</a:t>
                </a:r>
                <a:r>
                  <a:rPr lang="en-GB" baseline="-25000" dirty="0" err="1" smtClean="0"/>
                  <a:t>n</a:t>
                </a:r>
                <a:r>
                  <a:rPr lang="en-GB" dirty="0" smtClean="0"/>
                  <a:t>} and Y{y</a:t>
                </a:r>
                <a:r>
                  <a:rPr lang="en-GB" baseline="-25000" dirty="0" smtClean="0"/>
                  <a:t>1</a:t>
                </a:r>
                <a:r>
                  <a:rPr lang="en-GB" dirty="0" smtClean="0"/>
                  <a:t>, y</a:t>
                </a:r>
                <a:r>
                  <a:rPr lang="en-GB" baseline="-25000" dirty="0" smtClean="0"/>
                  <a:t>2</a:t>
                </a:r>
                <a:r>
                  <a:rPr lang="en-GB" dirty="0" smtClean="0"/>
                  <a:t>..y</a:t>
                </a:r>
                <a:r>
                  <a:rPr lang="en-GB" baseline="-25000" dirty="0" smtClean="0"/>
                  <a:t>k</a:t>
                </a:r>
                <a:r>
                  <a:rPr lang="en-GB" dirty="0" smtClean="0"/>
                  <a:t>}</a:t>
                </a:r>
              </a:p>
              <a:p>
                <a:pPr lvl="1"/>
                <a:r>
                  <a:rPr lang="en-GB" dirty="0" smtClean="0"/>
                  <a:t>Occurrence of X=xi and Y=</a:t>
                </a:r>
                <a:r>
                  <a:rPr lang="en-GB" dirty="0" err="1" smtClean="0"/>
                  <a:t>yi</a:t>
                </a:r>
                <a:r>
                  <a:rPr lang="en-GB" dirty="0" smtClean="0"/>
                  <a:t> together</a:t>
                </a:r>
              </a:p>
              <a:p>
                <a:r>
                  <a:rPr lang="en-GB" dirty="0" smtClean="0"/>
                  <a:t>Example:</a:t>
                </a:r>
              </a:p>
              <a:p>
                <a:pPr lvl="1"/>
                <a:r>
                  <a:rPr lang="en-GB" dirty="0" smtClean="0"/>
                  <a:t>P(X=1, Y &lt;=2)</a:t>
                </a:r>
                <a:endParaRPr lang="en-GB" dirty="0" smtClean="0"/>
              </a:p>
              <a:p>
                <a:pPr marL="457200" lvl="1" indent="0">
                  <a:buNone/>
                </a:pPr>
                <a:r>
                  <a:rPr lang="en-GB" dirty="0"/>
                  <a:t>	</a:t>
                </a:r>
                <a:r>
                  <a:rPr lang="en-GB" dirty="0" smtClean="0"/>
                  <a:t>= </a:t>
                </a:r>
                <a14:m>
                  <m:oMath xmlns:m="http://schemas.openxmlformats.org/officeDocument/2006/math">
                    <m:nary>
                      <m:naryPr>
                        <m:chr m:val="∑"/>
                        <m:ctrlPr>
                          <a:rPr lang="en-GB" i="1" smtClean="0">
                            <a:latin typeface="Cambria Math" panose="02040503050406030204" pitchFamily="18" charset="0"/>
                          </a:rPr>
                        </m:ctrlPr>
                      </m:naryPr>
                      <m:sub>
                        <m:r>
                          <m:rPr>
                            <m:brk m:alnAt="23"/>
                          </m:rPr>
                          <a:rPr lang="en-GB" b="0" i="1" smtClean="0">
                            <a:latin typeface="Cambria Math" panose="02040503050406030204" pitchFamily="18" charset="0"/>
                          </a:rPr>
                          <m:t>𝑦</m:t>
                        </m:r>
                        <m:r>
                          <a:rPr lang="en-GB" b="0" i="1" smtClean="0">
                            <a:latin typeface="Cambria Math" panose="02040503050406030204" pitchFamily="18" charset="0"/>
                          </a:rPr>
                          <m:t>=0</m:t>
                        </m:r>
                      </m:sub>
                      <m:sup>
                        <m:r>
                          <a:rPr lang="en-GB" b="0" i="1" smtClean="0">
                            <a:latin typeface="Cambria Math" panose="02040503050406030204" pitchFamily="18" charset="0"/>
                          </a:rPr>
                          <m:t>2</m:t>
                        </m:r>
                      </m:sup>
                      <m:e>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=1,</m:t>
                        </m:r>
                        <m:r>
                          <a:rPr lang="en-GB" b="0" i="1" smtClean="0">
                            <a:latin typeface="Cambria Math" panose="02040503050406030204" pitchFamily="18" charset="0"/>
                          </a:rPr>
                          <m:t>𝑌</m:t>
                        </m:r>
                        <m:r>
                          <a:rPr lang="en-GB" b="0" i="1" smtClean="0">
                            <a:latin typeface="Cambria Math" panose="02040503050406030204" pitchFamily="18" charset="0"/>
                          </a:rPr>
                          <m:t>)</m:t>
                        </m:r>
                      </m:e>
                    </m:nary>
                  </m:oMath>
                </a14:m>
                <a:endParaRPr lang="en-GB" dirty="0" smtClean="0"/>
              </a:p>
              <a:p>
                <a:pPr marL="457200" lvl="1" indent="0">
                  <a:buNone/>
                </a:pPr>
                <a:r>
                  <a:rPr lang="en-GB" dirty="0" smtClean="0"/>
                  <a:t>	= 1/6 + 1/6 + 1/8</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34</a:t>
            </a:fld>
            <a:endParaRPr lang="en-US"/>
          </a:p>
        </p:txBody>
      </p:sp>
      <p:graphicFrame>
        <p:nvGraphicFramePr>
          <p:cNvPr id="6" name="Table 5"/>
          <p:cNvGraphicFramePr>
            <a:graphicFrameLocks noGrp="1"/>
          </p:cNvGraphicFramePr>
          <p:nvPr>
            <p:extLst/>
          </p:nvPr>
        </p:nvGraphicFramePr>
        <p:xfrm>
          <a:off x="6172200" y="4114800"/>
          <a:ext cx="2743200" cy="741680"/>
        </p:xfrm>
        <a:graphic>
          <a:graphicData uri="http://schemas.openxmlformats.org/drawingml/2006/table">
            <a:tbl>
              <a:tblPr firstRow="1" bandRow="1">
                <a:tableStyleId>{5940675A-B579-460E-94D1-54222C63F5DA}</a:tableStyleId>
              </a:tblPr>
              <a:tblGrid>
                <a:gridCol w="914400"/>
                <a:gridCol w="914400"/>
                <a:gridCol w="914400"/>
              </a:tblGrid>
              <a:tr h="370840">
                <a:tc>
                  <a:txBody>
                    <a:bodyPr/>
                    <a:lstStyle/>
                    <a:p>
                      <a:endParaRPr lang="en-GB" dirty="0"/>
                    </a:p>
                  </a:txBody>
                  <a:tcPr/>
                </a:tc>
                <a:tc>
                  <a:txBody>
                    <a:bodyPr/>
                    <a:lstStyle/>
                    <a:p>
                      <a:endParaRPr lang="en-GB"/>
                    </a:p>
                  </a:txBody>
                  <a:tcPr/>
                </a:tc>
                <a:tc>
                  <a:txBody>
                    <a:bodyPr/>
                    <a:lstStyle/>
                    <a:p>
                      <a:endParaRPr lang="en-GB"/>
                    </a:p>
                  </a:txBody>
                  <a:tcPr/>
                </a:tc>
              </a:tr>
              <a:tr h="370840">
                <a:tc>
                  <a:txBody>
                    <a:bodyPr/>
                    <a:lstStyle/>
                    <a:p>
                      <a:endParaRPr lang="en-GB"/>
                    </a:p>
                  </a:txBody>
                  <a:tcPr/>
                </a:tc>
                <a:tc>
                  <a:txBody>
                    <a:bodyPr/>
                    <a:lstStyle/>
                    <a:p>
                      <a:endParaRPr lang="en-GB"/>
                    </a:p>
                  </a:txBody>
                  <a:tcPr/>
                </a:tc>
                <a:tc>
                  <a:txBody>
                    <a:bodyPr/>
                    <a:lstStyle/>
                    <a:p>
                      <a:endParaRPr lang="en-GB" dirty="0"/>
                    </a:p>
                  </a:txBody>
                  <a:tcPr/>
                </a:tc>
              </a:tr>
            </a:tbl>
          </a:graphicData>
        </a:graphic>
      </p:graphicFrame>
      <p:sp>
        <p:nvSpPr>
          <p:cNvPr id="7" name="TextBox 6"/>
          <p:cNvSpPr txBox="1"/>
          <p:nvPr/>
        </p:nvSpPr>
        <p:spPr>
          <a:xfrm>
            <a:off x="5867400" y="4191000"/>
            <a:ext cx="304800" cy="338554"/>
          </a:xfrm>
          <a:prstGeom prst="rect">
            <a:avLst/>
          </a:prstGeom>
          <a:noFill/>
        </p:spPr>
        <p:txBody>
          <a:bodyPr wrap="square" rtlCol="0">
            <a:spAutoFit/>
          </a:bodyPr>
          <a:lstStyle/>
          <a:p>
            <a:r>
              <a:rPr lang="en-GB" dirty="0" smtClean="0"/>
              <a:t>0</a:t>
            </a:r>
            <a:endParaRPr lang="en-GB" dirty="0"/>
          </a:p>
        </p:txBody>
      </p:sp>
      <p:sp>
        <p:nvSpPr>
          <p:cNvPr id="8" name="TextBox 7"/>
          <p:cNvSpPr txBox="1"/>
          <p:nvPr/>
        </p:nvSpPr>
        <p:spPr>
          <a:xfrm>
            <a:off x="5867400" y="4538246"/>
            <a:ext cx="304800" cy="338554"/>
          </a:xfrm>
          <a:prstGeom prst="rect">
            <a:avLst/>
          </a:prstGeom>
          <a:noFill/>
        </p:spPr>
        <p:txBody>
          <a:bodyPr wrap="square" rtlCol="0">
            <a:spAutoFit/>
          </a:bodyPr>
          <a:lstStyle/>
          <a:p>
            <a:r>
              <a:rPr lang="en-GB" dirty="0" smtClean="0"/>
              <a:t>1</a:t>
            </a:r>
            <a:endParaRPr lang="en-GB" dirty="0"/>
          </a:p>
        </p:txBody>
      </p:sp>
      <p:sp>
        <p:nvSpPr>
          <p:cNvPr id="9" name="TextBox 8"/>
          <p:cNvSpPr txBox="1"/>
          <p:nvPr/>
        </p:nvSpPr>
        <p:spPr>
          <a:xfrm>
            <a:off x="6477000" y="3810000"/>
            <a:ext cx="304800" cy="338554"/>
          </a:xfrm>
          <a:prstGeom prst="rect">
            <a:avLst/>
          </a:prstGeom>
          <a:noFill/>
        </p:spPr>
        <p:txBody>
          <a:bodyPr wrap="square" rtlCol="0">
            <a:spAutoFit/>
          </a:bodyPr>
          <a:lstStyle/>
          <a:p>
            <a:r>
              <a:rPr lang="en-GB" dirty="0" smtClean="0"/>
              <a:t>0</a:t>
            </a:r>
            <a:endParaRPr lang="en-GB" dirty="0"/>
          </a:p>
        </p:txBody>
      </p:sp>
      <p:sp>
        <p:nvSpPr>
          <p:cNvPr id="10" name="TextBox 9"/>
          <p:cNvSpPr txBox="1"/>
          <p:nvPr/>
        </p:nvSpPr>
        <p:spPr>
          <a:xfrm>
            <a:off x="7391400" y="3810000"/>
            <a:ext cx="304800" cy="338554"/>
          </a:xfrm>
          <a:prstGeom prst="rect">
            <a:avLst/>
          </a:prstGeom>
          <a:noFill/>
        </p:spPr>
        <p:txBody>
          <a:bodyPr wrap="square" rtlCol="0">
            <a:spAutoFit/>
          </a:bodyPr>
          <a:lstStyle/>
          <a:p>
            <a:r>
              <a:rPr lang="en-GB" dirty="0" smtClean="0"/>
              <a:t>1</a:t>
            </a:r>
            <a:endParaRPr lang="en-GB" dirty="0"/>
          </a:p>
        </p:txBody>
      </p:sp>
      <p:sp>
        <p:nvSpPr>
          <p:cNvPr id="11" name="TextBox 10"/>
          <p:cNvSpPr txBox="1"/>
          <p:nvPr/>
        </p:nvSpPr>
        <p:spPr>
          <a:xfrm>
            <a:off x="8305800" y="3810000"/>
            <a:ext cx="304800" cy="338554"/>
          </a:xfrm>
          <a:prstGeom prst="rect">
            <a:avLst/>
          </a:prstGeom>
          <a:noFill/>
        </p:spPr>
        <p:txBody>
          <a:bodyPr wrap="square" rtlCol="0">
            <a:spAutoFit/>
          </a:bodyPr>
          <a:lstStyle/>
          <a:p>
            <a:r>
              <a:rPr lang="en-GB" dirty="0" smtClean="0"/>
              <a:t>2</a:t>
            </a:r>
            <a:endParaRPr lang="en-GB" dirty="0"/>
          </a:p>
        </p:txBody>
      </p:sp>
      <p:sp>
        <p:nvSpPr>
          <p:cNvPr id="12" name="TextBox 11"/>
          <p:cNvSpPr txBox="1"/>
          <p:nvPr/>
        </p:nvSpPr>
        <p:spPr>
          <a:xfrm>
            <a:off x="5486400" y="4368969"/>
            <a:ext cx="304800" cy="338554"/>
          </a:xfrm>
          <a:prstGeom prst="rect">
            <a:avLst/>
          </a:prstGeom>
          <a:noFill/>
        </p:spPr>
        <p:txBody>
          <a:bodyPr wrap="square" rtlCol="0">
            <a:spAutoFit/>
          </a:bodyPr>
          <a:lstStyle/>
          <a:p>
            <a:r>
              <a:rPr lang="en-GB" dirty="0" smtClean="0"/>
              <a:t>X</a:t>
            </a:r>
            <a:endParaRPr lang="en-GB" dirty="0"/>
          </a:p>
        </p:txBody>
      </p:sp>
      <p:sp>
        <p:nvSpPr>
          <p:cNvPr id="13" name="TextBox 12"/>
          <p:cNvSpPr txBox="1"/>
          <p:nvPr/>
        </p:nvSpPr>
        <p:spPr>
          <a:xfrm>
            <a:off x="7115577" y="3634578"/>
            <a:ext cx="304800" cy="338554"/>
          </a:xfrm>
          <a:prstGeom prst="rect">
            <a:avLst/>
          </a:prstGeom>
          <a:noFill/>
        </p:spPr>
        <p:txBody>
          <a:bodyPr wrap="square" rtlCol="0">
            <a:spAutoFit/>
          </a:bodyPr>
          <a:lstStyle/>
          <a:p>
            <a:r>
              <a:rPr lang="en-GB" dirty="0" smtClean="0"/>
              <a:t>Y</a:t>
            </a:r>
            <a:endParaRPr lang="en-GB" dirty="0"/>
          </a:p>
        </p:txBody>
      </p:sp>
      <p:sp>
        <p:nvSpPr>
          <p:cNvPr id="14" name="TextBox 13"/>
          <p:cNvSpPr txBox="1"/>
          <p:nvPr/>
        </p:nvSpPr>
        <p:spPr>
          <a:xfrm>
            <a:off x="6363816" y="4155288"/>
            <a:ext cx="570384" cy="338554"/>
          </a:xfrm>
          <a:prstGeom prst="rect">
            <a:avLst/>
          </a:prstGeom>
          <a:noFill/>
        </p:spPr>
        <p:txBody>
          <a:bodyPr wrap="square" rtlCol="0">
            <a:spAutoFit/>
          </a:bodyPr>
          <a:lstStyle/>
          <a:p>
            <a:r>
              <a:rPr lang="en-GB" dirty="0" smtClean="0"/>
              <a:t>1/4</a:t>
            </a:r>
            <a:endParaRPr lang="en-GB" dirty="0"/>
          </a:p>
        </p:txBody>
      </p:sp>
      <p:sp>
        <p:nvSpPr>
          <p:cNvPr id="15" name="TextBox 14"/>
          <p:cNvSpPr txBox="1"/>
          <p:nvPr/>
        </p:nvSpPr>
        <p:spPr>
          <a:xfrm>
            <a:off x="6400800" y="4538246"/>
            <a:ext cx="570384" cy="338554"/>
          </a:xfrm>
          <a:prstGeom prst="rect">
            <a:avLst/>
          </a:prstGeom>
          <a:noFill/>
        </p:spPr>
        <p:txBody>
          <a:bodyPr wrap="square" rtlCol="0">
            <a:spAutoFit/>
          </a:bodyPr>
          <a:lstStyle/>
          <a:p>
            <a:r>
              <a:rPr lang="en-GB" dirty="0" smtClean="0"/>
              <a:t>1/6</a:t>
            </a:r>
            <a:endParaRPr lang="en-GB" dirty="0"/>
          </a:p>
        </p:txBody>
      </p:sp>
      <p:sp>
        <p:nvSpPr>
          <p:cNvPr id="16" name="TextBox 15"/>
          <p:cNvSpPr txBox="1"/>
          <p:nvPr/>
        </p:nvSpPr>
        <p:spPr>
          <a:xfrm>
            <a:off x="7354416" y="4114800"/>
            <a:ext cx="570384" cy="338554"/>
          </a:xfrm>
          <a:prstGeom prst="rect">
            <a:avLst/>
          </a:prstGeom>
          <a:noFill/>
        </p:spPr>
        <p:txBody>
          <a:bodyPr wrap="square" rtlCol="0">
            <a:spAutoFit/>
          </a:bodyPr>
          <a:lstStyle/>
          <a:p>
            <a:r>
              <a:rPr lang="en-GB" dirty="0" smtClean="0"/>
              <a:t>1/6</a:t>
            </a:r>
            <a:endParaRPr lang="en-GB" dirty="0"/>
          </a:p>
        </p:txBody>
      </p:sp>
      <p:sp>
        <p:nvSpPr>
          <p:cNvPr id="17" name="TextBox 16"/>
          <p:cNvSpPr txBox="1"/>
          <p:nvPr/>
        </p:nvSpPr>
        <p:spPr>
          <a:xfrm>
            <a:off x="7315200" y="4538246"/>
            <a:ext cx="570384" cy="338554"/>
          </a:xfrm>
          <a:prstGeom prst="rect">
            <a:avLst/>
          </a:prstGeom>
          <a:noFill/>
        </p:spPr>
        <p:txBody>
          <a:bodyPr wrap="square" rtlCol="0">
            <a:spAutoFit/>
          </a:bodyPr>
          <a:lstStyle/>
          <a:p>
            <a:r>
              <a:rPr lang="en-GB" dirty="0" smtClean="0"/>
              <a:t>1/6</a:t>
            </a:r>
            <a:endParaRPr lang="en-GB" dirty="0"/>
          </a:p>
        </p:txBody>
      </p:sp>
      <p:sp>
        <p:nvSpPr>
          <p:cNvPr id="18" name="TextBox 17"/>
          <p:cNvSpPr txBox="1"/>
          <p:nvPr/>
        </p:nvSpPr>
        <p:spPr>
          <a:xfrm>
            <a:off x="8229600" y="4114800"/>
            <a:ext cx="570384" cy="338554"/>
          </a:xfrm>
          <a:prstGeom prst="rect">
            <a:avLst/>
          </a:prstGeom>
          <a:noFill/>
        </p:spPr>
        <p:txBody>
          <a:bodyPr wrap="square" rtlCol="0">
            <a:spAutoFit/>
          </a:bodyPr>
          <a:lstStyle/>
          <a:p>
            <a:r>
              <a:rPr lang="en-GB" dirty="0" smtClean="0"/>
              <a:t>1/8</a:t>
            </a:r>
            <a:endParaRPr lang="en-GB" dirty="0"/>
          </a:p>
        </p:txBody>
      </p:sp>
      <p:sp>
        <p:nvSpPr>
          <p:cNvPr id="19" name="TextBox 18"/>
          <p:cNvSpPr txBox="1"/>
          <p:nvPr/>
        </p:nvSpPr>
        <p:spPr>
          <a:xfrm>
            <a:off x="8229600" y="4538246"/>
            <a:ext cx="570384" cy="338554"/>
          </a:xfrm>
          <a:prstGeom prst="rect">
            <a:avLst/>
          </a:prstGeom>
          <a:noFill/>
        </p:spPr>
        <p:txBody>
          <a:bodyPr wrap="square" rtlCol="0">
            <a:spAutoFit/>
          </a:bodyPr>
          <a:lstStyle/>
          <a:p>
            <a:r>
              <a:rPr lang="en-GB" dirty="0" smtClean="0"/>
              <a:t>1/8</a:t>
            </a:r>
            <a:endParaRPr lang="en-GB" dirty="0"/>
          </a:p>
        </p:txBody>
      </p:sp>
    </p:spTree>
    <p:extLst>
      <p:ext uri="{BB962C8B-B14F-4D97-AF65-F5344CB8AC3E}">
        <p14:creationId xmlns:p14="http://schemas.microsoft.com/office/powerpoint/2010/main" val="3710066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JOINT Distribution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Marginal Distribution</a:t>
                </a:r>
              </a:p>
              <a:p>
                <a:pPr lvl="1"/>
                <a:r>
                  <a:rPr lang="en-GB" dirty="0" smtClean="0"/>
                  <a:t>Sum over any one variable is called Marginal Distribution</a:t>
                </a:r>
              </a:p>
              <a:p>
                <a:pPr marL="457200" lvl="1" indent="0">
                  <a:buNone/>
                </a:pPr>
                <a:endParaRPr lang="en-GB" dirty="0" smtClean="0"/>
              </a:p>
              <a:p>
                <a:pPr marL="457200" lvl="1" indent="0">
                  <a:buNone/>
                </a:pPr>
                <a:r>
                  <a:rPr lang="en-GB" dirty="0" smtClean="0"/>
                  <a:t>P(X=x) = </a:t>
                </a:r>
                <a14:m>
                  <m:oMath xmlns:m="http://schemas.openxmlformats.org/officeDocument/2006/math">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𝑌</m:t>
                        </m:r>
                      </m:sub>
                      <m:sup/>
                      <m:e>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𝑌</m:t>
                        </m:r>
                        <m:r>
                          <a:rPr lang="en-GB" b="0" i="1" smtClean="0">
                            <a:latin typeface="Cambria Math" panose="02040503050406030204" pitchFamily="18" charset="0"/>
                          </a:rPr>
                          <m:t>)</m:t>
                        </m:r>
                      </m:e>
                    </m:nary>
                  </m:oMath>
                </a14:m>
                <a:endParaRPr lang="en-GB" dirty="0" smtClean="0"/>
              </a:p>
              <a:p>
                <a:pPr marL="457200" lvl="1" indent="0">
                  <a:buNone/>
                </a:pPr>
                <a:endParaRPr lang="en-GB" dirty="0"/>
              </a:p>
              <a:p>
                <a:pPr marL="457200" lvl="1" indent="0">
                  <a:buNone/>
                </a:pPr>
                <a:r>
                  <a:rPr lang="en-GB" dirty="0" smtClean="0"/>
                  <a:t>P(Y=y) </a:t>
                </a:r>
                <a:r>
                  <a:rPr lang="en-GB" dirty="0"/>
                  <a:t>= </a:t>
                </a:r>
                <a14:m>
                  <m:oMath xmlns:m="http://schemas.openxmlformats.org/officeDocument/2006/math">
                    <m:nary>
                      <m:naryPr>
                        <m:chr m:val="∑"/>
                        <m:supHide m:val="on"/>
                        <m:ctrlPr>
                          <a:rPr lang="en-GB" i="1">
                            <a:latin typeface="Cambria Math" panose="02040503050406030204" pitchFamily="18" charset="0"/>
                          </a:rPr>
                        </m:ctrlPr>
                      </m:naryPr>
                      <m:sub>
                        <m:r>
                          <a:rPr lang="en-GB" b="0" i="1" smtClean="0">
                            <a:latin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𝑋</m:t>
                        </m:r>
                      </m:sub>
                      <m:sup/>
                      <m:e>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m:t>
                        </m:r>
                      </m:e>
                    </m:nary>
                  </m:oMath>
                </a14:m>
                <a:endParaRPr lang="en-GB" dirty="0"/>
              </a:p>
              <a:p>
                <a:pPr marL="457200" lvl="1"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35</a:t>
            </a:fld>
            <a:endParaRPr lang="en-US"/>
          </a:p>
        </p:txBody>
      </p:sp>
    </p:spTree>
    <p:extLst>
      <p:ext uri="{BB962C8B-B14F-4D97-AF65-F5344CB8AC3E}">
        <p14:creationId xmlns:p14="http://schemas.microsoft.com/office/powerpoint/2010/main" val="3619191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r>
              <a:rPr lang="en-US" sz="2800" dirty="0" smtClean="0"/>
              <a:t>Estimating probability for two or more related events</a:t>
            </a:r>
          </a:p>
          <a:p>
            <a:pPr lvl="1"/>
            <a:r>
              <a:rPr lang="en-US" sz="2400" dirty="0" smtClean="0"/>
              <a:t>Measure influence of one variable over another</a:t>
            </a:r>
          </a:p>
          <a:p>
            <a:r>
              <a:rPr lang="en-US" sz="2800" dirty="0" smtClean="0"/>
              <a:t>Let A  and B be two events, p(B) &gt; 0</a:t>
            </a:r>
          </a:p>
          <a:p>
            <a:pPr marL="0" indent="0">
              <a:buNone/>
            </a:pPr>
            <a:r>
              <a:rPr lang="en-US" sz="2800" dirty="0" smtClean="0"/>
              <a:t>	p(A|B) = p(A </a:t>
            </a:r>
            <a:r>
              <a:rPr lang="en-US" sz="2800" dirty="0" smtClean="0">
                <a:sym typeface="Symbol" panose="05050102010706020507" pitchFamily="18" charset="2"/>
              </a:rPr>
              <a:t> B</a:t>
            </a:r>
            <a:r>
              <a:rPr lang="en-US" sz="2800" dirty="0" smtClean="0"/>
              <a:t>) / p(B)</a:t>
            </a:r>
          </a:p>
          <a:p>
            <a:r>
              <a:rPr lang="en-US" sz="2800" dirty="0" smtClean="0"/>
              <a:t>Using random variable notations,</a:t>
            </a:r>
          </a:p>
          <a:p>
            <a:pPr lvl="1"/>
            <a:r>
              <a:rPr lang="en-US" sz="2400" dirty="0" smtClean="0"/>
              <a:t>	p(</a:t>
            </a:r>
            <a:r>
              <a:rPr lang="en-US" sz="2400" dirty="0" err="1" smtClean="0"/>
              <a:t>a|b</a:t>
            </a:r>
            <a:r>
              <a:rPr lang="en-US" sz="2400" dirty="0" smtClean="0"/>
              <a:t>) denotes the probability of A=a and B=b </a:t>
            </a:r>
          </a:p>
          <a:p>
            <a:pPr lvl="2"/>
            <a:r>
              <a:rPr lang="en-US" sz="2000" dirty="0" smtClean="0"/>
              <a:t>i.e. </a:t>
            </a:r>
            <a:r>
              <a:rPr lang="en-US" sz="2400" dirty="0" smtClean="0"/>
              <a:t>p(A=a </a:t>
            </a:r>
            <a:r>
              <a:rPr lang="en-US" sz="2400" dirty="0"/>
              <a:t>|B=b</a:t>
            </a:r>
            <a:r>
              <a:rPr lang="en-US" sz="2400" dirty="0" smtClean="0"/>
              <a:t>)	</a:t>
            </a:r>
          </a:p>
          <a:p>
            <a:endParaRPr lang="en-US" sz="28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36</a:t>
            </a:fld>
            <a:endParaRPr lang="en-US"/>
          </a:p>
        </p:txBody>
      </p:sp>
    </p:spTree>
    <p:extLst>
      <p:ext uri="{BB962C8B-B14F-4D97-AF65-F5344CB8AC3E}">
        <p14:creationId xmlns:p14="http://schemas.microsoft.com/office/powerpoint/2010/main" val="18646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319FB9D-1BCB-4004-8524-09529B50FAF4}" type="slidenum">
              <a:rPr lang="en-US" altLang="ko-KR"/>
              <a:pPr/>
              <a:t>37</a:t>
            </a:fld>
            <a:endParaRPr lang="en-US" altLang="ko-KR"/>
          </a:p>
        </p:txBody>
      </p:sp>
      <p:sp>
        <p:nvSpPr>
          <p:cNvPr id="193538" name="Rectangle 2"/>
          <p:cNvSpPr>
            <a:spLocks noGrp="1" noChangeArrowheads="1"/>
          </p:cNvSpPr>
          <p:nvPr>
            <p:ph type="title"/>
          </p:nvPr>
        </p:nvSpPr>
        <p:spPr/>
        <p:txBody>
          <a:bodyPr/>
          <a:lstStyle/>
          <a:p>
            <a:r>
              <a:rPr lang="en-US" altLang="ko-KR"/>
              <a:t>Basic Formulas for Probabilities</a:t>
            </a:r>
          </a:p>
        </p:txBody>
      </p:sp>
      <p:sp>
        <p:nvSpPr>
          <p:cNvPr id="193539" name="Rectangle 3"/>
          <p:cNvSpPr>
            <a:spLocks noGrp="1" noChangeArrowheads="1"/>
          </p:cNvSpPr>
          <p:nvPr>
            <p:ph type="body" idx="1"/>
          </p:nvPr>
        </p:nvSpPr>
        <p:spPr>
          <a:xfrm>
            <a:off x="838200" y="1981200"/>
            <a:ext cx="7543800" cy="4114800"/>
          </a:xfrm>
        </p:spPr>
        <p:txBody>
          <a:bodyPr/>
          <a:lstStyle/>
          <a:p>
            <a:r>
              <a:rPr lang="en-US" altLang="ko-KR" sz="2400" i="1" dirty="0"/>
              <a:t>Product Rule</a:t>
            </a:r>
            <a:r>
              <a:rPr lang="en-US" altLang="ko-KR" sz="2400" dirty="0"/>
              <a:t>: probability P(A </a:t>
            </a:r>
            <a:r>
              <a:rPr lang="en-US" altLang="ko-KR" sz="2400" dirty="0">
                <a:sym typeface="Symbol" panose="05050102010706020507" pitchFamily="18" charset="2"/>
              </a:rPr>
              <a:t></a:t>
            </a:r>
            <a:r>
              <a:rPr lang="en-US" altLang="ko-KR" sz="2400" dirty="0"/>
              <a:t> B) of a conjunction of two events A and B:</a:t>
            </a:r>
          </a:p>
          <a:p>
            <a:pPr algn="ctr">
              <a:buFont typeface="Wingdings" panose="05000000000000000000" pitchFamily="2" charset="2"/>
              <a:buNone/>
            </a:pPr>
            <a:r>
              <a:rPr lang="en-US" altLang="ko-KR" sz="2400" dirty="0"/>
              <a:t>P(A </a:t>
            </a:r>
            <a:r>
              <a:rPr lang="en-US" altLang="ko-KR" sz="2400" dirty="0">
                <a:sym typeface="Symbol" panose="05050102010706020507" pitchFamily="18" charset="2"/>
              </a:rPr>
              <a:t> </a:t>
            </a:r>
            <a:r>
              <a:rPr lang="en-US" altLang="ko-KR" sz="2400" dirty="0"/>
              <a:t>B) = P(A | B) P(B) = P(B | A) P(A)</a:t>
            </a:r>
          </a:p>
          <a:p>
            <a:r>
              <a:rPr lang="en-US" altLang="ko-KR" sz="2400" i="1" dirty="0"/>
              <a:t>Sum Rule</a:t>
            </a:r>
            <a:r>
              <a:rPr lang="en-US" altLang="ko-KR" sz="2400" dirty="0"/>
              <a:t>: probability of a disjunction of two events A and B:</a:t>
            </a:r>
          </a:p>
          <a:p>
            <a:pPr algn="ctr">
              <a:buFont typeface="Wingdings" panose="05000000000000000000" pitchFamily="2" charset="2"/>
              <a:buNone/>
            </a:pPr>
            <a:r>
              <a:rPr lang="en-US" altLang="ko-KR" sz="2400" dirty="0"/>
              <a:t>P(A </a:t>
            </a:r>
            <a:r>
              <a:rPr lang="en-US" altLang="ko-KR" sz="2400" dirty="0">
                <a:sym typeface="Symbol" panose="05050102010706020507" pitchFamily="18" charset="2"/>
              </a:rPr>
              <a:t> </a:t>
            </a:r>
            <a:r>
              <a:rPr lang="en-US" altLang="ko-KR" sz="2400" dirty="0"/>
              <a:t>B) = P(A) + P(B) </a:t>
            </a:r>
            <a:r>
              <a:rPr lang="en-US" altLang="ko-KR" sz="2400" dirty="0">
                <a:latin typeface="굴림" pitchFamily="50" charset="-127"/>
              </a:rPr>
              <a:t>-</a:t>
            </a:r>
            <a:r>
              <a:rPr lang="en-US" altLang="ko-KR" sz="2400" dirty="0"/>
              <a:t> P(A </a:t>
            </a:r>
            <a:r>
              <a:rPr lang="en-US" altLang="ko-KR" sz="2400" dirty="0">
                <a:sym typeface="Symbol" panose="05050102010706020507" pitchFamily="18" charset="2"/>
              </a:rPr>
              <a:t> </a:t>
            </a:r>
            <a:r>
              <a:rPr lang="en-US" altLang="ko-KR" sz="2400" dirty="0"/>
              <a:t>B) </a:t>
            </a:r>
          </a:p>
          <a:p>
            <a:pPr algn="ctr">
              <a:buFont typeface="Wingdings" panose="05000000000000000000" pitchFamily="2" charset="2"/>
              <a:buNone/>
            </a:pPr>
            <a:endParaRPr lang="en-US" altLang="ko-KR" sz="900" dirty="0"/>
          </a:p>
        </p:txBody>
      </p:sp>
    </p:spTree>
    <p:extLst>
      <p:ext uri="{BB962C8B-B14F-4D97-AF65-F5344CB8AC3E}">
        <p14:creationId xmlns:p14="http://schemas.microsoft.com/office/powerpoint/2010/main" val="36965197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5"/>
          <p:cNvSpPr txBox="1">
            <a:spLocks noGrp="1"/>
          </p:cNvSpPr>
          <p:nvPr>
            <p:ph type="title" idx="4294967295"/>
          </p:nvPr>
        </p:nvSpPr>
        <p:spPr>
          <a:xfrm>
            <a:off x="0" y="460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smtClean="0">
                <a:solidFill>
                  <a:srgbClr val="000000"/>
                </a:solidFill>
              </a:rPr>
              <a:t>Bayes Rule</a:t>
            </a:r>
            <a:endParaRPr dirty="0">
              <a:solidFill>
                <a:srgbClr val="000000"/>
              </a:solidFill>
            </a:endParaRPr>
          </a:p>
        </p:txBody>
      </p:sp>
      <p:pic>
        <p:nvPicPr>
          <p:cNvPr id="742" name="Google Shape;742;p95"/>
          <p:cNvPicPr preferRelativeResize="0"/>
          <p:nvPr/>
        </p:nvPicPr>
        <p:blipFill rotWithShape="1">
          <a:blip r:embed="rId3">
            <a:alphaModFix/>
          </a:blip>
          <a:srcRect t="1" b="46309"/>
          <a:stretch/>
        </p:blipFill>
        <p:spPr>
          <a:xfrm>
            <a:off x="152400" y="1447801"/>
            <a:ext cx="8077200" cy="2666999"/>
          </a:xfrm>
          <a:prstGeom prst="rect">
            <a:avLst/>
          </a:prstGeom>
          <a:noFill/>
          <a:ln>
            <a:noFill/>
          </a:ln>
        </p:spPr>
      </p:pic>
    </p:spTree>
    <p:extLst>
      <p:ext uri="{BB962C8B-B14F-4D97-AF65-F5344CB8AC3E}">
        <p14:creationId xmlns:p14="http://schemas.microsoft.com/office/powerpoint/2010/main" val="1271066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97"/>
          <p:cNvSpPr txBox="1">
            <a:spLocks noGrp="1"/>
          </p:cNvSpPr>
          <p:nvPr>
            <p:ph type="title" idx="4294967295"/>
          </p:nvPr>
        </p:nvSpPr>
        <p:spPr>
          <a:xfrm>
            <a:off x="0" y="-30163"/>
            <a:ext cx="8229600" cy="1143001"/>
          </a:xfrm>
          <a:prstGeom prst="rect">
            <a:avLst/>
          </a:prstGeom>
          <a:noFill/>
          <a:ln>
            <a:noFill/>
          </a:ln>
        </p:spPr>
        <p:txBody>
          <a:bodyPr spcFirstLastPara="1" wrap="square" lIns="91425" tIns="45700" rIns="91425" bIns="45700" anchor="ctr" anchorCtr="0">
            <a:noAutofit/>
          </a:bodyPr>
          <a:lstStyle/>
          <a:p>
            <a:pPr lvl="0" algn="l">
              <a:spcBef>
                <a:spcPts val="0"/>
              </a:spcBef>
              <a:spcAft>
                <a:spcPts val="0"/>
              </a:spcAft>
              <a:buClr>
                <a:srgbClr val="366092"/>
              </a:buClr>
              <a:buSzPts val="4400"/>
            </a:pPr>
            <a:r>
              <a:rPr lang="en-US" dirty="0">
                <a:solidFill>
                  <a:srgbClr val="000000"/>
                </a:solidFill>
              </a:rPr>
              <a:t>Bayes </a:t>
            </a:r>
            <a:r>
              <a:rPr lang="en-US" dirty="0" smtClean="0">
                <a:solidFill>
                  <a:srgbClr val="000000"/>
                </a:solidFill>
              </a:rPr>
              <a:t>Rule Example 1</a:t>
            </a:r>
            <a:endParaRPr dirty="0">
              <a:solidFill>
                <a:srgbClr val="000000"/>
              </a:solidFill>
            </a:endParaRPr>
          </a:p>
        </p:txBody>
      </p:sp>
      <p:sp>
        <p:nvSpPr>
          <p:cNvPr id="756" name="Google Shape;756;p97"/>
          <p:cNvSpPr txBox="1">
            <a:spLocks noGrp="1"/>
          </p:cNvSpPr>
          <p:nvPr>
            <p:ph type="body" idx="4294967295"/>
          </p:nvPr>
        </p:nvSpPr>
        <p:spPr>
          <a:xfrm>
            <a:off x="762000" y="2282825"/>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dirty="0"/>
              <a:t>if patient has meningitis, then very often a stiff neck is observed</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755" name="Google Shape;755;p97"/>
          <p:cNvSpPr txBox="1"/>
          <p:nvPr/>
        </p:nvSpPr>
        <p:spPr>
          <a:xfrm>
            <a:off x="486076" y="2209800"/>
            <a:ext cx="8229600" cy="4495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endParaRPr sz="4400" b="0" u="none">
              <a:solidFill>
                <a:srgbClr val="366092"/>
              </a:solidFill>
              <a:latin typeface="Calibri"/>
              <a:ea typeface="Calibri"/>
              <a:cs typeface="Calibri"/>
              <a:sym typeface="Calibri"/>
            </a:endParaRPr>
          </a:p>
        </p:txBody>
      </p:sp>
      <p:pic>
        <p:nvPicPr>
          <p:cNvPr id="757" name="Google Shape;757;p97"/>
          <p:cNvPicPr preferRelativeResize="0"/>
          <p:nvPr/>
        </p:nvPicPr>
        <p:blipFill rotWithShape="1">
          <a:blip r:embed="rId3">
            <a:alphaModFix/>
          </a:blip>
          <a:srcRect/>
          <a:stretch/>
        </p:blipFill>
        <p:spPr>
          <a:xfrm>
            <a:off x="762000" y="3581400"/>
            <a:ext cx="8220903" cy="1485900"/>
          </a:xfrm>
          <a:prstGeom prst="rect">
            <a:avLst/>
          </a:prstGeom>
          <a:noFill/>
          <a:ln>
            <a:noFill/>
          </a:ln>
        </p:spPr>
      </p:pic>
    </p:spTree>
    <p:extLst>
      <p:ext uri="{BB962C8B-B14F-4D97-AF65-F5344CB8AC3E}">
        <p14:creationId xmlns:p14="http://schemas.microsoft.com/office/powerpoint/2010/main" val="2997605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229600" cy="4525963"/>
              </a:xfrm>
            </p:spPr>
            <p:txBody>
              <a:bodyPr>
                <a:normAutofit/>
              </a:bodyPr>
              <a:lstStyle/>
              <a:p>
                <a:r>
                  <a:rPr lang="en-US" sz="2800" dirty="0" smtClean="0"/>
                  <a:t>Classical Definition</a:t>
                </a:r>
              </a:p>
              <a:p>
                <a:pPr lvl="1"/>
                <a:r>
                  <a:rPr lang="en-US" sz="2400" dirty="0" smtClean="0"/>
                  <a:t>Consider an experiment which has N equally likely outcomes, and let n of these outcomes correspond to a specific event A, then</a:t>
                </a:r>
              </a:p>
              <a:p>
                <a:pPr lvl="1"/>
                <a:r>
                  <a:rPr lang="en-US" sz="2400" dirty="0" smtClean="0"/>
                  <a:t>P(A)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 </m:t>
                        </m:r>
                        <m:r>
                          <a:rPr lang="en-US" sz="2400" b="0" i="1" smtClean="0">
                            <a:latin typeface="Cambria Math" panose="02040503050406030204" pitchFamily="18" charset="0"/>
                          </a:rPr>
                          <m:t>𝑠𝑢𝑐𝑐𝑒𝑠𝑠𝑓𝑢𝑙</m:t>
                        </m:r>
                        <m:r>
                          <a:rPr lang="en-US" sz="2400" b="0" i="1" smtClean="0">
                            <a:latin typeface="Cambria Math" panose="02040503050406030204" pitchFamily="18" charset="0"/>
                          </a:rPr>
                          <m:t> </m:t>
                        </m:r>
                        <m:r>
                          <a:rPr lang="en-US" sz="2400" b="0" i="1" smtClean="0">
                            <a:latin typeface="Cambria Math" panose="02040503050406030204" pitchFamily="18" charset="0"/>
                          </a:rPr>
                          <m:t>𝑜𝑢𝑡𝑐𝑜𝑚𝑒𝑠</m:t>
                        </m:r>
                      </m:num>
                      <m:den>
                        <m:r>
                          <a:rPr lang="en-US" sz="2400" b="0" i="1" smtClean="0">
                            <a:latin typeface="Cambria Math" panose="02040503050406030204" pitchFamily="18" charset="0"/>
                          </a:rPr>
                          <m:t># </m:t>
                        </m:r>
                        <m:r>
                          <a:rPr lang="en-US" sz="2400" b="0" i="1" smtClean="0">
                            <a:latin typeface="Cambria Math" panose="02040503050406030204" pitchFamily="18" charset="0"/>
                          </a:rPr>
                          <m:t>𝑝𝑜𝑠𝑠𝑖𝑏𝑙𝑒</m:t>
                        </m:r>
                        <m:r>
                          <a:rPr lang="en-US" sz="2400" b="0" i="1" smtClean="0">
                            <a:latin typeface="Cambria Math" panose="02040503050406030204" pitchFamily="18" charset="0"/>
                          </a:rPr>
                          <m:t> </m:t>
                        </m:r>
                        <m:r>
                          <a:rPr lang="en-US" sz="2400" b="0" i="1" smtClean="0">
                            <a:latin typeface="Cambria Math" panose="02040503050406030204" pitchFamily="18" charset="0"/>
                          </a:rPr>
                          <m:t>𝑜𝑢𝑡𝑐𝑜𝑚𝑒𝑠</m:t>
                        </m:r>
                      </m:den>
                    </m:f>
                  </m:oMath>
                </a14:m>
                <a:r>
                  <a:rPr lang="en-US" sz="2400" dirty="0" smtClean="0"/>
                  <a:t> = n / N</a:t>
                </a:r>
              </a:p>
              <a:p>
                <a:pPr lvl="1"/>
                <a:endParaRPr lang="en-US" sz="2400" dirty="0"/>
              </a:p>
              <a:p>
                <a:pPr marL="457200" lvl="1" indent="0">
                  <a:buNone/>
                </a:pP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229600" cy="4525963"/>
              </a:xfrm>
              <a:blipFill rotWithShape="0">
                <a:blip r:embed="rId2"/>
                <a:stretch>
                  <a:fillRect l="-1333" t="-134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4</a:t>
            </a:fld>
            <a:endParaRPr lang="en-US"/>
          </a:p>
        </p:txBody>
      </p:sp>
      <p:pic>
        <p:nvPicPr>
          <p:cNvPr id="6" name="Picture 5"/>
          <p:cNvPicPr>
            <a:picLocks noChangeAspect="1"/>
          </p:cNvPicPr>
          <p:nvPr/>
        </p:nvPicPr>
        <p:blipFill>
          <a:blip r:embed="rId3"/>
          <a:stretch>
            <a:fillRect/>
          </a:stretch>
        </p:blipFill>
        <p:spPr>
          <a:xfrm>
            <a:off x="1447800" y="4048193"/>
            <a:ext cx="5313031" cy="1371563"/>
          </a:xfrm>
          <a:prstGeom prst="rect">
            <a:avLst/>
          </a:prstGeom>
        </p:spPr>
      </p:pic>
      <p:sp>
        <p:nvSpPr>
          <p:cNvPr id="7" name="TextBox 6"/>
          <p:cNvSpPr txBox="1"/>
          <p:nvPr/>
        </p:nvSpPr>
        <p:spPr>
          <a:xfrm>
            <a:off x="304800" y="6556048"/>
            <a:ext cx="6934200" cy="338554"/>
          </a:xfrm>
          <a:prstGeom prst="rect">
            <a:avLst/>
          </a:prstGeom>
          <a:noFill/>
        </p:spPr>
        <p:txBody>
          <a:bodyPr wrap="square" rtlCol="0">
            <a:spAutoFit/>
          </a:bodyPr>
          <a:lstStyle/>
          <a:p>
            <a:r>
              <a:rPr lang="en-GB" dirty="0" smtClean="0"/>
              <a:t>Images taken from “Probabilistic Graphical Models” by David Sontag</a:t>
            </a:r>
            <a:endParaRPr lang="en-GB" dirty="0"/>
          </a:p>
        </p:txBody>
      </p:sp>
    </p:spTree>
    <p:extLst>
      <p:ext uri="{BB962C8B-B14F-4D97-AF65-F5344CB8AC3E}">
        <p14:creationId xmlns:p14="http://schemas.microsoft.com/office/powerpoint/2010/main" val="1583082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4" name="Google Shape;774;p99"/>
          <p:cNvSpPr txBox="1">
            <a:spLocks noGrp="1"/>
          </p:cNvSpPr>
          <p:nvPr>
            <p:ph type="body" idx="4294967295"/>
          </p:nvPr>
        </p:nvSpPr>
        <p:spPr>
          <a:xfrm>
            <a:off x="0" y="2282825"/>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772" name="Google Shape;772;p99"/>
          <p:cNvSpPr/>
          <p:nvPr/>
        </p:nvSpPr>
        <p:spPr>
          <a:xfrm>
            <a:off x="762000" y="1676400"/>
            <a:ext cx="388620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Bayes rule - Example</a:t>
            </a:r>
            <a:endParaRPr/>
          </a:p>
        </p:txBody>
      </p:sp>
      <p:sp>
        <p:nvSpPr>
          <p:cNvPr id="773" name="Google Shape;773;p99"/>
          <p:cNvSpPr txBox="1"/>
          <p:nvPr/>
        </p:nvSpPr>
        <p:spPr>
          <a:xfrm>
            <a:off x="486076" y="2209800"/>
            <a:ext cx="8229600" cy="4495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endParaRPr sz="4400">
              <a:solidFill>
                <a:srgbClr val="366092"/>
              </a:solidFill>
              <a:latin typeface="Calibri"/>
              <a:ea typeface="Calibri"/>
              <a:cs typeface="Calibri"/>
              <a:sym typeface="Calibri"/>
            </a:endParaRPr>
          </a:p>
        </p:txBody>
      </p:sp>
      <p:pic>
        <p:nvPicPr>
          <p:cNvPr id="775" name="Google Shape;775;p99"/>
          <p:cNvPicPr preferRelativeResize="0"/>
          <p:nvPr/>
        </p:nvPicPr>
        <p:blipFill rotWithShape="1">
          <a:blip r:embed="rId3">
            <a:alphaModFix/>
          </a:blip>
          <a:srcRect/>
          <a:stretch/>
        </p:blipFill>
        <p:spPr>
          <a:xfrm>
            <a:off x="146083" y="1395981"/>
            <a:ext cx="9023584" cy="5268155"/>
          </a:xfrm>
          <a:prstGeom prst="rect">
            <a:avLst/>
          </a:prstGeom>
          <a:noFill/>
          <a:ln>
            <a:noFill/>
          </a:ln>
        </p:spPr>
      </p:pic>
      <p:sp>
        <p:nvSpPr>
          <p:cNvPr id="8" name="Google Shape;753;p97"/>
          <p:cNvSpPr txBox="1">
            <a:spLocks/>
          </p:cNvSpPr>
          <p:nvPr/>
        </p:nvSpPr>
        <p:spPr>
          <a:xfrm>
            <a:off x="0" y="-30163"/>
            <a:ext cx="8229600" cy="1143001"/>
          </a:xfrm>
          <a:prstGeom prst="rect">
            <a:avLst/>
          </a:prstGeom>
          <a:noFill/>
          <a:ln>
            <a:noFill/>
          </a:ln>
        </p:spPr>
        <p:txBody>
          <a:bodyPr spcFirstLastPara="1" wrap="square"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0"/>
              </a:spcBef>
              <a:spcAft>
                <a:spcPts val="0"/>
              </a:spcAft>
              <a:buClr>
                <a:srgbClr val="366092"/>
              </a:buClr>
              <a:buSzPts val="4400"/>
            </a:pPr>
            <a:r>
              <a:rPr lang="en-US" smtClean="0">
                <a:solidFill>
                  <a:srgbClr val="000000"/>
                </a:solidFill>
              </a:rPr>
              <a:t>Bayes Rule Example 1</a:t>
            </a:r>
            <a:endParaRPr lang="en-US" dirty="0">
              <a:solidFill>
                <a:srgbClr val="000000"/>
              </a:solidFill>
            </a:endParaRPr>
          </a:p>
        </p:txBody>
      </p:sp>
    </p:spTree>
    <p:extLst>
      <p:ext uri="{BB962C8B-B14F-4D97-AF65-F5344CB8AC3E}">
        <p14:creationId xmlns:p14="http://schemas.microsoft.com/office/powerpoint/2010/main" val="11538932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99" y="1418046"/>
            <a:ext cx="8229600" cy="4525963"/>
          </a:xfrm>
        </p:spPr>
        <p:txBody>
          <a:bodyPr>
            <a:normAutofit/>
          </a:bodyPr>
          <a:lstStyle/>
          <a:p>
            <a:r>
              <a:rPr lang="en-GB" sz="2800" dirty="0" smtClean="0"/>
              <a:t>Does a patient have cancer or not?</a:t>
            </a:r>
          </a:p>
          <a:p>
            <a:pPr lvl="1"/>
            <a:r>
              <a:rPr lang="en-GB" sz="2400" dirty="0" smtClean="0"/>
              <a:t>The patient takes a lab test and the test returns a correct positive result in only 98% of the cases in which the disease is actually present</a:t>
            </a:r>
          </a:p>
          <a:p>
            <a:pPr lvl="1"/>
            <a:r>
              <a:rPr lang="en-GB" sz="2400" dirty="0" smtClean="0"/>
              <a:t>And a correct negative result in only 97% of the cases in which the disease is not present</a:t>
            </a:r>
          </a:p>
          <a:p>
            <a:pPr lvl="1"/>
            <a:r>
              <a:rPr lang="en-GB" sz="2400" dirty="0" smtClean="0"/>
              <a:t>Of the total population, only 0.008% has cancer</a:t>
            </a:r>
            <a:endParaRPr lang="en-GB" sz="24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41</a:t>
            </a:fld>
            <a:endParaRPr lang="en-US"/>
          </a:p>
        </p:txBody>
      </p:sp>
      <p:sp>
        <p:nvSpPr>
          <p:cNvPr id="6" name="Google Shape;753;p97"/>
          <p:cNvSpPr txBox="1">
            <a:spLocks/>
          </p:cNvSpPr>
          <p:nvPr/>
        </p:nvSpPr>
        <p:spPr>
          <a:xfrm>
            <a:off x="0" y="152400"/>
            <a:ext cx="8229600" cy="1143001"/>
          </a:xfrm>
          <a:prstGeom prst="rect">
            <a:avLst/>
          </a:prstGeom>
          <a:noFill/>
          <a:ln>
            <a:noFill/>
          </a:ln>
        </p:spPr>
        <p:txBody>
          <a:bodyPr spcFirstLastPara="1" wrap="square"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Bef>
                <a:spcPts val="0"/>
              </a:spcBef>
              <a:spcAft>
                <a:spcPts val="0"/>
              </a:spcAft>
              <a:buClr>
                <a:srgbClr val="366092"/>
              </a:buClr>
              <a:buSzPts val="4400"/>
            </a:pPr>
            <a:r>
              <a:rPr lang="en-US" dirty="0" smtClean="0">
                <a:solidFill>
                  <a:srgbClr val="000000"/>
                </a:solidFill>
              </a:rPr>
              <a:t>Bayes Rule Example 2</a:t>
            </a:r>
            <a:endParaRPr lang="en-US" dirty="0">
              <a:solidFill>
                <a:srgbClr val="000000"/>
              </a:solidFill>
            </a:endParaRPr>
          </a:p>
        </p:txBody>
      </p:sp>
    </p:spTree>
    <p:extLst>
      <p:ext uri="{BB962C8B-B14F-4D97-AF65-F5344CB8AC3E}">
        <p14:creationId xmlns:p14="http://schemas.microsoft.com/office/powerpoint/2010/main" val="1163157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83776B-8153-4AAF-B6FD-D858E1FA32FC}" type="slidenum">
              <a:rPr lang="en-US" altLang="ko-KR"/>
              <a:pPr/>
              <a:t>42</a:t>
            </a:fld>
            <a:endParaRPr lang="en-US" altLang="ko-KR"/>
          </a:p>
        </p:txBody>
      </p:sp>
      <p:sp>
        <p:nvSpPr>
          <p:cNvPr id="192514" name="Rectangle 2"/>
          <p:cNvSpPr>
            <a:spLocks noGrp="1" noChangeArrowheads="1"/>
          </p:cNvSpPr>
          <p:nvPr>
            <p:ph type="title"/>
          </p:nvPr>
        </p:nvSpPr>
        <p:spPr/>
        <p:txBody>
          <a:bodyPr/>
          <a:lstStyle/>
          <a:p>
            <a:pPr>
              <a:spcBef>
                <a:spcPts val="0"/>
              </a:spcBef>
              <a:buClr>
                <a:srgbClr val="366092"/>
              </a:buClr>
              <a:buSzPts val="4400"/>
            </a:pPr>
            <a:r>
              <a:rPr lang="en-US" sz="4400" dirty="0">
                <a:solidFill>
                  <a:srgbClr val="000000"/>
                </a:solidFill>
              </a:rPr>
              <a:t>Bayes Rule Example 2</a:t>
            </a:r>
          </a:p>
        </p:txBody>
      </p:sp>
      <p:sp>
        <p:nvSpPr>
          <p:cNvPr id="192515" name="Rectangle 3"/>
          <p:cNvSpPr>
            <a:spLocks noGrp="1" noChangeArrowheads="1"/>
          </p:cNvSpPr>
          <p:nvPr>
            <p:ph type="body" idx="1"/>
          </p:nvPr>
        </p:nvSpPr>
        <p:spPr>
          <a:xfrm>
            <a:off x="395536" y="1295400"/>
            <a:ext cx="7924800" cy="4495800"/>
          </a:xfrm>
        </p:spPr>
        <p:txBody>
          <a:bodyPr>
            <a:normAutofit fontScale="85000" lnSpcReduction="10000"/>
          </a:bodyPr>
          <a:lstStyle/>
          <a:p>
            <a:pPr>
              <a:lnSpc>
                <a:spcPct val="90000"/>
              </a:lnSpc>
              <a:buFont typeface="Wingdings" panose="05000000000000000000" pitchFamily="2" charset="2"/>
              <a:buNone/>
            </a:pPr>
            <a:endParaRPr lang="en-US" altLang="ko-KR" sz="900" dirty="0" smtClean="0"/>
          </a:p>
          <a:p>
            <a:pPr>
              <a:lnSpc>
                <a:spcPct val="90000"/>
              </a:lnSpc>
              <a:buFont typeface="Wingdings" panose="05000000000000000000" pitchFamily="2" charset="2"/>
              <a:buNone/>
            </a:pPr>
            <a:r>
              <a:rPr lang="en-US" altLang="ko-KR" sz="2400" i="1" dirty="0"/>
              <a:t>Given:</a:t>
            </a:r>
          </a:p>
          <a:p>
            <a:pPr>
              <a:lnSpc>
                <a:spcPct val="90000"/>
              </a:lnSpc>
              <a:buFont typeface="Wingdings" panose="05000000000000000000" pitchFamily="2" charset="2"/>
              <a:buNone/>
            </a:pPr>
            <a:r>
              <a:rPr lang="en-US" altLang="ko-KR" sz="2400" i="1" dirty="0"/>
              <a:t>		P</a:t>
            </a:r>
            <a:r>
              <a:rPr lang="en-US" altLang="ko-KR" sz="2400" dirty="0"/>
              <a:t>(</a:t>
            </a:r>
            <a:r>
              <a:rPr lang="en-US" altLang="ko-KR" sz="2400" i="1" dirty="0"/>
              <a:t>cancer</a:t>
            </a:r>
            <a:r>
              <a:rPr lang="en-US" altLang="ko-KR" sz="2400" dirty="0"/>
              <a:t>) = 		</a:t>
            </a:r>
            <a:r>
              <a:rPr lang="en-US" altLang="ko-KR" sz="2400" i="1" dirty="0" smtClean="0"/>
              <a:t>P</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a:t>
            </a:r>
            <a:r>
              <a:rPr lang="en-US" altLang="ko-KR" sz="2400" dirty="0" smtClean="0"/>
              <a:t>=</a:t>
            </a:r>
            <a:endParaRPr lang="en-US" altLang="ko-KR" sz="2400" dirty="0"/>
          </a:p>
          <a:p>
            <a:pPr>
              <a:lnSpc>
                <a:spcPct val="90000"/>
              </a:lnSpc>
              <a:buFont typeface="Wingdings" panose="05000000000000000000" pitchFamily="2" charset="2"/>
              <a:buNone/>
            </a:pPr>
            <a:r>
              <a:rPr lang="en-US" altLang="ko-KR" sz="2400" dirty="0"/>
              <a:t>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i="1" dirty="0"/>
              <a:t>cancer</a:t>
            </a:r>
            <a:r>
              <a:rPr lang="en-US" altLang="ko-KR" sz="2400" dirty="0"/>
              <a:t>) =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i="1" dirty="0"/>
              <a:t>cancer</a:t>
            </a:r>
            <a:r>
              <a:rPr lang="en-US" altLang="ko-KR" sz="2400" dirty="0"/>
              <a:t>) = 	</a:t>
            </a:r>
          </a:p>
          <a:p>
            <a:pPr>
              <a:lnSpc>
                <a:spcPct val="90000"/>
              </a:lnSpc>
              <a:buFont typeface="Wingdings" panose="05000000000000000000" pitchFamily="2" charset="2"/>
              <a:buNone/>
            </a:pPr>
            <a:r>
              <a:rPr lang="en-US" altLang="ko-KR" sz="2400" i="1" dirty="0"/>
              <a:t>		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 	</a:t>
            </a:r>
            <a:r>
              <a:rPr lang="en-US" altLang="ko-KR" sz="2400" dirty="0" smtClean="0"/>
              <a:t>	</a:t>
            </a:r>
            <a:r>
              <a:rPr lang="en-US" altLang="ko-KR" sz="2400" i="1" dirty="0" smtClean="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a:t>
            </a:r>
            <a:r>
              <a:rPr lang="en-US" altLang="ko-KR" sz="2800" dirty="0"/>
              <a:t> </a:t>
            </a:r>
            <a:endParaRPr lang="en-US" altLang="ko-KR" sz="2800" dirty="0" smtClean="0"/>
          </a:p>
          <a:p>
            <a:pPr>
              <a:lnSpc>
                <a:spcPct val="90000"/>
              </a:lnSpc>
              <a:buFont typeface="Wingdings" panose="05000000000000000000" pitchFamily="2" charset="2"/>
              <a:buNone/>
            </a:pPr>
            <a:endParaRPr lang="en-US" altLang="ko-KR" sz="2800" dirty="0" smtClean="0"/>
          </a:p>
          <a:p>
            <a:pPr>
              <a:lnSpc>
                <a:spcPct val="90000"/>
              </a:lnSpc>
              <a:buFont typeface="Wingdings" panose="05000000000000000000" pitchFamily="2" charset="2"/>
              <a:buNone/>
            </a:pPr>
            <a:r>
              <a:rPr lang="en-US" altLang="ko-KR" sz="2800" i="1" dirty="0" smtClean="0"/>
              <a:t>Using Bayes Theorem:</a:t>
            </a:r>
          </a:p>
          <a:p>
            <a:pPr>
              <a:lnSpc>
                <a:spcPct val="90000"/>
              </a:lnSpc>
              <a:buFont typeface="Wingdings" panose="05000000000000000000" pitchFamily="2" charset="2"/>
              <a:buNone/>
            </a:pPr>
            <a:r>
              <a:rPr lang="en-US" altLang="ko-KR" sz="2800" i="1" dirty="0" smtClean="0"/>
              <a:t>P</a:t>
            </a:r>
            <a:r>
              <a:rPr lang="en-US" altLang="ko-KR" sz="2800" dirty="0" smtClean="0"/>
              <a:t>(</a:t>
            </a:r>
            <a:r>
              <a:rPr lang="en-US" altLang="ko-KR" sz="2800" dirty="0" smtClean="0">
                <a:sym typeface="Symbol" panose="05050102010706020507" pitchFamily="18" charset="2"/>
              </a:rPr>
              <a:t>cancer</a:t>
            </a:r>
            <a:r>
              <a:rPr lang="en-US" altLang="ko-KR" sz="2800" dirty="0" smtClean="0"/>
              <a:t>|</a:t>
            </a:r>
            <a:r>
              <a:rPr lang="en-US" altLang="ko-KR" sz="2800" i="1" dirty="0" smtClean="0"/>
              <a:t>+</a:t>
            </a:r>
            <a:r>
              <a:rPr lang="en-US" altLang="ko-KR" sz="2800" dirty="0" smtClean="0"/>
              <a:t>)=</a:t>
            </a:r>
            <a:r>
              <a:rPr lang="en-US" altLang="ko-KR" sz="2800" i="1" dirty="0" smtClean="0"/>
              <a:t> </a:t>
            </a:r>
            <a:r>
              <a:rPr lang="en-US" altLang="ko-KR" sz="2800" i="1" dirty="0"/>
              <a:t>P</a:t>
            </a:r>
            <a:r>
              <a:rPr lang="en-US" altLang="ko-KR" sz="2800" dirty="0"/>
              <a:t>(</a:t>
            </a:r>
            <a:r>
              <a:rPr lang="en-US" altLang="ko-KR" sz="2800" dirty="0">
                <a:latin typeface="굴림" pitchFamily="50" charset="-127"/>
                <a:sym typeface="Symbol" panose="05050102010706020507" pitchFamily="18" charset="2"/>
              </a:rPr>
              <a:t></a:t>
            </a:r>
            <a:r>
              <a:rPr lang="en-US" altLang="ko-KR" sz="2800" dirty="0"/>
              <a:t>|</a:t>
            </a:r>
            <a:r>
              <a:rPr lang="en-US" altLang="ko-KR" sz="2800" i="1" dirty="0"/>
              <a:t>cancer</a:t>
            </a:r>
            <a:r>
              <a:rPr lang="en-US" altLang="ko-KR" sz="2800" dirty="0"/>
              <a:t>) </a:t>
            </a:r>
            <a:r>
              <a:rPr lang="en-US" altLang="ko-KR" sz="2800" i="1" dirty="0"/>
              <a:t>P</a:t>
            </a:r>
            <a:r>
              <a:rPr lang="en-US" altLang="ko-KR" sz="2800" dirty="0"/>
              <a:t>(</a:t>
            </a:r>
            <a:r>
              <a:rPr lang="en-US" altLang="ko-KR" sz="2800" i="1" dirty="0"/>
              <a:t>cancer</a:t>
            </a:r>
            <a:r>
              <a:rPr lang="en-US" altLang="ko-KR" sz="2800" dirty="0"/>
              <a:t>) </a:t>
            </a:r>
            <a:r>
              <a:rPr lang="en-US" altLang="ko-KR" sz="2800" dirty="0" smtClean="0"/>
              <a:t>/ P(+)</a:t>
            </a:r>
          </a:p>
          <a:p>
            <a:pPr>
              <a:lnSpc>
                <a:spcPct val="90000"/>
              </a:lnSpc>
              <a:buFont typeface="Wingdings" panose="05000000000000000000" pitchFamily="2" charset="2"/>
              <a:buNone/>
            </a:pPr>
            <a:r>
              <a:rPr lang="en-US" altLang="ko-KR" sz="2800" i="1" dirty="0"/>
              <a:t>P</a:t>
            </a:r>
            <a:r>
              <a:rPr lang="en-US" altLang="ko-KR" sz="2800" dirty="0" smtClean="0"/>
              <a:t>(</a:t>
            </a:r>
            <a:r>
              <a:rPr lang="en-US" altLang="ko-KR" sz="2800" dirty="0">
                <a:sym typeface="Symbol" panose="05050102010706020507" pitchFamily="18" charset="2"/>
              </a:rPr>
              <a:t></a:t>
            </a:r>
            <a:r>
              <a:rPr lang="en-US" altLang="ko-KR" sz="2800" i="1" dirty="0"/>
              <a:t>cancer </a:t>
            </a:r>
            <a:r>
              <a:rPr lang="en-US" altLang="ko-KR" sz="2800" dirty="0" smtClean="0"/>
              <a:t>|</a:t>
            </a:r>
            <a:r>
              <a:rPr lang="en-US" altLang="ko-KR" sz="2800" i="1" dirty="0" smtClean="0"/>
              <a:t>+</a:t>
            </a:r>
            <a:r>
              <a:rPr lang="en-US" altLang="ko-KR" sz="2800" dirty="0" smtClean="0"/>
              <a:t>)=</a:t>
            </a:r>
            <a:r>
              <a:rPr lang="en-US" altLang="ko-KR" sz="2800" i="1" dirty="0" smtClean="0"/>
              <a:t> </a:t>
            </a:r>
            <a:r>
              <a:rPr lang="en-US" altLang="ko-KR" sz="2800" i="1" dirty="0"/>
              <a:t>P</a:t>
            </a:r>
            <a:r>
              <a:rPr lang="en-US" altLang="ko-KR" sz="2800" dirty="0"/>
              <a:t>(</a:t>
            </a:r>
            <a:r>
              <a:rPr lang="en-US" altLang="ko-KR" sz="2800" dirty="0">
                <a:latin typeface="굴림" pitchFamily="50" charset="-127"/>
                <a:sym typeface="Symbol" panose="05050102010706020507" pitchFamily="18" charset="2"/>
              </a:rPr>
              <a:t></a:t>
            </a:r>
            <a:r>
              <a:rPr lang="en-US" altLang="ko-KR" sz="2800" dirty="0" smtClean="0"/>
              <a:t>|</a:t>
            </a:r>
            <a:r>
              <a:rPr lang="en-US" altLang="ko-KR" sz="2800" dirty="0">
                <a:sym typeface="Symbol" panose="05050102010706020507" pitchFamily="18" charset="2"/>
              </a:rPr>
              <a:t> </a:t>
            </a:r>
            <a:r>
              <a:rPr lang="en-US" altLang="ko-KR" sz="2800" i="1" dirty="0"/>
              <a:t>cancer</a:t>
            </a:r>
            <a:r>
              <a:rPr lang="en-US" altLang="ko-KR" sz="2800" dirty="0" smtClean="0"/>
              <a:t>) </a:t>
            </a:r>
            <a:r>
              <a:rPr lang="en-US" altLang="ko-KR" sz="2800" i="1" dirty="0"/>
              <a:t>P</a:t>
            </a:r>
            <a:r>
              <a:rPr lang="en-US" altLang="ko-KR" sz="2800" dirty="0" smtClean="0"/>
              <a:t>(</a:t>
            </a:r>
            <a:r>
              <a:rPr lang="en-US" altLang="ko-KR" sz="2800" dirty="0">
                <a:sym typeface="Symbol" panose="05050102010706020507" pitchFamily="18" charset="2"/>
              </a:rPr>
              <a:t></a:t>
            </a:r>
            <a:r>
              <a:rPr lang="en-US" altLang="ko-KR" sz="2800" i="1" dirty="0"/>
              <a:t>cancer</a:t>
            </a:r>
            <a:r>
              <a:rPr lang="en-US" altLang="ko-KR" sz="2800" dirty="0" smtClean="0"/>
              <a:t>) </a:t>
            </a:r>
            <a:r>
              <a:rPr lang="en-US" altLang="ko-KR" sz="2800" dirty="0"/>
              <a:t>/ P</a:t>
            </a:r>
            <a:r>
              <a:rPr lang="en-US" altLang="ko-KR" sz="2800" dirty="0" smtClean="0"/>
              <a:t>(+)</a:t>
            </a:r>
          </a:p>
          <a:p>
            <a:pPr>
              <a:lnSpc>
                <a:spcPct val="90000"/>
              </a:lnSpc>
              <a:buFont typeface="Wingdings" panose="05000000000000000000" pitchFamily="2" charset="2"/>
              <a:buNone/>
            </a:pPr>
            <a:endParaRPr lang="en-US" altLang="ko-KR" sz="2800" i="1" dirty="0" smtClean="0"/>
          </a:p>
          <a:p>
            <a:pPr>
              <a:lnSpc>
                <a:spcPct val="90000"/>
              </a:lnSpc>
              <a:buFont typeface="Wingdings" panose="05000000000000000000" pitchFamily="2" charset="2"/>
              <a:buNone/>
            </a:pPr>
            <a:r>
              <a:rPr lang="en-US" altLang="ko-KR" sz="2800" i="1" dirty="0" smtClean="0"/>
              <a:t>Since denominator is common</a:t>
            </a:r>
            <a:endParaRPr lang="en-US" altLang="ko-KR" sz="2800" i="1" dirty="0"/>
          </a:p>
          <a:p>
            <a:pPr>
              <a:lnSpc>
                <a:spcPct val="90000"/>
              </a:lnSpc>
              <a:buFont typeface="Wingdings" panose="05000000000000000000" pitchFamily="2" charset="2"/>
              <a:buNone/>
            </a:pPr>
            <a:r>
              <a:rPr lang="en-US" altLang="ko-KR" sz="2800" i="1" dirty="0" smtClean="0"/>
              <a:t>P</a:t>
            </a:r>
            <a:r>
              <a:rPr lang="en-US" altLang="ko-KR" sz="2800" dirty="0" smtClean="0"/>
              <a:t>(</a:t>
            </a:r>
            <a:r>
              <a:rPr lang="en-US" altLang="ko-KR" sz="2800" dirty="0" smtClean="0">
                <a:sym typeface="Symbol" panose="05050102010706020507" pitchFamily="18" charset="2"/>
              </a:rPr>
              <a:t>cancer</a:t>
            </a:r>
            <a:r>
              <a:rPr lang="en-US" altLang="ko-KR" sz="2800" dirty="0" smtClean="0"/>
              <a:t>|</a:t>
            </a:r>
            <a:r>
              <a:rPr lang="en-US" altLang="ko-KR" sz="2800" i="1" dirty="0" smtClean="0"/>
              <a:t>+</a:t>
            </a:r>
            <a:r>
              <a:rPr lang="en-US" altLang="ko-KR" sz="2800" dirty="0" smtClean="0"/>
              <a:t>) </a:t>
            </a:r>
            <a:r>
              <a:rPr lang="en-US" altLang="ko-KR" sz="2800" i="1" dirty="0" smtClean="0"/>
              <a:t>proportional to  </a:t>
            </a:r>
            <a:r>
              <a:rPr lang="en-US" altLang="ko-KR" sz="2800" i="1" dirty="0"/>
              <a:t>P</a:t>
            </a:r>
            <a:r>
              <a:rPr lang="en-US" altLang="ko-KR" sz="2800" dirty="0"/>
              <a:t>(</a:t>
            </a:r>
            <a:r>
              <a:rPr lang="en-US" altLang="ko-KR" sz="2800" dirty="0">
                <a:latin typeface="굴림" pitchFamily="50" charset="-127"/>
                <a:sym typeface="Symbol" panose="05050102010706020507" pitchFamily="18" charset="2"/>
              </a:rPr>
              <a:t></a:t>
            </a:r>
            <a:r>
              <a:rPr lang="en-US" altLang="ko-KR" sz="2800" dirty="0"/>
              <a:t>|</a:t>
            </a:r>
            <a:r>
              <a:rPr lang="en-US" altLang="ko-KR" sz="2800" i="1" dirty="0"/>
              <a:t>cancer</a:t>
            </a:r>
            <a:r>
              <a:rPr lang="en-US" altLang="ko-KR" sz="2800" dirty="0"/>
              <a:t>) </a:t>
            </a:r>
            <a:r>
              <a:rPr lang="en-US" altLang="ko-KR" sz="2800" i="1" dirty="0"/>
              <a:t>P</a:t>
            </a:r>
            <a:r>
              <a:rPr lang="en-US" altLang="ko-KR" sz="2800" dirty="0"/>
              <a:t>(</a:t>
            </a:r>
            <a:r>
              <a:rPr lang="en-US" altLang="ko-KR" sz="2800" i="1" dirty="0"/>
              <a:t>cancer</a:t>
            </a:r>
            <a:r>
              <a:rPr lang="en-US" altLang="ko-KR" sz="2800" dirty="0"/>
              <a:t>) </a:t>
            </a:r>
            <a:endParaRPr lang="en-US" altLang="ko-KR" sz="2800" dirty="0" smtClean="0"/>
          </a:p>
          <a:p>
            <a:pPr>
              <a:lnSpc>
                <a:spcPct val="90000"/>
              </a:lnSpc>
              <a:buFont typeface="Wingdings" panose="05000000000000000000" pitchFamily="2" charset="2"/>
              <a:buNone/>
            </a:pPr>
            <a:r>
              <a:rPr lang="en-US" altLang="ko-KR" sz="2800" i="1" dirty="0" smtClean="0"/>
              <a:t>P</a:t>
            </a:r>
            <a:r>
              <a:rPr lang="en-US" altLang="ko-KR" sz="2800" dirty="0"/>
              <a:t>(</a:t>
            </a:r>
            <a:r>
              <a:rPr lang="en-US" altLang="ko-KR" sz="2800" dirty="0">
                <a:sym typeface="Symbol" panose="05050102010706020507" pitchFamily="18" charset="2"/>
              </a:rPr>
              <a:t></a:t>
            </a:r>
            <a:r>
              <a:rPr lang="en-US" altLang="ko-KR" sz="2800" i="1" dirty="0"/>
              <a:t>cancer </a:t>
            </a:r>
            <a:r>
              <a:rPr lang="en-US" altLang="ko-KR" sz="2800" dirty="0" smtClean="0"/>
              <a:t>|</a:t>
            </a:r>
            <a:r>
              <a:rPr lang="en-US" altLang="ko-KR" sz="2800" i="1" dirty="0" smtClean="0"/>
              <a:t>+</a:t>
            </a:r>
            <a:r>
              <a:rPr lang="en-US" altLang="ko-KR" sz="2800" dirty="0" smtClean="0"/>
              <a:t>) </a:t>
            </a:r>
            <a:r>
              <a:rPr lang="en-US" altLang="ko-KR" sz="2800" i="1" dirty="0"/>
              <a:t>proportional to</a:t>
            </a:r>
            <a:r>
              <a:rPr lang="en-US" altLang="ko-KR" sz="2800" i="1" dirty="0" smtClean="0"/>
              <a:t> </a:t>
            </a:r>
            <a:r>
              <a:rPr lang="en-US" altLang="ko-KR" sz="2800" i="1" dirty="0"/>
              <a:t>P</a:t>
            </a:r>
            <a:r>
              <a:rPr lang="en-US" altLang="ko-KR" sz="2800" dirty="0"/>
              <a:t>(</a:t>
            </a:r>
            <a:r>
              <a:rPr lang="en-US" altLang="ko-KR" sz="2800" dirty="0">
                <a:latin typeface="굴림" pitchFamily="50" charset="-127"/>
                <a:sym typeface="Symbol" panose="05050102010706020507" pitchFamily="18" charset="2"/>
              </a:rPr>
              <a:t></a:t>
            </a:r>
            <a:r>
              <a:rPr lang="en-US" altLang="ko-KR" sz="2800" dirty="0"/>
              <a:t>|</a:t>
            </a:r>
            <a:r>
              <a:rPr lang="en-US" altLang="ko-KR" sz="2800" dirty="0">
                <a:sym typeface="Symbol" panose="05050102010706020507" pitchFamily="18" charset="2"/>
              </a:rPr>
              <a:t> </a:t>
            </a:r>
            <a:r>
              <a:rPr lang="en-US" altLang="ko-KR" sz="2800" i="1" dirty="0"/>
              <a:t>cancer</a:t>
            </a:r>
            <a:r>
              <a:rPr lang="en-US" altLang="ko-KR" sz="2800" dirty="0"/>
              <a:t>) </a:t>
            </a:r>
            <a:r>
              <a:rPr lang="en-US" altLang="ko-KR" sz="2800" i="1" dirty="0"/>
              <a:t>P</a:t>
            </a:r>
            <a:r>
              <a:rPr lang="en-US" altLang="ko-KR" sz="2800" dirty="0"/>
              <a:t>(</a:t>
            </a:r>
            <a:r>
              <a:rPr lang="en-US" altLang="ko-KR" sz="2800" dirty="0">
                <a:sym typeface="Symbol" panose="05050102010706020507" pitchFamily="18" charset="2"/>
              </a:rPr>
              <a:t></a:t>
            </a:r>
            <a:r>
              <a:rPr lang="en-US" altLang="ko-KR" sz="2800" i="1" dirty="0"/>
              <a:t>cancer</a:t>
            </a:r>
            <a:r>
              <a:rPr lang="en-US" altLang="ko-KR" sz="2800" dirty="0"/>
              <a:t>) 	</a:t>
            </a:r>
          </a:p>
        </p:txBody>
      </p:sp>
    </p:spTree>
    <p:extLst>
      <p:ext uri="{BB962C8B-B14F-4D97-AF65-F5344CB8AC3E}">
        <p14:creationId xmlns:p14="http://schemas.microsoft.com/office/powerpoint/2010/main" val="3945988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83776B-8153-4AAF-B6FD-D858E1FA32FC}" type="slidenum">
              <a:rPr lang="en-US" altLang="ko-KR"/>
              <a:pPr/>
              <a:t>43</a:t>
            </a:fld>
            <a:endParaRPr lang="en-US" altLang="ko-KR"/>
          </a:p>
        </p:txBody>
      </p:sp>
      <p:sp>
        <p:nvSpPr>
          <p:cNvPr id="192514" name="Rectangle 2"/>
          <p:cNvSpPr>
            <a:spLocks noGrp="1" noChangeArrowheads="1"/>
          </p:cNvSpPr>
          <p:nvPr>
            <p:ph type="title"/>
          </p:nvPr>
        </p:nvSpPr>
        <p:spPr/>
        <p:txBody>
          <a:bodyPr/>
          <a:lstStyle/>
          <a:p>
            <a:pPr>
              <a:spcBef>
                <a:spcPts val="0"/>
              </a:spcBef>
              <a:buClr>
                <a:srgbClr val="366092"/>
              </a:buClr>
              <a:buSzPts val="4400"/>
            </a:pPr>
            <a:r>
              <a:rPr lang="en-US" sz="4400" dirty="0">
                <a:solidFill>
                  <a:srgbClr val="000000"/>
                </a:solidFill>
              </a:rPr>
              <a:t>Bayes Rule Example 2</a:t>
            </a:r>
          </a:p>
        </p:txBody>
      </p:sp>
      <p:sp>
        <p:nvSpPr>
          <p:cNvPr id="192515" name="Rectangle 3"/>
          <p:cNvSpPr>
            <a:spLocks noGrp="1" noChangeArrowheads="1"/>
          </p:cNvSpPr>
          <p:nvPr>
            <p:ph type="body" idx="1"/>
          </p:nvPr>
        </p:nvSpPr>
        <p:spPr>
          <a:xfrm>
            <a:off x="395536" y="1676400"/>
            <a:ext cx="8596064" cy="4114800"/>
          </a:xfrm>
        </p:spPr>
        <p:txBody>
          <a:bodyPr>
            <a:normAutofit/>
          </a:bodyPr>
          <a:lstStyle/>
          <a:p>
            <a:pPr>
              <a:lnSpc>
                <a:spcPct val="90000"/>
              </a:lnSpc>
              <a:buFont typeface="Wingdings" panose="05000000000000000000" pitchFamily="2" charset="2"/>
              <a:buNone/>
            </a:pPr>
            <a:endParaRPr lang="en-US" altLang="ko-KR" sz="900" dirty="0"/>
          </a:p>
          <a:p>
            <a:pPr>
              <a:lnSpc>
                <a:spcPct val="90000"/>
              </a:lnSpc>
              <a:buFont typeface="Wingdings" panose="05000000000000000000" pitchFamily="2" charset="2"/>
              <a:buNone/>
            </a:pPr>
            <a:r>
              <a:rPr lang="en-US" altLang="ko-KR" sz="2800" i="1" dirty="0"/>
              <a:t>	</a:t>
            </a:r>
            <a:r>
              <a:rPr lang="en-US" altLang="ko-KR" sz="2400" i="1" dirty="0"/>
              <a:t>	P</a:t>
            </a:r>
            <a:r>
              <a:rPr lang="en-US" altLang="ko-KR" sz="2400" dirty="0"/>
              <a:t>(</a:t>
            </a:r>
            <a:r>
              <a:rPr lang="en-US" altLang="ko-KR" sz="2400" i="1" dirty="0"/>
              <a:t>cancer</a:t>
            </a:r>
            <a:r>
              <a:rPr lang="en-US" altLang="ko-KR" sz="2400" dirty="0"/>
              <a:t>) = </a:t>
            </a:r>
            <a:r>
              <a:rPr lang="en-US" altLang="ko-KR" sz="2400" dirty="0" smtClean="0"/>
              <a:t>0.008</a:t>
            </a:r>
            <a:r>
              <a:rPr lang="en-US" altLang="ko-KR" sz="2400" dirty="0"/>
              <a:t>	</a:t>
            </a:r>
            <a:r>
              <a:rPr lang="en-US" altLang="ko-KR" sz="2400" dirty="0" smtClean="0"/>
              <a:t>	</a:t>
            </a:r>
            <a:r>
              <a:rPr lang="en-US" altLang="ko-KR" sz="2400" i="1" dirty="0" smtClean="0"/>
              <a:t>P</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 </a:t>
            </a:r>
            <a:r>
              <a:rPr lang="en-US" altLang="ko-KR" sz="2400" dirty="0" smtClean="0"/>
              <a:t>1-0.008=0.992</a:t>
            </a:r>
            <a:r>
              <a:rPr lang="en-US" altLang="ko-KR" sz="2400" dirty="0"/>
              <a:t>	</a:t>
            </a:r>
          </a:p>
          <a:p>
            <a:pPr>
              <a:lnSpc>
                <a:spcPct val="90000"/>
              </a:lnSpc>
              <a:buFont typeface="Wingdings" panose="05000000000000000000" pitchFamily="2" charset="2"/>
              <a:buNone/>
            </a:pPr>
            <a:r>
              <a:rPr lang="en-US" altLang="ko-KR" sz="2400" dirty="0"/>
              <a:t>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i="1" dirty="0"/>
              <a:t>cancer</a:t>
            </a:r>
            <a:r>
              <a:rPr lang="en-US" altLang="ko-KR" sz="2400" dirty="0"/>
              <a:t>) = </a:t>
            </a:r>
            <a:r>
              <a:rPr lang="en-US" altLang="ko-KR" sz="2400" dirty="0" smtClean="0"/>
              <a:t>0.98</a:t>
            </a:r>
            <a:r>
              <a:rPr lang="en-US" altLang="ko-KR" sz="2400" dirty="0"/>
              <a:t>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i="1" dirty="0"/>
              <a:t>cancer</a:t>
            </a:r>
            <a:r>
              <a:rPr lang="en-US" altLang="ko-KR" sz="2400" dirty="0"/>
              <a:t>) = </a:t>
            </a:r>
            <a:r>
              <a:rPr lang="en-US" altLang="ko-KR" sz="2400" dirty="0" smtClean="0"/>
              <a:t>0.02</a:t>
            </a:r>
            <a:r>
              <a:rPr lang="en-US" altLang="ko-KR" sz="2400" dirty="0"/>
              <a:t>	</a:t>
            </a:r>
          </a:p>
          <a:p>
            <a:pPr>
              <a:lnSpc>
                <a:spcPct val="90000"/>
              </a:lnSpc>
              <a:buFont typeface="Wingdings" panose="05000000000000000000" pitchFamily="2" charset="2"/>
              <a:buNone/>
            </a:pPr>
            <a:r>
              <a:rPr lang="en-US" altLang="ko-KR" sz="2400" i="1" dirty="0"/>
              <a:t>		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 </a:t>
            </a:r>
            <a:r>
              <a:rPr lang="en-US" altLang="ko-KR" sz="2400" dirty="0" smtClean="0"/>
              <a:t>1-0.97=0.3</a:t>
            </a:r>
            <a:r>
              <a:rPr lang="en-US" altLang="ko-KR" sz="2400" dirty="0"/>
              <a:t>	</a:t>
            </a:r>
            <a:r>
              <a:rPr lang="en-US" altLang="ko-KR" sz="2400" i="1" dirty="0"/>
              <a:t>P</a:t>
            </a:r>
            <a:r>
              <a:rPr lang="en-US" altLang="ko-KR" sz="2400" dirty="0"/>
              <a:t>(</a:t>
            </a:r>
            <a:r>
              <a:rPr lang="en-US" altLang="ko-KR" sz="2400" dirty="0">
                <a:latin typeface="굴림" pitchFamily="50" charset="-127"/>
                <a:sym typeface="Symbol" panose="05050102010706020507" pitchFamily="18" charset="2"/>
              </a:rPr>
              <a:t></a:t>
            </a:r>
            <a:r>
              <a:rPr lang="en-US" altLang="ko-KR" sz="2400" dirty="0"/>
              <a:t>|</a:t>
            </a:r>
            <a:r>
              <a:rPr lang="en-US" altLang="ko-KR" sz="2400" dirty="0">
                <a:sym typeface="Symbol" panose="05050102010706020507" pitchFamily="18" charset="2"/>
              </a:rPr>
              <a:t></a:t>
            </a:r>
            <a:r>
              <a:rPr lang="en-US" altLang="ko-KR" sz="2400" i="1" dirty="0"/>
              <a:t>cancer</a:t>
            </a:r>
            <a:r>
              <a:rPr lang="en-US" altLang="ko-KR" sz="2400" dirty="0"/>
              <a:t>) =</a:t>
            </a:r>
            <a:r>
              <a:rPr lang="en-US" altLang="ko-KR" sz="2800" dirty="0"/>
              <a:t> </a:t>
            </a:r>
            <a:r>
              <a:rPr lang="en-US" altLang="ko-KR" sz="2800" dirty="0" smtClean="0"/>
              <a:t>0.97</a:t>
            </a:r>
            <a:r>
              <a:rPr lang="en-US" altLang="ko-KR" sz="2800" dirty="0"/>
              <a:t>	</a:t>
            </a:r>
          </a:p>
        </p:txBody>
      </p:sp>
    </p:spTree>
    <p:extLst>
      <p:ext uri="{BB962C8B-B14F-4D97-AF65-F5344CB8AC3E}">
        <p14:creationId xmlns:p14="http://schemas.microsoft.com/office/powerpoint/2010/main" val="34190040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2475" y="664024"/>
            <a:ext cx="6677025" cy="554541"/>
          </a:xfrm>
          <a:prstGeom prst="rect">
            <a:avLst/>
          </a:prstGeom>
        </p:spPr>
        <p:txBody>
          <a:bodyPr vert="horz" wrap="square" lIns="0" tIns="11206" rIns="0" bIns="0" rtlCol="0" anchor="ctr">
            <a:spAutoFit/>
          </a:bodyPr>
          <a:lstStyle/>
          <a:p>
            <a:pPr marL="11206">
              <a:spcBef>
                <a:spcPts val="88"/>
              </a:spcBef>
            </a:pPr>
            <a:r>
              <a:rPr lang="en-IN" sz="3530" dirty="0" smtClean="0"/>
              <a:t>Remember:  </a:t>
            </a:r>
            <a:r>
              <a:rPr sz="3530" dirty="0" smtClean="0"/>
              <a:t>Some</a:t>
            </a:r>
            <a:r>
              <a:rPr sz="3530" spc="-44" dirty="0" smtClean="0"/>
              <a:t> </a:t>
            </a:r>
            <a:r>
              <a:rPr sz="3530" spc="-4" dirty="0"/>
              <a:t>terminology</a:t>
            </a:r>
            <a:endParaRPr sz="3530" dirty="0"/>
          </a:p>
        </p:txBody>
      </p:sp>
      <p:sp>
        <p:nvSpPr>
          <p:cNvPr id="3" name="object 3"/>
          <p:cNvSpPr txBox="1"/>
          <p:nvPr/>
        </p:nvSpPr>
        <p:spPr>
          <a:xfrm>
            <a:off x="1212476" y="1359498"/>
            <a:ext cx="6677025" cy="2195274"/>
          </a:xfrm>
          <a:prstGeom prst="rect">
            <a:avLst/>
          </a:prstGeom>
        </p:spPr>
        <p:txBody>
          <a:bodyPr vert="horz" wrap="square" lIns="0" tIns="92449" rIns="0" bIns="0" rtlCol="0">
            <a:spAutoFit/>
          </a:bodyPr>
          <a:lstStyle/>
          <a:p>
            <a:pPr marL="313781" indent="-302575">
              <a:spcBef>
                <a:spcPts val="728"/>
              </a:spcBef>
              <a:buChar char="•"/>
              <a:tabLst>
                <a:tab pos="313221" algn="l"/>
                <a:tab pos="313781" algn="l"/>
                <a:tab pos="3583272" algn="l"/>
              </a:tabLst>
            </a:pPr>
            <a:r>
              <a:rPr sz="2824" dirty="0">
                <a:latin typeface="Arial"/>
                <a:cs typeface="Arial"/>
              </a:rPr>
              <a:t>Likelihood</a:t>
            </a:r>
            <a:r>
              <a:rPr sz="2824" spc="9" dirty="0">
                <a:latin typeface="Arial"/>
                <a:cs typeface="Arial"/>
              </a:rPr>
              <a:t> </a:t>
            </a:r>
            <a:r>
              <a:rPr sz="2824" spc="-4" dirty="0">
                <a:latin typeface="Arial"/>
                <a:cs typeface="Arial"/>
              </a:rPr>
              <a:t>function:	P(data </a:t>
            </a:r>
            <a:r>
              <a:rPr sz="2824" dirty="0">
                <a:latin typeface="Arial"/>
                <a:cs typeface="Arial"/>
              </a:rPr>
              <a:t>|</a:t>
            </a:r>
            <a:r>
              <a:rPr sz="2824" spc="-9" dirty="0">
                <a:latin typeface="Arial"/>
                <a:cs typeface="Arial"/>
              </a:rPr>
              <a:t> </a:t>
            </a:r>
            <a:r>
              <a:rPr sz="2824" dirty="0">
                <a:latin typeface="Arial"/>
                <a:cs typeface="Arial"/>
              </a:rPr>
              <a:t>θ)</a:t>
            </a:r>
          </a:p>
          <a:p>
            <a:pPr marL="313781" indent="-302575">
              <a:spcBef>
                <a:spcPts val="644"/>
              </a:spcBef>
              <a:buChar char="•"/>
              <a:tabLst>
                <a:tab pos="313221" algn="l"/>
                <a:tab pos="313781" algn="l"/>
              </a:tabLst>
            </a:pPr>
            <a:r>
              <a:rPr sz="2824" dirty="0">
                <a:latin typeface="Arial"/>
                <a:cs typeface="Arial"/>
              </a:rPr>
              <a:t>Prior:</a:t>
            </a:r>
            <a:r>
              <a:rPr sz="2824" spc="-9" dirty="0">
                <a:latin typeface="Arial"/>
                <a:cs typeface="Arial"/>
              </a:rPr>
              <a:t> </a:t>
            </a:r>
            <a:r>
              <a:rPr sz="2824" spc="-4" dirty="0">
                <a:latin typeface="Arial"/>
                <a:cs typeface="Arial"/>
              </a:rPr>
              <a:t>P(θ)</a:t>
            </a:r>
            <a:endParaRPr sz="2824" dirty="0">
              <a:latin typeface="Arial"/>
              <a:cs typeface="Arial"/>
            </a:endParaRPr>
          </a:p>
          <a:p>
            <a:pPr marL="313781" indent="-302575">
              <a:spcBef>
                <a:spcPts val="671"/>
              </a:spcBef>
              <a:buChar char="•"/>
              <a:tabLst>
                <a:tab pos="313221" algn="l"/>
                <a:tab pos="313781" algn="l"/>
              </a:tabLst>
            </a:pPr>
            <a:r>
              <a:rPr sz="2824" spc="-4" dirty="0">
                <a:latin typeface="Arial"/>
                <a:cs typeface="Arial"/>
              </a:rPr>
              <a:t>Posterior: P(θ </a:t>
            </a:r>
            <a:r>
              <a:rPr sz="2824" dirty="0">
                <a:latin typeface="Arial"/>
                <a:cs typeface="Arial"/>
              </a:rPr>
              <a:t>|</a:t>
            </a:r>
            <a:r>
              <a:rPr sz="2824" spc="-4" dirty="0">
                <a:latin typeface="Arial"/>
                <a:cs typeface="Arial"/>
              </a:rPr>
              <a:t> data)</a:t>
            </a:r>
            <a:endParaRPr sz="2824" dirty="0">
              <a:latin typeface="Arial"/>
              <a:cs typeface="Arial"/>
            </a:endParaRPr>
          </a:p>
          <a:p>
            <a:pPr>
              <a:spcBef>
                <a:spcPts val="9"/>
              </a:spcBef>
            </a:pPr>
            <a:endParaRPr sz="4103" dirty="0">
              <a:latin typeface="Times New Roman"/>
              <a:cs typeface="Times New Roman"/>
            </a:endParaRPr>
          </a:p>
        </p:txBody>
      </p:sp>
    </p:spTree>
    <p:extLst>
      <p:ext uri="{BB962C8B-B14F-4D97-AF65-F5344CB8AC3E}">
        <p14:creationId xmlns:p14="http://schemas.microsoft.com/office/powerpoint/2010/main" val="3571414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6516688" cy="762000"/>
          </a:xfrm>
          <a:prstGeom prst="rect">
            <a:avLst/>
          </a:prstGeom>
        </p:spPr>
        <p:txBody>
          <a:bodyPr/>
          <a:lstStyle/>
          <a:p>
            <a:r>
              <a:rPr lang="en-IN" sz="4400" b="1" dirty="0">
                <a:latin typeface="+mn-lt"/>
              </a:rPr>
              <a:t>Decision Theory</a:t>
            </a:r>
          </a:p>
        </p:txBody>
      </p:sp>
      <p:sp>
        <p:nvSpPr>
          <p:cNvPr id="3" name="Content Placeholder 2"/>
          <p:cNvSpPr>
            <a:spLocks noGrp="1"/>
          </p:cNvSpPr>
          <p:nvPr>
            <p:ph idx="4294967295"/>
          </p:nvPr>
        </p:nvSpPr>
        <p:spPr>
          <a:xfrm>
            <a:off x="0" y="1600200"/>
            <a:ext cx="8610600" cy="4267200"/>
          </a:xfrm>
        </p:spPr>
        <p:txBody>
          <a:bodyPr>
            <a:noAutofit/>
          </a:bodyPr>
          <a:lstStyle/>
          <a:p>
            <a:pPr algn="just"/>
            <a:r>
              <a:rPr lang="en-IN" sz="2800" dirty="0"/>
              <a:t>Suppose </a:t>
            </a:r>
            <a:r>
              <a:rPr lang="en-IN" sz="2800" b="1" dirty="0"/>
              <a:t>x</a:t>
            </a:r>
            <a:r>
              <a:rPr lang="en-IN" sz="2800" dirty="0"/>
              <a:t> is an input vector together with a corresponding vector </a:t>
            </a:r>
            <a:r>
              <a:rPr lang="en-IN" sz="2800" b="1" dirty="0"/>
              <a:t>t</a:t>
            </a:r>
            <a:r>
              <a:rPr lang="en-IN" sz="2800" dirty="0"/>
              <a:t> of target variables</a:t>
            </a:r>
          </a:p>
          <a:p>
            <a:pPr algn="just"/>
            <a:r>
              <a:rPr lang="en-IN" sz="2800" dirty="0"/>
              <a:t>Goal: predict </a:t>
            </a:r>
            <a:r>
              <a:rPr lang="en-IN" sz="2800" b="1" dirty="0"/>
              <a:t>t</a:t>
            </a:r>
            <a:r>
              <a:rPr lang="en-IN" sz="2800" dirty="0"/>
              <a:t> given a new value for </a:t>
            </a:r>
            <a:r>
              <a:rPr lang="en-IN" sz="2800" b="1" dirty="0"/>
              <a:t>x.</a:t>
            </a:r>
          </a:p>
          <a:p>
            <a:pPr algn="just"/>
            <a:r>
              <a:rPr lang="en-IN" sz="2800" dirty="0"/>
              <a:t>The joint probability distribution </a:t>
            </a:r>
            <a:r>
              <a:rPr lang="en-IN" sz="2800" b="1" i="1" dirty="0"/>
              <a:t>p(x, t)</a:t>
            </a:r>
            <a:r>
              <a:rPr lang="en-IN" sz="2800" dirty="0"/>
              <a:t> provides a complete summary of the uncertainty associated with these variables. </a:t>
            </a:r>
          </a:p>
          <a:p>
            <a:pPr algn="just"/>
            <a:r>
              <a:rPr lang="en-IN" sz="2800" dirty="0"/>
              <a:t>Determination of </a:t>
            </a:r>
            <a:r>
              <a:rPr lang="en-IN" sz="2800" b="1" i="1" dirty="0"/>
              <a:t>p(x, t)</a:t>
            </a:r>
            <a:r>
              <a:rPr lang="en-IN" sz="2800" dirty="0"/>
              <a:t> from a set of training data is called </a:t>
            </a:r>
            <a:r>
              <a:rPr lang="en-IN" sz="2800" b="1" i="1" dirty="0"/>
              <a:t>inference</a:t>
            </a:r>
            <a:r>
              <a:rPr lang="en-IN" sz="2800" dirty="0"/>
              <a:t> and is </a:t>
            </a:r>
            <a:r>
              <a:rPr lang="en-IN" sz="2800" dirty="0" smtClean="0"/>
              <a:t>a difficult </a:t>
            </a:r>
            <a:r>
              <a:rPr lang="en-IN" sz="2800" dirty="0"/>
              <a:t>problem.</a:t>
            </a:r>
          </a:p>
        </p:txBody>
      </p:sp>
    </p:spTree>
    <p:extLst>
      <p:ext uri="{BB962C8B-B14F-4D97-AF65-F5344CB8AC3E}">
        <p14:creationId xmlns:p14="http://schemas.microsoft.com/office/powerpoint/2010/main" val="1371754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6516688" cy="762000"/>
          </a:xfrm>
          <a:prstGeom prst="rect">
            <a:avLst/>
          </a:prstGeom>
        </p:spPr>
        <p:txBody>
          <a:bodyPr/>
          <a:lstStyle/>
          <a:p>
            <a:r>
              <a:rPr lang="en-IN" sz="4400" b="1" dirty="0">
                <a:latin typeface="+mn-lt"/>
              </a:rPr>
              <a:t>Decision Theory</a:t>
            </a:r>
          </a:p>
        </p:txBody>
      </p:sp>
      <p:pic>
        <p:nvPicPr>
          <p:cNvPr id="1026" name="Picture 2"/>
          <p:cNvPicPr>
            <a:picLocks noChangeAspect="1" noChangeArrowheads="1"/>
          </p:cNvPicPr>
          <p:nvPr/>
        </p:nvPicPr>
        <p:blipFill>
          <a:blip r:embed="rId2"/>
          <a:srcRect/>
          <a:stretch>
            <a:fillRect/>
          </a:stretch>
        </p:blipFill>
        <p:spPr bwMode="auto">
          <a:xfrm>
            <a:off x="381000" y="1447800"/>
            <a:ext cx="5867400" cy="2757341"/>
          </a:xfrm>
          <a:prstGeom prst="rect">
            <a:avLst/>
          </a:prstGeom>
          <a:noFill/>
          <a:ln w="9525">
            <a:noFill/>
            <a:miter lim="800000"/>
            <a:headEnd/>
            <a:tailEnd/>
          </a:ln>
          <a:effectLst/>
        </p:spPr>
      </p:pic>
    </p:spTree>
    <p:extLst>
      <p:ext uri="{BB962C8B-B14F-4D97-AF65-F5344CB8AC3E}">
        <p14:creationId xmlns:p14="http://schemas.microsoft.com/office/powerpoint/2010/main" val="444274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6200" y="533400"/>
            <a:ext cx="8382000" cy="1143000"/>
          </a:xfrm>
        </p:spPr>
        <p:txBody>
          <a:bodyPr/>
          <a:lstStyle/>
          <a:p>
            <a:r>
              <a:rPr lang="en-US" dirty="0" smtClean="0"/>
              <a:t>Example : </a:t>
            </a:r>
            <a:r>
              <a:rPr lang="en-US" dirty="0"/>
              <a:t>Medical diagnosis problem</a:t>
            </a:r>
          </a:p>
        </p:txBody>
      </p:sp>
      <p:pic>
        <p:nvPicPr>
          <p:cNvPr id="4" name="Content Placeholder 3"/>
          <p:cNvPicPr>
            <a:picLocks noGrp="1" noChangeAspect="1" noChangeArrowheads="1"/>
          </p:cNvPicPr>
          <p:nvPr>
            <p:ph idx="1"/>
          </p:nvPr>
        </p:nvPicPr>
        <p:blipFill>
          <a:blip r:embed="rId2"/>
          <a:srcRect/>
          <a:stretch>
            <a:fillRect/>
          </a:stretch>
        </p:blipFill>
        <p:spPr bwMode="auto">
          <a:xfrm>
            <a:off x="2064873" y="5410200"/>
            <a:ext cx="4404653" cy="1076325"/>
          </a:xfrm>
          <a:prstGeom prst="rect">
            <a:avLst/>
          </a:prstGeom>
          <a:noFill/>
          <a:ln w="9525">
            <a:noFill/>
            <a:miter lim="800000"/>
            <a:headEnd/>
            <a:tailEnd/>
          </a:ln>
          <a:effectLst/>
        </p:spPr>
      </p:pic>
      <p:sp>
        <p:nvSpPr>
          <p:cNvPr id="5" name="Rectangle 4"/>
          <p:cNvSpPr/>
          <p:nvPr/>
        </p:nvSpPr>
        <p:spPr>
          <a:xfrm>
            <a:off x="96187" y="1293941"/>
            <a:ext cx="8895413" cy="4154984"/>
          </a:xfrm>
          <a:prstGeom prst="rect">
            <a:avLst/>
          </a:prstGeom>
        </p:spPr>
        <p:txBody>
          <a:bodyPr wrap="square">
            <a:spAutoFit/>
          </a:bodyPr>
          <a:lstStyle/>
          <a:p>
            <a:r>
              <a:rPr lang="en-US" sz="2400" dirty="0" smtClean="0"/>
              <a:t>Input:  X-ray image of a patient</a:t>
            </a:r>
          </a:p>
          <a:p>
            <a:r>
              <a:rPr lang="en-US" sz="2400" dirty="0"/>
              <a:t>Input vector x is the set of pixel intensities in the </a:t>
            </a:r>
            <a:r>
              <a:rPr lang="en-US" sz="2400" dirty="0" smtClean="0"/>
              <a:t>image</a:t>
            </a:r>
          </a:p>
          <a:p>
            <a:endParaRPr lang="en-US" sz="2400" dirty="0" smtClean="0"/>
          </a:p>
          <a:p>
            <a:r>
              <a:rPr lang="en-US" sz="2400" dirty="0" smtClean="0"/>
              <a:t>Output: Presence </a:t>
            </a:r>
            <a:r>
              <a:rPr lang="en-US" sz="2400" dirty="0"/>
              <a:t>of </a:t>
            </a:r>
            <a:r>
              <a:rPr lang="en-US" sz="2400" dirty="0" smtClean="0"/>
              <a:t>cancer</a:t>
            </a:r>
            <a:r>
              <a:rPr lang="en-US" sz="2400" dirty="0"/>
              <a:t> </a:t>
            </a:r>
            <a:r>
              <a:rPr lang="en-US" sz="2400" dirty="0" smtClean="0"/>
              <a:t>= Class C1, </a:t>
            </a:r>
          </a:p>
          <a:p>
            <a:r>
              <a:rPr lang="en-US" sz="2400" dirty="0" smtClean="0"/>
              <a:t>Absence </a:t>
            </a:r>
            <a:r>
              <a:rPr lang="en-US" sz="2400" dirty="0"/>
              <a:t>of cancer, </a:t>
            </a:r>
            <a:r>
              <a:rPr lang="en-US" sz="2400" dirty="0" smtClean="0"/>
              <a:t>= Class C2</a:t>
            </a:r>
            <a:r>
              <a:rPr lang="en-US" sz="2400" dirty="0"/>
              <a:t>. </a:t>
            </a:r>
            <a:endParaRPr lang="en-US" sz="2400" dirty="0" smtClean="0"/>
          </a:p>
          <a:p>
            <a:r>
              <a:rPr lang="en-US" sz="2400" dirty="0" smtClean="0"/>
              <a:t>Choose </a:t>
            </a:r>
            <a:r>
              <a:rPr lang="en-US" sz="2400" dirty="0"/>
              <a:t>t to be a binary variable such that </a:t>
            </a:r>
            <a:endParaRPr lang="en-US" sz="2400" dirty="0" smtClean="0"/>
          </a:p>
          <a:p>
            <a:r>
              <a:rPr lang="en-US" sz="2400" dirty="0" smtClean="0"/>
              <a:t>t </a:t>
            </a:r>
            <a:r>
              <a:rPr lang="en-US" sz="2400" dirty="0"/>
              <a:t>=</a:t>
            </a:r>
            <a:r>
              <a:rPr lang="en-US" sz="2400" dirty="0" smtClean="0"/>
              <a:t>0 corresponds to C1 </a:t>
            </a:r>
            <a:r>
              <a:rPr lang="en-US" sz="2400" dirty="0"/>
              <a:t>and </a:t>
            </a:r>
            <a:r>
              <a:rPr lang="en-US" sz="2400" dirty="0" smtClean="0"/>
              <a:t>t </a:t>
            </a:r>
            <a:r>
              <a:rPr lang="en-US" sz="2400" dirty="0"/>
              <a:t>=</a:t>
            </a:r>
            <a:r>
              <a:rPr lang="en-US" sz="2400" dirty="0" smtClean="0"/>
              <a:t>1 corresponds </a:t>
            </a:r>
            <a:r>
              <a:rPr lang="en-US" sz="2400" dirty="0"/>
              <a:t>to </a:t>
            </a:r>
            <a:r>
              <a:rPr lang="en-US" sz="2400" dirty="0" smtClean="0"/>
              <a:t>C2.</a:t>
            </a:r>
          </a:p>
          <a:p>
            <a:endParaRPr lang="en-US" sz="2400" dirty="0"/>
          </a:p>
          <a:p>
            <a:r>
              <a:rPr lang="en-US" sz="2400" dirty="0"/>
              <a:t>We are interested in the probabilities of the two classes given the image, which are given by p(C</a:t>
            </a:r>
            <a:r>
              <a:rPr lang="en-US" sz="2400" baseline="-25000" dirty="0"/>
              <a:t>k</a:t>
            </a:r>
            <a:r>
              <a:rPr lang="en-US" sz="2400" dirty="0"/>
              <a:t>|x). </a:t>
            </a:r>
            <a:endParaRPr lang="en-US" sz="2400" dirty="0" smtClean="0"/>
          </a:p>
          <a:p>
            <a:r>
              <a:rPr lang="en-US" sz="2400" dirty="0" smtClean="0"/>
              <a:t>Using </a:t>
            </a:r>
            <a:r>
              <a:rPr lang="en-US" sz="2400" dirty="0"/>
              <a:t>Bayes’ theorem,</a:t>
            </a:r>
            <a:r>
              <a:rPr lang="en-US" sz="2000" dirty="0"/>
              <a:t> </a:t>
            </a:r>
          </a:p>
        </p:txBody>
      </p:sp>
    </p:spTree>
    <p:extLst>
      <p:ext uri="{BB962C8B-B14F-4D97-AF65-F5344CB8AC3E}">
        <p14:creationId xmlns:p14="http://schemas.microsoft.com/office/powerpoint/2010/main" val="1313480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Divide </a:t>
            </a:r>
            <a:r>
              <a:rPr lang="en-US" dirty="0"/>
              <a:t>the input space into </a:t>
            </a:r>
            <a:r>
              <a:rPr lang="en-US" dirty="0" smtClean="0"/>
              <a:t>regions Rk </a:t>
            </a:r>
            <a:r>
              <a:rPr lang="en-US" dirty="0"/>
              <a:t>called decision regions, one for each class, such that all points in Rk are assigned to class </a:t>
            </a:r>
            <a:r>
              <a:rPr lang="en-US" dirty="0" err="1" smtClean="0"/>
              <a:t>Ck</a:t>
            </a:r>
            <a:endParaRPr lang="en-US" dirty="0" smtClean="0"/>
          </a:p>
          <a:p>
            <a:pPr>
              <a:buFont typeface="Arial" panose="020B0604020202020204" pitchFamily="34" charset="0"/>
              <a:buChar char="•"/>
            </a:pPr>
            <a:r>
              <a:rPr lang="en-US" dirty="0" smtClean="0"/>
              <a:t>Boundaries </a:t>
            </a:r>
            <a:r>
              <a:rPr lang="en-US" dirty="0"/>
              <a:t>between decision regions are called decision boundaries or decision </a:t>
            </a:r>
            <a:r>
              <a:rPr lang="en-US" dirty="0" smtClean="0"/>
              <a:t>surfaces</a:t>
            </a:r>
          </a:p>
          <a:p>
            <a:pPr>
              <a:buFont typeface="Arial" panose="020B0604020202020204" pitchFamily="34" charset="0"/>
              <a:buChar char="•"/>
            </a:pPr>
            <a:r>
              <a:rPr lang="en-US" dirty="0" smtClean="0"/>
              <a:t>A mistake occurs when an input </a:t>
            </a:r>
            <a:r>
              <a:rPr lang="en-US" dirty="0"/>
              <a:t>vector belonging to </a:t>
            </a:r>
            <a:r>
              <a:rPr lang="en-US" dirty="0" smtClean="0"/>
              <a:t>class C1 </a:t>
            </a:r>
            <a:r>
              <a:rPr lang="en-US" dirty="0"/>
              <a:t>is assigned to </a:t>
            </a:r>
            <a:r>
              <a:rPr lang="en-US" dirty="0" smtClean="0"/>
              <a:t>class C2 </a:t>
            </a:r>
            <a:r>
              <a:rPr lang="en-US" dirty="0"/>
              <a:t>or vice versa. </a:t>
            </a:r>
          </a:p>
        </p:txBody>
      </p:sp>
      <p:sp>
        <p:nvSpPr>
          <p:cNvPr id="3" name="Content Placeholder 2"/>
          <p:cNvSpPr>
            <a:spLocks noGrp="1"/>
          </p:cNvSpPr>
          <p:nvPr>
            <p:ph sz="quarter" idx="10"/>
          </p:nvPr>
        </p:nvSpPr>
        <p:spPr>
          <a:xfrm>
            <a:off x="0" y="350837"/>
            <a:ext cx="7315200" cy="1143000"/>
          </a:xfrm>
        </p:spPr>
        <p:txBody>
          <a:bodyPr/>
          <a:lstStyle/>
          <a:p>
            <a:r>
              <a:rPr lang="en-IN" dirty="0"/>
              <a:t>Minimum Misclassification Rate</a:t>
            </a:r>
            <a:endParaRPr lang="en-US" dirty="0"/>
          </a:p>
        </p:txBody>
      </p:sp>
    </p:spTree>
    <p:extLst>
      <p:ext uri="{BB962C8B-B14F-4D97-AF65-F5344CB8AC3E}">
        <p14:creationId xmlns:p14="http://schemas.microsoft.com/office/powerpoint/2010/main" val="26996743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839200" cy="762000"/>
          </a:xfrm>
          <a:prstGeom prst="rect">
            <a:avLst/>
          </a:prstGeom>
        </p:spPr>
        <p:txBody>
          <a:bodyPr/>
          <a:lstStyle/>
          <a:p>
            <a:r>
              <a:rPr lang="en-IN" sz="4400" b="1" dirty="0">
                <a:latin typeface="+mn-lt"/>
              </a:rPr>
              <a:t>Minimum Misclassification Rate</a:t>
            </a:r>
          </a:p>
        </p:txBody>
      </p:sp>
      <p:pic>
        <p:nvPicPr>
          <p:cNvPr id="2050" name="Picture 2"/>
          <p:cNvPicPr>
            <a:picLocks noChangeAspect="1" noChangeArrowheads="1"/>
          </p:cNvPicPr>
          <p:nvPr/>
        </p:nvPicPr>
        <p:blipFill>
          <a:blip r:embed="rId2"/>
          <a:srcRect/>
          <a:stretch>
            <a:fillRect/>
          </a:stretch>
        </p:blipFill>
        <p:spPr bwMode="auto">
          <a:xfrm>
            <a:off x="1069311" y="1365749"/>
            <a:ext cx="6398289" cy="5150138"/>
          </a:xfrm>
          <a:prstGeom prst="rect">
            <a:avLst/>
          </a:prstGeom>
          <a:noFill/>
          <a:ln w="9525">
            <a:noFill/>
            <a:miter lim="800000"/>
            <a:headEnd/>
            <a:tailEnd/>
          </a:ln>
          <a:effectLst/>
        </p:spPr>
      </p:pic>
    </p:spTree>
    <p:extLst>
      <p:ext uri="{BB962C8B-B14F-4D97-AF65-F5344CB8AC3E}">
        <p14:creationId xmlns:p14="http://schemas.microsoft.com/office/powerpoint/2010/main" val="306412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AXIOMS of Probability Theory</a:t>
            </a:r>
            <a:endParaRPr lang="en-US" dirty="0"/>
          </a:p>
        </p:txBody>
      </p:sp>
      <p:sp>
        <p:nvSpPr>
          <p:cNvPr id="3" name="Content Placeholder 2"/>
          <p:cNvSpPr>
            <a:spLocks noGrp="1"/>
          </p:cNvSpPr>
          <p:nvPr>
            <p:ph idx="1"/>
          </p:nvPr>
        </p:nvSpPr>
        <p:spPr/>
        <p:txBody>
          <a:bodyPr/>
          <a:lstStyle/>
          <a:p>
            <a:r>
              <a:rPr lang="en-US" dirty="0" smtClean="0"/>
              <a:t>A probability p(</a:t>
            </a:r>
            <a:r>
              <a:rPr lang="el-GR" dirty="0" smtClean="0"/>
              <a:t>ω</a:t>
            </a:r>
            <a:r>
              <a:rPr lang="en-US" dirty="0" smtClean="0"/>
              <a:t>) for each outcome </a:t>
            </a:r>
            <a:r>
              <a:rPr lang="el-GR" dirty="0" smtClean="0"/>
              <a:t>ω</a:t>
            </a:r>
            <a:r>
              <a:rPr lang="en-US" dirty="0" smtClean="0"/>
              <a:t> must satisfy the following axioms</a:t>
            </a:r>
          </a:p>
          <a:p>
            <a:pPr marL="0" indent="0">
              <a:buNone/>
            </a:pPr>
            <a:r>
              <a:rPr lang="en-US" dirty="0"/>
              <a:t>	</a:t>
            </a:r>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5</a:t>
            </a:fld>
            <a:endParaRPr lang="en-US"/>
          </a:p>
        </p:txBody>
      </p:sp>
      <p:pic>
        <p:nvPicPr>
          <p:cNvPr id="6" name="Picture 5"/>
          <p:cNvPicPr>
            <a:picLocks noChangeAspect="1"/>
          </p:cNvPicPr>
          <p:nvPr/>
        </p:nvPicPr>
        <p:blipFill>
          <a:blip r:embed="rId2"/>
          <a:stretch>
            <a:fillRect/>
          </a:stretch>
        </p:blipFill>
        <p:spPr>
          <a:xfrm>
            <a:off x="2362200" y="2963649"/>
            <a:ext cx="3962400" cy="2415098"/>
          </a:xfrm>
          <a:prstGeom prst="rect">
            <a:avLst/>
          </a:prstGeom>
        </p:spPr>
      </p:pic>
      <p:sp>
        <p:nvSpPr>
          <p:cNvPr id="7" name="TextBox 6"/>
          <p:cNvSpPr txBox="1"/>
          <p:nvPr/>
        </p:nvSpPr>
        <p:spPr>
          <a:xfrm>
            <a:off x="152400" y="6569422"/>
            <a:ext cx="6934200" cy="338554"/>
          </a:xfrm>
          <a:prstGeom prst="rect">
            <a:avLst/>
          </a:prstGeom>
          <a:noFill/>
        </p:spPr>
        <p:txBody>
          <a:bodyPr wrap="square" rtlCol="0">
            <a:spAutoFit/>
          </a:bodyPr>
          <a:lstStyle/>
          <a:p>
            <a:r>
              <a:rPr lang="en-GB" dirty="0" smtClean="0"/>
              <a:t>Images taken from “Probabilistic Graphical Models” by David Sontag</a:t>
            </a:r>
            <a:endParaRPr lang="en-GB" dirty="0"/>
          </a:p>
        </p:txBody>
      </p:sp>
    </p:spTree>
    <p:extLst>
      <p:ext uri="{BB962C8B-B14F-4D97-AF65-F5344CB8AC3E}">
        <p14:creationId xmlns:p14="http://schemas.microsoft.com/office/powerpoint/2010/main" val="27366001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839200" cy="762000"/>
          </a:xfrm>
          <a:prstGeom prst="rect">
            <a:avLst/>
          </a:prstGeom>
        </p:spPr>
        <p:txBody>
          <a:bodyPr/>
          <a:lstStyle/>
          <a:p>
            <a:r>
              <a:rPr lang="en-IN" sz="4400" b="1" dirty="0">
                <a:latin typeface="+mn-lt"/>
              </a:rPr>
              <a:t>Minimum Misclassification Rate</a:t>
            </a:r>
          </a:p>
        </p:txBody>
      </p:sp>
      <p:pic>
        <p:nvPicPr>
          <p:cNvPr id="3074" name="Picture 2"/>
          <p:cNvPicPr>
            <a:picLocks noChangeAspect="1" noChangeArrowheads="1"/>
          </p:cNvPicPr>
          <p:nvPr/>
        </p:nvPicPr>
        <p:blipFill>
          <a:blip r:embed="rId2"/>
          <a:srcRect/>
          <a:stretch>
            <a:fillRect/>
          </a:stretch>
        </p:blipFill>
        <p:spPr bwMode="auto">
          <a:xfrm>
            <a:off x="685800" y="2133600"/>
            <a:ext cx="7901416" cy="3124200"/>
          </a:xfrm>
          <a:prstGeom prst="rect">
            <a:avLst/>
          </a:prstGeom>
          <a:noFill/>
          <a:ln w="9525">
            <a:noFill/>
            <a:miter lim="800000"/>
            <a:headEnd/>
            <a:tailEnd/>
          </a:ln>
          <a:effectLst/>
        </p:spPr>
      </p:pic>
    </p:spTree>
    <p:extLst>
      <p:ext uri="{BB962C8B-B14F-4D97-AF65-F5344CB8AC3E}">
        <p14:creationId xmlns:p14="http://schemas.microsoft.com/office/powerpoint/2010/main" val="5627356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9144000" cy="762000"/>
          </a:xfrm>
          <a:prstGeom prst="rect">
            <a:avLst/>
          </a:prstGeom>
        </p:spPr>
        <p:txBody>
          <a:bodyPr/>
          <a:lstStyle/>
          <a:p>
            <a:r>
              <a:rPr lang="en-IN" sz="4000" b="1" dirty="0">
                <a:latin typeface="+mn-lt"/>
              </a:rPr>
              <a:t>Inference and Decision</a:t>
            </a:r>
          </a:p>
        </p:txBody>
      </p:sp>
      <p:sp>
        <p:nvSpPr>
          <p:cNvPr id="9" name="Content Placeholder 2"/>
          <p:cNvSpPr>
            <a:spLocks noGrp="1"/>
          </p:cNvSpPr>
          <p:nvPr>
            <p:ph idx="4294967295"/>
          </p:nvPr>
        </p:nvSpPr>
        <p:spPr>
          <a:xfrm>
            <a:off x="76200" y="1447800"/>
            <a:ext cx="8686800" cy="4876800"/>
          </a:xfrm>
        </p:spPr>
        <p:txBody>
          <a:bodyPr>
            <a:noAutofit/>
          </a:bodyPr>
          <a:lstStyle/>
          <a:p>
            <a:pPr algn="just"/>
            <a:r>
              <a:rPr lang="en-IN" sz="2600" dirty="0"/>
              <a:t>We have broken the </a:t>
            </a:r>
            <a:r>
              <a:rPr lang="en-IN" sz="2600" b="1" dirty="0">
                <a:solidFill>
                  <a:srgbClr val="FF0000"/>
                </a:solidFill>
              </a:rPr>
              <a:t>classification problem</a:t>
            </a:r>
            <a:r>
              <a:rPr lang="en-IN" sz="2600" dirty="0"/>
              <a:t> down into two separate stages, the </a:t>
            </a:r>
            <a:r>
              <a:rPr lang="en-IN" sz="2600" b="1" i="1" dirty="0"/>
              <a:t>inference stage</a:t>
            </a:r>
            <a:r>
              <a:rPr lang="en-IN" sz="2600" dirty="0"/>
              <a:t> in which we use training data to learn a model for </a:t>
            </a:r>
            <a:r>
              <a:rPr lang="en-IN" sz="2600" b="1" i="1" dirty="0"/>
              <a:t>p(C</a:t>
            </a:r>
            <a:r>
              <a:rPr lang="en-IN" sz="2600" b="1" i="1" baseline="-25000" dirty="0"/>
              <a:t>k</a:t>
            </a:r>
            <a:r>
              <a:rPr lang="en-IN" sz="2600" b="1" i="1" dirty="0"/>
              <a:t>|x)</a:t>
            </a:r>
            <a:r>
              <a:rPr lang="en-IN" sz="2600" dirty="0"/>
              <a:t>, and the subsequent </a:t>
            </a:r>
            <a:r>
              <a:rPr lang="en-IN" sz="2600" b="1" i="1" dirty="0"/>
              <a:t>decision stage</a:t>
            </a:r>
            <a:r>
              <a:rPr lang="en-IN" sz="2600" dirty="0"/>
              <a:t> in which we use these posterior probabilities to make optimal class assignments. </a:t>
            </a:r>
          </a:p>
          <a:p>
            <a:pPr algn="just"/>
            <a:r>
              <a:rPr lang="en-IN" sz="2600" dirty="0"/>
              <a:t>An alternative possibility would be to solve both problems together and simply learn a function that maps inputs </a:t>
            </a:r>
            <a:r>
              <a:rPr lang="en-IN" sz="2600" b="1" i="1" dirty="0"/>
              <a:t>x</a:t>
            </a:r>
            <a:r>
              <a:rPr lang="en-IN" sz="2600" dirty="0"/>
              <a:t> directly into decisions. Such a function is called a </a:t>
            </a:r>
            <a:r>
              <a:rPr lang="en-IN" sz="2600" b="1" i="1" dirty="0"/>
              <a:t>discriminant function</a:t>
            </a:r>
            <a:r>
              <a:rPr lang="en-IN" sz="2600" i="1" dirty="0"/>
              <a:t>.</a:t>
            </a:r>
          </a:p>
          <a:p>
            <a:pPr algn="just"/>
            <a:r>
              <a:rPr lang="en-IN" sz="2600" b="1" dirty="0">
                <a:solidFill>
                  <a:srgbClr val="0033CC"/>
                </a:solidFill>
              </a:rPr>
              <a:t>Three distinct approaches to solving decision problems</a:t>
            </a:r>
          </a:p>
        </p:txBody>
      </p:sp>
    </p:spTree>
    <p:extLst>
      <p:ext uri="{BB962C8B-B14F-4D97-AF65-F5344CB8AC3E}">
        <p14:creationId xmlns:p14="http://schemas.microsoft.com/office/powerpoint/2010/main" val="12146865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Bayesian learning algorithms that calculate explicit probabilities for hypotheses, such as the naive Bayes classifier, are among the most practical approaches to certain types of learning </a:t>
            </a:r>
            <a:r>
              <a:rPr lang="en-US" dirty="0" smtClean="0"/>
              <a:t>problems</a:t>
            </a:r>
          </a:p>
          <a:p>
            <a:pPr>
              <a:buFont typeface="Arial" panose="020B0604020202020204" pitchFamily="34" charset="0"/>
              <a:buChar char="•"/>
            </a:pPr>
            <a:endParaRPr lang="en-US" dirty="0"/>
          </a:p>
          <a:p>
            <a:pPr>
              <a:buFont typeface="Arial" panose="020B0604020202020204" pitchFamily="34" charset="0"/>
              <a:buChar char="•"/>
            </a:pPr>
            <a:r>
              <a:rPr lang="en-US" dirty="0" smtClean="0"/>
              <a:t>For example: Problem </a:t>
            </a:r>
            <a:r>
              <a:rPr lang="en-US" dirty="0"/>
              <a:t>of learning to classify text documents such as electronic news articles</a:t>
            </a:r>
            <a:r>
              <a:rPr lang="en-US" dirty="0" smtClean="0"/>
              <a:t>.</a:t>
            </a:r>
          </a:p>
          <a:p>
            <a:pPr>
              <a:buFont typeface="Arial" panose="020B0604020202020204" pitchFamily="34" charset="0"/>
              <a:buChar char="•"/>
            </a:pPr>
            <a:r>
              <a:rPr lang="en-US" dirty="0"/>
              <a:t>For such learning tasks, the naive Bayes classifier is among the most effective algorithms known </a:t>
            </a:r>
          </a:p>
        </p:txBody>
      </p:sp>
      <p:sp>
        <p:nvSpPr>
          <p:cNvPr id="3" name="Content Placeholder 2"/>
          <p:cNvSpPr>
            <a:spLocks noGrp="1"/>
          </p:cNvSpPr>
          <p:nvPr>
            <p:ph sz="quarter" idx="10"/>
          </p:nvPr>
        </p:nvSpPr>
        <p:spPr/>
        <p:txBody>
          <a:bodyPr/>
          <a:lstStyle/>
          <a:p>
            <a:r>
              <a:rPr lang="en-US" dirty="0" smtClean="0"/>
              <a:t>Bayesian Learning </a:t>
            </a:r>
            <a:endParaRPr lang="en-US" dirty="0"/>
          </a:p>
        </p:txBody>
      </p:sp>
    </p:spTree>
    <p:extLst>
      <p:ext uri="{BB962C8B-B14F-4D97-AF65-F5344CB8AC3E}">
        <p14:creationId xmlns:p14="http://schemas.microsoft.com/office/powerpoint/2010/main" val="38002798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Bayesian learning</a:t>
            </a:r>
          </a:p>
        </p:txBody>
      </p:sp>
      <p:sp>
        <p:nvSpPr>
          <p:cNvPr id="3" name="Content Placeholder 2"/>
          <p:cNvSpPr>
            <a:spLocks noGrp="1"/>
          </p:cNvSpPr>
          <p:nvPr>
            <p:ph idx="1"/>
          </p:nvPr>
        </p:nvSpPr>
        <p:spPr/>
        <p:txBody>
          <a:bodyPr>
            <a:normAutofit lnSpcReduction="10000"/>
          </a:bodyPr>
          <a:lstStyle/>
          <a:p>
            <a:r>
              <a:rPr lang="en-US" sz="2800" dirty="0" smtClean="0"/>
              <a:t>Each </a:t>
            </a:r>
            <a:r>
              <a:rPr lang="en-US" sz="2800" dirty="0"/>
              <a:t>observed training example can incrementally decrease or increase the estimated probability that a hypothesis is correct. </a:t>
            </a:r>
            <a:endParaRPr lang="en-US" sz="2800" dirty="0" smtClean="0"/>
          </a:p>
          <a:p>
            <a:r>
              <a:rPr lang="en-US" sz="2800" dirty="0" smtClean="0"/>
              <a:t>Flexible </a:t>
            </a:r>
            <a:r>
              <a:rPr lang="en-US" sz="2800" dirty="0"/>
              <a:t>approach to learning than algorithms that completely eliminate a hypothesis if it is found to be inconsistent with any single example. </a:t>
            </a:r>
            <a:endParaRPr lang="en-US" sz="2800" dirty="0" smtClean="0"/>
          </a:p>
          <a:p>
            <a:r>
              <a:rPr lang="en-US" sz="2800" dirty="0"/>
              <a:t>Bayesian methods can accommodate hypotheses that make probabilistic predictions (e.g., hypotheses such as "this pneumonia patient has a 93% chance of complete recovery"). </a:t>
            </a:r>
          </a:p>
          <a:p>
            <a:endParaRPr lang="en-US" dirty="0" smtClean="0"/>
          </a:p>
        </p:txBody>
      </p:sp>
      <p:sp>
        <p:nvSpPr>
          <p:cNvPr id="5" name="Slide Number Placeholder 4"/>
          <p:cNvSpPr>
            <a:spLocks noGrp="1"/>
          </p:cNvSpPr>
          <p:nvPr>
            <p:ph type="sldNum" sz="quarter" idx="11"/>
          </p:nvPr>
        </p:nvSpPr>
        <p:spPr/>
        <p:txBody>
          <a:bodyPr/>
          <a:lstStyle/>
          <a:p>
            <a:pPr>
              <a:defRPr/>
            </a:pPr>
            <a:fld id="{578891D9-9DBF-4503-8954-7823A473F5F2}" type="slidenum">
              <a:rPr lang="en-IN" smtClean="0"/>
              <a:pPr>
                <a:defRPr/>
              </a:pPr>
              <a:t>53</a:t>
            </a:fld>
            <a:endParaRPr lang="en-IN" dirty="0"/>
          </a:p>
        </p:txBody>
      </p:sp>
    </p:spTree>
    <p:extLst>
      <p:ext uri="{BB962C8B-B14F-4D97-AF65-F5344CB8AC3E}">
        <p14:creationId xmlns:p14="http://schemas.microsoft.com/office/powerpoint/2010/main" val="6473112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Bayesian learning</a:t>
            </a:r>
          </a:p>
        </p:txBody>
      </p:sp>
      <p:sp>
        <p:nvSpPr>
          <p:cNvPr id="3" name="Content Placeholder 2"/>
          <p:cNvSpPr>
            <a:spLocks noGrp="1"/>
          </p:cNvSpPr>
          <p:nvPr>
            <p:ph idx="1"/>
          </p:nvPr>
        </p:nvSpPr>
        <p:spPr>
          <a:xfrm>
            <a:off x="277019" y="1418034"/>
            <a:ext cx="8229600" cy="4525963"/>
          </a:xfrm>
        </p:spPr>
        <p:txBody>
          <a:bodyPr/>
          <a:lstStyle/>
          <a:p>
            <a:r>
              <a:rPr lang="en-US" sz="2800" dirty="0" smtClean="0"/>
              <a:t>Prior </a:t>
            </a:r>
            <a:r>
              <a:rPr lang="en-US" sz="2800" dirty="0"/>
              <a:t>knowledge can be combined with observed data to determine the final probability </a:t>
            </a:r>
            <a:r>
              <a:rPr lang="en-US" sz="2800" dirty="0" smtClean="0"/>
              <a:t>of </a:t>
            </a:r>
            <a:r>
              <a:rPr lang="en-US" sz="2800" dirty="0"/>
              <a:t>a hypothesis. </a:t>
            </a:r>
            <a:endParaRPr lang="en-US" sz="2800" dirty="0" smtClean="0"/>
          </a:p>
          <a:p>
            <a:r>
              <a:rPr lang="en-US" sz="2800" dirty="0" smtClean="0"/>
              <a:t>Prior </a:t>
            </a:r>
            <a:r>
              <a:rPr lang="en-US" sz="2800" dirty="0"/>
              <a:t>knowledge is </a:t>
            </a:r>
            <a:r>
              <a:rPr lang="en-US" sz="2800" dirty="0" smtClean="0"/>
              <a:t>provided </a:t>
            </a:r>
            <a:r>
              <a:rPr lang="en-US" sz="2800" dirty="0"/>
              <a:t>by asserting </a:t>
            </a:r>
            <a:endParaRPr lang="en-US" sz="2800" dirty="0" smtClean="0"/>
          </a:p>
          <a:p>
            <a:pPr lvl="1"/>
            <a:r>
              <a:rPr lang="en-US" sz="2400" dirty="0" smtClean="0"/>
              <a:t>prior </a:t>
            </a:r>
            <a:r>
              <a:rPr lang="en-US" sz="2400" dirty="0"/>
              <a:t>probability for each candidate hypothesis, and </a:t>
            </a:r>
            <a:endParaRPr lang="en-US" sz="2400" dirty="0" smtClean="0"/>
          </a:p>
          <a:p>
            <a:pPr lvl="1"/>
            <a:r>
              <a:rPr lang="en-US" sz="2400" dirty="0" smtClean="0"/>
              <a:t>probability </a:t>
            </a:r>
            <a:r>
              <a:rPr lang="en-US" sz="2400" dirty="0"/>
              <a:t>distribution over observed data for each possible hypothesis. </a:t>
            </a:r>
            <a:endParaRPr lang="en-US" sz="2400" dirty="0" smtClean="0"/>
          </a:p>
          <a:p>
            <a:r>
              <a:rPr lang="en-US" sz="2800" dirty="0" smtClean="0"/>
              <a:t>New </a:t>
            </a:r>
            <a:r>
              <a:rPr lang="en-US" sz="2800" dirty="0"/>
              <a:t>instances can be classified by combining the predictions of multiple hypotheses, weighted by their probabilities.  </a:t>
            </a:r>
          </a:p>
          <a:p>
            <a:endParaRPr lang="en-US" sz="2800" dirty="0" smtClean="0"/>
          </a:p>
        </p:txBody>
      </p:sp>
      <p:sp>
        <p:nvSpPr>
          <p:cNvPr id="5" name="Slide Number Placeholder 4"/>
          <p:cNvSpPr>
            <a:spLocks noGrp="1"/>
          </p:cNvSpPr>
          <p:nvPr>
            <p:ph type="sldNum" sz="quarter" idx="11"/>
          </p:nvPr>
        </p:nvSpPr>
        <p:spPr/>
        <p:txBody>
          <a:bodyPr/>
          <a:lstStyle/>
          <a:p>
            <a:pPr>
              <a:defRPr/>
            </a:pPr>
            <a:fld id="{578891D9-9DBF-4503-8954-7823A473F5F2}" type="slidenum">
              <a:rPr lang="en-IN" smtClean="0"/>
              <a:pPr>
                <a:defRPr/>
              </a:pPr>
              <a:t>54</a:t>
            </a:fld>
            <a:endParaRPr lang="en-IN" dirty="0"/>
          </a:p>
        </p:txBody>
      </p:sp>
    </p:spTree>
    <p:extLst>
      <p:ext uri="{BB962C8B-B14F-4D97-AF65-F5344CB8AC3E}">
        <p14:creationId xmlns:p14="http://schemas.microsoft.com/office/powerpoint/2010/main" val="6300975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Discriminative Models</a:t>
            </a:r>
            <a:endParaRPr lang="en-GB" dirty="0"/>
          </a:p>
        </p:txBody>
      </p:sp>
      <p:sp>
        <p:nvSpPr>
          <p:cNvPr id="3" name="Content Placeholder 2"/>
          <p:cNvSpPr>
            <a:spLocks noGrp="1"/>
          </p:cNvSpPr>
          <p:nvPr>
            <p:ph idx="1"/>
          </p:nvPr>
        </p:nvSpPr>
        <p:spPr/>
        <p:txBody>
          <a:bodyPr>
            <a:normAutofit/>
          </a:bodyPr>
          <a:lstStyle/>
          <a:p>
            <a:r>
              <a:rPr lang="en-GB" sz="2800" dirty="0" smtClean="0"/>
              <a:t>Objective of ML: Given data X and target variable Y, determine the joint distribution P(X, Y)</a:t>
            </a:r>
          </a:p>
          <a:p>
            <a:r>
              <a:rPr lang="en-GB" sz="2800" dirty="0"/>
              <a:t>Classification </a:t>
            </a:r>
            <a:r>
              <a:rPr lang="en-GB" sz="2800" dirty="0" smtClean="0"/>
              <a:t>Problem</a:t>
            </a:r>
          </a:p>
          <a:p>
            <a:pPr lvl="1"/>
            <a:r>
              <a:rPr lang="en-GB" sz="2400" dirty="0" smtClean="0"/>
              <a:t>Decision boundary that separates one class from another class</a:t>
            </a:r>
          </a:p>
          <a:p>
            <a:pPr lvl="1"/>
            <a:r>
              <a:rPr lang="en-GB" sz="2400" dirty="0" smtClean="0"/>
              <a:t>Determine P(Y|X)</a:t>
            </a:r>
          </a:p>
          <a:p>
            <a:pPr lvl="1"/>
            <a:r>
              <a:rPr lang="en-GB" sz="2400" dirty="0" smtClean="0"/>
              <a:t>These models are called Deterministic</a:t>
            </a:r>
          </a:p>
          <a:p>
            <a:pPr marL="457200" lvl="1" indent="0">
              <a:buNone/>
            </a:pPr>
            <a:r>
              <a:rPr lang="en-GB" sz="2400" dirty="0"/>
              <a:t> </a:t>
            </a:r>
            <a:r>
              <a:rPr lang="en-GB" sz="2400" dirty="0" smtClean="0"/>
              <a:t>   Or  Discriminative </a:t>
            </a:r>
            <a:r>
              <a:rPr lang="en-GB" sz="2400" dirty="0" smtClean="0"/>
              <a:t>models</a:t>
            </a:r>
            <a:endParaRPr lang="en-GB" sz="2400" dirty="0"/>
          </a:p>
          <a:p>
            <a:endParaRPr lang="en-GB" sz="2800" dirty="0" smtClean="0"/>
          </a:p>
          <a:p>
            <a:endParaRPr lang="en-GB" sz="28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55</a:t>
            </a:fld>
            <a:endParaRPr lang="en-US"/>
          </a:p>
        </p:txBody>
      </p:sp>
      <p:cxnSp>
        <p:nvCxnSpPr>
          <p:cNvPr id="7" name="Straight Arrow Connector 6"/>
          <p:cNvCxnSpPr/>
          <p:nvPr/>
        </p:nvCxnSpPr>
        <p:spPr>
          <a:xfrm>
            <a:off x="6451001" y="5715000"/>
            <a:ext cx="223579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481252" y="3594684"/>
            <a:ext cx="0" cy="2133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588224" y="49530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6907263" y="49072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643852" y="527314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6861544" y="51357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6964681" y="53644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7162800" y="51054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6740624"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5-Point Star 19"/>
          <p:cNvSpPr/>
          <p:nvPr/>
        </p:nvSpPr>
        <p:spPr>
          <a:xfrm>
            <a:off x="7208519" y="4038600"/>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5-Point Star 20"/>
          <p:cNvSpPr/>
          <p:nvPr/>
        </p:nvSpPr>
        <p:spPr>
          <a:xfrm>
            <a:off x="7566659" y="4029472"/>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5-Point Star 21"/>
          <p:cNvSpPr/>
          <p:nvPr/>
        </p:nvSpPr>
        <p:spPr>
          <a:xfrm>
            <a:off x="7513319" y="4343400"/>
            <a:ext cx="106681"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5-Point Star 22"/>
          <p:cNvSpPr/>
          <p:nvPr/>
        </p:nvSpPr>
        <p:spPr>
          <a:xfrm>
            <a:off x="7848600" y="4281744"/>
            <a:ext cx="72000" cy="108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p:cNvCxnSpPr/>
          <p:nvPr/>
        </p:nvCxnSpPr>
        <p:spPr>
          <a:xfrm>
            <a:off x="6611083" y="3962400"/>
            <a:ext cx="1542317" cy="1447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6366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Generative Models</a:t>
            </a:r>
            <a:endParaRPr lang="en-GB" dirty="0"/>
          </a:p>
        </p:txBody>
      </p:sp>
      <p:sp>
        <p:nvSpPr>
          <p:cNvPr id="3" name="Content Placeholder 2"/>
          <p:cNvSpPr>
            <a:spLocks noGrp="1"/>
          </p:cNvSpPr>
          <p:nvPr>
            <p:ph idx="1"/>
          </p:nvPr>
        </p:nvSpPr>
        <p:spPr>
          <a:xfrm>
            <a:off x="7247" y="1323321"/>
            <a:ext cx="8229600" cy="4525963"/>
          </a:xfrm>
        </p:spPr>
        <p:txBody>
          <a:bodyPr>
            <a:normAutofit/>
          </a:bodyPr>
          <a:lstStyle/>
          <a:p>
            <a:r>
              <a:rPr lang="en-GB" sz="2800" dirty="0" smtClean="0"/>
              <a:t>Alternate approach is to understand the process that generated the data</a:t>
            </a:r>
          </a:p>
          <a:p>
            <a:pPr lvl="1"/>
            <a:r>
              <a:rPr lang="en-GB" sz="2400" dirty="0" smtClean="0"/>
              <a:t>Generative Models P(X,Y)</a:t>
            </a:r>
          </a:p>
          <a:p>
            <a:pPr lvl="1"/>
            <a:r>
              <a:rPr lang="en-GB" sz="2400" dirty="0" smtClean="0"/>
              <a:t>Build a model for all the positive cases or category 1</a:t>
            </a:r>
          </a:p>
          <a:p>
            <a:pPr lvl="1"/>
            <a:r>
              <a:rPr lang="en-GB" sz="2400" dirty="0" smtClean="0"/>
              <a:t>Build another model for all the </a:t>
            </a:r>
            <a:endParaRPr lang="en-GB" sz="2400" dirty="0" smtClean="0"/>
          </a:p>
          <a:p>
            <a:pPr lvl="1"/>
            <a:r>
              <a:rPr lang="en-GB" sz="2400" dirty="0" smtClean="0"/>
              <a:t>negative cases or </a:t>
            </a:r>
            <a:r>
              <a:rPr lang="en-GB" sz="2400" dirty="0" smtClean="0"/>
              <a:t>category 2</a:t>
            </a:r>
          </a:p>
          <a:p>
            <a:pPr lvl="1"/>
            <a:r>
              <a:rPr lang="en-GB" sz="2400" dirty="0" smtClean="0"/>
              <a:t>For predicting a new test case</a:t>
            </a:r>
          </a:p>
          <a:p>
            <a:pPr lvl="2"/>
            <a:r>
              <a:rPr lang="en-GB" sz="2000" dirty="0" smtClean="0"/>
              <a:t>Run the test case with </a:t>
            </a:r>
            <a:r>
              <a:rPr lang="en-GB" sz="2000" dirty="0" smtClean="0"/>
              <a:t>both the </a:t>
            </a:r>
            <a:r>
              <a:rPr lang="en-GB" sz="2000" dirty="0" smtClean="0"/>
              <a:t>models 	                </a:t>
            </a:r>
            <a:endParaRPr lang="en-GB" sz="2000" dirty="0" smtClean="0"/>
          </a:p>
          <a:p>
            <a:pPr lvl="2"/>
            <a:r>
              <a:rPr lang="en-GB" sz="2000" dirty="0" smtClean="0"/>
              <a:t>Choose </a:t>
            </a:r>
            <a:r>
              <a:rPr lang="en-GB" sz="2000" dirty="0" smtClean="0"/>
              <a:t>the model with maximum probability</a:t>
            </a:r>
          </a:p>
          <a:p>
            <a:pPr marL="0" indent="0">
              <a:buNone/>
            </a:pPr>
            <a:endParaRPr lang="en-GB" sz="28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56</a:t>
            </a:fld>
            <a:endParaRPr lang="en-US"/>
          </a:p>
        </p:txBody>
      </p:sp>
      <p:sp>
        <p:nvSpPr>
          <p:cNvPr id="20" name="Freeform 19"/>
          <p:cNvSpPr/>
          <p:nvPr/>
        </p:nvSpPr>
        <p:spPr>
          <a:xfrm>
            <a:off x="7439837" y="3196184"/>
            <a:ext cx="1663756" cy="2108743"/>
          </a:xfrm>
          <a:custGeom>
            <a:avLst/>
            <a:gdLst>
              <a:gd name="connsiteX0" fmla="*/ 284261 w 1663756"/>
              <a:gd name="connsiteY0" fmla="*/ 208440 h 2108743"/>
              <a:gd name="connsiteX1" fmla="*/ 93761 w 1663756"/>
              <a:gd name="connsiteY1" fmla="*/ 1303815 h 2108743"/>
              <a:gd name="connsiteX2" fmla="*/ 1541561 w 1663756"/>
              <a:gd name="connsiteY2" fmla="*/ 2075340 h 2108743"/>
              <a:gd name="connsiteX3" fmla="*/ 1436786 w 1663756"/>
              <a:gd name="connsiteY3" fmla="*/ 179865 h 2108743"/>
              <a:gd name="connsiteX4" fmla="*/ 284261 w 1663756"/>
              <a:gd name="connsiteY4" fmla="*/ 208440 h 2108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56" h="2108743">
                <a:moveTo>
                  <a:pt x="284261" y="208440"/>
                </a:moveTo>
                <a:cubicBezTo>
                  <a:pt x="60424" y="395765"/>
                  <a:pt x="-115789" y="992665"/>
                  <a:pt x="93761" y="1303815"/>
                </a:cubicBezTo>
                <a:cubicBezTo>
                  <a:pt x="303311" y="1614965"/>
                  <a:pt x="1317724" y="2262665"/>
                  <a:pt x="1541561" y="2075340"/>
                </a:cubicBezTo>
                <a:cubicBezTo>
                  <a:pt x="1765398" y="1888015"/>
                  <a:pt x="1652686" y="494190"/>
                  <a:pt x="1436786" y="179865"/>
                </a:cubicBezTo>
                <a:cubicBezTo>
                  <a:pt x="1220886" y="-134460"/>
                  <a:pt x="508098" y="21115"/>
                  <a:pt x="284261" y="208440"/>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Freeform 20"/>
          <p:cNvSpPr/>
          <p:nvPr/>
        </p:nvSpPr>
        <p:spPr>
          <a:xfrm>
            <a:off x="6180773" y="4332035"/>
            <a:ext cx="1252857" cy="1340726"/>
          </a:xfrm>
          <a:custGeom>
            <a:avLst/>
            <a:gdLst>
              <a:gd name="connsiteX0" fmla="*/ 605996 w 1394374"/>
              <a:gd name="connsiteY0" fmla="*/ 126356 h 1519823"/>
              <a:gd name="connsiteX1" fmla="*/ 15446 w 1394374"/>
              <a:gd name="connsiteY1" fmla="*/ 774056 h 1519823"/>
              <a:gd name="connsiteX2" fmla="*/ 1253696 w 1394374"/>
              <a:gd name="connsiteY2" fmla="*/ 1507481 h 1519823"/>
              <a:gd name="connsiteX3" fmla="*/ 1291796 w 1394374"/>
              <a:gd name="connsiteY3" fmla="*/ 135881 h 1519823"/>
              <a:gd name="connsiteX4" fmla="*/ 605996 w 1394374"/>
              <a:gd name="connsiteY4" fmla="*/ 126356 h 151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374" h="1519823">
                <a:moveTo>
                  <a:pt x="605996" y="126356"/>
                </a:moveTo>
                <a:cubicBezTo>
                  <a:pt x="393271" y="232718"/>
                  <a:pt x="-92504" y="543868"/>
                  <a:pt x="15446" y="774056"/>
                </a:cubicBezTo>
                <a:cubicBezTo>
                  <a:pt x="123396" y="1004244"/>
                  <a:pt x="1040971" y="1613843"/>
                  <a:pt x="1253696" y="1507481"/>
                </a:cubicBezTo>
                <a:cubicBezTo>
                  <a:pt x="1466421" y="1401119"/>
                  <a:pt x="1402921" y="370831"/>
                  <a:pt x="1291796" y="135881"/>
                </a:cubicBezTo>
                <a:cubicBezTo>
                  <a:pt x="1180671" y="-99069"/>
                  <a:pt x="818721" y="19994"/>
                  <a:pt x="605996" y="126356"/>
                </a:cubicBezTo>
                <a:close/>
              </a:path>
            </a:pathLst>
          </a:cu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nvGrpSpPr>
          <p:cNvPr id="22" name="Group 21"/>
          <p:cNvGrpSpPr/>
          <p:nvPr/>
        </p:nvGrpSpPr>
        <p:grpSpPr>
          <a:xfrm>
            <a:off x="5565306" y="3212614"/>
            <a:ext cx="3521936" cy="3215167"/>
            <a:chOff x="2057400" y="971550"/>
            <a:chExt cx="4386544" cy="4004467"/>
          </a:xfrm>
        </p:grpSpPr>
        <p:sp>
          <p:nvSpPr>
            <p:cNvPr id="23" name="Oval 22"/>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ross 26"/>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ross 28"/>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ross 29"/>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459400" y="4324350"/>
              <a:ext cx="615330" cy="651667"/>
            </a:xfrm>
            <a:prstGeom prst="rect">
              <a:avLst/>
            </a:prstGeom>
            <a:noFill/>
          </p:spPr>
          <p:txBody>
            <a:bodyPr wrap="none" rtlCol="0">
              <a:spAutoFit/>
            </a:bodyPr>
            <a:lstStyle/>
            <a:p>
              <a:r>
                <a:rPr lang="en-US" sz="2800" dirty="0"/>
                <a:t>x</a:t>
              </a:r>
              <a:r>
                <a:rPr lang="en-US" sz="2800" baseline="-25000" dirty="0"/>
                <a:t>1</a:t>
              </a:r>
            </a:p>
          </p:txBody>
        </p:sp>
        <p:sp>
          <p:nvSpPr>
            <p:cNvPr id="32" name="TextBox 31"/>
            <p:cNvSpPr txBox="1"/>
            <p:nvPr/>
          </p:nvSpPr>
          <p:spPr>
            <a:xfrm>
              <a:off x="2057400" y="2153803"/>
              <a:ext cx="615330" cy="651667"/>
            </a:xfrm>
            <a:prstGeom prst="rect">
              <a:avLst/>
            </a:prstGeom>
            <a:noFill/>
          </p:spPr>
          <p:txBody>
            <a:bodyPr wrap="none" rtlCol="0">
              <a:spAutoFit/>
            </a:bodyPr>
            <a:lstStyle/>
            <a:p>
              <a:r>
                <a:rPr lang="en-US" sz="2800" dirty="0"/>
                <a:t>x</a:t>
              </a:r>
              <a:r>
                <a:rPr lang="en-US" sz="2800" baseline="-25000" dirty="0"/>
                <a:t>2</a:t>
              </a:r>
            </a:p>
          </p:txBody>
        </p:sp>
        <p:cxnSp>
          <p:nvCxnSpPr>
            <p:cNvPr id="33" name="Straight Arrow Connector 32"/>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47788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t>Generative models</a:t>
                </a:r>
              </a:p>
              <a:p>
                <a:pPr lvl="1"/>
                <a:r>
                  <a:rPr lang="en-GB" dirty="0" smtClean="0"/>
                  <a:t>Build model to estimate the posterior probability P(Y|X) by estimating </a:t>
                </a:r>
              </a:p>
              <a:p>
                <a:pPr lvl="1"/>
                <a:r>
                  <a:rPr lang="en-GB" dirty="0" smtClean="0"/>
                  <a:t>likelihood of data given target (hypothesis)   P(X|Y)</a:t>
                </a:r>
              </a:p>
              <a:p>
                <a:pPr lvl="1"/>
                <a:r>
                  <a:rPr lang="en-GB" dirty="0" smtClean="0"/>
                  <a:t>Prior probabilities over target P(Y)</a:t>
                </a:r>
              </a:p>
              <a:p>
                <a:pPr lvl="1"/>
                <a:r>
                  <a:rPr lang="en-GB" dirty="0" smtClean="0"/>
                  <a:t>In general, for a specific class Y=c</a:t>
                </a:r>
                <a:r>
                  <a:rPr lang="en-GB" baseline="-25000" dirty="0" smtClean="0"/>
                  <a:t>k</a:t>
                </a:r>
                <a:r>
                  <a:rPr lang="en-GB" dirty="0" smtClean="0"/>
                  <a:t>,</a:t>
                </a:r>
              </a:p>
              <a:p>
                <a:pPr marL="457200" lvl="1" indent="0">
                  <a:buNone/>
                </a:pPr>
                <a:r>
                  <a:rPr lang="en-GB" dirty="0"/>
                  <a:t> </a:t>
                </a:r>
                <a:r>
                  <a:rPr lang="en-GB" dirty="0" smtClean="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𝑘</m:t>
                            </m:r>
                          </m:sub>
                        </m:sSub>
                      </m:e>
                      <m:e>
                        <m:r>
                          <a:rPr lang="en-GB" b="0" i="1" smtClean="0">
                            <a:latin typeface="Cambria Math" panose="02040503050406030204" pitchFamily="18" charset="0"/>
                          </a:rPr>
                          <m:t>𝑋</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e>
                          <m:e>
                            <m:r>
                              <a:rPr lang="en-GB" b="0" i="1" smtClean="0">
                                <a:latin typeface="Cambria Math" panose="02040503050406030204" pitchFamily="18" charset="0"/>
                              </a:rPr>
                              <m:t>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𝑘</m:t>
                                </m:r>
                              </m:sub>
                            </m:sSub>
                          </m:e>
                        </m:d>
                        <m:r>
                          <a:rPr lang="en-GB" b="0" i="1" smtClean="0">
                            <a:latin typeface="Cambria Math" panose="02040503050406030204" pitchFamily="18" charset="0"/>
                          </a:rPr>
                          <m:t>∗</m:t>
                        </m:r>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𝑘</m:t>
                            </m:r>
                          </m:sub>
                        </m:sSub>
                        <m:r>
                          <a:rPr lang="en-GB" b="0" i="1" smtClean="0">
                            <a:latin typeface="Cambria Math" panose="02040503050406030204" pitchFamily="18" charset="0"/>
                          </a:rPr>
                          <m:t>)</m:t>
                        </m:r>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den>
                    </m:f>
                  </m:oMath>
                </a14:m>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57</a:t>
            </a:fld>
            <a:endParaRPr lang="en-US"/>
          </a:p>
        </p:txBody>
      </p:sp>
    </p:spTree>
    <p:extLst>
      <p:ext uri="{BB962C8B-B14F-4D97-AF65-F5344CB8AC3E}">
        <p14:creationId xmlns:p14="http://schemas.microsoft.com/office/powerpoint/2010/main" val="14166987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Hypothesis</a:t>
            </a:r>
            <a:endParaRPr lang="en-US" dirty="0"/>
          </a:p>
        </p:txBody>
      </p:sp>
      <p:sp>
        <p:nvSpPr>
          <p:cNvPr id="4" name="Rectangle 1"/>
          <p:cNvSpPr>
            <a:spLocks noGrp="1" noChangeArrowheads="1"/>
          </p:cNvSpPr>
          <p:nvPr>
            <p:ph idx="1"/>
          </p:nvPr>
        </p:nvSpPr>
        <p:spPr bwMode="auto">
          <a:xfrm>
            <a:off x="226842" y="1447800"/>
            <a:ext cx="872079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smtClean="0">
                <a:ln>
                  <a:noFill/>
                </a:ln>
                <a:solidFill>
                  <a:srgbClr val="333333"/>
                </a:solidFill>
                <a:effectLst/>
                <a:latin typeface="-apple-system"/>
              </a:rPr>
              <a:t>Relationship between the input and output values. </a:t>
            </a:r>
          </a:p>
          <a:p>
            <a:pPr lvl="0" fontAlgn="base">
              <a:spcBef>
                <a:spcPct val="0"/>
              </a:spcBef>
              <a:spcAft>
                <a:spcPct val="0"/>
              </a:spcAft>
              <a:buClrTx/>
              <a:buFont typeface="Arial" panose="020B0604020202020204" pitchFamily="34" charset="0"/>
              <a:buChar char="•"/>
            </a:pPr>
            <a:r>
              <a:rPr kumimoji="0" lang="en-US" altLang="en-US" sz="2800" b="0" i="0" u="none" strike="noStrike" cap="none" normalizeH="0" baseline="0" dirty="0" smtClean="0">
                <a:ln>
                  <a:noFill/>
                </a:ln>
                <a:solidFill>
                  <a:srgbClr val="333333"/>
                </a:solidFill>
                <a:effectLst/>
                <a:latin typeface="-apple-system"/>
              </a:rPr>
              <a:t>Lets say that </a:t>
            </a:r>
            <a:r>
              <a:rPr lang="en-US" altLang="en-US" sz="2800" b="1" dirty="0" smtClean="0">
                <a:solidFill>
                  <a:srgbClr val="333333"/>
                </a:solidFill>
                <a:latin typeface="-apple-system"/>
              </a:rPr>
              <a:t>target </a:t>
            </a:r>
            <a:r>
              <a:rPr lang="en-US" altLang="en-US" sz="2800" b="1" dirty="0">
                <a:solidFill>
                  <a:srgbClr val="333333"/>
                </a:solidFill>
                <a:latin typeface="-apple-system"/>
              </a:rPr>
              <a:t>function </a:t>
            </a:r>
            <a:r>
              <a:rPr kumimoji="0" lang="en-US" altLang="en-US" sz="2800" b="0" i="1" u="none" strike="noStrike" cap="none" normalizeH="0" baseline="0" dirty="0" smtClean="0">
                <a:ln>
                  <a:noFill/>
                </a:ln>
                <a:solidFill>
                  <a:srgbClr val="333333"/>
                </a:solidFill>
                <a:effectLst/>
                <a:latin typeface="MathJax_Math"/>
              </a:rPr>
              <a:t>y</a:t>
            </a:r>
            <a:r>
              <a:rPr kumimoji="0" lang="en-US" altLang="en-US" sz="2800" b="0" i="0" u="none" strike="noStrike" cap="none" normalizeH="0" baseline="0" dirty="0" smtClean="0">
                <a:ln>
                  <a:noFill/>
                </a:ln>
                <a:solidFill>
                  <a:srgbClr val="333333"/>
                </a:solidFill>
                <a:effectLst/>
                <a:latin typeface="MathJax_Main"/>
              </a:rPr>
              <a:t>=</a:t>
            </a:r>
            <a:r>
              <a:rPr kumimoji="0" lang="en-US" altLang="en-US" sz="2800" b="0" i="1" u="none" strike="noStrike" cap="none" normalizeH="0" baseline="0" dirty="0" smtClean="0">
                <a:ln>
                  <a:noFill/>
                </a:ln>
                <a:solidFill>
                  <a:srgbClr val="333333"/>
                </a:solidFill>
                <a:effectLst/>
                <a:latin typeface="MathJax_Math"/>
              </a:rPr>
              <a:t>f</a:t>
            </a:r>
            <a:r>
              <a:rPr kumimoji="0" lang="en-US" altLang="en-US" sz="2800" b="0" i="0" u="none" strike="noStrike" cap="none" normalizeH="0" baseline="0" dirty="0" smtClean="0">
                <a:ln>
                  <a:noFill/>
                </a:ln>
                <a:solidFill>
                  <a:srgbClr val="333333"/>
                </a:solidFill>
                <a:effectLst/>
                <a:latin typeface="MathJax_Main"/>
              </a:rPr>
              <a:t>(</a:t>
            </a:r>
            <a:r>
              <a:rPr kumimoji="0" lang="en-US" altLang="en-US" sz="2800" b="1" i="0" u="none" strike="noStrike" cap="none" normalizeH="0" baseline="0" dirty="0" smtClean="0">
                <a:ln>
                  <a:noFill/>
                </a:ln>
                <a:solidFill>
                  <a:srgbClr val="333333"/>
                </a:solidFill>
                <a:effectLst/>
                <a:latin typeface="MathJax_Main"/>
              </a:rPr>
              <a:t>x)</a:t>
            </a:r>
            <a:r>
              <a:rPr kumimoji="0" lang="en-US" altLang="en-US" sz="2800" b="0" i="0" u="none" strike="noStrike" cap="none" normalizeH="0" baseline="0" dirty="0" smtClean="0">
                <a:ln>
                  <a:noFill/>
                </a:ln>
                <a:solidFill>
                  <a:schemeClr val="tx1"/>
                </a:solidFill>
                <a:effectLst/>
              </a:rPr>
              <a:t/>
            </a:r>
            <a:br>
              <a:rPr kumimoji="0" lang="en-US" altLang="en-US" sz="2800" b="0" i="0" u="none" strike="noStrike" cap="none" normalizeH="0" baseline="0" dirty="0" smtClean="0">
                <a:ln>
                  <a:noFill/>
                </a:ln>
                <a:solidFill>
                  <a:schemeClr val="tx1"/>
                </a:solidFill>
                <a:effectLst/>
              </a:rPr>
            </a:br>
            <a:r>
              <a:rPr kumimoji="0" lang="en-US" altLang="en-US" sz="2800" b="0" i="0" u="none" strike="noStrike" cap="none" normalizeH="0" baseline="0" dirty="0" smtClean="0">
                <a:ln>
                  <a:noFill/>
                </a:ln>
                <a:solidFill>
                  <a:srgbClr val="333333"/>
                </a:solidFill>
                <a:effectLst/>
                <a:latin typeface="-apple-system"/>
              </a:rPr>
              <a:t>However, f(.) is unknown function to us.  </a:t>
            </a:r>
          </a:p>
          <a:p>
            <a:pPr lvl="0" fontAlgn="base">
              <a:spcBef>
                <a:spcPct val="0"/>
              </a:spcBef>
              <a:spcAft>
                <a:spcPct val="0"/>
              </a:spcAft>
              <a:buClrTx/>
              <a:buFont typeface="Arial" panose="020B0604020202020204" pitchFamily="34" charset="0"/>
              <a:buChar char="•"/>
            </a:pPr>
            <a:r>
              <a:rPr kumimoji="0" lang="en-US" altLang="en-US" sz="2800" b="0" i="0" u="none" strike="noStrike" cap="none" normalizeH="0" baseline="0" dirty="0" smtClean="0">
                <a:ln>
                  <a:noFill/>
                </a:ln>
                <a:solidFill>
                  <a:srgbClr val="333333"/>
                </a:solidFill>
                <a:effectLst/>
                <a:latin typeface="-apple-system"/>
              </a:rPr>
              <a:t>Machine learning algorithms try to guess a hypothesis function </a:t>
            </a:r>
            <a:r>
              <a:rPr kumimoji="0" lang="en-US" altLang="en-US" sz="2800" b="0" i="1" u="none" strike="noStrike" cap="none" normalizeH="0" baseline="0" dirty="0" smtClean="0">
                <a:ln>
                  <a:noFill/>
                </a:ln>
                <a:solidFill>
                  <a:srgbClr val="333333"/>
                </a:solidFill>
                <a:effectLst/>
                <a:latin typeface="MathJax_Math"/>
              </a:rPr>
              <a:t>h</a:t>
            </a:r>
            <a:r>
              <a:rPr kumimoji="0" lang="en-US" altLang="en-US" sz="2800" b="0" i="0" u="none" strike="noStrike" cap="none" normalizeH="0" baseline="0" dirty="0" smtClean="0">
                <a:ln>
                  <a:noFill/>
                </a:ln>
                <a:solidFill>
                  <a:srgbClr val="333333"/>
                </a:solidFill>
                <a:effectLst/>
                <a:latin typeface="MathJax_Main"/>
              </a:rPr>
              <a:t>(</a:t>
            </a:r>
            <a:r>
              <a:rPr kumimoji="0" lang="en-US" altLang="en-US" sz="2800" b="1" i="0" u="none" strike="noStrike" cap="none" normalizeH="0" baseline="0" dirty="0" smtClean="0">
                <a:ln>
                  <a:noFill/>
                </a:ln>
                <a:solidFill>
                  <a:srgbClr val="333333"/>
                </a:solidFill>
                <a:effectLst/>
                <a:latin typeface="MathJax_Main"/>
              </a:rPr>
              <a:t>x</a:t>
            </a:r>
            <a:r>
              <a:rPr kumimoji="0" lang="en-US" altLang="en-US" sz="2800" b="0" i="0" u="none" strike="noStrike" cap="none" normalizeH="0" baseline="0" dirty="0" smtClean="0">
                <a:ln>
                  <a:noFill/>
                </a:ln>
                <a:solidFill>
                  <a:srgbClr val="333333"/>
                </a:solidFill>
                <a:effectLst/>
                <a:latin typeface="MathJax_Main"/>
              </a:rPr>
              <a:t>) </a:t>
            </a:r>
            <a:r>
              <a:rPr kumimoji="0" lang="en-US" altLang="en-US" sz="2800" b="0" i="0" u="none" strike="noStrike" cap="none" normalizeH="0" baseline="0" dirty="0" smtClean="0">
                <a:ln>
                  <a:noFill/>
                </a:ln>
                <a:solidFill>
                  <a:srgbClr val="333333"/>
                </a:solidFill>
                <a:effectLst/>
                <a:latin typeface="-apple-system"/>
              </a:rPr>
              <a:t>that approximates the unknown </a:t>
            </a:r>
            <a:r>
              <a:rPr kumimoji="0" lang="en-US" altLang="en-US" sz="2800" b="0" i="1" u="none" strike="noStrike" cap="none" normalizeH="0" baseline="0" dirty="0" smtClean="0">
                <a:ln>
                  <a:noFill/>
                </a:ln>
                <a:solidFill>
                  <a:srgbClr val="333333"/>
                </a:solidFill>
                <a:effectLst/>
                <a:latin typeface="MathJax_Math"/>
              </a:rPr>
              <a:t>f</a:t>
            </a:r>
            <a:r>
              <a:rPr kumimoji="0" lang="en-US" altLang="en-US" sz="2800" b="0" i="0" u="none" strike="noStrike" cap="none" normalizeH="0" baseline="0" dirty="0" smtClean="0">
                <a:ln>
                  <a:noFill/>
                </a:ln>
                <a:solidFill>
                  <a:srgbClr val="333333"/>
                </a:solidFill>
                <a:effectLst/>
                <a:latin typeface="MathJax_Main"/>
              </a:rPr>
              <a:t>(.)</a:t>
            </a:r>
            <a:endParaRPr lang="en-US" altLang="en-US" sz="2800" dirty="0">
              <a:solidFill>
                <a:srgbClr val="333333"/>
              </a:solidFill>
              <a:latin typeface="-apple-system"/>
            </a:endParaRPr>
          </a:p>
          <a:p>
            <a:pPr lvl="0" fontAlgn="base">
              <a:spcBef>
                <a:spcPct val="0"/>
              </a:spcBef>
              <a:spcAft>
                <a:spcPct val="0"/>
              </a:spcAft>
              <a:buClrTx/>
              <a:buFont typeface="Arial" panose="020B0604020202020204" pitchFamily="34" charset="0"/>
              <a:buChar char="•"/>
            </a:pPr>
            <a:r>
              <a:rPr lang="en-US" altLang="en-US" sz="2800" dirty="0" smtClean="0">
                <a:solidFill>
                  <a:srgbClr val="333333"/>
                </a:solidFill>
                <a:latin typeface="-apple-system"/>
              </a:rPr>
              <a:t>S</a:t>
            </a:r>
            <a:r>
              <a:rPr kumimoji="0" lang="en-US" altLang="en-US" sz="2800" b="0" i="0" u="none" strike="noStrike" cap="none" normalizeH="0" baseline="0" dirty="0" smtClean="0">
                <a:ln>
                  <a:noFill/>
                </a:ln>
                <a:solidFill>
                  <a:srgbClr val="333333"/>
                </a:solidFill>
                <a:effectLst/>
                <a:latin typeface="-apple-system"/>
              </a:rPr>
              <a:t>et of all possible hypotheses is known as the Hypothesis set or space H(.)</a:t>
            </a:r>
          </a:p>
          <a:p>
            <a:pPr lvl="0" fontAlgn="base">
              <a:spcBef>
                <a:spcPct val="0"/>
              </a:spcBef>
              <a:spcAft>
                <a:spcPct val="0"/>
              </a:spcAft>
              <a:buClrTx/>
              <a:buFont typeface="Arial" panose="020B0604020202020204" pitchFamily="34" charset="0"/>
              <a:buChar char="•"/>
            </a:pPr>
            <a:r>
              <a:rPr kumimoji="0" lang="en-US" altLang="en-US" sz="2800" b="0" i="0" u="none" strike="noStrike" cap="none" normalizeH="0" baseline="0" dirty="0" smtClean="0">
                <a:ln>
                  <a:noFill/>
                </a:ln>
                <a:solidFill>
                  <a:srgbClr val="333333"/>
                </a:solidFill>
                <a:effectLst/>
                <a:latin typeface="-apple-system"/>
              </a:rPr>
              <a:t>Goal is the learning process is to find the final hypothesis</a:t>
            </a:r>
            <a:r>
              <a:rPr kumimoji="0" lang="en-US" altLang="en-US" sz="2800" b="0" i="0" u="none" strike="noStrike" cap="none" normalizeH="0" dirty="0" smtClean="0">
                <a:ln>
                  <a:noFill/>
                </a:ln>
                <a:solidFill>
                  <a:srgbClr val="333333"/>
                </a:solidFill>
                <a:effectLst/>
                <a:latin typeface="-apple-system"/>
              </a:rPr>
              <a:t> </a:t>
            </a:r>
            <a:r>
              <a:rPr kumimoji="0" lang="en-US" altLang="en-US" sz="2800" b="0" i="0" u="none" strike="noStrike" cap="none" normalizeH="0" baseline="0" dirty="0" smtClean="0">
                <a:ln>
                  <a:noFill/>
                </a:ln>
                <a:solidFill>
                  <a:srgbClr val="333333"/>
                </a:solidFill>
                <a:effectLst/>
                <a:latin typeface="-apple-system"/>
              </a:rPr>
              <a:t>that best approximates the unknown target function.</a:t>
            </a:r>
            <a:r>
              <a:rPr kumimoji="0" lang="en-US" altLang="en-US" sz="2800" b="0" i="0" u="none" strike="noStrike" cap="none" normalizeH="0" baseline="0" dirty="0" smtClean="0">
                <a:ln>
                  <a:noFill/>
                </a:ln>
                <a:solidFill>
                  <a:schemeClr val="tx1"/>
                </a:solidFill>
                <a:effectLst/>
              </a:rPr>
              <a:t/>
            </a:r>
            <a:br>
              <a:rPr kumimoji="0" lang="en-US" altLang="en-US" sz="2800" b="0" i="0" u="none" strike="noStrike" cap="none" normalizeH="0" baseline="0" dirty="0" smtClean="0">
                <a:ln>
                  <a:noFill/>
                </a:ln>
                <a:solidFill>
                  <a:schemeClr val="tx1"/>
                </a:solidFill>
                <a:effectLst/>
              </a:rPr>
            </a:b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585311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D51A7DD-D54A-4224-BCD5-44A0D9F828BA}" type="slidenum">
              <a:rPr lang="en-US" altLang="ko-KR"/>
              <a:pPr/>
              <a:t>59</a:t>
            </a:fld>
            <a:endParaRPr lang="en-US" altLang="ko-KR"/>
          </a:p>
        </p:txBody>
      </p:sp>
      <p:sp>
        <p:nvSpPr>
          <p:cNvPr id="190466" name="Rectangle 2"/>
          <p:cNvSpPr>
            <a:spLocks noGrp="1" noChangeArrowheads="1"/>
          </p:cNvSpPr>
          <p:nvPr>
            <p:ph type="title"/>
          </p:nvPr>
        </p:nvSpPr>
        <p:spPr/>
        <p:txBody>
          <a:bodyPr/>
          <a:lstStyle/>
          <a:p>
            <a:r>
              <a:rPr lang="en-US" altLang="ko-KR"/>
              <a:t>Bayes Theorem</a:t>
            </a:r>
          </a:p>
        </p:txBody>
      </p:sp>
      <p:sp>
        <p:nvSpPr>
          <p:cNvPr id="190467" name="Rectangle 3"/>
          <p:cNvSpPr>
            <a:spLocks noGrp="1" noChangeArrowheads="1"/>
          </p:cNvSpPr>
          <p:nvPr>
            <p:ph type="body" idx="1"/>
          </p:nvPr>
        </p:nvSpPr>
        <p:spPr>
          <a:xfrm>
            <a:off x="914400" y="3352800"/>
            <a:ext cx="7772400" cy="2819400"/>
          </a:xfrm>
        </p:spPr>
        <p:txBody>
          <a:bodyPr/>
          <a:lstStyle/>
          <a:p>
            <a:pPr>
              <a:lnSpc>
                <a:spcPct val="110000"/>
              </a:lnSpc>
            </a:pPr>
            <a:r>
              <a:rPr lang="en-US" altLang="ko-KR" sz="2800" i="1"/>
              <a:t>P</a:t>
            </a:r>
            <a:r>
              <a:rPr lang="en-US" altLang="ko-KR" sz="2800"/>
              <a:t>(</a:t>
            </a:r>
            <a:r>
              <a:rPr lang="en-US" altLang="ko-KR" sz="2800" i="1"/>
              <a:t>h</a:t>
            </a:r>
            <a:r>
              <a:rPr lang="en-US" altLang="ko-KR" sz="2800"/>
              <a:t>) = prior probability of hypothesis </a:t>
            </a:r>
            <a:r>
              <a:rPr lang="en-US" altLang="ko-KR" sz="2800" i="1"/>
              <a:t>h</a:t>
            </a:r>
          </a:p>
          <a:p>
            <a:pPr>
              <a:lnSpc>
                <a:spcPct val="110000"/>
              </a:lnSpc>
            </a:pPr>
            <a:r>
              <a:rPr lang="en-US" altLang="ko-KR" sz="2800" i="1"/>
              <a:t>P</a:t>
            </a:r>
            <a:r>
              <a:rPr lang="en-US" altLang="ko-KR" sz="2800"/>
              <a:t>(</a:t>
            </a:r>
            <a:r>
              <a:rPr lang="en-US" altLang="ko-KR" sz="2800" i="1"/>
              <a:t>D</a:t>
            </a:r>
            <a:r>
              <a:rPr lang="en-US" altLang="ko-KR" sz="2800"/>
              <a:t>) = prior probability of training data </a:t>
            </a:r>
            <a:r>
              <a:rPr lang="en-US" altLang="ko-KR" sz="2800" i="1"/>
              <a:t>D</a:t>
            </a:r>
          </a:p>
          <a:p>
            <a:pPr>
              <a:lnSpc>
                <a:spcPct val="110000"/>
              </a:lnSpc>
            </a:pPr>
            <a:r>
              <a:rPr lang="en-US" altLang="ko-KR" sz="2800" i="1"/>
              <a:t>P</a:t>
            </a:r>
            <a:r>
              <a:rPr lang="en-US" altLang="ko-KR" sz="2800"/>
              <a:t>(</a:t>
            </a:r>
            <a:r>
              <a:rPr lang="en-US" altLang="ko-KR" sz="2800" i="1"/>
              <a:t>h</a:t>
            </a:r>
            <a:r>
              <a:rPr lang="en-US" altLang="ko-KR" sz="2800"/>
              <a:t>|</a:t>
            </a:r>
            <a:r>
              <a:rPr lang="en-US" altLang="ko-KR" sz="2800" i="1"/>
              <a:t>D</a:t>
            </a:r>
            <a:r>
              <a:rPr lang="en-US" altLang="ko-KR" sz="2800"/>
              <a:t>) = probability of </a:t>
            </a:r>
            <a:r>
              <a:rPr lang="en-US" altLang="ko-KR" sz="2800" i="1"/>
              <a:t>h</a:t>
            </a:r>
            <a:r>
              <a:rPr lang="en-US" altLang="ko-KR" sz="2800"/>
              <a:t> given </a:t>
            </a:r>
            <a:r>
              <a:rPr lang="en-US" altLang="ko-KR" sz="2800" i="1"/>
              <a:t>D</a:t>
            </a:r>
          </a:p>
          <a:p>
            <a:pPr>
              <a:lnSpc>
                <a:spcPct val="110000"/>
              </a:lnSpc>
            </a:pPr>
            <a:r>
              <a:rPr lang="en-US" altLang="ko-KR" sz="2800" i="1"/>
              <a:t>P</a:t>
            </a:r>
            <a:r>
              <a:rPr lang="en-US" altLang="ko-KR" sz="2800"/>
              <a:t>(</a:t>
            </a:r>
            <a:r>
              <a:rPr lang="en-US" altLang="ko-KR" sz="2800" i="1"/>
              <a:t>D</a:t>
            </a:r>
            <a:r>
              <a:rPr lang="en-US" altLang="ko-KR" sz="2800"/>
              <a:t>|</a:t>
            </a:r>
            <a:r>
              <a:rPr lang="en-US" altLang="ko-KR" sz="2800" i="1"/>
              <a:t>h</a:t>
            </a:r>
            <a:r>
              <a:rPr lang="en-US" altLang="ko-KR" sz="2800"/>
              <a:t>) = probability of </a:t>
            </a:r>
            <a:r>
              <a:rPr lang="en-US" altLang="ko-KR" sz="2800" i="1"/>
              <a:t>D</a:t>
            </a:r>
            <a:r>
              <a:rPr lang="en-US" altLang="ko-KR" sz="2800"/>
              <a:t> given </a:t>
            </a:r>
            <a:r>
              <a:rPr lang="en-US" altLang="ko-KR" sz="2800" i="1"/>
              <a:t>h</a:t>
            </a:r>
          </a:p>
          <a:p>
            <a:pPr>
              <a:lnSpc>
                <a:spcPct val="110000"/>
              </a:lnSpc>
            </a:pPr>
            <a:endParaRPr lang="en-US" altLang="ko-KR" sz="2800"/>
          </a:p>
        </p:txBody>
      </p:sp>
      <p:graphicFrame>
        <p:nvGraphicFramePr>
          <p:cNvPr id="190469" name="Object 5"/>
          <p:cNvGraphicFramePr>
            <a:graphicFrameLocks noChangeAspect="1"/>
          </p:cNvGraphicFramePr>
          <p:nvPr/>
        </p:nvGraphicFramePr>
        <p:xfrm>
          <a:off x="2895600" y="2057400"/>
          <a:ext cx="3324225" cy="925513"/>
        </p:xfrm>
        <a:graphic>
          <a:graphicData uri="http://schemas.openxmlformats.org/presentationml/2006/ole">
            <mc:AlternateContent xmlns:mc="http://schemas.openxmlformats.org/markup-compatibility/2006">
              <mc:Choice xmlns:v="urn:schemas-microsoft-com:vml" Requires="v">
                <p:oleObj spid="_x0000_s9315" name="비트맵 이미지" r:id="rId3" imgW="3704762" imgH="1028844" progId="Paint.Picture">
                  <p:embed/>
                </p:oleObj>
              </mc:Choice>
              <mc:Fallback>
                <p:oleObj name="비트맵 이미지" r:id="rId3" imgW="3704762" imgH="102884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057400"/>
                        <a:ext cx="332422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28680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9"/>
          <p:cNvSpPr txBox="1">
            <a:spLocks noGrp="1"/>
          </p:cNvSpPr>
          <p:nvPr>
            <p:ph type="title" idx="4294967295"/>
          </p:nvPr>
        </p:nvSpPr>
        <p:spPr>
          <a:xfrm>
            <a:off x="-1828800" y="32861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66092"/>
              </a:buClr>
              <a:buSzPts val="4400"/>
              <a:buFont typeface="Calibri"/>
              <a:buNone/>
            </a:pPr>
            <a:r>
              <a:rPr lang="en-US" dirty="0">
                <a:solidFill>
                  <a:srgbClr val="000000"/>
                </a:solidFill>
              </a:rPr>
              <a:t>Probability Theory</a:t>
            </a:r>
            <a:endParaRPr dirty="0">
              <a:solidFill>
                <a:srgbClr val="000000"/>
              </a:solidFill>
            </a:endParaRPr>
          </a:p>
        </p:txBody>
      </p:sp>
      <p:pic>
        <p:nvPicPr>
          <p:cNvPr id="701" name="Google Shape;701;p89"/>
          <p:cNvPicPr preferRelativeResize="0">
            <a:picLocks noGrp="1"/>
          </p:cNvPicPr>
          <p:nvPr>
            <p:ph type="body" idx="4294967295"/>
          </p:nvPr>
        </p:nvPicPr>
        <p:blipFill rotWithShape="1">
          <a:blip r:embed="rId3">
            <a:alphaModFix/>
          </a:blip>
          <a:srcRect/>
          <a:stretch/>
        </p:blipFill>
        <p:spPr>
          <a:xfrm>
            <a:off x="228600" y="1676400"/>
            <a:ext cx="7848600" cy="3709988"/>
          </a:xfrm>
          <a:prstGeom prst="rect">
            <a:avLst/>
          </a:prstGeom>
          <a:noFill/>
          <a:ln>
            <a:noFill/>
          </a:ln>
        </p:spPr>
      </p:pic>
    </p:spTree>
    <p:extLst>
      <p:ext uri="{BB962C8B-B14F-4D97-AF65-F5344CB8AC3E}">
        <p14:creationId xmlns:p14="http://schemas.microsoft.com/office/powerpoint/2010/main" val="4254395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883AEB92-3C87-47E8-8777-7A9008717E05}" type="slidenum">
              <a:rPr lang="en-US" altLang="ko-KR"/>
              <a:pPr/>
              <a:t>60</a:t>
            </a:fld>
            <a:endParaRPr lang="en-US" altLang="ko-KR"/>
          </a:p>
        </p:txBody>
      </p:sp>
      <p:sp>
        <p:nvSpPr>
          <p:cNvPr id="191490" name="Rectangle 2"/>
          <p:cNvSpPr>
            <a:spLocks noGrp="1" noChangeArrowheads="1"/>
          </p:cNvSpPr>
          <p:nvPr>
            <p:ph type="title"/>
          </p:nvPr>
        </p:nvSpPr>
        <p:spPr/>
        <p:txBody>
          <a:bodyPr/>
          <a:lstStyle/>
          <a:p>
            <a:r>
              <a:rPr lang="en-US" altLang="ko-KR"/>
              <a:t>Choosing Hypotheses</a:t>
            </a:r>
          </a:p>
        </p:txBody>
      </p:sp>
      <p:sp>
        <p:nvSpPr>
          <p:cNvPr id="191491" name="Rectangle 3"/>
          <p:cNvSpPr>
            <a:spLocks noGrp="1" noChangeArrowheads="1"/>
          </p:cNvSpPr>
          <p:nvPr>
            <p:ph type="body" idx="1"/>
          </p:nvPr>
        </p:nvSpPr>
        <p:spPr>
          <a:xfrm>
            <a:off x="762000" y="2514600"/>
            <a:ext cx="7772400" cy="3581400"/>
          </a:xfrm>
        </p:spPr>
        <p:txBody>
          <a:bodyPr/>
          <a:lstStyle/>
          <a:p>
            <a:pPr>
              <a:lnSpc>
                <a:spcPct val="80000"/>
              </a:lnSpc>
            </a:pPr>
            <a:r>
              <a:rPr lang="en-US" altLang="ko-KR" sz="2400"/>
              <a:t>Generally want the most probable hypothesis given the training data</a:t>
            </a:r>
          </a:p>
          <a:p>
            <a:pPr>
              <a:lnSpc>
                <a:spcPct val="80000"/>
              </a:lnSpc>
              <a:buFont typeface="Wingdings" panose="05000000000000000000" pitchFamily="2" charset="2"/>
              <a:buNone/>
            </a:pPr>
            <a:r>
              <a:rPr lang="en-US" altLang="ko-KR" sz="2400"/>
              <a:t>	</a:t>
            </a:r>
            <a:r>
              <a:rPr lang="en-US" altLang="ko-KR" sz="2400" i="1"/>
              <a:t>Maximum a posteriori</a:t>
            </a:r>
            <a:r>
              <a:rPr lang="en-US" altLang="ko-KR" sz="2400"/>
              <a:t> hypothesis </a:t>
            </a:r>
            <a:r>
              <a:rPr lang="en-US" altLang="ko-KR" sz="2400" i="1"/>
              <a:t>h</a:t>
            </a:r>
            <a:r>
              <a:rPr lang="en-US" altLang="ko-KR" sz="2400" i="1" baseline="-25000"/>
              <a:t>MAP</a:t>
            </a:r>
            <a:r>
              <a:rPr lang="en-US" altLang="ko-KR" sz="2400"/>
              <a:t>:</a:t>
            </a:r>
          </a:p>
          <a:p>
            <a:pPr>
              <a:lnSpc>
                <a:spcPct val="80000"/>
              </a:lnSpc>
              <a:buFont typeface="Wingdings" panose="05000000000000000000" pitchFamily="2" charset="2"/>
              <a:buNone/>
            </a:pPr>
            <a:endParaRPr lang="en-US" altLang="ko-KR" sz="2400"/>
          </a:p>
          <a:p>
            <a:pPr>
              <a:lnSpc>
                <a:spcPct val="80000"/>
              </a:lnSpc>
              <a:buFont typeface="Wingdings" panose="05000000000000000000" pitchFamily="2" charset="2"/>
              <a:buNone/>
            </a:pPr>
            <a:endParaRPr lang="en-US" altLang="ko-KR" sz="2400"/>
          </a:p>
          <a:p>
            <a:pPr>
              <a:lnSpc>
                <a:spcPct val="80000"/>
              </a:lnSpc>
              <a:buFont typeface="Wingdings" panose="05000000000000000000" pitchFamily="2" charset="2"/>
              <a:buNone/>
            </a:pPr>
            <a:endParaRPr lang="en-US" altLang="ko-KR" sz="3600"/>
          </a:p>
          <a:p>
            <a:pPr>
              <a:lnSpc>
                <a:spcPct val="80000"/>
              </a:lnSpc>
              <a:buFont typeface="Wingdings" panose="05000000000000000000" pitchFamily="2" charset="2"/>
              <a:buNone/>
            </a:pPr>
            <a:endParaRPr lang="en-US" altLang="ko-KR" sz="2400"/>
          </a:p>
          <a:p>
            <a:pPr>
              <a:lnSpc>
                <a:spcPct val="80000"/>
              </a:lnSpc>
            </a:pPr>
            <a:r>
              <a:rPr lang="en-US" altLang="ko-KR" sz="2400"/>
              <a:t>If assume </a:t>
            </a:r>
            <a:r>
              <a:rPr lang="en-US" altLang="ko-KR" sz="2400" i="1"/>
              <a:t>P</a:t>
            </a:r>
            <a:r>
              <a:rPr lang="en-US" altLang="ko-KR" sz="2400"/>
              <a:t>(</a:t>
            </a:r>
            <a:r>
              <a:rPr lang="en-US" altLang="ko-KR" sz="2400" i="1"/>
              <a:t>h</a:t>
            </a:r>
            <a:r>
              <a:rPr lang="en-US" altLang="ko-KR" sz="2400" i="1" baseline="-25000"/>
              <a:t>i</a:t>
            </a:r>
            <a:r>
              <a:rPr lang="en-US" altLang="ko-KR" sz="2400"/>
              <a:t>) = </a:t>
            </a:r>
            <a:r>
              <a:rPr lang="en-US" altLang="ko-KR" sz="2400" i="1"/>
              <a:t>P</a:t>
            </a:r>
            <a:r>
              <a:rPr lang="en-US" altLang="ko-KR" sz="2400"/>
              <a:t>(</a:t>
            </a:r>
            <a:r>
              <a:rPr lang="en-US" altLang="ko-KR" sz="2400" i="1"/>
              <a:t>h</a:t>
            </a:r>
            <a:r>
              <a:rPr lang="en-US" altLang="ko-KR" sz="2400" i="1" baseline="-25000"/>
              <a:t>j</a:t>
            </a:r>
            <a:r>
              <a:rPr lang="en-US" altLang="ko-KR" sz="2400"/>
              <a:t>) then can further simplify, and choose the </a:t>
            </a:r>
            <a:r>
              <a:rPr lang="en-US" altLang="ko-KR" sz="2400" i="1"/>
              <a:t>Maximum likelihood</a:t>
            </a:r>
            <a:r>
              <a:rPr lang="en-US" altLang="ko-KR" sz="2400"/>
              <a:t> (ML) hypothesis</a:t>
            </a:r>
          </a:p>
        </p:txBody>
      </p:sp>
      <p:graphicFrame>
        <p:nvGraphicFramePr>
          <p:cNvPr id="191492" name="Object 4"/>
          <p:cNvGraphicFramePr>
            <a:graphicFrameLocks noChangeAspect="1"/>
          </p:cNvGraphicFramePr>
          <p:nvPr/>
        </p:nvGraphicFramePr>
        <p:xfrm>
          <a:off x="3228975" y="1676400"/>
          <a:ext cx="2638425" cy="735013"/>
        </p:xfrm>
        <a:graphic>
          <a:graphicData uri="http://schemas.openxmlformats.org/presentationml/2006/ole">
            <mc:AlternateContent xmlns:mc="http://schemas.openxmlformats.org/markup-compatibility/2006">
              <mc:Choice xmlns:v="urn:schemas-microsoft-com:vml" Requires="v">
                <p:oleObj spid="_x0000_s10339" name="비트맵 이미지" r:id="rId3" imgW="3704762" imgH="1028844" progId="Paint.Picture">
                  <p:embed/>
                </p:oleObj>
              </mc:Choice>
              <mc:Fallback>
                <p:oleObj name="비트맵 이미지" r:id="rId3" imgW="3704762" imgH="102884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975" y="1676400"/>
                        <a:ext cx="2638425"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14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738" y="3657600"/>
            <a:ext cx="3319462"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4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943600"/>
            <a:ext cx="2514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3658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3ED1998-2552-4E45-9F30-7F4CDFFCC806}" type="slidenum">
              <a:rPr lang="en-US" altLang="ko-KR"/>
              <a:pPr/>
              <a:t>61</a:t>
            </a:fld>
            <a:endParaRPr lang="en-US" altLang="ko-KR"/>
          </a:p>
        </p:txBody>
      </p:sp>
      <p:sp>
        <p:nvSpPr>
          <p:cNvPr id="194562" name="Rectangle 2"/>
          <p:cNvSpPr>
            <a:spLocks noGrp="1" noChangeArrowheads="1"/>
          </p:cNvSpPr>
          <p:nvPr>
            <p:ph type="title"/>
          </p:nvPr>
        </p:nvSpPr>
        <p:spPr/>
        <p:txBody>
          <a:bodyPr/>
          <a:lstStyle/>
          <a:p>
            <a:r>
              <a:rPr lang="en-US" altLang="ko-KR" sz="3600" dirty="0"/>
              <a:t>Brute Force MAP </a:t>
            </a:r>
            <a:r>
              <a:rPr lang="en-US" altLang="ko-KR" sz="3600" dirty="0" smtClean="0"/>
              <a:t>Hypothesis</a:t>
            </a:r>
            <a:endParaRPr lang="en-US" altLang="ko-KR" sz="3600" dirty="0"/>
          </a:p>
        </p:txBody>
      </p:sp>
      <p:sp>
        <p:nvSpPr>
          <p:cNvPr id="194563"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r>
              <a:rPr lang="en-US" altLang="ko-KR" sz="2800" dirty="0"/>
              <a:t>For each hypothesis </a:t>
            </a:r>
            <a:r>
              <a:rPr lang="en-US" altLang="ko-KR" sz="2800" i="1" dirty="0"/>
              <a:t>h</a:t>
            </a:r>
            <a:r>
              <a:rPr lang="en-US" altLang="ko-KR" sz="2800" dirty="0"/>
              <a:t> in </a:t>
            </a:r>
            <a:r>
              <a:rPr lang="en-US" altLang="ko-KR" sz="2800" i="1" dirty="0"/>
              <a:t>H</a:t>
            </a:r>
            <a:r>
              <a:rPr lang="en-US" altLang="ko-KR" sz="2800" dirty="0"/>
              <a:t>, calculate the posterior probability</a:t>
            </a:r>
          </a:p>
          <a:p>
            <a:pPr marL="609600" indent="-609600">
              <a:buFont typeface="Wingdings" panose="05000000000000000000" pitchFamily="2" charset="2"/>
              <a:buAutoNum type="arabicPeriod"/>
            </a:pPr>
            <a:endParaRPr lang="en-US" altLang="ko-KR" sz="2800" dirty="0"/>
          </a:p>
          <a:p>
            <a:pPr marL="609600" indent="-609600">
              <a:buFont typeface="Wingdings" panose="05000000000000000000" pitchFamily="2" charset="2"/>
              <a:buAutoNum type="arabicPeriod"/>
            </a:pPr>
            <a:endParaRPr lang="en-US" altLang="ko-KR" sz="2800" dirty="0"/>
          </a:p>
          <a:p>
            <a:pPr marL="609600" indent="-609600">
              <a:buFont typeface="Wingdings" panose="05000000000000000000" pitchFamily="2" charset="2"/>
              <a:buAutoNum type="arabicPeriod"/>
            </a:pPr>
            <a:r>
              <a:rPr lang="en-US" altLang="ko-KR" sz="2800" dirty="0"/>
              <a:t>Output the hypothesis </a:t>
            </a:r>
            <a:r>
              <a:rPr lang="en-US" altLang="ko-KR" sz="2800" i="1" dirty="0" err="1"/>
              <a:t>h</a:t>
            </a:r>
            <a:r>
              <a:rPr lang="en-US" altLang="ko-KR" sz="2800" i="1" baseline="-25000" dirty="0" err="1"/>
              <a:t>MAP</a:t>
            </a:r>
            <a:r>
              <a:rPr lang="en-US" altLang="ko-KR" sz="2800" dirty="0"/>
              <a:t> with the highest posterior probability</a:t>
            </a:r>
          </a:p>
          <a:p>
            <a:pPr marL="609600" indent="-609600"/>
            <a:endParaRPr lang="en-US" altLang="ko-KR" sz="2800" dirty="0"/>
          </a:p>
        </p:txBody>
      </p:sp>
      <p:graphicFrame>
        <p:nvGraphicFramePr>
          <p:cNvPr id="194565" name="Object 5"/>
          <p:cNvGraphicFramePr>
            <a:graphicFrameLocks noChangeAspect="1"/>
          </p:cNvGraphicFramePr>
          <p:nvPr>
            <p:extLst>
              <p:ext uri="{D42A27DB-BD31-4B8C-83A1-F6EECF244321}">
                <p14:modId xmlns:p14="http://schemas.microsoft.com/office/powerpoint/2010/main" val="201390056"/>
              </p:ext>
            </p:extLst>
          </p:nvPr>
        </p:nvGraphicFramePr>
        <p:xfrm>
          <a:off x="2986087" y="2468562"/>
          <a:ext cx="3171825" cy="884238"/>
        </p:xfrm>
        <a:graphic>
          <a:graphicData uri="http://schemas.openxmlformats.org/presentationml/2006/ole">
            <mc:AlternateContent xmlns:mc="http://schemas.openxmlformats.org/markup-compatibility/2006">
              <mc:Choice xmlns:v="urn:schemas-microsoft-com:vml" Requires="v">
                <p:oleObj spid="_x0000_s11363" name="Bitmap Image" r:id="rId3" imgW="3705120" imgH="1028880" progId="Paint.Picture">
                  <p:embed/>
                </p:oleObj>
              </mc:Choice>
              <mc:Fallback>
                <p:oleObj name="Bitmap Image" r:id="rId3" imgW="3705120" imgH="1028880" progId="Paint.Picture">
                  <p:embed/>
                  <p:pic>
                    <p:nvPicPr>
                      <p:cNvPr id="0" name=""/>
                      <p:cNvPicPr>
                        <a:picLocks noChangeAspect="1" noChangeArrowheads="1"/>
                      </p:cNvPicPr>
                      <p:nvPr/>
                    </p:nvPicPr>
                    <p:blipFill>
                      <a:blip r:embed="rId4"/>
                      <a:srcRect/>
                      <a:stretch>
                        <a:fillRect/>
                      </a:stretch>
                    </p:blipFill>
                    <p:spPr bwMode="auto">
                      <a:xfrm>
                        <a:off x="2986087" y="2468562"/>
                        <a:ext cx="31718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456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648200"/>
            <a:ext cx="3105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4858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 Hypothesis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sz="2800" dirty="0" smtClean="0"/>
                  <a:t>Using Bayes theorem, we compute the MAP hypothesis for all probable hypothesis (or all unique class labels)</a:t>
                </a:r>
              </a:p>
              <a:p>
                <a:r>
                  <a:rPr lang="en-GB" sz="2800" dirty="0" smtClean="0"/>
                  <a:t>Identify the best hypothesis describing the data as</a:t>
                </a:r>
              </a:p>
              <a:p>
                <a:pPr marL="0" indent="0">
                  <a:buNone/>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h</m:t>
                          </m:r>
                        </m:e>
                        <m:sub>
                          <m:r>
                            <a:rPr lang="en-GB" sz="2800" b="0" i="1" smtClean="0">
                              <a:latin typeface="Cambria Math" panose="02040503050406030204" pitchFamily="18" charset="0"/>
                            </a:rPr>
                            <m:t>𝑀𝐴𝑃</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𝑎𝑟𝑔𝑚𝑎𝑥</m:t>
                          </m:r>
                        </m:e>
                        <m:sub>
                          <m:r>
                            <a:rPr lang="en-GB" sz="2800" b="0" i="1" smtClean="0">
                              <a:latin typeface="Cambria Math" panose="02040503050406030204" pitchFamily="18" charset="0"/>
                            </a:rPr>
                            <m:t>h</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𝐻</m:t>
                          </m:r>
                        </m:sub>
                      </m:sSub>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h</m:t>
                          </m:r>
                        </m:e>
                        <m:e>
                          <m:r>
                            <a:rPr lang="en-GB" sz="2800" b="0" i="1" smtClean="0">
                              <a:latin typeface="Cambria Math" panose="02040503050406030204" pitchFamily="18" charset="0"/>
                            </a:rPr>
                            <m:t>𝐷</m:t>
                          </m:r>
                        </m:e>
                      </m:d>
                    </m:oMath>
                  </m:oMathPara>
                </a14:m>
                <a:endParaRPr lang="en-GB" sz="2800" b="0" dirty="0" smtClean="0"/>
              </a:p>
              <a:p>
                <a:pPr marL="0" indent="0">
                  <a:buNone/>
                </a:pPr>
                <a:r>
                  <a:rPr lang="en-GB" sz="2800" dirty="0" smtClean="0"/>
                  <a:t>			</a:t>
                </a:r>
                <a14:m>
                  <m:oMath xmlns:m="http://schemas.openxmlformats.org/officeDocument/2006/math">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𝑎𝑟𝑔𝑚𝑎𝑥</m:t>
                        </m:r>
                      </m:e>
                      <m:sub>
                        <m:r>
                          <a:rPr lang="en-GB" sz="2800" b="0" i="1" smtClean="0">
                            <a:latin typeface="Cambria Math" panose="02040503050406030204" pitchFamily="18" charset="0"/>
                          </a:rPr>
                          <m:t>h</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𝐻</m:t>
                        </m:r>
                      </m:sub>
                    </m:sSub>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𝐷</m:t>
                            </m:r>
                          </m:e>
                          <m:e>
                            <m:r>
                              <a:rPr lang="en-GB" sz="2800" b="0" i="1" smtClean="0">
                                <a:latin typeface="Cambria Math" panose="02040503050406030204" pitchFamily="18" charset="0"/>
                              </a:rPr>
                              <m:t>h</m:t>
                            </m:r>
                          </m:e>
                        </m:d>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h</m:t>
                        </m:r>
                        <m:r>
                          <a:rPr lang="en-GB" sz="2800" b="0" i="1" smtClean="0">
                            <a:latin typeface="Cambria Math" panose="02040503050406030204" pitchFamily="18" charset="0"/>
                          </a:rPr>
                          <m:t>)</m:t>
                        </m:r>
                      </m:num>
                      <m:den>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𝐷</m:t>
                        </m:r>
                        <m:r>
                          <a:rPr lang="en-GB" sz="2800" b="0" i="1" smtClean="0">
                            <a:latin typeface="Cambria Math" panose="02040503050406030204" pitchFamily="18" charset="0"/>
                          </a:rPr>
                          <m:t>)</m:t>
                        </m:r>
                      </m:den>
                    </m:f>
                  </m:oMath>
                </a14:m>
                <a:endParaRPr lang="en-GB" sz="2800" dirty="0" smtClean="0"/>
              </a:p>
              <a:p>
                <a:pPr marL="0" indent="0">
                  <a:buNone/>
                </a:pPr>
                <a:r>
                  <a:rPr lang="en-GB" sz="2800" dirty="0"/>
                  <a:t>	</a:t>
                </a:r>
                <a:r>
                  <a:rPr lang="en-GB" sz="2800" dirty="0" smtClean="0"/>
                  <a:t>		=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𝑎𝑟𝑔𝑚𝑎𝑥</m:t>
                        </m:r>
                      </m:e>
                      <m:sub>
                        <m:r>
                          <a:rPr lang="en-GB" sz="2800" i="1">
                            <a:latin typeface="Cambria Math" panose="02040503050406030204" pitchFamily="18" charset="0"/>
                          </a:rPr>
                          <m:t>h</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𝐻</m:t>
                        </m:r>
                      </m:sub>
                    </m:sSub>
                    <m:r>
                      <a:rPr lang="en-GB" sz="2800" b="0" i="1" smtClean="0">
                        <a:latin typeface="Cambria Math" panose="02040503050406030204" pitchFamily="18" charset="0"/>
                        <a:ea typeface="Cambria Math" panose="02040503050406030204" pitchFamily="18" charset="0"/>
                      </a:rPr>
                      <m:t>𝑃</m:t>
                    </m:r>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𝐷</m:t>
                        </m:r>
                      </m:e>
                      <m:e>
                        <m:r>
                          <a:rPr lang="en-GB" sz="2800" b="0" i="1" smtClean="0">
                            <a:latin typeface="Cambria Math" panose="02040503050406030204" pitchFamily="18" charset="0"/>
                            <a:ea typeface="Cambria Math" panose="02040503050406030204" pitchFamily="18" charset="0"/>
                          </a:rPr>
                          <m:t>h</m:t>
                        </m:r>
                      </m:e>
                    </m:d>
                    <m:r>
                      <a:rPr lang="en-GB" sz="2800" b="0" i="1" smtClean="0">
                        <a:latin typeface="Cambria Math" panose="02040503050406030204" pitchFamily="18" charset="0"/>
                        <a:ea typeface="Cambria Math" panose="02040503050406030204" pitchFamily="18" charset="0"/>
                      </a:rPr>
                      <m:t>𝑃</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h</m:t>
                    </m:r>
                    <m:r>
                      <a:rPr lang="en-GB" sz="2800" b="0" i="1" smtClean="0">
                        <a:latin typeface="Cambria Math" panose="02040503050406030204" pitchFamily="18" charset="0"/>
                        <a:ea typeface="Cambria Math" panose="02040503050406030204" pitchFamily="18" charset="0"/>
                      </a:rPr>
                      <m:t>)</m:t>
                    </m:r>
                  </m:oMath>
                </a14:m>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1348"/>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62</a:t>
            </a:fld>
            <a:endParaRPr lang="en-US"/>
          </a:p>
        </p:txBody>
      </p:sp>
      <p:sp>
        <p:nvSpPr>
          <p:cNvPr id="7" name="TextBox 6"/>
          <p:cNvSpPr txBox="1"/>
          <p:nvPr/>
        </p:nvSpPr>
        <p:spPr>
          <a:xfrm>
            <a:off x="395536" y="5867400"/>
            <a:ext cx="3490664" cy="338554"/>
          </a:xfrm>
          <a:prstGeom prst="rect">
            <a:avLst/>
          </a:prstGeom>
          <a:noFill/>
        </p:spPr>
        <p:txBody>
          <a:bodyPr wrap="square" rtlCol="0">
            <a:spAutoFit/>
          </a:bodyPr>
          <a:lstStyle/>
          <a:p>
            <a:r>
              <a:rPr lang="en-GB" dirty="0" smtClean="0"/>
              <a:t>H: set of all hypothesis</a:t>
            </a:r>
            <a:endParaRPr lang="en-GB" dirty="0"/>
          </a:p>
        </p:txBody>
      </p:sp>
      <p:sp>
        <p:nvSpPr>
          <p:cNvPr id="8" name="TextBox 7"/>
          <p:cNvSpPr txBox="1"/>
          <p:nvPr/>
        </p:nvSpPr>
        <p:spPr>
          <a:xfrm>
            <a:off x="5090542" y="5682822"/>
            <a:ext cx="4151784" cy="584775"/>
          </a:xfrm>
          <a:prstGeom prst="rect">
            <a:avLst/>
          </a:prstGeom>
          <a:noFill/>
        </p:spPr>
        <p:txBody>
          <a:bodyPr wrap="square" rtlCol="0">
            <a:spAutoFit/>
          </a:bodyPr>
          <a:lstStyle/>
          <a:p>
            <a:r>
              <a:rPr lang="en-GB" dirty="0" smtClean="0"/>
              <a:t>P(D) is independent of h and is same for all hypothesis, therefore </a:t>
            </a:r>
            <a:r>
              <a:rPr lang="en-GB" dirty="0"/>
              <a:t>d</a:t>
            </a:r>
            <a:r>
              <a:rPr lang="en-GB" dirty="0" smtClean="0"/>
              <a:t>ropped</a:t>
            </a:r>
            <a:endParaRPr lang="en-GB" dirty="0"/>
          </a:p>
        </p:txBody>
      </p:sp>
    </p:spTree>
    <p:extLst>
      <p:ext uri="{BB962C8B-B14F-4D97-AF65-F5344CB8AC3E}">
        <p14:creationId xmlns:p14="http://schemas.microsoft.com/office/powerpoint/2010/main" val="16515582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 estimation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sz="2800" dirty="0" smtClean="0"/>
                  <a:t>When no prior information is available, all hypothesis are equally likely i.e. p(h</a:t>
                </a:r>
                <a:r>
                  <a:rPr lang="en-GB" sz="2800" baseline="-25000" dirty="0" smtClean="0"/>
                  <a:t>i</a:t>
                </a:r>
                <a:r>
                  <a:rPr lang="en-GB" sz="2800" dirty="0" smtClean="0"/>
                  <a:t>) = p(h</a:t>
                </a:r>
                <a:r>
                  <a:rPr lang="en-GB" sz="2800" baseline="-25000" dirty="0" smtClean="0"/>
                  <a:t>j</a:t>
                </a:r>
                <a:r>
                  <a:rPr lang="en-GB" sz="2800" dirty="0" smtClean="0"/>
                  <a:t>)</a:t>
                </a:r>
              </a:p>
              <a:p>
                <a:pPr lvl="1"/>
                <a:r>
                  <a:rPr lang="en-GB" sz="2400" dirty="0" smtClean="0"/>
                  <a:t>This is also true for a balanced class problem where all the classes are equally likely</a:t>
                </a:r>
              </a:p>
              <a:p>
                <a:pPr lvl="1"/>
                <a:r>
                  <a:rPr lang="en-GB" sz="2400" dirty="0" smtClean="0"/>
                  <a:t>This is known as Uniform prior</a:t>
                </a:r>
              </a:p>
              <a:p>
                <a:pPr lvl="1"/>
                <a:r>
                  <a:rPr lang="en-GB" sz="2400" dirty="0" smtClean="0"/>
                  <a:t>MAP hypothesis further simplifies to:</a:t>
                </a:r>
                <a:endParaRPr lang="en-GB" sz="2400" dirty="0"/>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𝑀𝐿</m:t>
                            </m:r>
                          </m:sub>
                        </m:sSub>
                        <m:r>
                          <a:rPr lang="en-GB" b="0" i="1" smtClean="0">
                            <a:latin typeface="Cambria Math" panose="02040503050406030204" pitchFamily="18" charset="0"/>
                          </a:rPr>
                          <m:t>=</m:t>
                        </m:r>
                        <m:r>
                          <a:rPr lang="en-GB" b="0" i="1" smtClean="0">
                            <a:latin typeface="Cambria Math" panose="02040503050406030204" pitchFamily="18" charset="0"/>
                          </a:rPr>
                          <m:t>𝑎𝑟𝑔𝑚𝑎𝑥</m:t>
                        </m:r>
                      </m:e>
                      <m:sub>
                        <m:r>
                          <a:rPr lang="en-GB" b="0" i="1" smtClean="0">
                            <a:latin typeface="Cambria Math" panose="02040503050406030204" pitchFamily="18" charset="0"/>
                          </a:rPr>
                          <m:t>h</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𝐻</m:t>
                        </m:r>
                      </m:sub>
                    </m:sSub>
                  </m:oMath>
                </a14:m>
                <a:r>
                  <a:rPr lang="en-US" dirty="0" smtClean="0"/>
                  <a:t>P(</a:t>
                </a:r>
                <a:r>
                  <a:rPr lang="en-US" dirty="0" err="1" smtClean="0"/>
                  <a:t>D|h</a:t>
                </a:r>
                <a:r>
                  <a:rPr lang="en-US" dirty="0" smtClean="0"/>
                  <a:t>)</a:t>
                </a:r>
              </a:p>
              <a:p>
                <a:pPr marL="0" indent="0">
                  <a:buNone/>
                </a:pPr>
                <a:r>
                  <a:rPr lang="en-US" sz="2800" dirty="0" smtClean="0"/>
                  <a:t>This is called Maximum Likelihood Hypothesis</a:t>
                </a: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1" t="-1348" r="-214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63</a:t>
            </a:fld>
            <a:endParaRPr lang="en-US"/>
          </a:p>
        </p:txBody>
      </p:sp>
    </p:spTree>
    <p:extLst>
      <p:ext uri="{BB962C8B-B14F-4D97-AF65-F5344CB8AC3E}">
        <p14:creationId xmlns:p14="http://schemas.microsoft.com/office/powerpoint/2010/main" val="605045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ML setting</a:t>
            </a:r>
            <a:endParaRPr lang="en-GB" dirty="0"/>
          </a:p>
        </p:txBody>
      </p:sp>
      <p:sp>
        <p:nvSpPr>
          <p:cNvPr id="3" name="Content Placeholder 2"/>
          <p:cNvSpPr>
            <a:spLocks noGrp="1"/>
          </p:cNvSpPr>
          <p:nvPr>
            <p:ph idx="1"/>
          </p:nvPr>
        </p:nvSpPr>
        <p:spPr/>
        <p:txBody>
          <a:bodyPr>
            <a:normAutofit/>
          </a:bodyPr>
          <a:lstStyle/>
          <a:p>
            <a:pPr>
              <a:lnSpc>
                <a:spcPct val="110000"/>
              </a:lnSpc>
            </a:pPr>
            <a:r>
              <a:rPr lang="en-GB" dirty="0" smtClean="0"/>
              <a:t>Bayesian Analysis</a:t>
            </a:r>
          </a:p>
          <a:p>
            <a:pPr lvl="1">
              <a:lnSpc>
                <a:spcPct val="110000"/>
              </a:lnSpc>
              <a:spcBef>
                <a:spcPts val="544"/>
              </a:spcBef>
              <a:buClr>
                <a:schemeClr val="dk1"/>
              </a:buClr>
              <a:buSzPts val="2720"/>
            </a:pPr>
            <a:r>
              <a:rPr lang="en-GB" sz="2400" dirty="0" smtClean="0"/>
              <a:t>start </a:t>
            </a:r>
            <a:r>
              <a:rPr lang="en-GB" sz="2400" dirty="0"/>
              <a:t>with </a:t>
            </a:r>
            <a:r>
              <a:rPr lang="en-GB" sz="2400" dirty="0" smtClean="0"/>
              <a:t>some belief about the system, </a:t>
            </a:r>
            <a:r>
              <a:rPr lang="en-GB" sz="2400" dirty="0"/>
              <a:t>called a prior. </a:t>
            </a:r>
          </a:p>
          <a:p>
            <a:pPr lvl="1">
              <a:lnSpc>
                <a:spcPct val="110000"/>
              </a:lnSpc>
              <a:spcBef>
                <a:spcPts val="544"/>
              </a:spcBef>
              <a:buClr>
                <a:schemeClr val="dk1"/>
              </a:buClr>
              <a:buSzPts val="2720"/>
            </a:pPr>
            <a:r>
              <a:rPr lang="en-GB" sz="2400" dirty="0" smtClean="0"/>
              <a:t>Then </a:t>
            </a:r>
            <a:r>
              <a:rPr lang="en-GB" sz="2400" dirty="0"/>
              <a:t>we obtain some data and use it to update our belief. </a:t>
            </a:r>
            <a:endParaRPr lang="en-GB" dirty="0"/>
          </a:p>
          <a:p>
            <a:pPr lvl="1">
              <a:lnSpc>
                <a:spcPct val="110000"/>
              </a:lnSpc>
              <a:spcBef>
                <a:spcPts val="544"/>
              </a:spcBef>
              <a:buClr>
                <a:schemeClr val="dk1"/>
              </a:buClr>
              <a:buSzPts val="2720"/>
            </a:pPr>
            <a:r>
              <a:rPr lang="en-GB" sz="2400" dirty="0"/>
              <a:t>The outcome is called a posterior. </a:t>
            </a:r>
            <a:endParaRPr lang="en-GB" sz="2400" dirty="0" smtClean="0"/>
          </a:p>
          <a:p>
            <a:pPr lvl="1">
              <a:lnSpc>
                <a:spcPct val="110000"/>
              </a:lnSpc>
              <a:spcBef>
                <a:spcPts val="544"/>
              </a:spcBef>
              <a:buClr>
                <a:schemeClr val="dk1"/>
              </a:buClr>
              <a:buSzPts val="2720"/>
            </a:pPr>
            <a:r>
              <a:rPr lang="en-US" sz="2400" dirty="0" smtClean="0"/>
              <a:t>People </a:t>
            </a:r>
            <a:r>
              <a:rPr lang="en-US" sz="2400" dirty="0"/>
              <a:t>often use likelihood for evaluation of models: a model that gives higher likelihood to real data is better</a:t>
            </a:r>
            <a:endParaRPr lang="en-GB" sz="2400" dirty="0" smtClean="0"/>
          </a:p>
          <a:p>
            <a:pPr marL="457200" lvl="1" indent="0">
              <a:buNone/>
            </a:pPr>
            <a:endParaRPr lang="en-GB"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64</a:t>
            </a:fld>
            <a:endParaRPr lang="en-US"/>
          </a:p>
        </p:txBody>
      </p:sp>
    </p:spTree>
    <p:extLst>
      <p:ext uri="{BB962C8B-B14F-4D97-AF65-F5344CB8AC3E}">
        <p14:creationId xmlns:p14="http://schemas.microsoft.com/office/powerpoint/2010/main" val="19158501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ML Setting</a:t>
            </a:r>
            <a:endParaRPr lang="en-GB" dirty="0"/>
          </a:p>
        </p:txBody>
      </p:sp>
      <p:sp>
        <p:nvSpPr>
          <p:cNvPr id="3" name="Content Placeholder 2"/>
          <p:cNvSpPr>
            <a:spLocks noGrp="1"/>
          </p:cNvSpPr>
          <p:nvPr>
            <p:ph idx="1"/>
          </p:nvPr>
        </p:nvSpPr>
        <p:spPr>
          <a:xfrm>
            <a:off x="395536" y="1418046"/>
            <a:ext cx="8229600" cy="4525963"/>
          </a:xfrm>
        </p:spPr>
        <p:txBody>
          <a:bodyPr>
            <a:noAutofit/>
          </a:bodyPr>
          <a:lstStyle/>
          <a:p>
            <a:pPr lvl="0">
              <a:spcBef>
                <a:spcPts val="0"/>
              </a:spcBef>
              <a:buClr>
                <a:schemeClr val="dk1"/>
              </a:buClr>
              <a:buSzPts val="2380"/>
            </a:pPr>
            <a:r>
              <a:rPr lang="en-GB" sz="2400" dirty="0" smtClean="0"/>
              <a:t>P(h </a:t>
            </a:r>
            <a:r>
              <a:rPr lang="en-GB" sz="2400" dirty="0"/>
              <a:t>| </a:t>
            </a:r>
            <a:r>
              <a:rPr lang="en-GB" sz="2400" dirty="0" smtClean="0"/>
              <a:t>D) </a:t>
            </a:r>
            <a:r>
              <a:rPr lang="en-GB" sz="2400" dirty="0"/>
              <a:t>a </a:t>
            </a:r>
            <a:r>
              <a:rPr lang="en-GB" sz="2400" dirty="0" smtClean="0"/>
              <a:t>posterior</a:t>
            </a:r>
            <a:r>
              <a:rPr lang="en-GB" sz="2400" dirty="0"/>
              <a:t> </a:t>
            </a:r>
            <a:r>
              <a:rPr lang="en-GB" sz="2400" dirty="0" smtClean="0"/>
              <a:t>determines the class label</a:t>
            </a:r>
            <a:endParaRPr lang="en-GB" sz="2400" dirty="0"/>
          </a:p>
          <a:p>
            <a:pPr lvl="0">
              <a:spcBef>
                <a:spcPts val="476"/>
              </a:spcBef>
              <a:buClr>
                <a:schemeClr val="dk1"/>
              </a:buClr>
              <a:buSzPts val="2380"/>
            </a:pPr>
            <a:r>
              <a:rPr lang="en-GB" sz="2400" dirty="0"/>
              <a:t>It’s a probability distribution over model parameters obtained from prior beliefs and data</a:t>
            </a:r>
            <a:r>
              <a:rPr lang="en-GB" sz="2400" dirty="0" smtClean="0"/>
              <a:t>. </a:t>
            </a:r>
            <a:endParaRPr lang="en-GB" sz="2400" dirty="0"/>
          </a:p>
          <a:p>
            <a:pPr lvl="0">
              <a:spcBef>
                <a:spcPts val="476"/>
              </a:spcBef>
              <a:buClr>
                <a:schemeClr val="dk1"/>
              </a:buClr>
              <a:buSzPts val="2380"/>
            </a:pPr>
            <a:r>
              <a:rPr lang="en-GB" sz="2400" dirty="0"/>
              <a:t>When one uses likelihood to get point estimates of model parameters, it’s called </a:t>
            </a:r>
            <a:r>
              <a:rPr lang="en-GB" sz="2400" dirty="0" smtClean="0"/>
              <a:t>Maximum Likelihood estimation or </a:t>
            </a:r>
            <a:r>
              <a:rPr lang="en-GB" sz="2400" dirty="0"/>
              <a:t>MLE. </a:t>
            </a:r>
            <a:r>
              <a:rPr lang="en-GB" sz="2400" dirty="0" smtClean="0"/>
              <a:t> </a:t>
            </a:r>
            <a:endParaRPr lang="en-GB" sz="2400" dirty="0"/>
          </a:p>
          <a:p>
            <a:pPr lvl="0">
              <a:spcBef>
                <a:spcPts val="476"/>
              </a:spcBef>
              <a:buClr>
                <a:schemeClr val="dk1"/>
              </a:buClr>
              <a:buSzPts val="2380"/>
            </a:pPr>
            <a:r>
              <a:rPr lang="en-GB" sz="2400" dirty="0"/>
              <a:t>If one also takes the prior into account, then it’s </a:t>
            </a:r>
            <a:r>
              <a:rPr lang="en-GB" sz="2400" dirty="0" smtClean="0"/>
              <a:t>maximum a posteriori estimation (</a:t>
            </a:r>
            <a:r>
              <a:rPr lang="en-GB" sz="2400" dirty="0"/>
              <a:t>MAP). </a:t>
            </a:r>
          </a:p>
          <a:p>
            <a:pPr lvl="0">
              <a:spcBef>
                <a:spcPts val="476"/>
              </a:spcBef>
              <a:buClr>
                <a:schemeClr val="dk1"/>
              </a:buClr>
              <a:buSzPts val="2380"/>
            </a:pPr>
            <a:r>
              <a:rPr lang="en-GB" sz="2400" dirty="0"/>
              <a:t>MLE and MAP are the same if the prior is </a:t>
            </a:r>
            <a:r>
              <a:rPr lang="en-GB" sz="2400" dirty="0" smtClean="0"/>
              <a:t>uniform</a:t>
            </a:r>
          </a:p>
          <a:p>
            <a:pPr lvl="0">
              <a:spcBef>
                <a:spcPts val="476"/>
              </a:spcBef>
              <a:buClr>
                <a:schemeClr val="dk1"/>
              </a:buClr>
              <a:buSzPts val="2380"/>
            </a:pPr>
            <a:r>
              <a:rPr lang="en-GB" sz="2400" dirty="0" smtClean="0"/>
              <a:t>This forms the basis for Naïve Bayes classifier</a:t>
            </a:r>
            <a:endParaRPr lang="en-GB" sz="2400"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pPr>
                <a:defRPr/>
              </a:pPr>
              <a:t>65</a:t>
            </a:fld>
            <a:endParaRPr lang="en-US"/>
          </a:p>
        </p:txBody>
      </p:sp>
    </p:spTree>
    <p:extLst>
      <p:ext uri="{BB962C8B-B14F-4D97-AF65-F5344CB8AC3E}">
        <p14:creationId xmlns:p14="http://schemas.microsoft.com/office/powerpoint/2010/main" val="35912143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5AF495-58E4-406B-9BA4-C2A374E6EF10}" type="slidenum">
              <a:rPr lang="en-US" altLang="ko-KR"/>
              <a:pPr/>
              <a:t>66</a:t>
            </a:fld>
            <a:endParaRPr lang="en-US" altLang="ko-KR"/>
          </a:p>
        </p:txBody>
      </p:sp>
      <p:sp>
        <p:nvSpPr>
          <p:cNvPr id="195586" name="Rectangle 2"/>
          <p:cNvSpPr>
            <a:spLocks noGrp="1" noChangeArrowheads="1"/>
          </p:cNvSpPr>
          <p:nvPr>
            <p:ph type="title"/>
          </p:nvPr>
        </p:nvSpPr>
        <p:spPr/>
        <p:txBody>
          <a:bodyPr/>
          <a:lstStyle/>
          <a:p>
            <a:r>
              <a:rPr lang="en-US" altLang="ko-KR" dirty="0"/>
              <a:t>Relation to Concept </a:t>
            </a:r>
            <a:r>
              <a:rPr lang="en-US" altLang="ko-KR" dirty="0" smtClean="0"/>
              <a:t>Learning</a:t>
            </a:r>
            <a:endParaRPr lang="en-US" altLang="ko-KR" dirty="0"/>
          </a:p>
        </p:txBody>
      </p:sp>
      <p:sp>
        <p:nvSpPr>
          <p:cNvPr id="195587" name="Rectangle 3"/>
          <p:cNvSpPr>
            <a:spLocks noGrp="1" noChangeArrowheads="1"/>
          </p:cNvSpPr>
          <p:nvPr>
            <p:ph type="body" idx="1"/>
          </p:nvPr>
        </p:nvSpPr>
        <p:spPr>
          <a:xfrm>
            <a:off x="228600" y="1371600"/>
            <a:ext cx="8382000" cy="4724400"/>
          </a:xfrm>
        </p:spPr>
        <p:txBody>
          <a:bodyPr>
            <a:normAutofit/>
          </a:bodyPr>
          <a:lstStyle/>
          <a:p>
            <a:pPr marL="57150" indent="0">
              <a:lnSpc>
                <a:spcPct val="110000"/>
              </a:lnSpc>
              <a:buNone/>
            </a:pPr>
            <a:r>
              <a:rPr lang="en-US" dirty="0" smtClean="0"/>
              <a:t>Concept </a:t>
            </a:r>
            <a:r>
              <a:rPr lang="en-US" dirty="0"/>
              <a:t>learning can be formulated as </a:t>
            </a:r>
            <a:endParaRPr lang="en-US" dirty="0" smtClean="0"/>
          </a:p>
          <a:p>
            <a:pPr lvl="1">
              <a:lnSpc>
                <a:spcPct val="110000"/>
              </a:lnSpc>
            </a:pPr>
            <a:r>
              <a:rPr lang="en-US" dirty="0" smtClean="0"/>
              <a:t>problem </a:t>
            </a:r>
            <a:r>
              <a:rPr lang="en-US" dirty="0"/>
              <a:t>of searching through a predefined space of potential </a:t>
            </a:r>
            <a:r>
              <a:rPr lang="en-US" dirty="0" smtClean="0"/>
              <a:t>hypotheses </a:t>
            </a:r>
            <a:r>
              <a:rPr lang="en-US" altLang="ko-KR" dirty="0"/>
              <a:t>space </a:t>
            </a:r>
            <a:r>
              <a:rPr lang="en-US" altLang="ko-KR" i="1" dirty="0"/>
              <a:t>H</a:t>
            </a:r>
            <a:r>
              <a:rPr lang="en-US" dirty="0" smtClean="0"/>
              <a:t> </a:t>
            </a:r>
            <a:r>
              <a:rPr lang="en-US" dirty="0"/>
              <a:t>for the hypothesis that best fits the training </a:t>
            </a:r>
            <a:r>
              <a:rPr lang="en-US" dirty="0" smtClean="0"/>
              <a:t>examples </a:t>
            </a:r>
            <a:r>
              <a:rPr lang="en-US" altLang="ko-KR" i="1" dirty="0"/>
              <a:t>D</a:t>
            </a:r>
          </a:p>
          <a:p>
            <a:pPr marL="0" indent="0">
              <a:lnSpc>
                <a:spcPct val="110000"/>
              </a:lnSpc>
              <a:buNone/>
            </a:pPr>
            <a:endParaRPr lang="en-US" altLang="ko-KR" sz="2800" dirty="0"/>
          </a:p>
        </p:txBody>
      </p:sp>
    </p:spTree>
    <p:extLst>
      <p:ext uri="{BB962C8B-B14F-4D97-AF65-F5344CB8AC3E}">
        <p14:creationId xmlns:p14="http://schemas.microsoft.com/office/powerpoint/2010/main" val="6643239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C04AACE-9BE5-4D8C-BF8E-8F7F870DF243}" type="slidenum">
              <a:rPr lang="en-US" altLang="ko-KR"/>
              <a:pPr/>
              <a:t>67</a:t>
            </a:fld>
            <a:endParaRPr lang="en-US" altLang="ko-KR"/>
          </a:p>
        </p:txBody>
      </p:sp>
      <p:sp>
        <p:nvSpPr>
          <p:cNvPr id="208898" name="Rectangle 2"/>
          <p:cNvSpPr>
            <a:spLocks noGrp="1" noChangeArrowheads="1"/>
          </p:cNvSpPr>
          <p:nvPr>
            <p:ph type="title"/>
          </p:nvPr>
        </p:nvSpPr>
        <p:spPr/>
        <p:txBody>
          <a:bodyPr/>
          <a:lstStyle/>
          <a:p>
            <a:r>
              <a:rPr lang="en-US" altLang="ko-KR" dirty="0"/>
              <a:t>Relation to Concept </a:t>
            </a:r>
            <a:r>
              <a:rPr lang="en-US" altLang="ko-KR" dirty="0" smtClean="0"/>
              <a:t>Learning</a:t>
            </a:r>
            <a:endParaRPr lang="en-US" altLang="ko-KR" dirty="0"/>
          </a:p>
        </p:txBody>
      </p:sp>
      <p:sp>
        <p:nvSpPr>
          <p:cNvPr id="208899" name="Rectangle 3"/>
          <p:cNvSpPr>
            <a:spLocks noGrp="1" noChangeArrowheads="1"/>
          </p:cNvSpPr>
          <p:nvPr>
            <p:ph type="body" idx="1"/>
          </p:nvPr>
        </p:nvSpPr>
        <p:spPr>
          <a:xfrm>
            <a:off x="381000" y="1447800"/>
            <a:ext cx="8229600" cy="4525963"/>
          </a:xfrm>
        </p:spPr>
        <p:txBody>
          <a:bodyPr/>
          <a:lstStyle/>
          <a:p>
            <a:pPr>
              <a:lnSpc>
                <a:spcPct val="110000"/>
              </a:lnSpc>
            </a:pPr>
            <a:r>
              <a:rPr lang="en-US" altLang="ko-KR" sz="2400" dirty="0"/>
              <a:t>Assume fixed set of instances &lt;</a:t>
            </a:r>
            <a:r>
              <a:rPr lang="en-US" altLang="ko-KR" sz="2400" i="1" dirty="0"/>
              <a:t>x</a:t>
            </a:r>
            <a:r>
              <a:rPr lang="en-US" altLang="ko-KR" sz="2400" baseline="-25000" dirty="0"/>
              <a:t>1</a:t>
            </a:r>
            <a:r>
              <a:rPr lang="en-US" altLang="ko-KR" sz="2400" dirty="0"/>
              <a:t>,…, </a:t>
            </a:r>
            <a:r>
              <a:rPr lang="en-US" altLang="ko-KR" sz="2400" i="1" dirty="0"/>
              <a:t>x</a:t>
            </a:r>
            <a:r>
              <a:rPr lang="en-US" altLang="ko-KR" sz="2400" i="1" baseline="-25000" dirty="0"/>
              <a:t>m</a:t>
            </a:r>
            <a:r>
              <a:rPr lang="en-US" altLang="ko-KR" sz="2400" dirty="0"/>
              <a:t>&gt; </a:t>
            </a:r>
          </a:p>
          <a:p>
            <a:pPr>
              <a:lnSpc>
                <a:spcPct val="110000"/>
              </a:lnSpc>
            </a:pPr>
            <a:r>
              <a:rPr lang="en-US" altLang="ko-KR" sz="2400" dirty="0"/>
              <a:t>Assume </a:t>
            </a:r>
            <a:r>
              <a:rPr lang="en-US" altLang="ko-KR" sz="2400" i="1" dirty="0"/>
              <a:t>D</a:t>
            </a:r>
            <a:r>
              <a:rPr lang="en-US" altLang="ko-KR" sz="2400" dirty="0"/>
              <a:t> is the set of classifications: </a:t>
            </a:r>
            <a:r>
              <a:rPr lang="en-US" altLang="ko-KR" sz="2400" i="1" dirty="0"/>
              <a:t>D</a:t>
            </a:r>
            <a:r>
              <a:rPr lang="en-US" altLang="ko-KR" sz="2400" dirty="0"/>
              <a:t> = &lt;</a:t>
            </a:r>
            <a:r>
              <a:rPr lang="en-US" altLang="ko-KR" sz="2400" i="1" dirty="0"/>
              <a:t>c</a:t>
            </a:r>
            <a:r>
              <a:rPr lang="en-US" altLang="ko-KR" sz="2400" dirty="0"/>
              <a:t>(</a:t>
            </a:r>
            <a:r>
              <a:rPr lang="en-US" altLang="ko-KR" sz="2400" i="1" dirty="0"/>
              <a:t>x</a:t>
            </a:r>
            <a:r>
              <a:rPr lang="en-US" altLang="ko-KR" sz="2400" baseline="-25000" dirty="0"/>
              <a:t>1</a:t>
            </a:r>
            <a:r>
              <a:rPr lang="en-US" altLang="ko-KR" sz="2400" dirty="0"/>
              <a:t>),…,</a:t>
            </a:r>
            <a:r>
              <a:rPr lang="en-US" altLang="ko-KR" sz="2400" i="1" dirty="0"/>
              <a:t>c</a:t>
            </a:r>
            <a:r>
              <a:rPr lang="en-US" altLang="ko-KR" sz="2400" dirty="0"/>
              <a:t>(</a:t>
            </a:r>
            <a:r>
              <a:rPr lang="en-US" altLang="ko-KR" sz="2400" i="1" dirty="0" err="1"/>
              <a:t>x</a:t>
            </a:r>
            <a:r>
              <a:rPr lang="en-US" altLang="ko-KR" sz="2400" i="1" baseline="-25000" dirty="0" err="1"/>
              <a:t>m</a:t>
            </a:r>
            <a:r>
              <a:rPr lang="en-US" altLang="ko-KR" sz="2400" dirty="0"/>
              <a:t>)&gt; </a:t>
            </a:r>
          </a:p>
          <a:p>
            <a:pPr>
              <a:lnSpc>
                <a:spcPct val="110000"/>
              </a:lnSpc>
            </a:pPr>
            <a:r>
              <a:rPr lang="en-US" altLang="ko-KR" sz="2400" dirty="0"/>
              <a:t>Choose </a:t>
            </a:r>
            <a:r>
              <a:rPr lang="en-US" altLang="ko-KR" sz="2400" i="1" dirty="0"/>
              <a:t>P</a:t>
            </a:r>
            <a:r>
              <a:rPr lang="en-US" altLang="ko-KR" sz="2400" dirty="0"/>
              <a:t>(</a:t>
            </a:r>
            <a:r>
              <a:rPr lang="en-US" altLang="ko-KR" sz="2400" i="1" dirty="0" err="1"/>
              <a:t>D</a:t>
            </a:r>
            <a:r>
              <a:rPr lang="en-US" altLang="ko-KR" sz="2400" dirty="0" err="1"/>
              <a:t>|</a:t>
            </a:r>
            <a:r>
              <a:rPr lang="en-US" altLang="ko-KR" sz="2400" i="1" dirty="0" err="1"/>
              <a:t>h</a:t>
            </a:r>
            <a:r>
              <a:rPr lang="en-US" altLang="ko-KR" sz="2400" dirty="0"/>
              <a:t>):</a:t>
            </a:r>
          </a:p>
          <a:p>
            <a:pPr lvl="1">
              <a:lnSpc>
                <a:spcPct val="110000"/>
              </a:lnSpc>
              <a:buFont typeface="Wingdings" panose="05000000000000000000" pitchFamily="2" charset="2"/>
              <a:buChar char="§"/>
            </a:pPr>
            <a:r>
              <a:rPr lang="en-US" altLang="ko-KR" sz="2000" i="1" dirty="0"/>
              <a:t>P</a:t>
            </a:r>
            <a:r>
              <a:rPr lang="en-US" altLang="ko-KR" sz="2000" dirty="0"/>
              <a:t>(</a:t>
            </a:r>
            <a:r>
              <a:rPr lang="en-US" altLang="ko-KR" sz="2000" i="1" dirty="0" err="1"/>
              <a:t>D</a:t>
            </a:r>
            <a:r>
              <a:rPr lang="en-US" altLang="ko-KR" sz="2000" dirty="0" err="1"/>
              <a:t>|</a:t>
            </a:r>
            <a:r>
              <a:rPr lang="en-US" altLang="ko-KR" sz="2000" i="1" dirty="0" err="1"/>
              <a:t>h</a:t>
            </a:r>
            <a:r>
              <a:rPr lang="en-US" altLang="ko-KR" sz="2000" dirty="0"/>
              <a:t>) = 1 if </a:t>
            </a:r>
            <a:r>
              <a:rPr lang="en-US" altLang="ko-KR" sz="2000" i="1" dirty="0"/>
              <a:t>h</a:t>
            </a:r>
            <a:r>
              <a:rPr lang="en-US" altLang="ko-KR" sz="2000" dirty="0"/>
              <a:t> consistent with </a:t>
            </a:r>
            <a:r>
              <a:rPr lang="en-US" altLang="ko-KR" sz="2000" i="1" dirty="0"/>
              <a:t>D</a:t>
            </a:r>
          </a:p>
          <a:p>
            <a:pPr lvl="1">
              <a:lnSpc>
                <a:spcPct val="110000"/>
              </a:lnSpc>
              <a:buFont typeface="Wingdings" panose="05000000000000000000" pitchFamily="2" charset="2"/>
              <a:buChar char="§"/>
            </a:pPr>
            <a:r>
              <a:rPr lang="en-US" altLang="ko-KR" sz="2000" i="1" dirty="0"/>
              <a:t>P</a:t>
            </a:r>
            <a:r>
              <a:rPr lang="en-US" altLang="ko-KR" sz="2000" dirty="0"/>
              <a:t>(</a:t>
            </a:r>
            <a:r>
              <a:rPr lang="en-US" altLang="ko-KR" sz="2000" i="1" dirty="0" err="1"/>
              <a:t>D</a:t>
            </a:r>
            <a:r>
              <a:rPr lang="en-US" altLang="ko-KR" sz="2000" dirty="0" err="1"/>
              <a:t>|</a:t>
            </a:r>
            <a:r>
              <a:rPr lang="en-US" altLang="ko-KR" sz="2000" i="1" dirty="0" err="1"/>
              <a:t>h</a:t>
            </a:r>
            <a:r>
              <a:rPr lang="en-US" altLang="ko-KR" sz="2000" dirty="0"/>
              <a:t>) = 0 otherwise</a:t>
            </a:r>
          </a:p>
          <a:p>
            <a:pPr>
              <a:lnSpc>
                <a:spcPct val="110000"/>
              </a:lnSpc>
            </a:pPr>
            <a:r>
              <a:rPr lang="en-US" altLang="ko-KR" sz="2400" dirty="0"/>
              <a:t>Choose </a:t>
            </a:r>
            <a:r>
              <a:rPr lang="en-US" altLang="ko-KR" sz="2400" i="1" dirty="0"/>
              <a:t>P</a:t>
            </a:r>
            <a:r>
              <a:rPr lang="en-US" altLang="ko-KR" sz="2400" dirty="0"/>
              <a:t>(</a:t>
            </a:r>
            <a:r>
              <a:rPr lang="en-US" altLang="ko-KR" sz="2400" i="1" dirty="0"/>
              <a:t>h</a:t>
            </a:r>
            <a:r>
              <a:rPr lang="en-US" altLang="ko-KR" sz="2400" dirty="0"/>
              <a:t>) to be </a:t>
            </a:r>
            <a:r>
              <a:rPr lang="en-US" altLang="ko-KR" sz="2400" i="1" dirty="0"/>
              <a:t>uniform</a:t>
            </a:r>
            <a:r>
              <a:rPr lang="en-US" altLang="ko-KR" sz="2400" dirty="0"/>
              <a:t> distribution</a:t>
            </a:r>
          </a:p>
          <a:p>
            <a:pPr lvl="1">
              <a:lnSpc>
                <a:spcPct val="110000"/>
              </a:lnSpc>
              <a:buFont typeface="Wingdings" panose="05000000000000000000" pitchFamily="2" charset="2"/>
              <a:buChar char="§"/>
            </a:pPr>
            <a:r>
              <a:rPr lang="en-US" altLang="ko-KR" sz="2000" i="1" dirty="0"/>
              <a:t>P</a:t>
            </a:r>
            <a:r>
              <a:rPr lang="en-US" altLang="ko-KR" sz="2000" dirty="0"/>
              <a:t>(</a:t>
            </a:r>
            <a:r>
              <a:rPr lang="en-US" altLang="ko-KR" sz="2000" i="1" dirty="0"/>
              <a:t>h</a:t>
            </a:r>
            <a:r>
              <a:rPr lang="en-US" altLang="ko-KR" sz="2000" dirty="0"/>
              <a:t>) = 1/|</a:t>
            </a:r>
            <a:r>
              <a:rPr lang="en-US" altLang="ko-KR" sz="2000" i="1" dirty="0"/>
              <a:t>H</a:t>
            </a:r>
            <a:r>
              <a:rPr lang="en-US" altLang="ko-KR" sz="2000" dirty="0"/>
              <a:t>| </a:t>
            </a:r>
            <a:r>
              <a:rPr lang="en-US" altLang="ko-KR" sz="2000" dirty="0" smtClean="0"/>
              <a:t>	for </a:t>
            </a:r>
            <a:r>
              <a:rPr lang="en-US" altLang="ko-KR" sz="2000" dirty="0"/>
              <a:t>all </a:t>
            </a:r>
            <a:r>
              <a:rPr lang="en-US" altLang="ko-KR" sz="2000" i="1" dirty="0"/>
              <a:t>h</a:t>
            </a:r>
            <a:r>
              <a:rPr lang="en-US" altLang="ko-KR" sz="2000" dirty="0"/>
              <a:t> in </a:t>
            </a:r>
            <a:r>
              <a:rPr lang="en-US" altLang="ko-KR" sz="2000" i="1" dirty="0"/>
              <a:t>H</a:t>
            </a:r>
          </a:p>
          <a:p>
            <a:pPr>
              <a:lnSpc>
                <a:spcPct val="110000"/>
              </a:lnSpc>
            </a:pPr>
            <a:endParaRPr lang="en-US" altLang="ko-KR" sz="2400" dirty="0"/>
          </a:p>
        </p:txBody>
      </p:sp>
    </p:spTree>
    <p:extLst>
      <p:ext uri="{BB962C8B-B14F-4D97-AF65-F5344CB8AC3E}">
        <p14:creationId xmlns:p14="http://schemas.microsoft.com/office/powerpoint/2010/main" val="2584328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C04AACE-9BE5-4D8C-BF8E-8F7F870DF243}" type="slidenum">
              <a:rPr lang="en-US" altLang="ko-KR"/>
              <a:pPr/>
              <a:t>68</a:t>
            </a:fld>
            <a:endParaRPr lang="en-US" altLang="ko-KR"/>
          </a:p>
        </p:txBody>
      </p:sp>
      <p:sp>
        <p:nvSpPr>
          <p:cNvPr id="208898" name="Rectangle 2"/>
          <p:cNvSpPr>
            <a:spLocks noGrp="1" noChangeArrowheads="1"/>
          </p:cNvSpPr>
          <p:nvPr>
            <p:ph type="title"/>
          </p:nvPr>
        </p:nvSpPr>
        <p:spPr/>
        <p:txBody>
          <a:bodyPr/>
          <a:lstStyle/>
          <a:p>
            <a:r>
              <a:rPr lang="en-US" altLang="ko-KR" dirty="0"/>
              <a:t>Relation to Concept </a:t>
            </a:r>
            <a:r>
              <a:rPr lang="en-US" altLang="ko-KR" dirty="0" smtClean="0"/>
              <a:t>Learning</a:t>
            </a:r>
            <a:endParaRPr lang="en-US" altLang="ko-KR" dirty="0"/>
          </a:p>
        </p:txBody>
      </p:sp>
      <p:sp>
        <p:nvSpPr>
          <p:cNvPr id="208899" name="Rectangle 3"/>
          <p:cNvSpPr>
            <a:spLocks noGrp="1" noChangeArrowheads="1"/>
          </p:cNvSpPr>
          <p:nvPr>
            <p:ph type="body" idx="1"/>
          </p:nvPr>
        </p:nvSpPr>
        <p:spPr>
          <a:xfrm>
            <a:off x="381000" y="1447800"/>
            <a:ext cx="8763000" cy="4525963"/>
          </a:xfrm>
        </p:spPr>
        <p:txBody>
          <a:bodyPr/>
          <a:lstStyle/>
          <a:p>
            <a:pPr>
              <a:lnSpc>
                <a:spcPct val="110000"/>
              </a:lnSpc>
            </a:pPr>
            <a:r>
              <a:rPr lang="en-US" altLang="ko-KR" sz="2400" dirty="0" smtClean="0"/>
              <a:t>P(</a:t>
            </a:r>
            <a:r>
              <a:rPr lang="en-US" altLang="ko-KR" sz="2400" dirty="0" err="1" smtClean="0"/>
              <a:t>h|D</a:t>
            </a:r>
            <a:r>
              <a:rPr lang="en-US" altLang="ko-KR" sz="2400" dirty="0" smtClean="0"/>
              <a:t>) = P(</a:t>
            </a:r>
            <a:r>
              <a:rPr lang="en-US" altLang="ko-KR" sz="2400" dirty="0" err="1" smtClean="0"/>
              <a:t>D|h</a:t>
            </a:r>
            <a:r>
              <a:rPr lang="en-US" altLang="ko-KR" sz="2400" dirty="0" smtClean="0"/>
              <a:t>)P(h) = 0 if h is inconsistent with D </a:t>
            </a:r>
            <a:r>
              <a:rPr lang="en-US" altLang="ko-KR" sz="2400" dirty="0" err="1" smtClean="0"/>
              <a:t>ie</a:t>
            </a:r>
            <a:r>
              <a:rPr lang="en-US" altLang="ko-KR" sz="2400" dirty="0" smtClean="0"/>
              <a:t>. P(</a:t>
            </a:r>
            <a:r>
              <a:rPr lang="en-US" altLang="ko-KR" sz="2400" dirty="0" err="1" smtClean="0"/>
              <a:t>D|h</a:t>
            </a:r>
            <a:r>
              <a:rPr lang="en-US" altLang="ko-KR" sz="2400" dirty="0" smtClean="0"/>
              <a:t>)=0)</a:t>
            </a:r>
          </a:p>
          <a:p>
            <a:pPr marL="457200" lvl="1" indent="0">
              <a:lnSpc>
                <a:spcPct val="110000"/>
              </a:lnSpc>
              <a:buNone/>
            </a:pPr>
            <a:endParaRPr lang="en-US" altLang="ko-KR" sz="2000" dirty="0"/>
          </a:p>
          <a:p>
            <a:pPr>
              <a:lnSpc>
                <a:spcPct val="110000"/>
              </a:lnSpc>
            </a:pPr>
            <a:endParaRPr lang="en-US" altLang="ko-KR" sz="2400" dirty="0"/>
          </a:p>
        </p:txBody>
      </p:sp>
      <p:pic>
        <p:nvPicPr>
          <p:cNvPr id="208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5227433"/>
            <a:ext cx="4524375" cy="100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rotWithShape="1">
          <a:blip r:embed="rId3"/>
          <a:srcRect l="10744" t="26285" r="9091" b="18873"/>
          <a:stretch/>
        </p:blipFill>
        <p:spPr>
          <a:xfrm>
            <a:off x="609600" y="2064470"/>
            <a:ext cx="7772400" cy="2964730"/>
          </a:xfrm>
          <a:prstGeom prst="rect">
            <a:avLst/>
          </a:prstGeom>
        </p:spPr>
      </p:pic>
    </p:spTree>
    <p:extLst>
      <p:ext uri="{BB962C8B-B14F-4D97-AF65-F5344CB8AC3E}">
        <p14:creationId xmlns:p14="http://schemas.microsoft.com/office/powerpoint/2010/main" val="18008489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a:t>
            </a:r>
            <a:endParaRPr lang="en-US" dirty="0"/>
          </a:p>
        </p:txBody>
      </p:sp>
      <p:sp>
        <p:nvSpPr>
          <p:cNvPr id="3" name="Slide Number Placeholder 2"/>
          <p:cNvSpPr>
            <a:spLocks noGrp="1"/>
          </p:cNvSpPr>
          <p:nvPr>
            <p:ph type="sldNum" sz="quarter" idx="12"/>
          </p:nvPr>
        </p:nvSpPr>
        <p:spPr/>
        <p:txBody>
          <a:bodyPr/>
          <a:lstStyle/>
          <a:p>
            <a:pPr>
              <a:defRPr/>
            </a:pPr>
            <a:fld id="{60DB935C-A2BB-404C-A6C5-67E9068028EC}" type="slidenum">
              <a:rPr lang="en-US" smtClean="0"/>
              <a:pPr>
                <a:defRPr/>
              </a:pPr>
              <a:t>69</a:t>
            </a:fld>
            <a:endParaRPr lang="en-US"/>
          </a:p>
        </p:txBody>
      </p:sp>
      <p:sp>
        <p:nvSpPr>
          <p:cNvPr id="4" name="Rectangle 3"/>
          <p:cNvSpPr/>
          <p:nvPr/>
        </p:nvSpPr>
        <p:spPr>
          <a:xfrm>
            <a:off x="685800" y="1676400"/>
            <a:ext cx="7848600" cy="2308324"/>
          </a:xfrm>
          <a:prstGeom prst="rect">
            <a:avLst/>
          </a:prstGeom>
        </p:spPr>
        <p:txBody>
          <a:bodyPr wrap="square">
            <a:spAutoFit/>
          </a:bodyPr>
          <a:lstStyle/>
          <a:p>
            <a:r>
              <a:rPr lang="en-US" dirty="0" smtClean="0">
                <a:hlinkClick r:id="rId2"/>
              </a:rPr>
              <a:t>Probability Distributions</a:t>
            </a:r>
          </a:p>
          <a:p>
            <a:endParaRPr lang="en-US" dirty="0" smtClean="0">
              <a:hlinkClick r:id="rId2"/>
            </a:endParaRPr>
          </a:p>
          <a:p>
            <a:r>
              <a:rPr lang="en-US" dirty="0" smtClean="0">
                <a:hlinkClick r:id="rId2"/>
              </a:rPr>
              <a:t>https</a:t>
            </a:r>
            <a:r>
              <a:rPr lang="en-US" dirty="0">
                <a:hlinkClick r:id="rId2"/>
              </a:rPr>
              <a:t>://</a:t>
            </a:r>
            <a:r>
              <a:rPr lang="en-US" dirty="0" smtClean="0">
                <a:hlinkClick r:id="rId2"/>
              </a:rPr>
              <a:t>www.youtube.com/watch?v=b9a27XN_6tg</a:t>
            </a:r>
            <a:endParaRPr lang="en-US" dirty="0" smtClean="0"/>
          </a:p>
          <a:p>
            <a:r>
              <a:rPr lang="en-US" dirty="0">
                <a:hlinkClick r:id="rId3"/>
              </a:rPr>
              <a:t>https://</a:t>
            </a:r>
            <a:r>
              <a:rPr lang="en-US" dirty="0" smtClean="0">
                <a:hlinkClick r:id="rId3"/>
              </a:rPr>
              <a:t>www.youtube.com/watch?v=YXLVjCKVP7U</a:t>
            </a:r>
            <a:endParaRPr lang="en-US" dirty="0" smtClean="0"/>
          </a:p>
          <a:p>
            <a:endParaRPr lang="en-US" dirty="0" smtClean="0"/>
          </a:p>
          <a:p>
            <a:endParaRPr lang="en-US" dirty="0"/>
          </a:p>
          <a:p>
            <a:r>
              <a:rPr lang="en-US" dirty="0" smtClean="0"/>
              <a:t>Bayesian Learning</a:t>
            </a:r>
            <a:endParaRPr lang="en-US" dirty="0"/>
          </a:p>
          <a:p>
            <a:r>
              <a:rPr lang="en-US" dirty="0" smtClean="0">
                <a:hlinkClick r:id="rId4"/>
              </a:rPr>
              <a:t>https</a:t>
            </a:r>
            <a:r>
              <a:rPr lang="en-US" dirty="0">
                <a:hlinkClick r:id="rId4"/>
              </a:rPr>
              <a:t>://</a:t>
            </a:r>
            <a:r>
              <a:rPr lang="en-US" dirty="0" smtClean="0">
                <a:hlinkClick r:id="rId4"/>
              </a:rPr>
              <a:t>www.youtube.com/watch?v=E3l26bTdtxI</a:t>
            </a:r>
            <a:endParaRPr lang="en-US" dirty="0" smtClean="0"/>
          </a:p>
          <a:p>
            <a:endParaRPr lang="en-US" dirty="0"/>
          </a:p>
        </p:txBody>
      </p:sp>
    </p:spTree>
    <p:extLst>
      <p:ext uri="{BB962C8B-B14F-4D97-AF65-F5344CB8AC3E}">
        <p14:creationId xmlns:p14="http://schemas.microsoft.com/office/powerpoint/2010/main" val="335620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4" name="Title 3"/>
          <p:cNvSpPr>
            <a:spLocks noGrp="1"/>
          </p:cNvSpPr>
          <p:nvPr>
            <p:ph type="title" idx="4294967295"/>
          </p:nvPr>
        </p:nvSpPr>
        <p:spPr>
          <a:xfrm>
            <a:off x="0" y="160338"/>
            <a:ext cx="6991350" cy="765175"/>
          </a:xfrm>
          <a:prstGeom prst="rect">
            <a:avLst/>
          </a:prstGeom>
        </p:spPr>
        <p:txBody>
          <a:bodyPr/>
          <a:lstStyle/>
          <a:p>
            <a:r>
              <a:rPr lang="en-US" dirty="0" smtClean="0"/>
              <a:t>Random Variable</a:t>
            </a:r>
            <a:endParaRPr lang="en-US" dirty="0"/>
          </a:p>
        </p:txBody>
      </p:sp>
      <p:sp>
        <p:nvSpPr>
          <p:cNvPr id="5" name="Rectangle 3"/>
          <p:cNvSpPr txBox="1">
            <a:spLocks noChangeArrowheads="1"/>
          </p:cNvSpPr>
          <p:nvPr/>
        </p:nvSpPr>
        <p:spPr bwMode="auto">
          <a:xfrm>
            <a:off x="342900" y="1480883"/>
            <a:ext cx="8115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random variable</a:t>
            </a:r>
            <a:r>
              <a:rPr lang="en-US" sz="2400" dirty="0">
                <a:latin typeface="Arial" panose="020B0604020202020204" pitchFamily="34" charset="0"/>
                <a:cs typeface="Arial" panose="020B0604020202020204" pitchFamily="34" charset="0"/>
              </a:rPr>
              <a:t>, usually written X, is a </a:t>
            </a:r>
            <a:r>
              <a:rPr lang="en-US" sz="2400" b="1" dirty="0">
                <a:latin typeface="Arial" panose="020B0604020202020204" pitchFamily="34" charset="0"/>
                <a:cs typeface="Arial" panose="020B0604020202020204" pitchFamily="34" charset="0"/>
              </a:rPr>
              <a:t>variable</a:t>
            </a:r>
            <a:r>
              <a:rPr lang="en-US" sz="2400" dirty="0">
                <a:latin typeface="Arial" panose="020B0604020202020204" pitchFamily="34" charset="0"/>
                <a:cs typeface="Arial" panose="020B0604020202020204" pitchFamily="34" charset="0"/>
              </a:rPr>
              <a:t> whose possible values are numerical outcomes of a </a:t>
            </a:r>
            <a:r>
              <a:rPr lang="en-US" sz="2400" b="1" dirty="0">
                <a:latin typeface="Arial" panose="020B0604020202020204" pitchFamily="34" charset="0"/>
                <a:cs typeface="Arial" panose="020B0604020202020204" pitchFamily="34" charset="0"/>
              </a:rPr>
              <a:t>random</a:t>
            </a:r>
            <a:r>
              <a:rPr lang="en-US" sz="2400" dirty="0">
                <a:latin typeface="Arial" panose="020B0604020202020204" pitchFamily="34" charset="0"/>
                <a:cs typeface="Arial" panose="020B0604020202020204" pitchFamily="34" charset="0"/>
              </a:rPr>
              <a:t> phenomenon or experiment.</a:t>
            </a:r>
            <a:endParaRPr lang="en-US" altLang="en-US" sz="2400"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228600" y="3352800"/>
            <a:ext cx="8572500" cy="2123658"/>
          </a:xfrm>
          <a:prstGeom prst="rect">
            <a:avLst/>
          </a:prstGeom>
          <a:noFill/>
        </p:spPr>
        <p:txBody>
          <a:bodyPr wrap="square">
            <a:spAutoFit/>
          </a:bodyPr>
          <a:lstStyle/>
          <a:p>
            <a:pPr marL="257175" indent="-257175">
              <a:spcBef>
                <a:spcPct val="20000"/>
              </a:spcBef>
              <a:defRPr/>
            </a:pPr>
            <a:r>
              <a:rPr lang="en-US" sz="2000" b="1" dirty="0">
                <a:solidFill>
                  <a:srgbClr val="009900"/>
                </a:solidFill>
                <a:latin typeface="Arial" charset="0"/>
                <a:cs typeface="Arial" charset="0"/>
              </a:rPr>
              <a:t>Examples</a:t>
            </a:r>
          </a:p>
          <a:p>
            <a:pPr marL="600075" lvl="1" indent="-257175">
              <a:spcBef>
                <a:spcPct val="20000"/>
              </a:spcBef>
              <a:buFont typeface="Wingdings" pitchFamily="2" charset="2"/>
              <a:buChar char="ü"/>
              <a:defRPr/>
            </a:pPr>
            <a:r>
              <a:rPr lang="en-US" sz="2000" dirty="0">
                <a:latin typeface="Arial" charset="0"/>
                <a:cs typeface="Arial" charset="0"/>
              </a:rPr>
              <a:t>X = number of heads when the experiment is flipping a coin 20 times.</a:t>
            </a:r>
          </a:p>
          <a:p>
            <a:pPr marL="600075" lvl="1" indent="-257175">
              <a:spcBef>
                <a:spcPct val="20000"/>
              </a:spcBef>
              <a:buFont typeface="Wingdings" pitchFamily="2" charset="2"/>
              <a:buChar char="ü"/>
              <a:defRPr/>
            </a:pPr>
            <a:r>
              <a:rPr lang="en-US" sz="2000" dirty="0">
                <a:latin typeface="Arial" charset="0"/>
                <a:cs typeface="Arial" charset="0"/>
              </a:rPr>
              <a:t>C = the daily change in a stock price. </a:t>
            </a:r>
          </a:p>
          <a:p>
            <a:pPr marL="600075" lvl="1" indent="-257175">
              <a:spcBef>
                <a:spcPct val="20000"/>
              </a:spcBef>
              <a:buFont typeface="Wingdings" pitchFamily="2" charset="2"/>
              <a:buChar char="ü"/>
              <a:defRPr/>
            </a:pPr>
            <a:r>
              <a:rPr lang="en-US" sz="2000" dirty="0">
                <a:latin typeface="Arial" charset="0"/>
                <a:cs typeface="Arial" charset="0"/>
              </a:rPr>
              <a:t>R = the number of kilometers per </a:t>
            </a:r>
            <a:r>
              <a:rPr lang="en-US" sz="2000" dirty="0" err="1" smtClean="0">
                <a:latin typeface="Arial" charset="0"/>
                <a:cs typeface="Arial" charset="0"/>
              </a:rPr>
              <a:t>litre</a:t>
            </a:r>
            <a:r>
              <a:rPr lang="en-US" sz="2000" dirty="0" smtClean="0">
                <a:latin typeface="Arial" charset="0"/>
                <a:cs typeface="Arial" charset="0"/>
              </a:rPr>
              <a:t> </a:t>
            </a:r>
            <a:r>
              <a:rPr lang="en-US" sz="2000" dirty="0">
                <a:latin typeface="Arial" charset="0"/>
                <a:cs typeface="Arial" charset="0"/>
              </a:rPr>
              <a:t>you get on your </a:t>
            </a:r>
            <a:r>
              <a:rPr lang="en-US" sz="2000" dirty="0" smtClean="0">
                <a:latin typeface="Arial" charset="0"/>
                <a:cs typeface="Arial" charset="0"/>
              </a:rPr>
              <a:t>car </a:t>
            </a:r>
            <a:r>
              <a:rPr lang="en-US" sz="2000" dirty="0">
                <a:latin typeface="Arial" charset="0"/>
                <a:cs typeface="Arial" charset="0"/>
              </a:rPr>
              <a:t>during a family vacation.</a:t>
            </a:r>
          </a:p>
          <a:p>
            <a:pPr eaLnBrk="1" hangingPunct="1">
              <a:defRPr/>
            </a:pPr>
            <a:endParaRPr lang="en-US" sz="2000" dirty="0">
              <a:latin typeface="Arial" charset="0"/>
            </a:endParaRPr>
          </a:p>
        </p:txBody>
      </p:sp>
    </p:spTree>
    <p:extLst>
      <p:ext uri="{BB962C8B-B14F-4D97-AF65-F5344CB8AC3E}">
        <p14:creationId xmlns:p14="http://schemas.microsoft.com/office/powerpoint/2010/main" val="19746376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419600"/>
            <a:ext cx="6096000" cy="1143000"/>
          </a:xfrm>
        </p:spPr>
        <p:txBody>
          <a:bodyPr/>
          <a:lstStyle/>
          <a:p>
            <a:r>
              <a:rPr lang="en-US" dirty="0" smtClean="0"/>
              <a:t>Thank you for your time!!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1905000"/>
            <a:ext cx="1981200" cy="2246539"/>
          </a:xfrm>
          <a:prstGeom prst="rect">
            <a:avLst/>
          </a:prstGeom>
        </p:spPr>
      </p:pic>
    </p:spTree>
    <p:extLst>
      <p:ext uri="{BB962C8B-B14F-4D97-AF65-F5344CB8AC3E}">
        <p14:creationId xmlns:p14="http://schemas.microsoft.com/office/powerpoint/2010/main" val="2016706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02"/>
          <p:cNvSpPr txBox="1">
            <a:spLocks noGrp="1"/>
          </p:cNvSpPr>
          <p:nvPr>
            <p:ph type="title" idx="4294967295"/>
          </p:nvPr>
        </p:nvSpPr>
        <p:spPr>
          <a:xfrm>
            <a:off x="201705" y="278224"/>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366092"/>
              </a:buClr>
              <a:buSzPts val="4400"/>
              <a:buFont typeface="Calibri"/>
              <a:buNone/>
            </a:pPr>
            <a:r>
              <a:rPr lang="en-US" dirty="0" smtClean="0">
                <a:solidFill>
                  <a:srgbClr val="000000"/>
                </a:solidFill>
              </a:rPr>
              <a:t>Random Variable</a:t>
            </a:r>
            <a:endParaRPr dirty="0">
              <a:solidFill>
                <a:srgbClr val="000000"/>
              </a:solidFill>
            </a:endParaRPr>
          </a:p>
        </p:txBody>
      </p:sp>
      <p:sp>
        <p:nvSpPr>
          <p:cNvPr id="795" name="Google Shape;795;p102"/>
          <p:cNvSpPr txBox="1">
            <a:spLocks noGrp="1"/>
          </p:cNvSpPr>
          <p:nvPr>
            <p:ph type="body" idx="4294967295"/>
          </p:nvPr>
        </p:nvSpPr>
        <p:spPr>
          <a:xfrm>
            <a:off x="0" y="1600200"/>
            <a:ext cx="82296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a:t>	</a:t>
            </a:r>
            <a:endParaRPr/>
          </a:p>
        </p:txBody>
      </p:sp>
      <p:pic>
        <p:nvPicPr>
          <p:cNvPr id="796" name="Google Shape;796;p102"/>
          <p:cNvPicPr preferRelativeResize="0"/>
          <p:nvPr/>
        </p:nvPicPr>
        <p:blipFill rotWithShape="1">
          <a:blip r:embed="rId3">
            <a:alphaModFix/>
          </a:blip>
          <a:srcRect/>
          <a:stretch/>
        </p:blipFill>
        <p:spPr>
          <a:xfrm>
            <a:off x="661987" y="1514360"/>
            <a:ext cx="7820025" cy="4886440"/>
          </a:xfrm>
          <a:prstGeom prst="rect">
            <a:avLst/>
          </a:prstGeom>
          <a:noFill/>
          <a:ln>
            <a:noFill/>
          </a:ln>
        </p:spPr>
      </p:pic>
    </p:spTree>
    <p:extLst>
      <p:ext uri="{BB962C8B-B14F-4D97-AF65-F5344CB8AC3E}">
        <p14:creationId xmlns:p14="http://schemas.microsoft.com/office/powerpoint/2010/main" val="3805113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2900" y="1063229"/>
            <a:ext cx="6172200" cy="8572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endParaRPr lang="en-GB" altLang="en-US" sz="2400" dirty="0"/>
          </a:p>
        </p:txBody>
      </p:sp>
      <p:sp>
        <p:nvSpPr>
          <p:cNvPr id="6" name="Title 5"/>
          <p:cNvSpPr>
            <a:spLocks noGrp="1"/>
          </p:cNvSpPr>
          <p:nvPr>
            <p:ph type="title" idx="4294967295"/>
          </p:nvPr>
        </p:nvSpPr>
        <p:spPr>
          <a:xfrm>
            <a:off x="0" y="160338"/>
            <a:ext cx="6991350" cy="765175"/>
          </a:xfrm>
          <a:prstGeom prst="rect">
            <a:avLst/>
          </a:prstGeom>
        </p:spPr>
        <p:txBody>
          <a:bodyPr/>
          <a:lstStyle/>
          <a:p>
            <a:r>
              <a:rPr lang="en-US" dirty="0"/>
              <a:t>Random Variable</a:t>
            </a:r>
          </a:p>
        </p:txBody>
      </p:sp>
      <p:sp>
        <p:nvSpPr>
          <p:cNvPr id="7" name="TextBox 3"/>
          <p:cNvSpPr txBox="1">
            <a:spLocks noChangeArrowheads="1"/>
          </p:cNvSpPr>
          <p:nvPr/>
        </p:nvSpPr>
        <p:spPr bwMode="auto">
          <a:xfrm>
            <a:off x="342900" y="1349276"/>
            <a:ext cx="81915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000" b="1" dirty="0">
                <a:solidFill>
                  <a:srgbClr val="009900"/>
                </a:solidFill>
                <a:latin typeface="Arial" panose="020B0604020202020204" pitchFamily="34" charset="0"/>
              </a:rPr>
              <a:t>Discrete Random Variable</a:t>
            </a:r>
            <a:r>
              <a:rPr lang="en-US" altLang="en-US" sz="2000" dirty="0">
                <a:solidFill>
                  <a:srgbClr val="009900"/>
                </a:solidFill>
                <a:latin typeface="Arial" panose="020B0604020202020204" pitchFamily="34" charset="0"/>
              </a:rPr>
              <a:t> </a:t>
            </a:r>
          </a:p>
          <a:p>
            <a:pPr eaLnBrk="1" hangingPunct="1">
              <a:lnSpc>
                <a:spcPct val="90000"/>
              </a:lnSpc>
              <a:spcBef>
                <a:spcPct val="0"/>
              </a:spcBef>
              <a:buFontTx/>
              <a:buNone/>
            </a:pPr>
            <a:endParaRPr lang="en-US" altLang="en-US" sz="2000" dirty="0">
              <a:latin typeface="Arial" panose="020B0604020202020204" pitchFamily="34" charset="0"/>
            </a:endParaRPr>
          </a:p>
          <a:p>
            <a:pPr eaLnBrk="1" hangingPunct="1">
              <a:lnSpc>
                <a:spcPct val="90000"/>
              </a:lnSpc>
              <a:spcBef>
                <a:spcPct val="0"/>
              </a:spcBef>
              <a:buFont typeface="Wingdings" panose="05000000000000000000" pitchFamily="2" charset="2"/>
              <a:buChar char="Ø"/>
            </a:pPr>
            <a:r>
              <a:rPr lang="en-US" altLang="en-US" sz="2000" dirty="0">
                <a:latin typeface="Arial" panose="020B0604020202020204" pitchFamily="34" charset="0"/>
              </a:rPr>
              <a:t>  one that takes on a </a:t>
            </a:r>
            <a:r>
              <a:rPr lang="en-US" altLang="en-US" sz="2000" b="1" i="1" dirty="0">
                <a:latin typeface="Arial" panose="020B0604020202020204" pitchFamily="34" charset="0"/>
              </a:rPr>
              <a:t>countable</a:t>
            </a:r>
            <a:r>
              <a:rPr lang="en-US" altLang="en-US" sz="2000" dirty="0">
                <a:latin typeface="Arial" panose="020B0604020202020204" pitchFamily="34" charset="0"/>
              </a:rPr>
              <a:t> number of values </a:t>
            </a:r>
          </a:p>
          <a:p>
            <a:pPr>
              <a:lnSpc>
                <a:spcPct val="90000"/>
              </a:lnSpc>
              <a:spcBef>
                <a:spcPct val="0"/>
              </a:spcBef>
              <a:buFont typeface="Wingdings" panose="05000000000000000000" pitchFamily="2" charset="2"/>
              <a:buChar char="Ø"/>
            </a:pPr>
            <a:r>
              <a:rPr lang="en-US" altLang="en-US" sz="2000" dirty="0" smtClean="0">
                <a:latin typeface="Arial" panose="020B0604020202020204" pitchFamily="34" charset="0"/>
              </a:rPr>
              <a:t> usually </a:t>
            </a:r>
            <a:r>
              <a:rPr lang="en-US" altLang="en-US" sz="2000" dirty="0">
                <a:latin typeface="Arial" panose="020B0604020202020204" pitchFamily="34" charset="0"/>
              </a:rPr>
              <a:t>count data [Number of</a:t>
            </a:r>
            <a:r>
              <a:rPr lang="en-US" altLang="en-US" sz="2000" dirty="0" smtClean="0">
                <a:latin typeface="Arial" panose="020B0604020202020204" pitchFamily="34" charset="0"/>
              </a:rPr>
              <a:t>]</a:t>
            </a:r>
            <a:endParaRPr lang="en-US" altLang="en-US" sz="2000" dirty="0">
              <a:latin typeface="Arial" panose="020B0604020202020204" pitchFamily="34" charset="0"/>
            </a:endParaRPr>
          </a:p>
          <a:p>
            <a:pPr eaLnBrk="1" hangingPunct="1">
              <a:lnSpc>
                <a:spcPct val="90000"/>
              </a:lnSpc>
              <a:spcBef>
                <a:spcPct val="0"/>
              </a:spcBef>
              <a:buFont typeface="Wingdings" panose="05000000000000000000" pitchFamily="2" charset="2"/>
              <a:buChar char="Ø"/>
            </a:pPr>
            <a:r>
              <a:rPr lang="en-US" altLang="en-US" sz="2000" dirty="0" smtClean="0">
                <a:latin typeface="Arial" panose="020B0604020202020204" pitchFamily="34" charset="0"/>
              </a:rPr>
              <a:t> list </a:t>
            </a:r>
            <a:r>
              <a:rPr lang="en-US" altLang="en-US" sz="2000" b="1" dirty="0">
                <a:latin typeface="Arial" panose="020B0604020202020204" pitchFamily="34" charset="0"/>
              </a:rPr>
              <a:t>all</a:t>
            </a:r>
            <a:r>
              <a:rPr lang="en-US" altLang="en-US" sz="2000" dirty="0">
                <a:latin typeface="Arial" panose="020B0604020202020204" pitchFamily="34" charset="0"/>
              </a:rPr>
              <a:t> possible outcomes without missing </a:t>
            </a:r>
            <a:r>
              <a:rPr lang="en-US" altLang="en-US" sz="2000" dirty="0" smtClean="0">
                <a:latin typeface="Arial" panose="020B0604020202020204" pitchFamily="34" charset="0"/>
              </a:rPr>
              <a:t>any of them</a:t>
            </a:r>
            <a:endParaRPr lang="en-US" altLang="en-US" sz="2000" b="1" u="sng" dirty="0">
              <a:latin typeface="Arial" panose="020B0604020202020204" pitchFamily="34" charset="0"/>
            </a:endParaRPr>
          </a:p>
        </p:txBody>
      </p:sp>
      <p:sp>
        <p:nvSpPr>
          <p:cNvPr id="8" name="TextBox 7"/>
          <p:cNvSpPr txBox="1">
            <a:spLocks noChangeArrowheads="1"/>
          </p:cNvSpPr>
          <p:nvPr/>
        </p:nvSpPr>
        <p:spPr bwMode="auto">
          <a:xfrm>
            <a:off x="190500" y="3277261"/>
            <a:ext cx="84963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2000" b="1" dirty="0">
                <a:solidFill>
                  <a:srgbClr val="009900"/>
                </a:solidFill>
                <a:latin typeface="Arial" panose="020B0604020202020204" pitchFamily="34" charset="0"/>
              </a:rPr>
              <a:t>Example:</a:t>
            </a:r>
          </a:p>
          <a:p>
            <a:pPr lvl="1" eaLnBrk="1" hangingPunct="1">
              <a:lnSpc>
                <a:spcPct val="90000"/>
              </a:lnSpc>
              <a:spcBef>
                <a:spcPct val="0"/>
              </a:spcBef>
              <a:buFont typeface="Wingdings" panose="05000000000000000000" pitchFamily="2" charset="2"/>
              <a:buChar char="ü"/>
            </a:pPr>
            <a:endParaRPr lang="en-US" altLang="en-US" sz="2000" dirty="0">
              <a:latin typeface="Arial" panose="020B0604020202020204" pitchFamily="34" charset="0"/>
            </a:endParaRPr>
          </a:p>
          <a:p>
            <a:pPr lvl="1" eaLnBrk="1" hangingPunct="1">
              <a:lnSpc>
                <a:spcPct val="90000"/>
              </a:lnSpc>
              <a:spcBef>
                <a:spcPct val="0"/>
              </a:spcBef>
              <a:buFont typeface="Wingdings" panose="05000000000000000000" pitchFamily="2" charset="2"/>
              <a:buChar char="ü"/>
            </a:pPr>
            <a:r>
              <a:rPr lang="en-US" altLang="en-US" sz="2000" dirty="0">
                <a:latin typeface="Arial" panose="020B0604020202020204" pitchFamily="34" charset="0"/>
              </a:rPr>
              <a:t> X = sum of values on the roll of two dice: </a:t>
            </a:r>
            <a:endParaRPr lang="en-US" altLang="en-US" sz="2000" dirty="0" smtClean="0">
              <a:latin typeface="Arial" panose="020B0604020202020204" pitchFamily="34" charset="0"/>
            </a:endParaRPr>
          </a:p>
          <a:p>
            <a:pPr marL="914400" lvl="2" indent="0">
              <a:lnSpc>
                <a:spcPct val="90000"/>
              </a:lnSpc>
              <a:spcBef>
                <a:spcPct val="0"/>
              </a:spcBef>
              <a:buNone/>
            </a:pPr>
            <a:r>
              <a:rPr lang="en-US" altLang="en-US" sz="2000" dirty="0" smtClean="0">
                <a:latin typeface="Arial" panose="020B0604020202020204" pitchFamily="34" charset="0"/>
              </a:rPr>
              <a:t>	X </a:t>
            </a:r>
            <a:r>
              <a:rPr lang="en-US" altLang="en-US" sz="2000" dirty="0">
                <a:latin typeface="Arial" panose="020B0604020202020204" pitchFamily="34" charset="0"/>
              </a:rPr>
              <a:t>has to be either 2, 3, 4, …, or 12</a:t>
            </a:r>
            <a:r>
              <a:rPr lang="en-US" altLang="en-US" sz="1600" dirty="0">
                <a:latin typeface="Arial" panose="020B0604020202020204" pitchFamily="34" charset="0"/>
              </a:rPr>
              <a:t>.</a:t>
            </a:r>
          </a:p>
          <a:p>
            <a:pPr lvl="1" eaLnBrk="1" hangingPunct="1">
              <a:lnSpc>
                <a:spcPct val="90000"/>
              </a:lnSpc>
              <a:spcBef>
                <a:spcPct val="0"/>
              </a:spcBef>
              <a:buFont typeface="Wingdings" panose="05000000000000000000" pitchFamily="2" charset="2"/>
              <a:buChar char="ü"/>
            </a:pPr>
            <a:endParaRPr lang="en-US" altLang="en-US" sz="2000" dirty="0">
              <a:latin typeface="Arial" panose="020B0604020202020204" pitchFamily="34" charset="0"/>
            </a:endParaRPr>
          </a:p>
          <a:p>
            <a:pPr lvl="1" eaLnBrk="1" hangingPunct="1">
              <a:lnSpc>
                <a:spcPct val="90000"/>
              </a:lnSpc>
              <a:spcBef>
                <a:spcPct val="0"/>
              </a:spcBef>
              <a:buFont typeface="Wingdings" panose="05000000000000000000" pitchFamily="2" charset="2"/>
              <a:buChar char="ü"/>
            </a:pPr>
            <a:r>
              <a:rPr lang="en-US" altLang="en-US" sz="2000" dirty="0">
                <a:latin typeface="Arial" panose="020B0604020202020204" pitchFamily="34" charset="0"/>
              </a:rPr>
              <a:t> Y = number of </a:t>
            </a:r>
            <a:r>
              <a:rPr lang="en-US" altLang="en-US" sz="2000" dirty="0" smtClean="0">
                <a:latin typeface="Arial" panose="020B0604020202020204" pitchFamily="34" charset="0"/>
              </a:rPr>
              <a:t>students in </a:t>
            </a:r>
            <a:r>
              <a:rPr lang="en-US" altLang="en-US" sz="2000" dirty="0" err="1" smtClean="0">
                <a:latin typeface="Arial" panose="020B0604020202020204" pitchFamily="34" charset="0"/>
              </a:rPr>
              <a:t>MTech</a:t>
            </a:r>
            <a:r>
              <a:rPr lang="en-US" altLang="en-US" sz="2000" dirty="0" smtClean="0">
                <a:latin typeface="Arial" panose="020B0604020202020204" pitchFamily="34" charset="0"/>
              </a:rPr>
              <a:t> DSE: </a:t>
            </a:r>
          </a:p>
          <a:p>
            <a:pPr lvl="1" eaLnBrk="1" hangingPunct="1">
              <a:lnSpc>
                <a:spcPct val="90000"/>
              </a:lnSpc>
              <a:spcBef>
                <a:spcPct val="0"/>
              </a:spcBef>
              <a:buNone/>
            </a:pPr>
            <a:r>
              <a:rPr lang="en-US" altLang="en-US" sz="2000" dirty="0">
                <a:latin typeface="Arial" panose="020B0604020202020204" pitchFamily="34" charset="0"/>
              </a:rPr>
              <a:t>	</a:t>
            </a:r>
            <a:r>
              <a:rPr lang="en-US" altLang="en-US" sz="2000" dirty="0" smtClean="0">
                <a:latin typeface="Arial" panose="020B0604020202020204" pitchFamily="34" charset="0"/>
              </a:rPr>
              <a:t>    Y </a:t>
            </a:r>
            <a:r>
              <a:rPr lang="en-US" altLang="en-US" sz="2000" dirty="0">
                <a:latin typeface="Arial" panose="020B0604020202020204" pitchFamily="34" charset="0"/>
              </a:rPr>
              <a:t>has to be </a:t>
            </a:r>
            <a:r>
              <a:rPr lang="en-US" altLang="en-US" sz="2000" dirty="0" smtClean="0">
                <a:latin typeface="Arial" panose="020B0604020202020204" pitchFamily="34" charset="0"/>
              </a:rPr>
              <a:t>60,65,70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052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IS-ZC351-LEC-03</Template>
  <TotalTime>20623</TotalTime>
  <Words>2486</Words>
  <Application>Microsoft Office PowerPoint</Application>
  <PresentationFormat>On-screen Show (4:3)</PresentationFormat>
  <Paragraphs>427</Paragraphs>
  <Slides>70</Slides>
  <Notes>22</Notes>
  <HiddenSlides>0</HiddenSlides>
  <MMClips>0</MMClips>
  <ScaleCrop>false</ScaleCrop>
  <HeadingPairs>
    <vt:vector size="8" baseType="variant">
      <vt:variant>
        <vt:lpstr>Fonts Used</vt:lpstr>
      </vt:variant>
      <vt:variant>
        <vt:i4>15</vt:i4>
      </vt:variant>
      <vt:variant>
        <vt:lpstr>Theme</vt:lpstr>
      </vt:variant>
      <vt:variant>
        <vt:i4>4</vt:i4>
      </vt:variant>
      <vt:variant>
        <vt:lpstr>Embedded OLE Servers</vt:lpstr>
      </vt:variant>
      <vt:variant>
        <vt:i4>4</vt:i4>
      </vt:variant>
      <vt:variant>
        <vt:lpstr>Slide Titles</vt:lpstr>
      </vt:variant>
      <vt:variant>
        <vt:i4>70</vt:i4>
      </vt:variant>
    </vt:vector>
  </HeadingPairs>
  <TitlesOfParts>
    <vt:vector size="93" baseType="lpstr">
      <vt:lpstr>맑은 고딕</vt:lpstr>
      <vt:lpstr>-apple-system</vt:lpstr>
      <vt:lpstr>Arial</vt:lpstr>
      <vt:lpstr>Calibri</vt:lpstr>
      <vt:lpstr>Cambria Math</vt:lpstr>
      <vt:lpstr>Courier New</vt:lpstr>
      <vt:lpstr>굴림</vt:lpstr>
      <vt:lpstr>Helvetica</vt:lpstr>
      <vt:lpstr>MathJax_Main</vt:lpstr>
      <vt:lpstr>MathJax_Math</vt:lpstr>
      <vt:lpstr>Monotype Sorts</vt:lpstr>
      <vt:lpstr>Symbol</vt:lpstr>
      <vt:lpstr>Tahoma</vt:lpstr>
      <vt:lpstr>Times New Roman</vt:lpstr>
      <vt:lpstr>Wingdings</vt:lpstr>
      <vt:lpstr>1_Office Theme</vt:lpstr>
      <vt:lpstr>Office Theme</vt:lpstr>
      <vt:lpstr>2_Office Theme</vt:lpstr>
      <vt:lpstr>3_Office Theme</vt:lpstr>
      <vt:lpstr>VISIO</vt:lpstr>
      <vt:lpstr>Equation</vt:lpstr>
      <vt:lpstr>비트맵 이미지</vt:lpstr>
      <vt:lpstr>Bitmap Image</vt:lpstr>
      <vt:lpstr>Machine Learning DSECL    ZG565</vt:lpstr>
      <vt:lpstr>PowerPoint Presentation</vt:lpstr>
      <vt:lpstr>Session Content</vt:lpstr>
      <vt:lpstr>Probability Theory</vt:lpstr>
      <vt:lpstr>AXIOMS of Probability Theory</vt:lpstr>
      <vt:lpstr>Probability Theory</vt:lpstr>
      <vt:lpstr>Random Variable</vt:lpstr>
      <vt:lpstr>Random Variable</vt:lpstr>
      <vt:lpstr>Random Variable</vt:lpstr>
      <vt:lpstr>Random Variable</vt:lpstr>
      <vt:lpstr>Random Variable</vt:lpstr>
      <vt:lpstr>Probability Distributions</vt:lpstr>
      <vt:lpstr>Describing distributions</vt:lpstr>
      <vt:lpstr>Bernoulli Distribution</vt:lpstr>
      <vt:lpstr>Binomial Distribution</vt:lpstr>
      <vt:lpstr>Discrete Probability Distribution</vt:lpstr>
      <vt:lpstr>Estimate Probabilities from Data</vt:lpstr>
      <vt:lpstr>Probability Densities</vt:lpstr>
      <vt:lpstr>Probability Densities</vt:lpstr>
      <vt:lpstr>Probability Densities</vt:lpstr>
      <vt:lpstr>Gaussian Distribution</vt:lpstr>
      <vt:lpstr>Gaussian Distribution</vt:lpstr>
      <vt:lpstr>Gaussian Distribution</vt:lpstr>
      <vt:lpstr>Gaussian Distribution</vt:lpstr>
      <vt:lpstr>Gaussian Distribution</vt:lpstr>
      <vt:lpstr>PowerPoint Presentation</vt:lpstr>
      <vt:lpstr>Gaussian Distribution</vt:lpstr>
      <vt:lpstr>Mean, Variance &amp; Standard Deviation</vt:lpstr>
      <vt:lpstr>Gaussian Distribution</vt:lpstr>
      <vt:lpstr>Gaussian Distribution</vt:lpstr>
      <vt:lpstr>Gaussian Distribution</vt:lpstr>
      <vt:lpstr>Gaussian Distribution</vt:lpstr>
      <vt:lpstr>Estimate Probabilities from Data</vt:lpstr>
      <vt:lpstr>JOINT Distributions</vt:lpstr>
      <vt:lpstr>JOINT Distribution</vt:lpstr>
      <vt:lpstr>Conditional Probability</vt:lpstr>
      <vt:lpstr>Basic Formulas for Probabilities</vt:lpstr>
      <vt:lpstr>Bayes Rule</vt:lpstr>
      <vt:lpstr>Bayes Rule Example 1</vt:lpstr>
      <vt:lpstr>PowerPoint Presentation</vt:lpstr>
      <vt:lpstr>PowerPoint Presentation</vt:lpstr>
      <vt:lpstr>Bayes Rule Example 2</vt:lpstr>
      <vt:lpstr>Bayes Rule Example 2</vt:lpstr>
      <vt:lpstr>Remember:  Some terminology</vt:lpstr>
      <vt:lpstr>Decision Theory</vt:lpstr>
      <vt:lpstr>Decision Theory</vt:lpstr>
      <vt:lpstr>PowerPoint Presentation</vt:lpstr>
      <vt:lpstr>PowerPoint Presentation</vt:lpstr>
      <vt:lpstr>Minimum Misclassification Rate</vt:lpstr>
      <vt:lpstr>Minimum Misclassification Rate</vt:lpstr>
      <vt:lpstr>Inference and Decision</vt:lpstr>
      <vt:lpstr>PowerPoint Presentation</vt:lpstr>
      <vt:lpstr>Features of Bayesian learning</vt:lpstr>
      <vt:lpstr>Features of Bayesian learning</vt:lpstr>
      <vt:lpstr>Discriminative Models</vt:lpstr>
      <vt:lpstr>Generative Models</vt:lpstr>
      <vt:lpstr>Machine Learning</vt:lpstr>
      <vt:lpstr>PowerPoint Presentation</vt:lpstr>
      <vt:lpstr>Bayes Theorem</vt:lpstr>
      <vt:lpstr>Choosing Hypotheses</vt:lpstr>
      <vt:lpstr>Brute Force MAP Hypothesis</vt:lpstr>
      <vt:lpstr>MAP Hypothesis</vt:lpstr>
      <vt:lpstr>Maximum Likelihood estimation</vt:lpstr>
      <vt:lpstr>ML setting</vt:lpstr>
      <vt:lpstr>ML Setting</vt:lpstr>
      <vt:lpstr>Relation to Concept Learning</vt:lpstr>
      <vt:lpstr>Relation to Concept Learning</vt:lpstr>
      <vt:lpstr>Relation to Concept Learning</vt:lpstr>
      <vt:lpstr>References</vt:lpstr>
      <vt:lpstr>Thank you for your time!!</vt:lpstr>
    </vt:vector>
  </TitlesOfParts>
  <Company>State  University of New York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dc:creator>
  <cp:lastModifiedBy>Admin</cp:lastModifiedBy>
  <cp:revision>749</cp:revision>
  <cp:lastPrinted>2019-06-01T07:19:29Z</cp:lastPrinted>
  <dcterms:created xsi:type="dcterms:W3CDTF">2001-10-10T03:11:58Z</dcterms:created>
  <dcterms:modified xsi:type="dcterms:W3CDTF">2020-09-13T10:31:44Z</dcterms:modified>
</cp:coreProperties>
</file>