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321" r:id="rId3"/>
    <p:sldId id="274" r:id="rId4"/>
    <p:sldId id="323" r:id="rId5"/>
    <p:sldId id="332" r:id="rId6"/>
    <p:sldId id="331" r:id="rId7"/>
    <p:sldId id="322" r:id="rId8"/>
    <p:sldId id="333" r:id="rId9"/>
    <p:sldId id="334" r:id="rId10"/>
    <p:sldId id="330" r:id="rId11"/>
    <p:sldId id="3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6E1A0-BD06-47B3-8D6C-E613E5EC6FF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DA1C1-1D8E-4959-8343-94A92C79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97639F-D2CA-459D-BF7E-3FA32E0FBB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18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98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45EF-D60E-43FF-A4E4-B486FA882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F1F65-DCEA-4EAF-8D49-928CF1CE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18C46-CBE0-44F6-A885-DABF1E3B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F4F66-6C29-4628-8768-D06CD385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92D0E-4379-4514-BF46-33548AA4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E06B-D40F-4AEA-8852-D9F636D0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C66DA-5C34-4F3F-B8C3-5007F8B72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78C6-3898-4A6C-8760-4DED9D7A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8FF0-7244-4B34-9569-2EBA9B32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4BF5-AA4B-4626-9330-3A6F9179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4F0F7-DD2A-4B2D-B55F-1430621F2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1F981-C5DA-4209-AEE4-C24B17520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F174-4775-40C5-B045-6BD82DD3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55E7-2BA8-4D0E-A522-A25FAC60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AF34-EE8F-47A4-AC74-6084C3B0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0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101600" y="5257800"/>
            <a:ext cx="29464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8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101600" y="5257800"/>
            <a:ext cx="29464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89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62000"/>
            <a:ext cx="2946400" cy="685800"/>
            <a:chOff x="76200" y="2209800"/>
            <a:chExt cx="2209800" cy="68580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7281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695733" y="6307676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Data Mining</a:t>
            </a:r>
            <a:endParaRPr lang="en-US" sz="140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623448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1100" dirty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39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1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5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EA7F-F640-4A2F-9E29-81289797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4D8B-8713-4BD1-92A5-5CD066FC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8AE6-DC81-443A-B165-89E961C1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054-3E71-4F9E-82FD-CE0E5177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8DF5-B9FC-463F-9FA9-E5863873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780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7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7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31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97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3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9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8F17-6344-4CEE-A8B3-E10EA323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72C7-D008-4A13-9CFC-44EDE58C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5DA8-1AD4-41E4-97D2-76F00762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7189-FAC5-4C12-AADC-70C22C2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432D-DA40-44B1-92CD-1EDD6370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6233-2FB6-46B0-B509-932B8D9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3CE9-0F6C-490B-91D3-30A5071FD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B9E40-1F04-441A-8D9F-D370F0C6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D4FA6-CFA3-496C-936C-8F79A194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3B47B-ABB5-4F11-8942-2367DA15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A4BF-5561-4290-91C9-B7E30A8A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9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A269-7BA6-49CE-B2C9-1AA50427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FB449-7AD6-4FF6-9F25-F1FEBA88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38EA3-CDB1-43B2-B9C5-936826A8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8FFF9-E970-4C5C-9E35-DFD42114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B51D7-388C-4B46-B5AC-34032B3C1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1585C-E8E9-4C68-9662-3F0B074B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20026-CA59-4F7F-A95A-795F2031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CFE61-7B06-495E-9B86-A2B1373C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5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ADA8-F749-4DA9-B7AB-8D701BF7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2C030-BB5B-43EB-A89A-DF65F7E7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35AC3-1856-4896-B994-33FEF787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57A5D-1E96-4A75-8A0E-FF0058CF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8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7774D-5604-4AA4-BC81-3BDCF73B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A8450-77C2-4F10-B546-806BE3A2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6EDBC-8E7C-4231-BC77-9C5D1CBB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4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FC0D-9399-4ABA-B357-D430BB70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B5AA-1898-4599-B07F-841F6C6F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8753-4489-4416-856C-DC8A56D7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D1E75-E647-4B58-A75F-EFB3CFB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4CDEA-7852-448C-8985-97B1B7E4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2AEFD-E3C8-4093-82B4-381E9A75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EA51-8099-4D21-A629-00063F93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74B6-66E1-4BAF-90C3-C25F43DA0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E3BD-A962-4354-8A0F-DB235777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F13F-1EF4-4EB4-9353-D53A0CAE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3CB05-D60D-4F2D-AB7B-852233B8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DEE6-354B-4DC7-8947-511F8C6E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74C0E-D00A-4C71-9520-30E18D0F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401D0-7BF1-41CF-8B3B-8F21BC845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794A-6FAC-4EB9-A93A-42089D35E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AA7B-71E1-44FD-BD62-E4127A7BCCF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E534-BD54-4ED3-9FB3-544720E18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4083-47E5-4527-A676-E580F927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83E3-2CE6-4CCB-945B-D59E6D4F9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4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0EB9-5FBF-4E1A-9216-A25F9898D720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947284" y="4624823"/>
            <a:ext cx="8026400" cy="854765"/>
          </a:xfrm>
        </p:spPr>
        <p:txBody>
          <a:bodyPr/>
          <a:lstStyle/>
          <a:p>
            <a:pPr algn="l"/>
            <a:r>
              <a:rPr lang="en-IN" sz="3200" dirty="0"/>
              <a:t>Naïve Bayes Classifier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8619" y="4833257"/>
            <a:ext cx="453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: B </a:t>
            </a:r>
            <a:r>
              <a:rPr lang="en-US" dirty="0" err="1">
                <a:solidFill>
                  <a:schemeClr val="bg1"/>
                </a:solidFill>
              </a:rPr>
              <a:t>Radhika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Email: radhika.richy@wilp.bits-pilani.ac.in</a:t>
            </a:r>
          </a:p>
        </p:txBody>
      </p:sp>
    </p:spTree>
    <p:extLst>
      <p:ext uri="{BB962C8B-B14F-4D97-AF65-F5344CB8AC3E}">
        <p14:creationId xmlns:p14="http://schemas.microsoft.com/office/powerpoint/2010/main" val="323816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7145-EF15-48DA-B3BE-56E034F9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/>
              <a:t>Queries??</a:t>
            </a:r>
          </a:p>
        </p:txBody>
      </p:sp>
    </p:spTree>
    <p:extLst>
      <p:ext uri="{BB962C8B-B14F-4D97-AF65-F5344CB8AC3E}">
        <p14:creationId xmlns:p14="http://schemas.microsoft.com/office/powerpoint/2010/main" val="428044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08" y="789701"/>
            <a:ext cx="10515600" cy="485343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3200" b="1" dirty="0"/>
              <a:t>Outline</a:t>
            </a:r>
            <a:endParaRPr lang="en-US" altLang="en-US" sz="3200" b="1" dirty="0">
              <a:latin typeface="+mn-lt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768928" y="1520822"/>
            <a:ext cx="10515600" cy="435133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Machine Learning general approach and best practices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/>
              <a:t>Python Libraries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Naïve Bayes Classification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Demo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71A21-2D66-4117-9AF0-95FE16F41D7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59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029E-4BB4-49E5-B2A0-7C95672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6E9F-5D99-48F7-94CF-445DDC14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your connectivity and system settings before pinging.</a:t>
            </a:r>
          </a:p>
          <a:p>
            <a:r>
              <a:rPr lang="en-IN" dirty="0"/>
              <a:t>After every concept you can post your questions on the chat box.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2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5582-27BB-4EDC-A9C6-D3973D1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9A57-7FA1-4D6C-8E69-84E2BC57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Machine learning pipeline typically consists of: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Importing Data</a:t>
            </a:r>
            <a:r>
              <a:rPr lang="en-IN" dirty="0"/>
              <a:t>: csv, xls, JSON ….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Exploratory Data Analysis</a:t>
            </a:r>
            <a:r>
              <a:rPr lang="en-IN" dirty="0"/>
              <a:t>: Univariate and Multivariate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Data Pre-processing</a:t>
            </a:r>
            <a:r>
              <a:rPr lang="en-IN" dirty="0"/>
              <a:t>: Missing value imputation, Outlier treatment ….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Model Building</a:t>
            </a:r>
            <a:r>
              <a:rPr lang="en-IN" dirty="0"/>
              <a:t>: Regression, Classification and Association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Model Evaluations</a:t>
            </a:r>
            <a:r>
              <a:rPr lang="en-IN" dirty="0"/>
              <a:t>: Accuracy, Precision, Recall …</a:t>
            </a:r>
          </a:p>
        </p:txBody>
      </p:sp>
    </p:spTree>
    <p:extLst>
      <p:ext uri="{BB962C8B-B14F-4D97-AF65-F5344CB8AC3E}">
        <p14:creationId xmlns:p14="http://schemas.microsoft.com/office/powerpoint/2010/main" val="350084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D55-2637-4FE7-BF4B-5EC52DB3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37A5-0478-4982-BCF8-4DD733A9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/>
                </a:solidFill>
                <a:effectLst/>
                <a:latin typeface="Roboto"/>
              </a:rPr>
              <a:t>Pandas</a:t>
            </a:r>
            <a:r>
              <a:rPr lang="en-IN" b="0" i="0" dirty="0">
                <a:effectLst/>
                <a:latin typeface="Roboto"/>
              </a:rPr>
              <a:t>: Data Manipulations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/>
                </a:solidFill>
                <a:effectLst/>
                <a:latin typeface="Roboto"/>
              </a:rPr>
              <a:t>NumPy</a:t>
            </a:r>
            <a:r>
              <a:rPr lang="en-IN" b="0" i="0" dirty="0">
                <a:effectLst/>
                <a:latin typeface="Roboto"/>
              </a:rPr>
              <a:t>: Mathematical operations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/>
                </a:solidFill>
                <a:effectLst/>
                <a:latin typeface="Roboto"/>
              </a:rPr>
              <a:t>Scikit-learn</a:t>
            </a:r>
            <a:r>
              <a:rPr lang="en-IN" b="0" i="0" dirty="0">
                <a:effectLst/>
                <a:latin typeface="Roboto"/>
              </a:rPr>
              <a:t>: </a:t>
            </a:r>
            <a:r>
              <a:rPr lang="en-US" b="0" i="0" dirty="0">
                <a:effectLst/>
                <a:latin typeface="Roboto"/>
              </a:rPr>
              <a:t>Scikit-learn is one of the most popular ML libraries for classical ML algorithms</a:t>
            </a:r>
            <a:endParaRPr lang="en-IN" b="0" i="0" dirty="0">
              <a:effectLst/>
              <a:latin typeface="Robo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/>
                </a:solidFill>
                <a:effectLst/>
                <a:latin typeface="Roboto"/>
              </a:rPr>
              <a:t>Matplotlib and Seaborn</a:t>
            </a:r>
            <a:r>
              <a:rPr lang="en-IN" b="0" i="0" dirty="0">
                <a:effectLst/>
                <a:latin typeface="Roboto"/>
              </a:rPr>
              <a:t>: Visualizations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83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E041-9A67-4FD5-801F-9FAAE550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95C1C-00DE-4437-A139-9C7B07BAA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698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Probabilistic classification</a:t>
            </a:r>
          </a:p>
          <a:p>
            <a:r>
              <a:rPr lang="en-IN" dirty="0"/>
              <a:t>Assumes predictors to be independent of each other,</a:t>
            </a:r>
            <a:r>
              <a:rPr lang="en-US" b="0" i="0" dirty="0">
                <a:effectLst/>
              </a:rPr>
              <a:t> presence of a particular feature in a class is unrelated to the presence of any other feature</a:t>
            </a:r>
            <a:endParaRPr lang="en-IN" dirty="0"/>
          </a:p>
          <a:p>
            <a:r>
              <a:rPr lang="en-IN" dirty="0"/>
              <a:t>Numerical variables are assumed to be normally distributed.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37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6A4E-67E0-4F68-BB94-60833321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A2F4-6E88-4E51-8F63-56870A52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Probability: P(C/A)=P(A,C)/P(A)</a:t>
            </a:r>
          </a:p>
          <a:p>
            <a:r>
              <a:rPr lang="en-IN" dirty="0"/>
              <a:t>Bayes Theorem: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BEBBB-CCA4-4933-B0EE-86AA6A05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98" y="3096744"/>
            <a:ext cx="6355203" cy="26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4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F70A-FB4B-4309-AB48-40F24E84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F938-6ECA-4771-A6B5-ABFBB172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Students list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/>
                </a:solidFill>
              </a:rPr>
              <a:t>Name Gender</a:t>
            </a:r>
          </a:p>
          <a:p>
            <a:pPr marL="0" indent="0">
              <a:buNone/>
            </a:pPr>
            <a:r>
              <a:rPr lang="en-IN" sz="2000" dirty="0"/>
              <a:t>Kiran   M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50"/>
                </a:solidFill>
              </a:rPr>
              <a:t>Asha    F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50"/>
                </a:solidFill>
              </a:rPr>
              <a:t>Kiran    F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50"/>
                </a:solidFill>
              </a:rPr>
              <a:t>Kiran    F</a:t>
            </a:r>
          </a:p>
          <a:p>
            <a:pPr marL="0" indent="0">
              <a:buNone/>
            </a:pPr>
            <a:r>
              <a:rPr lang="en-IN" sz="2000" dirty="0"/>
              <a:t>John    M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50"/>
                </a:solidFill>
              </a:rPr>
              <a:t>Lata      F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50"/>
                </a:solidFill>
              </a:rPr>
              <a:t>Mira     F</a:t>
            </a:r>
          </a:p>
          <a:p>
            <a:pPr marL="0" indent="0">
              <a:buNone/>
            </a:pPr>
            <a:r>
              <a:rPr lang="en-IN" sz="2000" dirty="0"/>
              <a:t>Salman M</a:t>
            </a:r>
          </a:p>
          <a:p>
            <a:pPr marL="0" indent="0">
              <a:buNone/>
            </a:pPr>
            <a:r>
              <a:rPr lang="en-IN" sz="2000" dirty="0"/>
              <a:t>Kiran      ? (newbie)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DF255-707B-4C1A-8D62-D5F7269B2827}"/>
              </a:ext>
            </a:extLst>
          </p:cNvPr>
          <p:cNvSpPr txBox="1"/>
          <p:nvPr/>
        </p:nvSpPr>
        <p:spPr>
          <a:xfrm>
            <a:off x="5260062" y="1825625"/>
            <a:ext cx="549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P(M/Kiran)= P(Kiran/M) * P(M)/P(Kiran)</a:t>
            </a:r>
          </a:p>
          <a:p>
            <a:r>
              <a:rPr lang="en-IN" dirty="0"/>
              <a:t>                   = (1/3 * 3/8)/(3/8)= 1/3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8F0D1-F69A-47BD-B55D-6A4C09D6900B}"/>
              </a:ext>
            </a:extLst>
          </p:cNvPr>
          <p:cNvSpPr txBox="1"/>
          <p:nvPr/>
        </p:nvSpPr>
        <p:spPr>
          <a:xfrm>
            <a:off x="5359651" y="2755491"/>
            <a:ext cx="549545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P(F/Kiran)= P(Kiran/F) * P(F)/P(Kiran)</a:t>
            </a:r>
          </a:p>
          <a:p>
            <a:r>
              <a:rPr lang="en-IN" dirty="0"/>
              <a:t>                   = (2/5 * 5/8)/(3/8)= 2/3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AAEAF-0A5F-4565-B2B2-941126E6787D}"/>
              </a:ext>
            </a:extLst>
          </p:cNvPr>
          <p:cNvSpPr txBox="1"/>
          <p:nvPr/>
        </p:nvSpPr>
        <p:spPr>
          <a:xfrm>
            <a:off x="5902860" y="3947897"/>
            <a:ext cx="43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Newbie Kiran is predicted to be a Female!</a:t>
            </a:r>
          </a:p>
        </p:txBody>
      </p:sp>
    </p:spTree>
    <p:extLst>
      <p:ext uri="{BB962C8B-B14F-4D97-AF65-F5344CB8AC3E}">
        <p14:creationId xmlns:p14="http://schemas.microsoft.com/office/powerpoint/2010/main" val="89959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CEC6-F5B3-456F-8D75-47375887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2B46-E3E7-4EFE-946B-1533DE4C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676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318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Tahoma</vt:lpstr>
      <vt:lpstr>Office Theme</vt:lpstr>
      <vt:lpstr>1_Office Theme</vt:lpstr>
      <vt:lpstr>Webinar 1</vt:lpstr>
      <vt:lpstr>Outline</vt:lpstr>
      <vt:lpstr>General Instructions</vt:lpstr>
      <vt:lpstr>Machine Learning project overview</vt:lpstr>
      <vt:lpstr>Python Libraries</vt:lpstr>
      <vt:lpstr>Naïve Bayes classification</vt:lpstr>
      <vt:lpstr>Naïve Bayes classification</vt:lpstr>
      <vt:lpstr>Example Problem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4</dc:title>
  <dc:creator>Vishal</dc:creator>
  <cp:lastModifiedBy>Vishal</cp:lastModifiedBy>
  <cp:revision>28</cp:revision>
  <dcterms:created xsi:type="dcterms:W3CDTF">2020-01-21T02:58:19Z</dcterms:created>
  <dcterms:modified xsi:type="dcterms:W3CDTF">2020-09-22T12:03:36Z</dcterms:modified>
</cp:coreProperties>
</file>