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9" r:id="rId14"/>
    <p:sldId id="269" r:id="rId15"/>
    <p:sldId id="270" r:id="rId16"/>
    <p:sldId id="271" r:id="rId17"/>
    <p:sldId id="272" r:id="rId18"/>
    <p:sldId id="273" r:id="rId19"/>
    <p:sldId id="298" r:id="rId20"/>
    <p:sldId id="296" r:id="rId21"/>
    <p:sldId id="300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9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130" y="1225550"/>
            <a:ext cx="731773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6858000"/>
          </a:xfrm>
          <a:custGeom>
            <a:avLst/>
            <a:gdLst/>
            <a:ahLst/>
            <a:cxnLst/>
            <a:rect l="l" t="t" r="r" b="b"/>
            <a:pathLst>
              <a:path w="4572000" h="6858000">
                <a:moveTo>
                  <a:pt x="4572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5800" y="990600"/>
            <a:ext cx="5181600" cy="1905000"/>
          </a:xfrm>
          <a:custGeom>
            <a:avLst/>
            <a:gdLst/>
            <a:ahLst/>
            <a:cxnLst/>
            <a:rect l="l" t="t" r="r" b="b"/>
            <a:pathLst>
              <a:path w="5181600" h="1905000">
                <a:moveTo>
                  <a:pt x="4229100" y="0"/>
                </a:moveTo>
                <a:lnTo>
                  <a:pt x="952500" y="0"/>
                </a:lnTo>
                <a:lnTo>
                  <a:pt x="907866" y="1380"/>
                </a:lnTo>
                <a:lnTo>
                  <a:pt x="863319" y="5464"/>
                </a:lnTo>
                <a:lnTo>
                  <a:pt x="818947" y="12164"/>
                </a:lnTo>
                <a:lnTo>
                  <a:pt x="774836" y="21394"/>
                </a:lnTo>
                <a:lnTo>
                  <a:pt x="731074" y="33064"/>
                </a:lnTo>
                <a:lnTo>
                  <a:pt x="687748" y="47090"/>
                </a:lnTo>
                <a:lnTo>
                  <a:pt x="644946" y="63382"/>
                </a:lnTo>
                <a:lnTo>
                  <a:pt x="602753" y="81855"/>
                </a:lnTo>
                <a:lnTo>
                  <a:pt x="561259" y="102421"/>
                </a:lnTo>
                <a:lnTo>
                  <a:pt x="520549" y="124992"/>
                </a:lnTo>
                <a:lnTo>
                  <a:pt x="480711" y="149482"/>
                </a:lnTo>
                <a:lnTo>
                  <a:pt x="441833" y="175803"/>
                </a:lnTo>
                <a:lnTo>
                  <a:pt x="404001" y="203868"/>
                </a:lnTo>
                <a:lnTo>
                  <a:pt x="367303" y="233590"/>
                </a:lnTo>
                <a:lnTo>
                  <a:pt x="331825" y="264882"/>
                </a:lnTo>
                <a:lnTo>
                  <a:pt x="297656" y="297656"/>
                </a:lnTo>
                <a:lnTo>
                  <a:pt x="264882" y="331825"/>
                </a:lnTo>
                <a:lnTo>
                  <a:pt x="233590" y="367303"/>
                </a:lnTo>
                <a:lnTo>
                  <a:pt x="203868" y="404001"/>
                </a:lnTo>
                <a:lnTo>
                  <a:pt x="175803" y="441833"/>
                </a:lnTo>
                <a:lnTo>
                  <a:pt x="149482" y="480711"/>
                </a:lnTo>
                <a:lnTo>
                  <a:pt x="124992" y="520549"/>
                </a:lnTo>
                <a:lnTo>
                  <a:pt x="102421" y="561259"/>
                </a:lnTo>
                <a:lnTo>
                  <a:pt x="81855" y="602753"/>
                </a:lnTo>
                <a:lnTo>
                  <a:pt x="63382" y="644946"/>
                </a:lnTo>
                <a:lnTo>
                  <a:pt x="47090" y="687748"/>
                </a:lnTo>
                <a:lnTo>
                  <a:pt x="33064" y="731074"/>
                </a:lnTo>
                <a:lnTo>
                  <a:pt x="21394" y="774836"/>
                </a:lnTo>
                <a:lnTo>
                  <a:pt x="12164" y="818947"/>
                </a:lnTo>
                <a:lnTo>
                  <a:pt x="5464" y="863319"/>
                </a:lnTo>
                <a:lnTo>
                  <a:pt x="1380" y="907866"/>
                </a:lnTo>
                <a:lnTo>
                  <a:pt x="0" y="952500"/>
                </a:lnTo>
                <a:lnTo>
                  <a:pt x="1380" y="997133"/>
                </a:lnTo>
                <a:lnTo>
                  <a:pt x="5464" y="1041680"/>
                </a:lnTo>
                <a:lnTo>
                  <a:pt x="12164" y="1086052"/>
                </a:lnTo>
                <a:lnTo>
                  <a:pt x="21394" y="1130163"/>
                </a:lnTo>
                <a:lnTo>
                  <a:pt x="33064" y="1173925"/>
                </a:lnTo>
                <a:lnTo>
                  <a:pt x="47090" y="1217251"/>
                </a:lnTo>
                <a:lnTo>
                  <a:pt x="63382" y="1260053"/>
                </a:lnTo>
                <a:lnTo>
                  <a:pt x="81855" y="1302246"/>
                </a:lnTo>
                <a:lnTo>
                  <a:pt x="102421" y="1343740"/>
                </a:lnTo>
                <a:lnTo>
                  <a:pt x="124992" y="1384450"/>
                </a:lnTo>
                <a:lnTo>
                  <a:pt x="149482" y="1424288"/>
                </a:lnTo>
                <a:lnTo>
                  <a:pt x="175803" y="1463166"/>
                </a:lnTo>
                <a:lnTo>
                  <a:pt x="203868" y="1500998"/>
                </a:lnTo>
                <a:lnTo>
                  <a:pt x="233590" y="1537696"/>
                </a:lnTo>
                <a:lnTo>
                  <a:pt x="264882" y="1573174"/>
                </a:lnTo>
                <a:lnTo>
                  <a:pt x="297656" y="1607343"/>
                </a:lnTo>
                <a:lnTo>
                  <a:pt x="331825" y="1640117"/>
                </a:lnTo>
                <a:lnTo>
                  <a:pt x="367303" y="1671409"/>
                </a:lnTo>
                <a:lnTo>
                  <a:pt x="404001" y="1701131"/>
                </a:lnTo>
                <a:lnTo>
                  <a:pt x="441833" y="1729196"/>
                </a:lnTo>
                <a:lnTo>
                  <a:pt x="480711" y="1755517"/>
                </a:lnTo>
                <a:lnTo>
                  <a:pt x="520549" y="1780007"/>
                </a:lnTo>
                <a:lnTo>
                  <a:pt x="561259" y="1802578"/>
                </a:lnTo>
                <a:lnTo>
                  <a:pt x="602753" y="1823144"/>
                </a:lnTo>
                <a:lnTo>
                  <a:pt x="644946" y="1841617"/>
                </a:lnTo>
                <a:lnTo>
                  <a:pt x="687748" y="1857909"/>
                </a:lnTo>
                <a:lnTo>
                  <a:pt x="731074" y="1871935"/>
                </a:lnTo>
                <a:lnTo>
                  <a:pt x="774836" y="1883605"/>
                </a:lnTo>
                <a:lnTo>
                  <a:pt x="818947" y="1892835"/>
                </a:lnTo>
                <a:lnTo>
                  <a:pt x="863319" y="1899535"/>
                </a:lnTo>
                <a:lnTo>
                  <a:pt x="907866" y="1903619"/>
                </a:lnTo>
                <a:lnTo>
                  <a:pt x="952500" y="1905000"/>
                </a:lnTo>
                <a:lnTo>
                  <a:pt x="4229100" y="1905000"/>
                </a:lnTo>
                <a:lnTo>
                  <a:pt x="4273733" y="1903619"/>
                </a:lnTo>
                <a:lnTo>
                  <a:pt x="4318280" y="1899535"/>
                </a:lnTo>
                <a:lnTo>
                  <a:pt x="4362652" y="1892835"/>
                </a:lnTo>
                <a:lnTo>
                  <a:pt x="4406763" y="1883605"/>
                </a:lnTo>
                <a:lnTo>
                  <a:pt x="4450525" y="1871935"/>
                </a:lnTo>
                <a:lnTo>
                  <a:pt x="4493851" y="1857909"/>
                </a:lnTo>
                <a:lnTo>
                  <a:pt x="4536653" y="1841617"/>
                </a:lnTo>
                <a:lnTo>
                  <a:pt x="4578846" y="1823144"/>
                </a:lnTo>
                <a:lnTo>
                  <a:pt x="4620340" y="1802578"/>
                </a:lnTo>
                <a:lnTo>
                  <a:pt x="4661050" y="1780007"/>
                </a:lnTo>
                <a:lnTo>
                  <a:pt x="4700888" y="1755517"/>
                </a:lnTo>
                <a:lnTo>
                  <a:pt x="4739766" y="1729196"/>
                </a:lnTo>
                <a:lnTo>
                  <a:pt x="4777598" y="1701131"/>
                </a:lnTo>
                <a:lnTo>
                  <a:pt x="4814296" y="1671409"/>
                </a:lnTo>
                <a:lnTo>
                  <a:pt x="4849774" y="1640117"/>
                </a:lnTo>
                <a:lnTo>
                  <a:pt x="4883943" y="1607343"/>
                </a:lnTo>
                <a:lnTo>
                  <a:pt x="4916717" y="1573174"/>
                </a:lnTo>
                <a:lnTo>
                  <a:pt x="4948009" y="1537696"/>
                </a:lnTo>
                <a:lnTo>
                  <a:pt x="4977731" y="1500998"/>
                </a:lnTo>
                <a:lnTo>
                  <a:pt x="5005796" y="1463166"/>
                </a:lnTo>
                <a:lnTo>
                  <a:pt x="5032117" y="1424288"/>
                </a:lnTo>
                <a:lnTo>
                  <a:pt x="5056607" y="1384450"/>
                </a:lnTo>
                <a:lnTo>
                  <a:pt x="5079178" y="1343740"/>
                </a:lnTo>
                <a:lnTo>
                  <a:pt x="5099744" y="1302246"/>
                </a:lnTo>
                <a:lnTo>
                  <a:pt x="5118217" y="1260053"/>
                </a:lnTo>
                <a:lnTo>
                  <a:pt x="5134509" y="1217251"/>
                </a:lnTo>
                <a:lnTo>
                  <a:pt x="5148535" y="1173925"/>
                </a:lnTo>
                <a:lnTo>
                  <a:pt x="5160205" y="1130163"/>
                </a:lnTo>
                <a:lnTo>
                  <a:pt x="5169435" y="1086052"/>
                </a:lnTo>
                <a:lnTo>
                  <a:pt x="5176135" y="1041680"/>
                </a:lnTo>
                <a:lnTo>
                  <a:pt x="5180219" y="997133"/>
                </a:lnTo>
                <a:lnTo>
                  <a:pt x="5181600" y="952500"/>
                </a:lnTo>
                <a:lnTo>
                  <a:pt x="5180219" y="907866"/>
                </a:lnTo>
                <a:lnTo>
                  <a:pt x="5176135" y="863319"/>
                </a:lnTo>
                <a:lnTo>
                  <a:pt x="5169435" y="818947"/>
                </a:lnTo>
                <a:lnTo>
                  <a:pt x="5160205" y="774836"/>
                </a:lnTo>
                <a:lnTo>
                  <a:pt x="5148535" y="731074"/>
                </a:lnTo>
                <a:lnTo>
                  <a:pt x="5134509" y="687748"/>
                </a:lnTo>
                <a:lnTo>
                  <a:pt x="5118217" y="644946"/>
                </a:lnTo>
                <a:lnTo>
                  <a:pt x="5099744" y="602753"/>
                </a:lnTo>
                <a:lnTo>
                  <a:pt x="5079178" y="561259"/>
                </a:lnTo>
                <a:lnTo>
                  <a:pt x="5056607" y="520549"/>
                </a:lnTo>
                <a:lnTo>
                  <a:pt x="5032117" y="480711"/>
                </a:lnTo>
                <a:lnTo>
                  <a:pt x="5005796" y="441833"/>
                </a:lnTo>
                <a:lnTo>
                  <a:pt x="4977731" y="404001"/>
                </a:lnTo>
                <a:lnTo>
                  <a:pt x="4948009" y="367303"/>
                </a:lnTo>
                <a:lnTo>
                  <a:pt x="4916717" y="331825"/>
                </a:lnTo>
                <a:lnTo>
                  <a:pt x="4883943" y="297656"/>
                </a:lnTo>
                <a:lnTo>
                  <a:pt x="4849774" y="264882"/>
                </a:lnTo>
                <a:lnTo>
                  <a:pt x="4814296" y="233590"/>
                </a:lnTo>
                <a:lnTo>
                  <a:pt x="4777598" y="203868"/>
                </a:lnTo>
                <a:lnTo>
                  <a:pt x="4739766" y="175803"/>
                </a:lnTo>
                <a:lnTo>
                  <a:pt x="4700888" y="149482"/>
                </a:lnTo>
                <a:lnTo>
                  <a:pt x="4661050" y="124992"/>
                </a:lnTo>
                <a:lnTo>
                  <a:pt x="4620340" y="102421"/>
                </a:lnTo>
                <a:lnTo>
                  <a:pt x="4578846" y="81855"/>
                </a:lnTo>
                <a:lnTo>
                  <a:pt x="4536653" y="63382"/>
                </a:lnTo>
                <a:lnTo>
                  <a:pt x="4493851" y="47090"/>
                </a:lnTo>
                <a:lnTo>
                  <a:pt x="4450525" y="33064"/>
                </a:lnTo>
                <a:lnTo>
                  <a:pt x="4406763" y="21394"/>
                </a:lnTo>
                <a:lnTo>
                  <a:pt x="4362652" y="12164"/>
                </a:lnTo>
                <a:lnTo>
                  <a:pt x="4318280" y="5464"/>
                </a:lnTo>
                <a:lnTo>
                  <a:pt x="4273733" y="1380"/>
                </a:lnTo>
                <a:lnTo>
                  <a:pt x="4229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32200" y="4889500"/>
            <a:ext cx="4876800" cy="318770"/>
          </a:xfrm>
          <a:custGeom>
            <a:avLst/>
            <a:gdLst/>
            <a:ahLst/>
            <a:cxnLst/>
            <a:rect l="l" t="t" r="r" b="b"/>
            <a:pathLst>
              <a:path w="4876800" h="318770">
                <a:moveTo>
                  <a:pt x="4876800" y="160020"/>
                </a:moveTo>
                <a:lnTo>
                  <a:pt x="4869535" y="112661"/>
                </a:lnTo>
                <a:lnTo>
                  <a:pt x="4849774" y="69138"/>
                </a:lnTo>
                <a:lnTo>
                  <a:pt x="4820564" y="33286"/>
                </a:lnTo>
                <a:lnTo>
                  <a:pt x="4784953" y="8966"/>
                </a:lnTo>
                <a:lnTo>
                  <a:pt x="4745990" y="0"/>
                </a:lnTo>
                <a:lnTo>
                  <a:pt x="4625340" y="0"/>
                </a:lnTo>
                <a:lnTo>
                  <a:pt x="4616450" y="0"/>
                </a:lnTo>
                <a:lnTo>
                  <a:pt x="0" y="0"/>
                </a:lnTo>
                <a:lnTo>
                  <a:pt x="0" y="317500"/>
                </a:lnTo>
                <a:lnTo>
                  <a:pt x="4616450" y="317500"/>
                </a:lnTo>
                <a:lnTo>
                  <a:pt x="4616450" y="318770"/>
                </a:lnTo>
                <a:lnTo>
                  <a:pt x="4745990" y="318770"/>
                </a:lnTo>
                <a:lnTo>
                  <a:pt x="4784953" y="309943"/>
                </a:lnTo>
                <a:lnTo>
                  <a:pt x="4820564" y="285940"/>
                </a:lnTo>
                <a:lnTo>
                  <a:pt x="4849774" y="250469"/>
                </a:lnTo>
                <a:lnTo>
                  <a:pt x="4869535" y="207264"/>
                </a:lnTo>
                <a:lnTo>
                  <a:pt x="4876800" y="16002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155690" y="5214620"/>
            <a:ext cx="810260" cy="22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371340" y="5521959"/>
            <a:ext cx="217043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44640" y="5521959"/>
            <a:ext cx="2119629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99869" y="1643379"/>
            <a:ext cx="2048509" cy="726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95700" y="1643379"/>
            <a:ext cx="2197100" cy="726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045200" y="1643379"/>
            <a:ext cx="2065020" cy="7264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00400" cy="6858000"/>
          </a:xfrm>
          <a:custGeom>
            <a:avLst/>
            <a:gdLst/>
            <a:ahLst/>
            <a:cxnLst/>
            <a:rect l="l" t="t" r="r" b="b"/>
            <a:pathLst>
              <a:path w="3200400" h="6858000">
                <a:moveTo>
                  <a:pt x="3200400" y="0"/>
                </a:moveTo>
                <a:lnTo>
                  <a:pt x="762000" y="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762000" y="1167130"/>
                </a:lnTo>
                <a:lnTo>
                  <a:pt x="762000" y="1056640"/>
                </a:lnTo>
                <a:lnTo>
                  <a:pt x="768502" y="1002512"/>
                </a:lnTo>
                <a:lnTo>
                  <a:pt x="783590" y="947420"/>
                </a:lnTo>
                <a:lnTo>
                  <a:pt x="811047" y="892022"/>
                </a:lnTo>
                <a:lnTo>
                  <a:pt x="847090" y="843280"/>
                </a:lnTo>
                <a:lnTo>
                  <a:pt x="896137" y="803910"/>
                </a:lnTo>
                <a:lnTo>
                  <a:pt x="946150" y="775970"/>
                </a:lnTo>
                <a:lnTo>
                  <a:pt x="1018540" y="762000"/>
                </a:lnTo>
                <a:lnTo>
                  <a:pt x="1060450" y="764540"/>
                </a:lnTo>
                <a:lnTo>
                  <a:pt x="3200400" y="762000"/>
                </a:lnTo>
                <a:lnTo>
                  <a:pt x="3200400" y="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600" y="1981199"/>
            <a:ext cx="7391400" cy="318770"/>
          </a:xfrm>
          <a:custGeom>
            <a:avLst/>
            <a:gdLst/>
            <a:ahLst/>
            <a:cxnLst/>
            <a:rect l="l" t="t" r="r" b="b"/>
            <a:pathLst>
              <a:path w="7391400" h="318769">
                <a:moveTo>
                  <a:pt x="7391400" y="0"/>
                </a:moveTo>
                <a:lnTo>
                  <a:pt x="393700" y="0"/>
                </a:lnTo>
                <a:lnTo>
                  <a:pt x="381000" y="0"/>
                </a:lnTo>
                <a:lnTo>
                  <a:pt x="196850" y="0"/>
                </a:lnTo>
                <a:lnTo>
                  <a:pt x="147866" y="6299"/>
                </a:lnTo>
                <a:lnTo>
                  <a:pt x="101777" y="23660"/>
                </a:lnTo>
                <a:lnTo>
                  <a:pt x="61277" y="49847"/>
                </a:lnTo>
                <a:lnTo>
                  <a:pt x="29019" y="82600"/>
                </a:lnTo>
                <a:lnTo>
                  <a:pt x="7696" y="119659"/>
                </a:lnTo>
                <a:lnTo>
                  <a:pt x="0" y="158750"/>
                </a:lnTo>
                <a:lnTo>
                  <a:pt x="7696" y="198386"/>
                </a:lnTo>
                <a:lnTo>
                  <a:pt x="29019" y="235800"/>
                </a:lnTo>
                <a:lnTo>
                  <a:pt x="61277" y="268770"/>
                </a:lnTo>
                <a:lnTo>
                  <a:pt x="101777" y="295071"/>
                </a:lnTo>
                <a:lnTo>
                  <a:pt x="147866" y="312483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317500"/>
                </a:lnTo>
                <a:lnTo>
                  <a:pt x="7391400" y="317500"/>
                </a:lnTo>
                <a:lnTo>
                  <a:pt x="739140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3130" y="731520"/>
            <a:ext cx="7317739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255" y="2306320"/>
            <a:ext cx="7603489" cy="2633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" y="1225550"/>
            <a:ext cx="2533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</a:t>
            </a:r>
            <a:r>
              <a:rPr spc="-30" dirty="0"/>
              <a:t>T</a:t>
            </a:r>
            <a:r>
              <a:rPr dirty="0"/>
              <a:t>E</a:t>
            </a:r>
            <a:r>
              <a:rPr spc="-5" dirty="0"/>
              <a:t>N</a:t>
            </a:r>
            <a:r>
              <a:rPr lang="en-US" spc="-30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31720"/>
            <a:ext cx="3865879" cy="2603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71450" indent="-158750">
              <a:lnSpc>
                <a:spcPct val="100000"/>
              </a:lnSpc>
              <a:spcBef>
                <a:spcPts val="600"/>
              </a:spcBef>
              <a:buChar char="•"/>
              <a:tabLst>
                <a:tab pos="17145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marL="171450" indent="-158750">
              <a:lnSpc>
                <a:spcPct val="100000"/>
              </a:lnSpc>
              <a:spcBef>
                <a:spcPts val="500"/>
              </a:spcBef>
              <a:buChar char="•"/>
              <a:tabLst>
                <a:tab pos="17145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Markov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171450" indent="-158750">
              <a:lnSpc>
                <a:spcPct val="100000"/>
              </a:lnSpc>
              <a:spcBef>
                <a:spcPts val="500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Hidden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Markov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model</a:t>
            </a:r>
            <a:r>
              <a:rPr sz="20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(HMM)</a:t>
            </a:r>
            <a:endParaRPr sz="2000">
              <a:latin typeface="Arial"/>
              <a:cs typeface="Arial"/>
            </a:endParaRPr>
          </a:p>
          <a:p>
            <a:pPr marL="171450" indent="-158750">
              <a:lnSpc>
                <a:spcPct val="100000"/>
              </a:lnSpc>
              <a:spcBef>
                <a:spcPts val="500"/>
              </a:spcBef>
              <a:buChar char="•"/>
              <a:tabLst>
                <a:tab pos="17145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Three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central issues of</a:t>
            </a:r>
            <a:r>
              <a:rPr sz="20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HMM</a:t>
            </a:r>
            <a:endParaRPr sz="2000">
              <a:latin typeface="Arial"/>
              <a:cs typeface="Arial"/>
            </a:endParaRPr>
          </a:p>
          <a:p>
            <a:pPr marL="575310" lvl="1" indent="-212725">
              <a:lnSpc>
                <a:spcPct val="100000"/>
              </a:lnSpc>
              <a:spcBef>
                <a:spcPts val="500"/>
              </a:spcBef>
              <a:buChar char="–"/>
              <a:tabLst>
                <a:tab pos="57531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Model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evaluation</a:t>
            </a:r>
            <a:endParaRPr sz="2000">
              <a:latin typeface="Arial"/>
              <a:cs typeface="Arial"/>
            </a:endParaRPr>
          </a:p>
          <a:p>
            <a:pPr marL="575310" lvl="1" indent="-212725">
              <a:lnSpc>
                <a:spcPct val="100000"/>
              </a:lnSpc>
              <a:spcBef>
                <a:spcPts val="500"/>
              </a:spcBef>
              <a:buChar char="–"/>
              <a:tabLst>
                <a:tab pos="575310" algn="l"/>
              </a:tabLst>
            </a:pP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Most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probable path</a:t>
            </a:r>
            <a:r>
              <a:rPr sz="20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decoding</a:t>
            </a:r>
            <a:endParaRPr sz="2000">
              <a:latin typeface="Arial"/>
              <a:cs typeface="Arial"/>
            </a:endParaRPr>
          </a:p>
          <a:p>
            <a:pPr marL="575310" lvl="1" indent="-212725">
              <a:lnSpc>
                <a:spcPct val="100000"/>
              </a:lnSpc>
              <a:spcBef>
                <a:spcPts val="500"/>
              </a:spcBef>
              <a:buChar char="–"/>
              <a:tabLst>
                <a:tab pos="57531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Model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training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999990"/>
            <a:ext cx="92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3366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839" y="4973320"/>
            <a:ext cx="2960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Application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Areas of</a:t>
            </a:r>
            <a:r>
              <a:rPr sz="20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HMM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341620"/>
            <a:ext cx="1485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indent="-1587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615950"/>
            <a:ext cx="3683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6589" algn="l"/>
              </a:tabLst>
            </a:pPr>
            <a:r>
              <a:rPr sz="4000" spc="-10" dirty="0"/>
              <a:t>Markov	</a:t>
            </a:r>
            <a:r>
              <a:rPr sz="4000" spc="-15" dirty="0"/>
              <a:t>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8839" y="2306108"/>
            <a:ext cx="7592695" cy="15703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59"/>
              </a:spcBef>
              <a:tabLst>
                <a:tab pos="492125" algn="l"/>
              </a:tabLst>
            </a:pPr>
            <a:r>
              <a:rPr sz="3150" baseline="13227" dirty="0">
                <a:solidFill>
                  <a:srgbClr val="003366"/>
                </a:solidFill>
                <a:latin typeface="UnDotum"/>
                <a:cs typeface="UnDotum"/>
              </a:rPr>
              <a:t>	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Markow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Models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Assumption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 (cont.):</a:t>
            </a:r>
            <a:endParaRPr sz="2800">
              <a:latin typeface="Arial"/>
              <a:cs typeface="Arial"/>
            </a:endParaRPr>
          </a:p>
          <a:p>
            <a:pPr marL="793115" marR="55880" indent="-285750">
              <a:lnSpc>
                <a:spcPts val="2590"/>
              </a:lnSpc>
              <a:spcBef>
                <a:spcPts val="640"/>
              </a:spcBef>
              <a:tabLst>
                <a:tab pos="793115" algn="l"/>
              </a:tabLst>
            </a:pPr>
            <a:r>
              <a:rPr sz="2700" baseline="10802" dirty="0">
                <a:solidFill>
                  <a:srgbClr val="003366"/>
                </a:solidFill>
                <a:latin typeface="Arial"/>
                <a:cs typeface="Arial"/>
              </a:rPr>
              <a:t>–	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Therefore,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make 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simplifying assumption </a:t>
            </a:r>
            <a:r>
              <a:rPr sz="2400" spc="-5" dirty="0">
                <a:solidFill>
                  <a:srgbClr val="990033"/>
                </a:solidFill>
                <a:latin typeface="Arial"/>
                <a:cs typeface="Arial"/>
              </a:rPr>
              <a:t>Markov  assumption:</a:t>
            </a:r>
            <a:endParaRPr sz="2400">
              <a:latin typeface="Arial"/>
              <a:cs typeface="Arial"/>
            </a:endParaRPr>
          </a:p>
          <a:p>
            <a:pPr marL="964565">
              <a:lnSpc>
                <a:spcPct val="100000"/>
              </a:lnSpc>
              <a:spcBef>
                <a:spcPts val="220"/>
              </a:spcBef>
            </a:pPr>
            <a:r>
              <a:rPr sz="2250" baseline="12962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r>
              <a:rPr sz="2000" spc="-1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sequence: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5939" y="5233670"/>
            <a:ext cx="61188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280"/>
              </a:lnSpc>
              <a:spcBef>
                <a:spcPts val="100"/>
              </a:spcBef>
            </a:pPr>
            <a:r>
              <a:rPr sz="2250" baseline="12962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weather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of tomorrow only depends on</a:t>
            </a:r>
            <a:r>
              <a:rPr sz="20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today</a:t>
            </a:r>
            <a:endParaRPr sz="2000">
              <a:latin typeface="Arial"/>
              <a:cs typeface="Arial"/>
            </a:endParaRPr>
          </a:p>
          <a:p>
            <a:pPr marL="266700">
              <a:lnSpc>
                <a:spcPts val="2280"/>
              </a:lnSpc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(first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order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Markov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model)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3342" y="3547956"/>
            <a:ext cx="1961692" cy="343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3427" y="4430374"/>
            <a:ext cx="5359324" cy="343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" y="615950"/>
            <a:ext cx="36817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4685" algn="l"/>
              </a:tabLst>
            </a:pPr>
            <a:r>
              <a:rPr sz="4000" spc="-15" dirty="0"/>
              <a:t>Markov	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1539" y="2352040"/>
            <a:ext cx="7344409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190"/>
              </a:lnSpc>
              <a:spcBef>
                <a:spcPts val="100"/>
              </a:spcBef>
              <a:tabLst>
                <a:tab pos="479425" algn="l"/>
              </a:tabLst>
            </a:pPr>
            <a:r>
              <a:rPr sz="3150" baseline="13227" dirty="0">
                <a:solidFill>
                  <a:srgbClr val="003366"/>
                </a:solidFill>
                <a:latin typeface="UnDotum"/>
                <a:cs typeface="UnDotum"/>
              </a:rPr>
              <a:t>	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Markow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Models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Assumption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 (cont.):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ts val="3190"/>
              </a:lnSpc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Examples:</a:t>
            </a:r>
            <a:endParaRPr sz="2800">
              <a:latin typeface="Arial"/>
              <a:cs typeface="Arial"/>
            </a:endParaRPr>
          </a:p>
          <a:p>
            <a:pPr marL="951865">
              <a:lnSpc>
                <a:spcPct val="100000"/>
              </a:lnSpc>
              <a:spcBef>
                <a:spcPts val="260"/>
              </a:spcBef>
            </a:pPr>
            <a:r>
              <a:rPr sz="2250" baseline="12962" dirty="0">
                <a:solidFill>
                  <a:srgbClr val="003366"/>
                </a:solidFill>
                <a:latin typeface="UnDotum"/>
                <a:cs typeface="UnDotum"/>
              </a:rPr>
              <a:t></a:t>
            </a:r>
            <a:r>
              <a:rPr sz="2250" spc="-232" baseline="12962" dirty="0">
                <a:solidFill>
                  <a:srgbClr val="003366"/>
                </a:solidFill>
                <a:latin typeface="UnDotum"/>
                <a:cs typeface="UnDotum"/>
              </a:rPr>
              <a:t> 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HMM: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2230" y="3295650"/>
            <a:ext cx="7805420" cy="3562350"/>
            <a:chOff x="1332230" y="3295650"/>
            <a:chExt cx="7805420" cy="3562350"/>
          </a:xfrm>
        </p:grpSpPr>
        <p:sp>
          <p:nvSpPr>
            <p:cNvPr id="5" name="object 5"/>
            <p:cNvSpPr/>
            <p:nvPr/>
          </p:nvSpPr>
          <p:spPr>
            <a:xfrm>
              <a:off x="1332230" y="3295650"/>
              <a:ext cx="4038600" cy="3562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81039" y="3357880"/>
              <a:ext cx="3356082" cy="15887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06059" y="5013960"/>
              <a:ext cx="2002789" cy="256540"/>
            </a:xfrm>
            <a:custGeom>
              <a:avLst/>
              <a:gdLst/>
              <a:ahLst/>
              <a:cxnLst/>
              <a:rect l="l" t="t" r="r" b="b"/>
              <a:pathLst>
                <a:path w="2002790" h="256539">
                  <a:moveTo>
                    <a:pt x="2002789" y="0"/>
                  </a:moveTo>
                  <a:lnTo>
                    <a:pt x="0" y="256539"/>
                  </a:lnTo>
                </a:path>
              </a:pathLst>
            </a:custGeom>
            <a:ln w="82549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76189" y="5146039"/>
              <a:ext cx="261620" cy="245110"/>
            </a:xfrm>
            <a:custGeom>
              <a:avLst/>
              <a:gdLst/>
              <a:ahLst/>
              <a:cxnLst/>
              <a:rect l="l" t="t" r="r" b="b"/>
              <a:pathLst>
                <a:path w="261620" h="245110">
                  <a:moveTo>
                    <a:pt x="229870" y="0"/>
                  </a:moveTo>
                  <a:lnTo>
                    <a:pt x="0" y="154940"/>
                  </a:lnTo>
                  <a:lnTo>
                    <a:pt x="261620" y="24511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615950"/>
            <a:ext cx="3683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6589" algn="l"/>
              </a:tabLst>
            </a:pPr>
            <a:r>
              <a:rPr sz="4000" spc="-10" dirty="0"/>
              <a:t>Markov	</a:t>
            </a:r>
            <a:r>
              <a:rPr sz="4000" spc="-15" dirty="0"/>
              <a:t>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1539" y="2352040"/>
            <a:ext cx="7344409" cy="144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190"/>
              </a:lnSpc>
              <a:spcBef>
                <a:spcPts val="100"/>
              </a:spcBef>
              <a:tabLst>
                <a:tab pos="479425" algn="l"/>
              </a:tabLst>
            </a:pPr>
            <a:r>
              <a:rPr sz="3150" baseline="13227" dirty="0">
                <a:solidFill>
                  <a:srgbClr val="003366"/>
                </a:solidFill>
                <a:latin typeface="UnDotum"/>
                <a:cs typeface="UnDotum"/>
              </a:rPr>
              <a:t>	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Markow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Models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Assumption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 (cont.):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ts val="3190"/>
              </a:lnSpc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Examples:</a:t>
            </a:r>
            <a:endParaRPr sz="2800">
              <a:latin typeface="Arial"/>
              <a:cs typeface="Arial"/>
            </a:endParaRPr>
          </a:p>
          <a:p>
            <a:pPr marL="1180465" marR="172085" indent="-228600">
              <a:lnSpc>
                <a:spcPts val="2160"/>
              </a:lnSpc>
              <a:spcBef>
                <a:spcPts val="530"/>
              </a:spcBef>
            </a:pPr>
            <a:r>
              <a:rPr sz="2250" baseline="12962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If the weather yesterday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was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rainy and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today is</a:t>
            </a:r>
            <a:r>
              <a:rPr sz="2000" spc="-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foggy  what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probability that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tomorrow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it will be</a:t>
            </a:r>
            <a:r>
              <a:rPr sz="2000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sunny?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6279" y="4220209"/>
            <a:ext cx="534670" cy="501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0879" y="4292600"/>
            <a:ext cx="548639" cy="466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8579" y="4292600"/>
            <a:ext cx="576579" cy="374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FD3-C510-4E6E-9E81-6F7D2814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2E1BA-CB50-41AD-985E-A875D230F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0763F-C621-4477-BF4A-D60F49A9A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1" y="0"/>
            <a:ext cx="9032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615950"/>
            <a:ext cx="3683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6589" algn="l"/>
              </a:tabLst>
            </a:pPr>
            <a:r>
              <a:rPr sz="4000" spc="-10" dirty="0"/>
              <a:t>Markov	</a:t>
            </a:r>
            <a:r>
              <a:rPr sz="4000" spc="-15" dirty="0"/>
              <a:t>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8839" y="2306320"/>
            <a:ext cx="7270750" cy="16560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00"/>
              </a:spcBef>
            </a:pPr>
            <a:r>
              <a:rPr sz="3150" baseline="13227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Markow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Models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and Assumption</a:t>
            </a:r>
            <a:r>
              <a:rPr sz="2800" b="1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(cont.):</a:t>
            </a:r>
            <a:endParaRPr sz="28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600"/>
              </a:spcBef>
              <a:tabLst>
                <a:tab pos="793115" algn="l"/>
              </a:tabLst>
            </a:pPr>
            <a:r>
              <a:rPr sz="2700" baseline="10802" dirty="0">
                <a:solidFill>
                  <a:srgbClr val="003366"/>
                </a:solidFill>
                <a:latin typeface="Arial"/>
                <a:cs typeface="Arial"/>
              </a:rPr>
              <a:t>–	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1193165" marR="85725" indent="-228600">
              <a:lnSpc>
                <a:spcPct val="100000"/>
              </a:lnSpc>
              <a:spcBef>
                <a:spcPts val="500"/>
              </a:spcBef>
            </a:pPr>
            <a:r>
              <a:rPr sz="2250" baseline="12962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If the weather yesterday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was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rainy and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today is</a:t>
            </a:r>
            <a:r>
              <a:rPr sz="2000" spc="-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foggy  what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probability that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tomorrow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it will be</a:t>
            </a:r>
            <a:r>
              <a:rPr sz="2000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sunny?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6459" y="3933190"/>
            <a:ext cx="534670" cy="501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9790" y="4005579"/>
            <a:ext cx="549910" cy="466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87490" y="4004309"/>
            <a:ext cx="576579" cy="374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98684" y="4637466"/>
            <a:ext cx="7190105" cy="1447165"/>
            <a:chOff x="998684" y="4637466"/>
            <a:chExt cx="7190105" cy="1447165"/>
          </a:xfrm>
        </p:grpSpPr>
        <p:sp>
          <p:nvSpPr>
            <p:cNvPr id="8" name="object 8"/>
            <p:cNvSpPr/>
            <p:nvPr/>
          </p:nvSpPr>
          <p:spPr>
            <a:xfrm>
              <a:off x="998684" y="4797944"/>
              <a:ext cx="7095646" cy="8003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2090" y="4653280"/>
              <a:ext cx="2880360" cy="720090"/>
            </a:xfrm>
            <a:custGeom>
              <a:avLst/>
              <a:gdLst/>
              <a:ahLst/>
              <a:cxnLst/>
              <a:rect l="l" t="t" r="r" b="b"/>
              <a:pathLst>
                <a:path w="2880359" h="720089">
                  <a:moveTo>
                    <a:pt x="1440180" y="720090"/>
                  </a:moveTo>
                  <a:lnTo>
                    <a:pt x="0" y="720090"/>
                  </a:lnTo>
                  <a:lnTo>
                    <a:pt x="0" y="0"/>
                  </a:lnTo>
                  <a:lnTo>
                    <a:pt x="2880360" y="0"/>
                  </a:lnTo>
                  <a:lnTo>
                    <a:pt x="2880360" y="720090"/>
                  </a:lnTo>
                  <a:lnTo>
                    <a:pt x="1440180" y="720090"/>
                  </a:lnTo>
                  <a:close/>
                </a:path>
              </a:pathLst>
            </a:custGeom>
            <a:ln w="3162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7550" y="5157470"/>
              <a:ext cx="3304540" cy="810260"/>
            </a:xfrm>
            <a:custGeom>
              <a:avLst/>
              <a:gdLst/>
              <a:ahLst/>
              <a:cxnLst/>
              <a:rect l="l" t="t" r="r" b="b"/>
              <a:pathLst>
                <a:path w="3304540" h="810260">
                  <a:moveTo>
                    <a:pt x="3304540" y="0"/>
                  </a:moveTo>
                  <a:lnTo>
                    <a:pt x="0" y="810259"/>
                  </a:lnTo>
                </a:path>
              </a:pathLst>
            </a:custGeom>
            <a:ln w="8255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62759" y="5843270"/>
              <a:ext cx="270510" cy="241300"/>
            </a:xfrm>
            <a:custGeom>
              <a:avLst/>
              <a:gdLst/>
              <a:ahLst/>
              <a:cxnLst/>
              <a:rect l="l" t="t" r="r" b="b"/>
              <a:pathLst>
                <a:path w="270510" h="241300">
                  <a:moveTo>
                    <a:pt x="210819" y="0"/>
                  </a:moveTo>
                  <a:lnTo>
                    <a:pt x="0" y="179069"/>
                  </a:lnTo>
                  <a:lnTo>
                    <a:pt x="270509" y="241299"/>
                  </a:lnTo>
                  <a:lnTo>
                    <a:pt x="210819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77289" y="6146800"/>
            <a:ext cx="2001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Markov</a:t>
            </a:r>
            <a:r>
              <a:rPr sz="18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"/>
                <a:cs typeface="Arial"/>
              </a:rPr>
              <a:t>assumption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" y="615950"/>
            <a:ext cx="5539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2695" algn="l"/>
              </a:tabLst>
            </a:pPr>
            <a:r>
              <a:rPr sz="4000" spc="-10" dirty="0"/>
              <a:t>Hidden</a:t>
            </a:r>
            <a:r>
              <a:rPr sz="4000" dirty="0"/>
              <a:t> </a:t>
            </a:r>
            <a:r>
              <a:rPr sz="4000" spc="-15" dirty="0"/>
              <a:t>Markov	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8839" y="2306320"/>
            <a:ext cx="7552690" cy="26974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00"/>
              </a:spcBef>
              <a:buSzPct val="75000"/>
              <a:buFont typeface="UnDotum"/>
              <a:buChar char=""/>
              <a:tabLst>
                <a:tab pos="393700" algn="l"/>
              </a:tabLst>
            </a:pP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Hidden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Markov Models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(HMMs):</a:t>
            </a:r>
            <a:endParaRPr sz="2800">
              <a:latin typeface="Arial"/>
              <a:cs typeface="Arial"/>
            </a:endParaRPr>
          </a:p>
          <a:p>
            <a:pPr marL="793750" lvl="1" indent="-285750">
              <a:lnSpc>
                <a:spcPct val="100000"/>
              </a:lnSpc>
              <a:spcBef>
                <a:spcPts val="600"/>
              </a:spcBef>
              <a:buSzPct val="75000"/>
              <a:buChar char="–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What is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HMM:</a:t>
            </a:r>
            <a:endParaRPr sz="2400">
              <a:latin typeface="Arial"/>
              <a:cs typeface="Arial"/>
            </a:endParaRPr>
          </a:p>
          <a:p>
            <a:pPr marL="1193800" lvl="2" indent="-229235" algn="just">
              <a:lnSpc>
                <a:spcPct val="100000"/>
              </a:lnSpc>
              <a:spcBef>
                <a:spcPts val="500"/>
              </a:spcBef>
              <a:buSzPct val="75000"/>
              <a:buFont typeface="UnDotum"/>
              <a:buChar char=""/>
              <a:tabLst>
                <a:tab pos="119380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Suppose that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are </a:t>
            </a: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locked </a:t>
            </a:r>
            <a:r>
              <a:rPr sz="2000" spc="-5" dirty="0">
                <a:solidFill>
                  <a:srgbClr val="990033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a room </a:t>
            </a:r>
            <a:r>
              <a:rPr sz="2000" spc="-5" dirty="0">
                <a:solidFill>
                  <a:srgbClr val="990033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several</a:t>
            </a:r>
            <a:r>
              <a:rPr sz="2000" spc="-5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990033"/>
                </a:solidFill>
                <a:latin typeface="Arial"/>
                <a:cs typeface="Arial"/>
              </a:rPr>
              <a:t>days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193800" lvl="2" indent="-229235" algn="just">
              <a:lnSpc>
                <a:spcPct val="100000"/>
              </a:lnSpc>
              <a:spcBef>
                <a:spcPts val="500"/>
              </a:spcBef>
              <a:buSzPct val="75000"/>
              <a:buFont typeface="UnDotum"/>
              <a:buChar char=""/>
              <a:tabLst>
                <a:tab pos="119380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you try to </a:t>
            </a: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predict </a:t>
            </a:r>
            <a:r>
              <a:rPr sz="2000" spc="-5" dirty="0">
                <a:solidFill>
                  <a:srgbClr val="990033"/>
                </a:solidFill>
                <a:latin typeface="Arial"/>
                <a:cs typeface="Arial"/>
              </a:rPr>
              <a:t>the weather </a:t>
            </a: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outside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193165" marR="530225" lvl="2" indent="-228600" algn="just">
              <a:lnSpc>
                <a:spcPct val="100000"/>
              </a:lnSpc>
              <a:spcBef>
                <a:spcPts val="500"/>
              </a:spcBef>
              <a:buSzPct val="75000"/>
              <a:buFont typeface="UnDotum"/>
              <a:buChar char=""/>
              <a:tabLst>
                <a:tab pos="119380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only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piece of evidence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have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is whether the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person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who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comes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into the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room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bringing your daily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meal is </a:t>
            </a:r>
            <a:r>
              <a:rPr sz="2000" spc="-5" dirty="0">
                <a:solidFill>
                  <a:srgbClr val="990033"/>
                </a:solidFill>
                <a:latin typeface="Arial"/>
                <a:cs typeface="Arial"/>
              </a:rPr>
              <a:t>carrying </a:t>
            </a: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an </a:t>
            </a:r>
            <a:r>
              <a:rPr sz="2000" spc="-5" dirty="0">
                <a:solidFill>
                  <a:srgbClr val="990033"/>
                </a:solidFill>
                <a:latin typeface="Arial"/>
                <a:cs typeface="Arial"/>
              </a:rPr>
              <a:t>umbrella </a:t>
            </a: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or </a:t>
            </a:r>
            <a:r>
              <a:rPr sz="2000" spc="5" dirty="0">
                <a:solidFill>
                  <a:srgbClr val="990033"/>
                </a:solidFill>
                <a:latin typeface="Arial"/>
                <a:cs typeface="Arial"/>
              </a:rPr>
              <a:t>not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" y="615950"/>
            <a:ext cx="5539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2695" algn="l"/>
              </a:tabLst>
            </a:pPr>
            <a:r>
              <a:rPr sz="4000" spc="-10" dirty="0"/>
              <a:t>Hidden</a:t>
            </a:r>
            <a:r>
              <a:rPr sz="4000" dirty="0"/>
              <a:t> </a:t>
            </a:r>
            <a:r>
              <a:rPr sz="4000" spc="-15" dirty="0"/>
              <a:t>Markov	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8839" y="2306320"/>
            <a:ext cx="5921375" cy="13512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00"/>
              </a:spcBef>
            </a:pPr>
            <a:r>
              <a:rPr sz="3150" baseline="13227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Hidden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Markov Models</a:t>
            </a:r>
            <a:r>
              <a:rPr sz="2800" b="1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(HMMs):</a:t>
            </a:r>
            <a:endParaRPr sz="28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600"/>
              </a:spcBef>
              <a:tabLst>
                <a:tab pos="793115" algn="l"/>
              </a:tabLst>
            </a:pPr>
            <a:r>
              <a:rPr sz="2700" baseline="10802" dirty="0">
                <a:solidFill>
                  <a:srgbClr val="003366"/>
                </a:solidFill>
                <a:latin typeface="Arial"/>
                <a:cs typeface="Arial"/>
              </a:rPr>
              <a:t>–	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What is HMM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(cont.):</a:t>
            </a:r>
            <a:endParaRPr sz="2400">
              <a:latin typeface="Arial"/>
              <a:cs typeface="Arial"/>
            </a:endParaRPr>
          </a:p>
          <a:p>
            <a:pPr marL="964565">
              <a:lnSpc>
                <a:spcPct val="100000"/>
              </a:lnSpc>
              <a:spcBef>
                <a:spcPts val="500"/>
              </a:spcBef>
            </a:pPr>
            <a:r>
              <a:rPr sz="2250" baseline="12962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assume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probabilities as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seen in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000" spc="-1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table: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8529" y="4042773"/>
            <a:ext cx="3795436" cy="1520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2267" y="5764371"/>
            <a:ext cx="5959666" cy="601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" y="615950"/>
            <a:ext cx="5539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2695" algn="l"/>
              </a:tabLst>
            </a:pPr>
            <a:r>
              <a:rPr sz="4000" spc="-10" dirty="0"/>
              <a:t>Hidden</a:t>
            </a:r>
            <a:r>
              <a:rPr sz="4000" dirty="0"/>
              <a:t> </a:t>
            </a:r>
            <a:r>
              <a:rPr sz="4000" spc="-15" dirty="0"/>
              <a:t>Markov	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05939" y="4799329"/>
            <a:ext cx="38849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baseline="11111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based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on the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observations</a:t>
            </a:r>
            <a:r>
              <a:rPr sz="2000" spc="-1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990033"/>
                </a:solidFill>
                <a:latin typeface="Arial"/>
                <a:cs typeface="Arial"/>
              </a:rPr>
              <a:t>x</a:t>
            </a:r>
            <a:r>
              <a:rPr sz="2100" b="1" spc="-82" baseline="-23809" dirty="0">
                <a:solidFill>
                  <a:srgbClr val="990033"/>
                </a:solidFill>
                <a:latin typeface="Arial"/>
                <a:cs typeface="Arial"/>
              </a:rPr>
              <a:t>i</a:t>
            </a:r>
            <a:r>
              <a:rPr sz="2000" spc="-55" dirty="0">
                <a:solidFill>
                  <a:srgbClr val="003366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5420" y="4076700"/>
            <a:ext cx="750570" cy="70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1559" y="4075429"/>
            <a:ext cx="773429" cy="657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6279" y="4147820"/>
            <a:ext cx="810259" cy="52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8839" y="2306320"/>
            <a:ext cx="6043295" cy="17018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00"/>
              </a:spcBef>
            </a:pPr>
            <a:r>
              <a:rPr sz="3150" baseline="13227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Hidden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Markov Models</a:t>
            </a:r>
            <a:r>
              <a:rPr sz="2800" b="1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(HMMs):</a:t>
            </a:r>
            <a:endParaRPr sz="28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600"/>
              </a:spcBef>
              <a:tabLst>
                <a:tab pos="793115" algn="l"/>
              </a:tabLst>
            </a:pPr>
            <a:r>
              <a:rPr sz="2700" baseline="10802" dirty="0">
                <a:solidFill>
                  <a:srgbClr val="003366"/>
                </a:solidFill>
                <a:latin typeface="Arial"/>
                <a:cs typeface="Arial"/>
              </a:rPr>
              <a:t>–	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What is HMM</a:t>
            </a:r>
            <a:r>
              <a:rPr sz="24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(cont.):</a:t>
            </a:r>
            <a:endParaRPr sz="2400">
              <a:latin typeface="Arial"/>
              <a:cs typeface="Arial"/>
            </a:endParaRPr>
          </a:p>
          <a:p>
            <a:pPr marL="964565">
              <a:lnSpc>
                <a:spcPts val="2215"/>
              </a:lnSpc>
              <a:spcBef>
                <a:spcPts val="500"/>
              </a:spcBef>
            </a:pPr>
            <a:r>
              <a:rPr sz="2250" baseline="12962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Finding the probability of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 certain</a:t>
            </a:r>
            <a:r>
              <a:rPr sz="2000" spc="-1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weather</a:t>
            </a:r>
            <a:endParaRPr sz="2000">
              <a:latin typeface="Arial"/>
              <a:cs typeface="Arial"/>
            </a:endParaRPr>
          </a:p>
          <a:p>
            <a:pPr marL="2416810">
              <a:lnSpc>
                <a:spcPts val="2935"/>
              </a:lnSpc>
            </a:pPr>
            <a:r>
              <a:rPr sz="2600" i="1" spc="45" dirty="0">
                <a:latin typeface="Times New Roman"/>
                <a:cs typeface="Times New Roman"/>
              </a:rPr>
              <a:t>q</a:t>
            </a:r>
            <a:r>
              <a:rPr sz="2775" i="1" spc="67" baseline="-19519" dirty="0">
                <a:latin typeface="Times New Roman"/>
                <a:cs typeface="Times New Roman"/>
              </a:rPr>
              <a:t>n</a:t>
            </a:r>
            <a:r>
              <a:rPr sz="2775" i="1" spc="-450" baseline="-19519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Symbol"/>
                <a:cs typeface="Symbol"/>
              </a:rPr>
              <a:t></a:t>
            </a:r>
            <a:r>
              <a:rPr sz="2600" spc="-30" dirty="0">
                <a:latin typeface="Times New Roman"/>
                <a:cs typeface="Times New Roman"/>
              </a:rPr>
              <a:t>{</a:t>
            </a:r>
            <a:r>
              <a:rPr sz="2600" i="1" spc="-30" dirty="0">
                <a:latin typeface="Times New Roman"/>
                <a:cs typeface="Times New Roman"/>
              </a:rPr>
              <a:t>sunny</a:t>
            </a:r>
            <a:r>
              <a:rPr sz="2600" i="1" spc="-43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,</a:t>
            </a:r>
            <a:r>
              <a:rPr sz="2600" i="1" spc="25" dirty="0">
                <a:latin typeface="Times New Roman"/>
                <a:cs typeface="Times New Roman"/>
              </a:rPr>
              <a:t>rainy</a:t>
            </a:r>
            <a:r>
              <a:rPr sz="2600" i="1" spc="-4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foggy</a:t>
            </a:r>
            <a:r>
              <a:rPr sz="2600" spc="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" y="615950"/>
            <a:ext cx="5539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2695" algn="l"/>
              </a:tabLst>
            </a:pPr>
            <a:r>
              <a:rPr sz="4000" spc="-10" dirty="0"/>
              <a:t>Hidden</a:t>
            </a:r>
            <a:r>
              <a:rPr sz="4000" dirty="0"/>
              <a:t> </a:t>
            </a:r>
            <a:r>
              <a:rPr sz="4000" spc="-15" dirty="0"/>
              <a:t>Markov	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8839" y="2306320"/>
            <a:ext cx="5808980" cy="13512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3150" baseline="13227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Hidden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Markov Models</a:t>
            </a:r>
            <a:r>
              <a:rPr sz="2800" b="1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(HMMs):</a:t>
            </a:r>
            <a:endParaRPr sz="2800">
              <a:latin typeface="Arial"/>
              <a:cs typeface="Arial"/>
            </a:endParaRPr>
          </a:p>
          <a:p>
            <a:pPr marR="1636395" algn="ctr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sz="2700" baseline="10802" dirty="0">
                <a:solidFill>
                  <a:srgbClr val="003366"/>
                </a:solidFill>
                <a:latin typeface="Arial"/>
                <a:cs typeface="Arial"/>
              </a:rPr>
              <a:t>–	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What is HMM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(cont.):</a:t>
            </a:r>
            <a:endParaRPr sz="2400">
              <a:latin typeface="Arial"/>
              <a:cs typeface="Arial"/>
            </a:endParaRPr>
          </a:p>
          <a:p>
            <a:pPr marR="1645920" algn="ctr">
              <a:lnSpc>
                <a:spcPct val="100000"/>
              </a:lnSpc>
              <a:spcBef>
                <a:spcPts val="500"/>
              </a:spcBef>
            </a:pPr>
            <a:r>
              <a:rPr sz="2250" baseline="12962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Using </a:t>
            </a:r>
            <a:r>
              <a:rPr sz="2000" spc="-5" dirty="0">
                <a:solidFill>
                  <a:srgbClr val="990033"/>
                </a:solidFill>
                <a:latin typeface="Arial"/>
                <a:cs typeface="Arial"/>
              </a:rPr>
              <a:t>Bayes</a:t>
            </a:r>
            <a:r>
              <a:rPr sz="2000" spc="-15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rule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5939" y="4799329"/>
            <a:ext cx="1576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baseline="12962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000" spc="-2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days: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2610" y="3851402"/>
            <a:ext cx="2800908" cy="614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8638" y="5491682"/>
            <a:ext cx="7203732" cy="629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4AF4-2600-4F9C-A097-11C7A1F9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D8DAD-C468-4928-95EC-0A506285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9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0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" y="615950"/>
            <a:ext cx="5539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2695" algn="l"/>
              </a:tabLst>
            </a:pPr>
            <a:r>
              <a:rPr sz="4000" spc="-10" dirty="0"/>
              <a:t>Hidden</a:t>
            </a:r>
            <a:r>
              <a:rPr sz="4000" dirty="0"/>
              <a:t> </a:t>
            </a:r>
            <a:r>
              <a:rPr sz="4000" spc="-15" dirty="0"/>
              <a:t>Markov	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1539" y="2352040"/>
            <a:ext cx="4582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79425" algn="l"/>
              </a:tabLst>
            </a:pPr>
            <a:r>
              <a:rPr sz="3150" baseline="13227" dirty="0">
                <a:solidFill>
                  <a:srgbClr val="003366"/>
                </a:solidFill>
                <a:latin typeface="UnDotum"/>
                <a:cs typeface="UnDotum"/>
              </a:rPr>
              <a:t>	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Hidden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Markow</a:t>
            </a:r>
            <a:r>
              <a:rPr sz="2800" b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Models: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32562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0914" rIns="0" bIns="0" rtlCol="0">
            <a:spAutoFit/>
          </a:bodyPr>
          <a:lstStyle/>
          <a:p>
            <a:pPr marL="901700" marR="5080">
              <a:lnSpc>
                <a:spcPts val="2590"/>
              </a:lnSpc>
              <a:spcBef>
                <a:spcPts val="425"/>
              </a:spcBef>
            </a:pPr>
            <a:r>
              <a:rPr sz="2400" dirty="0"/>
              <a:t>A </a:t>
            </a:r>
            <a:r>
              <a:rPr sz="2400" spc="-5" dirty="0"/>
              <a:t>hidden Markov model </a:t>
            </a:r>
            <a:r>
              <a:rPr sz="2400" dirty="0"/>
              <a:t>(HMM) is a </a:t>
            </a:r>
            <a:r>
              <a:rPr sz="2400" spc="-5" dirty="0">
                <a:solidFill>
                  <a:srgbClr val="990033"/>
                </a:solidFill>
              </a:rPr>
              <a:t>statistical  model</a:t>
            </a:r>
            <a:r>
              <a:rPr sz="2400" spc="-5" dirty="0"/>
              <a:t>,in </a:t>
            </a:r>
            <a:r>
              <a:rPr sz="2400" dirty="0"/>
              <a:t>which </a:t>
            </a:r>
            <a:r>
              <a:rPr sz="2400" spc="-5" dirty="0"/>
              <a:t>the </a:t>
            </a:r>
            <a:r>
              <a:rPr sz="2400" spc="-10" dirty="0"/>
              <a:t>system </a:t>
            </a:r>
            <a:r>
              <a:rPr sz="2400" spc="-5" dirty="0"/>
              <a:t>being modeled </a:t>
            </a:r>
            <a:r>
              <a:rPr sz="2400" dirty="0"/>
              <a:t>is  </a:t>
            </a:r>
            <a:r>
              <a:rPr sz="2400" spc="-5" dirty="0"/>
              <a:t>assumed </a:t>
            </a:r>
            <a:r>
              <a:rPr sz="2400" dirty="0"/>
              <a:t>to be a </a:t>
            </a:r>
            <a:r>
              <a:rPr sz="2400" spc="-5" dirty="0">
                <a:solidFill>
                  <a:srgbClr val="990033"/>
                </a:solidFill>
              </a:rPr>
              <a:t>Markov process </a:t>
            </a:r>
            <a:r>
              <a:rPr sz="2400" dirty="0"/>
              <a:t>(</a:t>
            </a:r>
            <a:r>
              <a:rPr sz="2400" b="0" dirty="0">
                <a:latin typeface="Arial"/>
                <a:cs typeface="Arial"/>
              </a:rPr>
              <a:t>Memoryless  </a:t>
            </a:r>
            <a:r>
              <a:rPr sz="2400" b="0" spc="-5" dirty="0">
                <a:latin typeface="Arial"/>
                <a:cs typeface="Arial"/>
              </a:rPr>
              <a:t>process: </a:t>
            </a:r>
            <a:r>
              <a:rPr sz="2400" b="0" i="1" spc="-5" dirty="0">
                <a:latin typeface="Arial"/>
                <a:cs typeface="Arial"/>
              </a:rPr>
              <a:t>its future </a:t>
            </a:r>
            <a:r>
              <a:rPr sz="2400" b="0" i="1" spc="-10" dirty="0">
                <a:latin typeface="Arial"/>
                <a:cs typeface="Arial"/>
              </a:rPr>
              <a:t>and </a:t>
            </a:r>
            <a:r>
              <a:rPr sz="2400" b="0" i="1" spc="-5" dirty="0">
                <a:latin typeface="Arial"/>
                <a:cs typeface="Arial"/>
              </a:rPr>
              <a:t>past </a:t>
            </a:r>
            <a:r>
              <a:rPr sz="2400" b="0" i="1" dirty="0">
                <a:latin typeface="Arial"/>
                <a:cs typeface="Arial"/>
              </a:rPr>
              <a:t>are </a:t>
            </a:r>
            <a:r>
              <a:rPr sz="2400" b="0" i="1" spc="-10" dirty="0">
                <a:latin typeface="Arial"/>
                <a:cs typeface="Arial"/>
              </a:rPr>
              <a:t>independent </a:t>
            </a:r>
            <a:r>
              <a:rPr sz="2400" dirty="0"/>
              <a:t>)  </a:t>
            </a:r>
            <a:r>
              <a:rPr sz="2400" spc="5" dirty="0"/>
              <a:t>with </a:t>
            </a:r>
            <a:r>
              <a:rPr sz="2400" i="1" spc="-5" dirty="0">
                <a:solidFill>
                  <a:srgbClr val="990033"/>
                </a:solidFill>
                <a:latin typeface="Arial"/>
                <a:cs typeface="Arial"/>
              </a:rPr>
              <a:t>hidden</a:t>
            </a:r>
            <a:r>
              <a:rPr sz="2400" i="1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0033"/>
                </a:solidFill>
              </a:rPr>
              <a:t>states</a:t>
            </a:r>
            <a:r>
              <a:rPr sz="2400" spc="-5" dirty="0"/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" y="1225550"/>
            <a:ext cx="567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 </a:t>
            </a:r>
            <a:r>
              <a:rPr spc="-5" dirty="0"/>
              <a:t>Areas of</a:t>
            </a:r>
            <a:r>
              <a:rPr spc="-95" dirty="0"/>
              <a:t> </a:t>
            </a:r>
            <a:r>
              <a:rPr spc="-5" dirty="0"/>
              <a:t>HMM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06320"/>
            <a:ext cx="5686425" cy="36322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800"/>
              </a:spcBef>
              <a:buChar char="•"/>
              <a:tabLst>
                <a:tab pos="23622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On-line handwriting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  <a:p>
            <a:pPr marL="236220" indent="-223520">
              <a:lnSpc>
                <a:spcPct val="100000"/>
              </a:lnSpc>
              <a:spcBef>
                <a:spcPts val="700"/>
              </a:spcBef>
              <a:buChar char="•"/>
              <a:tabLst>
                <a:tab pos="23622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Speech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  <a:p>
            <a:pPr marL="236220" indent="-223520">
              <a:lnSpc>
                <a:spcPct val="100000"/>
              </a:lnSpc>
              <a:spcBef>
                <a:spcPts val="690"/>
              </a:spcBef>
              <a:buChar char="•"/>
              <a:tabLst>
                <a:tab pos="236220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Gesture</a:t>
            </a:r>
            <a:r>
              <a:rPr sz="2800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  <a:p>
            <a:pPr marL="236220" indent="-223520">
              <a:lnSpc>
                <a:spcPct val="100000"/>
              </a:lnSpc>
              <a:spcBef>
                <a:spcPts val="700"/>
              </a:spcBef>
              <a:buChar char="•"/>
              <a:tabLst>
                <a:tab pos="23622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Language</a:t>
            </a:r>
            <a:r>
              <a:rPr sz="2800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modeling</a:t>
            </a:r>
            <a:endParaRPr sz="2800">
              <a:latin typeface="Arial"/>
              <a:cs typeface="Arial"/>
            </a:endParaRPr>
          </a:p>
          <a:p>
            <a:pPr marL="236220" indent="-223520">
              <a:lnSpc>
                <a:spcPct val="100000"/>
              </a:lnSpc>
              <a:spcBef>
                <a:spcPts val="690"/>
              </a:spcBef>
              <a:buChar char="•"/>
              <a:tabLst>
                <a:tab pos="23622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Motion video analysis and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tracking</a:t>
            </a:r>
            <a:endParaRPr sz="2800">
              <a:latin typeface="Arial"/>
              <a:cs typeface="Arial"/>
            </a:endParaRPr>
          </a:p>
          <a:p>
            <a:pPr marL="111125" marR="2041525" indent="-99060">
              <a:lnSpc>
                <a:spcPct val="120800"/>
              </a:lnSpc>
              <a:buChar char="•"/>
              <a:tabLst>
                <a:tab pos="23622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Stock price prediction  and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many</a:t>
            </a:r>
            <a:r>
              <a:rPr sz="28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more….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579B-D82B-4A22-8093-E267D47B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255" y="3374391"/>
            <a:ext cx="7603489" cy="861774"/>
          </a:xfrm>
        </p:spPr>
        <p:txBody>
          <a:bodyPr/>
          <a:lstStyle/>
          <a:p>
            <a:r>
              <a:rPr lang="en-US" dirty="0"/>
              <a:t>ACKNOWLEDGEMENT: SLIDES BORROWED FROM ONLINE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9A4BE-B3D3-42F4-AC8B-A26F3D1AC448}"/>
              </a:ext>
            </a:extLst>
          </p:cNvPr>
          <p:cNvSpPr txBox="1"/>
          <p:nvPr/>
        </p:nvSpPr>
        <p:spPr>
          <a:xfrm>
            <a:off x="1371600" y="4953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HMM TO BE CONTD. IN THE NEXT CLASS</a:t>
            </a:r>
          </a:p>
        </p:txBody>
      </p:sp>
    </p:spTree>
    <p:extLst>
      <p:ext uri="{BB962C8B-B14F-4D97-AF65-F5344CB8AC3E}">
        <p14:creationId xmlns:p14="http://schemas.microsoft.com/office/powerpoint/2010/main" val="36021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" y="787400"/>
            <a:ext cx="4993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Hidden </a:t>
            </a:r>
            <a:r>
              <a:rPr spc="-5" dirty="0"/>
              <a:t>Markov</a:t>
            </a:r>
            <a:r>
              <a:rPr spc="-75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2352040"/>
            <a:ext cx="4582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79425" algn="l"/>
              </a:tabLst>
            </a:pPr>
            <a:r>
              <a:rPr sz="3150" baseline="13227" dirty="0">
                <a:solidFill>
                  <a:srgbClr val="003366"/>
                </a:solidFill>
                <a:latin typeface="UnDotum"/>
                <a:cs typeface="UnDotum"/>
              </a:rPr>
              <a:t>	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Hidden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Markow</a:t>
            </a:r>
            <a:r>
              <a:rPr sz="2800" b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Models: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35852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43192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139" y="2818129"/>
            <a:ext cx="6777990" cy="2188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7815" marR="15240" indent="-285750">
              <a:lnSpc>
                <a:spcPts val="2590"/>
              </a:lnSpc>
              <a:spcBef>
                <a:spcPts val="425"/>
              </a:spcBef>
              <a:tabLst>
                <a:tab pos="297815" algn="l"/>
              </a:tabLst>
            </a:pPr>
            <a:r>
              <a:rPr sz="2700" baseline="10802" dirty="0">
                <a:solidFill>
                  <a:srgbClr val="003366"/>
                </a:solidFill>
                <a:latin typeface="Arial"/>
                <a:cs typeface="Arial"/>
              </a:rPr>
              <a:t>–	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Has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set of </a:t>
            </a:r>
            <a:r>
              <a:rPr sz="2400" b="1" spc="-5" dirty="0">
                <a:solidFill>
                  <a:srgbClr val="990033"/>
                </a:solidFill>
                <a:latin typeface="Arial"/>
                <a:cs typeface="Arial"/>
              </a:rPr>
              <a:t>states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each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of which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has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limited 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number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990033"/>
                </a:solidFill>
                <a:latin typeface="Arial"/>
                <a:cs typeface="Arial"/>
              </a:rPr>
              <a:t>transitions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sz="24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33"/>
                </a:solidFill>
                <a:latin typeface="Arial"/>
                <a:cs typeface="Arial"/>
              </a:rPr>
              <a:t>emissions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297815" marR="951865">
              <a:lnSpc>
                <a:spcPts val="2590"/>
              </a:lnSpc>
              <a:spcBef>
                <a:spcPts val="600"/>
              </a:spcBef>
            </a:pP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Each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transition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between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states has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an 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assisgned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probability,</a:t>
            </a:r>
            <a:endParaRPr sz="2400">
              <a:latin typeface="Arial"/>
              <a:cs typeface="Arial"/>
            </a:endParaRPr>
          </a:p>
          <a:p>
            <a:pPr marL="297815" marR="5080">
              <a:lnSpc>
                <a:spcPts val="2590"/>
              </a:lnSpc>
              <a:spcBef>
                <a:spcPts val="600"/>
              </a:spcBef>
            </a:pP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Each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model strarts from start state and ends 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end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state,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" y="1225550"/>
            <a:ext cx="4993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Hidden </a:t>
            </a:r>
            <a:r>
              <a:rPr spc="-5" dirty="0"/>
              <a:t>Markov</a:t>
            </a:r>
            <a:r>
              <a:rPr spc="-75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1998979" y="2947670"/>
            <a:ext cx="5095875" cy="2733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" y="615950"/>
            <a:ext cx="5539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2695" algn="l"/>
              </a:tabLst>
            </a:pPr>
            <a:r>
              <a:rPr sz="4000" spc="-10" dirty="0"/>
              <a:t>Hidden</a:t>
            </a:r>
            <a:r>
              <a:rPr sz="4000" dirty="0"/>
              <a:t> </a:t>
            </a:r>
            <a:r>
              <a:rPr sz="4000" spc="-15" dirty="0"/>
              <a:t>Markov	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1539" y="2321559"/>
            <a:ext cx="287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2345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Marko</a:t>
            </a:r>
            <a:r>
              <a:rPr lang="en-US" sz="2400" b="1" spc="-5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Models</a:t>
            </a:r>
            <a:r>
              <a:rPr sz="2400" b="1" spc="-2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39" y="2891790"/>
            <a:ext cx="158750" cy="45465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50" dirty="0">
                <a:solidFill>
                  <a:srgbClr val="003366"/>
                </a:solidFill>
                <a:latin typeface="UnDotum"/>
                <a:cs typeface="UnDotum"/>
              </a:rPr>
              <a:t></a:t>
            </a:r>
            <a:endParaRPr sz="10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dirty="0">
                <a:solidFill>
                  <a:srgbClr val="003366"/>
                </a:solidFill>
                <a:latin typeface="UnDotum"/>
                <a:cs typeface="UnDotum"/>
              </a:rPr>
              <a:t>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539" y="2933700"/>
            <a:ext cx="334581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Talk about</a:t>
            </a:r>
            <a:r>
              <a:rPr sz="1400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weather,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solidFill>
                  <a:srgbClr val="003366"/>
                </a:solidFill>
                <a:latin typeface="Arial"/>
                <a:cs typeface="Arial"/>
              </a:rPr>
              <a:t>Assume there 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are three types of</a:t>
            </a:r>
            <a:r>
              <a:rPr sz="14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weather: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tabLst>
                <a:tab pos="494665" algn="l"/>
              </a:tabLst>
            </a:pPr>
            <a:r>
              <a:rPr sz="1650" spc="15" baseline="10101" dirty="0">
                <a:solidFill>
                  <a:srgbClr val="003366"/>
                </a:solidFill>
                <a:latin typeface="Arial"/>
                <a:cs typeface="Arial"/>
              </a:rPr>
              <a:t>–	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Sunny,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8539" y="4234179"/>
            <a:ext cx="10477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7139" y="4221479"/>
            <a:ext cx="528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ain</a:t>
            </a:r>
            <a:r>
              <a:rPr sz="1400" spc="-10" dirty="0">
                <a:solidFill>
                  <a:srgbClr val="003366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003366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8539" y="4878070"/>
            <a:ext cx="10477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7139" y="4865370"/>
            <a:ext cx="5657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ogg</a:t>
            </a:r>
            <a:r>
              <a:rPr sz="1400" spc="-20" dirty="0">
                <a:solidFill>
                  <a:srgbClr val="003366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6600" y="3356609"/>
            <a:ext cx="773430" cy="1376680"/>
            <a:chOff x="3276600" y="3356609"/>
            <a:chExt cx="773430" cy="1376680"/>
          </a:xfrm>
        </p:grpSpPr>
        <p:sp>
          <p:nvSpPr>
            <p:cNvPr id="11" name="object 11"/>
            <p:cNvSpPr/>
            <p:nvPr/>
          </p:nvSpPr>
          <p:spPr>
            <a:xfrm>
              <a:off x="3276600" y="3356609"/>
              <a:ext cx="750570" cy="704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6600" y="4075429"/>
              <a:ext cx="773429" cy="6578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204210" y="4796790"/>
            <a:ext cx="810260" cy="52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615950"/>
            <a:ext cx="3683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6589" algn="l"/>
              </a:tabLst>
            </a:pPr>
            <a:r>
              <a:rPr sz="4000" spc="-10" dirty="0"/>
              <a:t>Markov	</a:t>
            </a:r>
            <a:r>
              <a:rPr sz="4000" spc="-15" dirty="0"/>
              <a:t>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2829559"/>
            <a:ext cx="215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3366"/>
                </a:solidFill>
                <a:latin typeface="UnDotum"/>
                <a:cs typeface="UnDotum"/>
              </a:rPr>
              <a:t>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439" y="2811779"/>
            <a:ext cx="6750050" cy="9423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 marR="30480" indent="69850">
              <a:lnSpc>
                <a:spcPts val="2160"/>
              </a:lnSpc>
              <a:spcBef>
                <a:spcPts val="370"/>
              </a:spcBef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Weather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prediction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about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what would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be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weather  tomorrow,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229"/>
              </a:spcBef>
              <a:tabLst>
                <a:tab pos="437515" algn="l"/>
              </a:tabLst>
            </a:pPr>
            <a:r>
              <a:rPr sz="2250" baseline="11111" dirty="0">
                <a:solidFill>
                  <a:srgbClr val="003366"/>
                </a:solidFill>
                <a:latin typeface="Arial"/>
                <a:cs typeface="Arial"/>
              </a:rPr>
              <a:t>–	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Based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on the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observations on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past.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92500" y="3933190"/>
            <a:ext cx="773430" cy="1376680"/>
            <a:chOff x="3492500" y="3933190"/>
            <a:chExt cx="773430" cy="1376680"/>
          </a:xfrm>
        </p:grpSpPr>
        <p:sp>
          <p:nvSpPr>
            <p:cNvPr id="6" name="object 6"/>
            <p:cNvSpPr/>
            <p:nvPr/>
          </p:nvSpPr>
          <p:spPr>
            <a:xfrm>
              <a:off x="3492500" y="3933190"/>
              <a:ext cx="750570" cy="704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92500" y="4652010"/>
              <a:ext cx="773429" cy="657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420109" y="5373370"/>
            <a:ext cx="810260" cy="527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" y="615950"/>
            <a:ext cx="36817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4685" algn="l"/>
              </a:tabLst>
            </a:pPr>
            <a:r>
              <a:rPr sz="4000" spc="-15" dirty="0"/>
              <a:t>Markov	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139" y="45593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4489" y="4500879"/>
            <a:ext cx="6278245" cy="7645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 marR="30480">
              <a:lnSpc>
                <a:spcPct val="102099"/>
              </a:lnSpc>
              <a:spcBef>
                <a:spcPts val="40"/>
              </a:spcBef>
            </a:pPr>
            <a:r>
              <a:rPr sz="2400" spc="-170" dirty="0">
                <a:solidFill>
                  <a:srgbClr val="003366"/>
                </a:solidFill>
                <a:latin typeface="Arial"/>
                <a:cs typeface="Arial"/>
              </a:rPr>
              <a:t>q</a:t>
            </a:r>
            <a:r>
              <a:rPr sz="2100" spc="-254" baseline="-23809" dirty="0">
                <a:solidFill>
                  <a:srgbClr val="003366"/>
                </a:solidFill>
                <a:latin typeface="Arial"/>
                <a:cs typeface="Arial"/>
              </a:rPr>
              <a:t>n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depends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on the known weathers of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past  days </a:t>
            </a:r>
            <a:r>
              <a:rPr sz="2400" spc="-150" dirty="0">
                <a:solidFill>
                  <a:srgbClr val="003366"/>
                </a:solidFill>
                <a:latin typeface="Arial"/>
                <a:cs typeface="Arial"/>
              </a:rPr>
              <a:t>(q</a:t>
            </a:r>
            <a:r>
              <a:rPr sz="2100" spc="-225" baseline="-23809" dirty="0">
                <a:solidFill>
                  <a:srgbClr val="003366"/>
                </a:solidFill>
                <a:latin typeface="Arial"/>
                <a:cs typeface="Arial"/>
              </a:rPr>
              <a:t>n-1</a:t>
            </a:r>
            <a:r>
              <a:rPr sz="2400" spc="-150" dirty="0">
                <a:solidFill>
                  <a:srgbClr val="003366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3366"/>
                </a:solidFill>
                <a:latin typeface="Arial"/>
                <a:cs typeface="Arial"/>
              </a:rPr>
              <a:t>q</a:t>
            </a:r>
            <a:r>
              <a:rPr sz="2100" spc="-187" baseline="-23809" dirty="0">
                <a:solidFill>
                  <a:srgbClr val="003366"/>
                </a:solidFill>
                <a:latin typeface="Arial"/>
                <a:cs typeface="Arial"/>
              </a:rPr>
              <a:t>n-2</a:t>
            </a:r>
            <a:r>
              <a:rPr sz="2400" spc="-125" dirty="0">
                <a:solidFill>
                  <a:srgbClr val="003366"/>
                </a:solidFill>
                <a:latin typeface="Arial"/>
                <a:cs typeface="Arial"/>
              </a:rPr>
              <a:t>,…)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19700" y="3213100"/>
            <a:ext cx="750570" cy="70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4570" y="3211829"/>
            <a:ext cx="773429" cy="657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20559" y="3284220"/>
            <a:ext cx="810259" cy="527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1539" y="2696209"/>
            <a:ext cx="7056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79425" algn="l"/>
              </a:tabLst>
            </a:pPr>
            <a:r>
              <a:rPr sz="3150" baseline="-13227" dirty="0">
                <a:solidFill>
                  <a:srgbClr val="003366"/>
                </a:solidFill>
                <a:latin typeface="UnDotum"/>
                <a:cs typeface="UnDotum"/>
              </a:rPr>
              <a:t>	</a:t>
            </a:r>
            <a:r>
              <a:rPr sz="4200" spc="-7" baseline="-19841" dirty="0">
                <a:solidFill>
                  <a:srgbClr val="003366"/>
                </a:solidFill>
                <a:latin typeface="Arial"/>
                <a:cs typeface="Arial"/>
              </a:rPr>
              <a:t>Weather</a:t>
            </a:r>
            <a:r>
              <a:rPr sz="4200" spc="-15" baseline="-1984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4200" spc="-7" baseline="-19841" dirty="0">
                <a:solidFill>
                  <a:srgbClr val="003366"/>
                </a:solidFill>
                <a:latin typeface="Arial"/>
                <a:cs typeface="Arial"/>
              </a:rPr>
              <a:t>at day</a:t>
            </a:r>
            <a:r>
              <a:rPr sz="4200" spc="-15" baseline="-1984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4200" baseline="-19841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4200" spc="-15" baseline="-1984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4200" baseline="-19841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4200" spc="-195" baseline="-1984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i="1" spc="50" dirty="0">
                <a:latin typeface="Times New Roman"/>
                <a:cs typeface="Times New Roman"/>
              </a:rPr>
              <a:t>q</a:t>
            </a:r>
            <a:r>
              <a:rPr sz="2775" i="1" spc="75" baseline="-19519" dirty="0">
                <a:latin typeface="Times New Roman"/>
                <a:cs typeface="Times New Roman"/>
              </a:rPr>
              <a:t>n</a:t>
            </a:r>
            <a:r>
              <a:rPr sz="2775" i="1" spc="-442" baseline="-19519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Symbol"/>
                <a:cs typeface="Symbol"/>
              </a:rPr>
              <a:t></a:t>
            </a:r>
            <a:r>
              <a:rPr sz="2600" spc="-30" dirty="0">
                <a:latin typeface="Times New Roman"/>
                <a:cs typeface="Times New Roman"/>
              </a:rPr>
              <a:t>{</a:t>
            </a:r>
            <a:r>
              <a:rPr sz="2600" i="1" spc="-30" dirty="0">
                <a:latin typeface="Times New Roman"/>
                <a:cs typeface="Times New Roman"/>
              </a:rPr>
              <a:t>sunny</a:t>
            </a:r>
            <a:r>
              <a:rPr sz="2600" i="1" spc="-4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,</a:t>
            </a:r>
            <a:r>
              <a:rPr sz="2600" i="1" spc="20" dirty="0">
                <a:latin typeface="Times New Roman"/>
                <a:cs typeface="Times New Roman"/>
              </a:rPr>
              <a:t>rainy</a:t>
            </a:r>
            <a:r>
              <a:rPr sz="2600" i="1" spc="-409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foggy</a:t>
            </a:r>
            <a:r>
              <a:rPr sz="2600" spc="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615950"/>
            <a:ext cx="3683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6589" algn="l"/>
              </a:tabLst>
            </a:pPr>
            <a:r>
              <a:rPr sz="4000" spc="-10" dirty="0"/>
              <a:t>Markov	</a:t>
            </a:r>
            <a:r>
              <a:rPr sz="4000" spc="-15" dirty="0"/>
              <a:t>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1539" y="2824479"/>
            <a:ext cx="37579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79425" algn="l"/>
              </a:tabLst>
            </a:pPr>
            <a:r>
              <a:rPr sz="3150" baseline="13227" dirty="0">
                <a:solidFill>
                  <a:srgbClr val="003366"/>
                </a:solidFill>
                <a:latin typeface="UnDotum"/>
                <a:cs typeface="UnDotum"/>
              </a:rPr>
              <a:t>	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We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want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find</a:t>
            </a:r>
            <a:r>
              <a:rPr sz="28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that: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41338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889" y="4100829"/>
            <a:ext cx="5947410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means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given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the past weathers what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the  probability of any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possible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weather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today.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52718" y="3445625"/>
            <a:ext cx="3548392" cy="368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615950"/>
            <a:ext cx="3683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6589" algn="l"/>
              </a:tabLst>
            </a:pPr>
            <a:r>
              <a:rPr sz="4000" spc="-10" dirty="0"/>
              <a:t>Markov	</a:t>
            </a:r>
            <a:r>
              <a:rPr sz="4000" spc="-15" dirty="0"/>
              <a:t>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1539" y="2306320"/>
            <a:ext cx="6478270" cy="13081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80059" indent="-441959">
              <a:lnSpc>
                <a:spcPct val="100000"/>
              </a:lnSpc>
              <a:spcBef>
                <a:spcPts val="459"/>
              </a:spcBef>
              <a:buSzPct val="75000"/>
              <a:buFont typeface="UnDotum"/>
              <a:buChar char=""/>
              <a:tabLst>
                <a:tab pos="479425" algn="l"/>
                <a:tab pos="480059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Markow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Models:</a:t>
            </a:r>
            <a:endParaRPr sz="2800">
              <a:latin typeface="Arial"/>
              <a:cs typeface="Arial"/>
            </a:endParaRPr>
          </a:p>
          <a:p>
            <a:pPr marL="480059" indent="-441959">
              <a:lnSpc>
                <a:spcPct val="100000"/>
              </a:lnSpc>
              <a:spcBef>
                <a:spcPts val="359"/>
              </a:spcBef>
              <a:buSzPct val="75000"/>
              <a:buFont typeface="UnDotum"/>
              <a:buChar char=""/>
              <a:tabLst>
                <a:tab pos="479425" algn="l"/>
                <a:tab pos="480059" algn="l"/>
              </a:tabLst>
            </a:pP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951865">
              <a:lnSpc>
                <a:spcPct val="100000"/>
              </a:lnSpc>
              <a:spcBef>
                <a:spcPts val="259"/>
              </a:spcBef>
            </a:pPr>
            <a:r>
              <a:rPr sz="2250" baseline="12962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if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knew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weather for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last three days</a:t>
            </a:r>
            <a:r>
              <a:rPr sz="2000" spc="-2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was: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8604" y="4296409"/>
            <a:ext cx="281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0522" y="5005000"/>
            <a:ext cx="7112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5094" y="5005000"/>
            <a:ext cx="7112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5139" y="4296409"/>
            <a:ext cx="465709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250" baseline="12962" dirty="0">
                <a:solidFill>
                  <a:srgbClr val="003366"/>
                </a:solidFill>
                <a:latin typeface="UnDotum"/>
                <a:cs typeface="UnDotum"/>
              </a:rPr>
              <a:t>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probability that tomorrow would</a:t>
            </a:r>
            <a:r>
              <a:rPr sz="2000" spc="-1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tabLst>
                <a:tab pos="1405890" algn="l"/>
                <a:tab pos="1611630" algn="l"/>
                <a:tab pos="2815590" algn="l"/>
                <a:tab pos="4089400" algn="l"/>
              </a:tabLst>
            </a:pPr>
            <a:r>
              <a:rPr sz="2000" spc="-70" dirty="0">
                <a:solidFill>
                  <a:srgbClr val="990033"/>
                </a:solidFill>
                <a:latin typeface="Arial"/>
                <a:cs typeface="Arial"/>
              </a:rPr>
              <a:t>P(q</a:t>
            </a:r>
            <a:r>
              <a:rPr sz="1725" spc="-104" baseline="-24154" dirty="0">
                <a:solidFill>
                  <a:srgbClr val="990033"/>
                </a:solidFill>
                <a:latin typeface="Arial"/>
                <a:cs typeface="Arial"/>
              </a:rPr>
              <a:t>4</a:t>
            </a:r>
            <a:r>
              <a:rPr sz="1725" spc="-202" baseline="-24154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=	|	</a:t>
            </a:r>
            <a:r>
              <a:rPr sz="2000" spc="-135" dirty="0">
                <a:solidFill>
                  <a:srgbClr val="990033"/>
                </a:solidFill>
                <a:latin typeface="Arial"/>
                <a:cs typeface="Arial"/>
              </a:rPr>
              <a:t>q</a:t>
            </a:r>
            <a:r>
              <a:rPr sz="1725" spc="-202" baseline="-24154" dirty="0">
                <a:solidFill>
                  <a:srgbClr val="990033"/>
                </a:solidFill>
                <a:latin typeface="Arial"/>
                <a:cs typeface="Arial"/>
              </a:rPr>
              <a:t>3</a:t>
            </a:r>
            <a:r>
              <a:rPr sz="1725" spc="-187" baseline="-24154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=	</a:t>
            </a:r>
            <a:r>
              <a:rPr sz="2000" spc="-135" dirty="0">
                <a:solidFill>
                  <a:srgbClr val="990033"/>
                </a:solidFill>
                <a:latin typeface="Arial"/>
                <a:cs typeface="Arial"/>
              </a:rPr>
              <a:t>q</a:t>
            </a:r>
            <a:r>
              <a:rPr sz="1725" spc="-202" baseline="-24154" dirty="0">
                <a:solidFill>
                  <a:srgbClr val="990033"/>
                </a:solidFill>
                <a:latin typeface="Arial"/>
                <a:cs typeface="Arial"/>
              </a:rPr>
              <a:t>2</a:t>
            </a:r>
            <a:r>
              <a:rPr sz="1725" spc="-187" baseline="-24154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=	</a:t>
            </a:r>
            <a:r>
              <a:rPr sz="2000" spc="-130" dirty="0">
                <a:solidFill>
                  <a:srgbClr val="990033"/>
                </a:solidFill>
                <a:latin typeface="Arial"/>
                <a:cs typeface="Arial"/>
              </a:rPr>
              <a:t>q</a:t>
            </a:r>
            <a:r>
              <a:rPr sz="1725" spc="-195" baseline="-24154" dirty="0">
                <a:solidFill>
                  <a:srgbClr val="990033"/>
                </a:solidFill>
                <a:latin typeface="Arial"/>
                <a:cs typeface="Arial"/>
              </a:rPr>
              <a:t>1</a:t>
            </a:r>
            <a:r>
              <a:rPr sz="1725" spc="-217" baseline="-24154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6457" y="4968240"/>
            <a:ext cx="1104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0109" y="3716020"/>
            <a:ext cx="548639" cy="467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72859" y="4220209"/>
            <a:ext cx="576580" cy="374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195829" y="3644900"/>
            <a:ext cx="1109980" cy="501650"/>
            <a:chOff x="2195829" y="3644900"/>
            <a:chExt cx="1109980" cy="501650"/>
          </a:xfrm>
        </p:grpSpPr>
        <p:sp>
          <p:nvSpPr>
            <p:cNvPr id="12" name="object 12"/>
            <p:cNvSpPr/>
            <p:nvPr/>
          </p:nvSpPr>
          <p:spPr>
            <a:xfrm>
              <a:off x="2771139" y="3644900"/>
              <a:ext cx="534670" cy="501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5829" y="3644900"/>
              <a:ext cx="534669" cy="501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556510" y="4867909"/>
            <a:ext cx="576580" cy="374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24300" y="4796790"/>
            <a:ext cx="549910" cy="467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9700" y="4796790"/>
            <a:ext cx="534670" cy="501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16369" y="4796790"/>
            <a:ext cx="534670" cy="501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642</Words>
  <Application>Microsoft Office PowerPoint</Application>
  <PresentationFormat>On-screen Show (4:3)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UnDotum</vt:lpstr>
      <vt:lpstr>Office Theme</vt:lpstr>
      <vt:lpstr>CONTENTS</vt:lpstr>
      <vt:lpstr>Hidden Markov Models</vt:lpstr>
      <vt:lpstr>Hidden Markov Models</vt:lpstr>
      <vt:lpstr>Hidden Markov Models</vt:lpstr>
      <vt:lpstr>Hidden 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Markov Models</vt:lpstr>
      <vt:lpstr>PowerPoint Presentation</vt:lpstr>
      <vt:lpstr>Markov Models</vt:lpstr>
      <vt:lpstr>Hidden Markov Models</vt:lpstr>
      <vt:lpstr>Hidden Markov Models</vt:lpstr>
      <vt:lpstr>Hidden Markov Models</vt:lpstr>
      <vt:lpstr>Hidden Markov Models</vt:lpstr>
      <vt:lpstr>PowerPoint Presentation</vt:lpstr>
      <vt:lpstr>Application Areas of HMM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JYOTSANA</dc:creator>
  <cp:lastModifiedBy>jyotsana grover</cp:lastModifiedBy>
  <cp:revision>6</cp:revision>
  <dcterms:created xsi:type="dcterms:W3CDTF">2021-01-02T10:24:28Z</dcterms:created>
  <dcterms:modified xsi:type="dcterms:W3CDTF">2021-01-06T13:40:38Z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2015-03-16T00:00:00Z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2021-01-02T00:00:00Z</vt:filetime>
  </property>
</Properties>
</file>