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719" r:id="rId10"/>
    <p:sldId id="72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743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51" r:id="rId36"/>
    <p:sldId id="752" r:id="rId37"/>
    <p:sldId id="753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8892" y="462533"/>
            <a:ext cx="35062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3187" y="416052"/>
            <a:ext cx="33576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840" y="1119885"/>
            <a:ext cx="6703059" cy="456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0316" y="6412171"/>
            <a:ext cx="262254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696" y="2237994"/>
            <a:ext cx="2324100" cy="119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Logic in</a:t>
            </a:r>
            <a:r>
              <a:rPr spc="-40" dirty="0"/>
              <a:t> </a:t>
            </a:r>
            <a:r>
              <a:rPr spc="-10" dirty="0"/>
              <a:t>AI</a:t>
            </a:r>
          </a:p>
          <a:p>
            <a:pPr marL="1270" algn="ctr">
              <a:lnSpc>
                <a:spcPct val="100000"/>
              </a:lnSpc>
              <a:spcBef>
                <a:spcPts val="80"/>
              </a:spcBef>
            </a:pPr>
            <a:r>
              <a:rPr sz="3200" spc="-15" dirty="0"/>
              <a:t>Chapter</a:t>
            </a:r>
            <a:r>
              <a:rPr sz="3200" spc="5" dirty="0"/>
              <a:t> </a:t>
            </a:r>
            <a:r>
              <a:rPr sz="320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497" y="3795979"/>
            <a:ext cx="7402195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Session 11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1" y="416053"/>
            <a:ext cx="5686931" cy="1354217"/>
          </a:xfrm>
        </p:spPr>
        <p:txBody>
          <a:bodyPr/>
          <a:lstStyle/>
          <a:p>
            <a:r>
              <a:rPr lang="en-US" altLang="en-US" dirty="0"/>
              <a:t>Logical equivalence (using truth table)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" y="1697164"/>
            <a:ext cx="7284719" cy="830997"/>
          </a:xfrm>
        </p:spPr>
        <p:txBody>
          <a:bodyPr/>
          <a:lstStyle/>
          <a:p>
            <a:r>
              <a:rPr lang="en-US" altLang="en-US" sz="1800" dirty="0"/>
              <a:t>Two sentences are </a:t>
            </a:r>
            <a:r>
              <a:rPr lang="en-US" altLang="en-US" sz="1800" dirty="0">
                <a:solidFill>
                  <a:schemeClr val="accent2"/>
                </a:solidFill>
              </a:rPr>
              <a:t>logically equivalent</a:t>
            </a:r>
            <a:endParaRPr lang="en-US" altLang="en-US" sz="1800" dirty="0"/>
          </a:p>
          <a:p>
            <a:pPr lvl="2"/>
            <a:r>
              <a:rPr lang="en-US" altLang="en-US" dirty="0" err="1"/>
              <a:t>iff</a:t>
            </a:r>
            <a:r>
              <a:rPr lang="en-US" altLang="en-US" dirty="0"/>
              <a:t> true in same models: α </a:t>
            </a:r>
            <a:r>
              <a:rPr lang="en-US" altLang="en-US" dirty="0">
                <a:cs typeface="Arial" panose="020B0604020202020204" pitchFamily="34" charset="0"/>
              </a:rPr>
              <a:t>≡ </a:t>
            </a:r>
            <a:r>
              <a:rPr lang="en-US" altLang="en-US" dirty="0"/>
              <a:t>ß </a:t>
            </a:r>
            <a:r>
              <a:rPr lang="en-US" altLang="en-US" dirty="0" err="1"/>
              <a:t>iff</a:t>
            </a:r>
            <a:r>
              <a:rPr lang="en-US" altLang="en-US" dirty="0"/>
              <a:t> α╞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and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/>
              <a:t>╞ α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223628" y="2756149"/>
            <a:ext cx="5372100" cy="285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6:01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569" y="496061"/>
            <a:ext cx="71342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/>
              <a:t>Satisfiability, </a:t>
            </a:r>
            <a:r>
              <a:rPr sz="4000" spc="-60" dirty="0"/>
              <a:t>Validity, </a:t>
            </a:r>
            <a:r>
              <a:rPr sz="4000" dirty="0"/>
              <a:t>&amp;</a:t>
            </a:r>
            <a:r>
              <a:rPr sz="4000" spc="40" dirty="0"/>
              <a:t> </a:t>
            </a:r>
            <a:r>
              <a:rPr sz="4000" spc="-20" dirty="0"/>
              <a:t>Entailment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4441" y="1439925"/>
            <a:ext cx="8317865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latin typeface="Carlito"/>
                <a:cs typeface="Carlito"/>
              </a:rPr>
              <a:t>S is </a:t>
            </a:r>
            <a:r>
              <a:rPr sz="3200" b="1" spc="-10" dirty="0">
                <a:latin typeface="Carlito"/>
                <a:cs typeface="Carlito"/>
              </a:rPr>
              <a:t>satisfiable </a:t>
            </a:r>
            <a:r>
              <a:rPr sz="3200" spc="-5" dirty="0">
                <a:latin typeface="Carlito"/>
                <a:cs typeface="Carlito"/>
              </a:rPr>
              <a:t>if it is true in </a:t>
            </a:r>
            <a:r>
              <a:rPr sz="3200" b="1" i="1" spc="-5" dirty="0">
                <a:solidFill>
                  <a:srgbClr val="9900CC"/>
                </a:solidFill>
                <a:latin typeface="Carlito"/>
                <a:cs typeface="Carlito"/>
              </a:rPr>
              <a:t>some</a:t>
            </a:r>
            <a:r>
              <a:rPr sz="3200" b="1" i="1" spc="70" dirty="0">
                <a:solidFill>
                  <a:srgbClr val="9900C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world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latin typeface="Carlito"/>
                <a:cs typeface="Carlito"/>
              </a:rPr>
              <a:t>S is </a:t>
            </a:r>
            <a:r>
              <a:rPr sz="3200" b="1" spc="-10" dirty="0">
                <a:latin typeface="Carlito"/>
                <a:cs typeface="Carlito"/>
              </a:rPr>
              <a:t>unsatisfiable </a:t>
            </a:r>
            <a:r>
              <a:rPr sz="3200" spc="-5" dirty="0">
                <a:latin typeface="Carlito"/>
                <a:cs typeface="Carlito"/>
              </a:rPr>
              <a:t>if it is </a:t>
            </a:r>
            <a:r>
              <a:rPr sz="3200" spc="-15" dirty="0">
                <a:latin typeface="Carlito"/>
                <a:cs typeface="Carlito"/>
              </a:rPr>
              <a:t>false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b="1" i="1" spc="-5" dirty="0">
                <a:solidFill>
                  <a:srgbClr val="9900CC"/>
                </a:solidFill>
                <a:latin typeface="Carlito"/>
                <a:cs typeface="Carlito"/>
              </a:rPr>
              <a:t>all</a:t>
            </a:r>
            <a:r>
              <a:rPr sz="3200" b="1" i="1" spc="70" dirty="0">
                <a:solidFill>
                  <a:srgbClr val="9900C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worlds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latin typeface="Carlito"/>
                <a:cs typeface="Carlito"/>
              </a:rPr>
              <a:t>S is </a:t>
            </a:r>
            <a:r>
              <a:rPr sz="3200" b="1" spc="-15" dirty="0">
                <a:latin typeface="Carlito"/>
                <a:cs typeface="Carlito"/>
              </a:rPr>
              <a:t>valid </a:t>
            </a:r>
            <a:r>
              <a:rPr sz="3200" spc="-5" dirty="0">
                <a:latin typeface="Carlito"/>
                <a:cs typeface="Carlito"/>
              </a:rPr>
              <a:t>if it is </a:t>
            </a:r>
            <a:r>
              <a:rPr sz="3200" dirty="0">
                <a:latin typeface="Carlito"/>
                <a:cs typeface="Carlito"/>
              </a:rPr>
              <a:t>true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b="1" i="1" spc="-5" dirty="0">
                <a:solidFill>
                  <a:srgbClr val="9900CC"/>
                </a:solidFill>
                <a:latin typeface="Carlito"/>
                <a:cs typeface="Carlito"/>
              </a:rPr>
              <a:t>all</a:t>
            </a:r>
            <a:r>
              <a:rPr sz="3200" b="1" i="1" spc="40" dirty="0">
                <a:solidFill>
                  <a:srgbClr val="9900C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worlds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latin typeface="Carlito"/>
                <a:cs typeface="Carlito"/>
              </a:rPr>
              <a:t>S1 </a:t>
            </a:r>
            <a:r>
              <a:rPr sz="3200" b="1" spc="-15" dirty="0">
                <a:latin typeface="Carlito"/>
                <a:cs typeface="Carlito"/>
              </a:rPr>
              <a:t>entails </a:t>
            </a:r>
            <a:r>
              <a:rPr sz="3200" spc="-5" dirty="0">
                <a:latin typeface="Carlito"/>
                <a:cs typeface="Carlito"/>
              </a:rPr>
              <a:t>S2 if </a:t>
            </a:r>
            <a:r>
              <a:rPr sz="3200" b="1" i="1" spc="-10" dirty="0">
                <a:solidFill>
                  <a:srgbClr val="9900CC"/>
                </a:solidFill>
                <a:latin typeface="Carlito"/>
                <a:cs typeface="Carlito"/>
              </a:rPr>
              <a:t>wherever </a:t>
            </a:r>
            <a:r>
              <a:rPr sz="3200" spc="-5" dirty="0">
                <a:latin typeface="Carlito"/>
                <a:cs typeface="Carlito"/>
              </a:rPr>
              <a:t>S1 is true S2 is also</a:t>
            </a:r>
            <a:r>
              <a:rPr sz="3200" spc="1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462533"/>
            <a:ext cx="2162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072641"/>
            <a:ext cx="2420620" cy="494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33CC"/>
                </a:solidFill>
                <a:latin typeface="Comic Sans MS"/>
                <a:cs typeface="Comic Sans MS"/>
              </a:rPr>
              <a:t>P </a:t>
            </a:r>
            <a:r>
              <a:rPr sz="3600" dirty="0">
                <a:solidFill>
                  <a:srgbClr val="0033CC"/>
                </a:solidFill>
                <a:latin typeface="Wingdings"/>
                <a:cs typeface="Wingdings"/>
              </a:rPr>
              <a:t></a:t>
            </a:r>
            <a:r>
              <a:rPr sz="3600" spc="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33CC"/>
                </a:solidFill>
                <a:latin typeface="Comic Sans MS"/>
                <a:cs typeface="Comic Sans MS"/>
              </a:rPr>
              <a:t>Q</a:t>
            </a:r>
            <a:endParaRPr sz="3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30"/>
              </a:spcBef>
            </a:pPr>
            <a:r>
              <a:rPr sz="3600" dirty="0">
                <a:latin typeface="Carlito"/>
                <a:cs typeface="Carlito"/>
              </a:rPr>
              <a:t>R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</a:t>
            </a:r>
            <a:r>
              <a:rPr sz="3600" dirty="0">
                <a:latin typeface="Carlito"/>
                <a:cs typeface="Carlito"/>
              </a:rPr>
              <a:t>R</a:t>
            </a:r>
            <a:endParaRPr sz="3600">
              <a:latin typeface="Carlito"/>
              <a:cs typeface="Carlito"/>
            </a:endParaRPr>
          </a:p>
          <a:p>
            <a:pPr marL="12700" marR="5080">
              <a:lnSpc>
                <a:spcPct val="198300"/>
              </a:lnSpc>
            </a:pPr>
            <a:r>
              <a:rPr sz="3600" dirty="0">
                <a:latin typeface="Carlito"/>
                <a:cs typeface="Carlito"/>
              </a:rPr>
              <a:t>S </a:t>
            </a:r>
            <a:r>
              <a:rPr sz="3600" dirty="0">
                <a:latin typeface="Symbol"/>
                <a:cs typeface="Symbol"/>
              </a:rPr>
              <a:t>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Carlito"/>
                <a:cs typeface="Carlito"/>
              </a:rPr>
              <a:t>(W </a:t>
            </a:r>
            <a:r>
              <a:rPr sz="3600" dirty="0">
                <a:latin typeface="Symbol"/>
                <a:cs typeface="Symbol"/>
              </a:rPr>
              <a:t>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</a:t>
            </a:r>
            <a:r>
              <a:rPr sz="3600" dirty="0">
                <a:latin typeface="Carlito"/>
                <a:cs typeface="Carlito"/>
              </a:rPr>
              <a:t>S)  T </a:t>
            </a:r>
            <a:r>
              <a:rPr sz="3600" dirty="0">
                <a:latin typeface="Symbol"/>
                <a:cs typeface="Symbol"/>
              </a:rPr>
              <a:t>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</a:t>
            </a:r>
            <a:r>
              <a:rPr sz="3600" dirty="0">
                <a:latin typeface="Carlito"/>
                <a:cs typeface="Carlito"/>
              </a:rPr>
              <a:t>T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arlito"/>
                <a:cs typeface="Carlito"/>
              </a:rPr>
              <a:t>X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arlito"/>
                <a:cs typeface="Carlito"/>
              </a:rPr>
              <a:t>X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723" y="225552"/>
            <a:ext cx="20281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  <a:r>
              <a:rPr spc="-55" dirty="0"/>
              <a:t>t</a:t>
            </a:r>
            <a:r>
              <a:rPr spc="-4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102" y="4247134"/>
            <a:ext cx="1567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b="1" dirty="0">
                <a:latin typeface="Carlito"/>
                <a:cs typeface="Carlito"/>
              </a:rPr>
              <a:t>Sound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2" y="5232146"/>
            <a:ext cx="219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b="1" spc="-15" dirty="0">
                <a:latin typeface="Carlito"/>
                <a:cs typeface="Carlito"/>
              </a:rPr>
              <a:t>Complete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5716" y="6399784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1026667"/>
            <a:ext cx="527685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</a:t>
            </a:r>
            <a:endParaRPr sz="4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</a:t>
            </a:r>
            <a:endParaRPr sz="4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</a:t>
            </a:r>
            <a:endParaRPr sz="4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dirty="0">
                <a:latin typeface="Symbol"/>
                <a:cs typeface="Symbol"/>
              </a:rPr>
              <a:t></a:t>
            </a:r>
            <a:endParaRPr sz="4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</a:t>
            </a:r>
            <a:r>
              <a:rPr sz="4000" dirty="0">
                <a:latin typeface="Times New Roman"/>
                <a:cs typeface="Times New Roman"/>
              </a:rPr>
              <a:t>=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901" y="1059434"/>
            <a:ext cx="4724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0000"/>
                </a:solidFill>
                <a:latin typeface="Comic Sans MS"/>
                <a:cs typeface="Comic Sans MS"/>
              </a:rPr>
              <a:t>}</a:t>
            </a:r>
            <a:endParaRPr sz="9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7542" y="2948432"/>
            <a:ext cx="11404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Proves: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Entails: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070" y="2999486"/>
            <a:ext cx="5618480" cy="277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00580" algn="l"/>
              </a:tabLst>
            </a:pPr>
            <a:r>
              <a:rPr sz="2000" spc="-5" dirty="0">
                <a:latin typeface="Comic Sans MS"/>
                <a:cs typeface="Comic Sans MS"/>
              </a:rPr>
              <a:t>S1 </a:t>
            </a:r>
            <a:r>
              <a:rPr sz="2000" dirty="0">
                <a:latin typeface="Comic Sans MS"/>
                <a:cs typeface="Comic Sans MS"/>
              </a:rPr>
              <a:t>|-</a:t>
            </a:r>
            <a:r>
              <a:rPr sz="1950" baseline="-21367" dirty="0">
                <a:latin typeface="Comic Sans MS"/>
                <a:cs typeface="Comic Sans MS"/>
              </a:rPr>
              <a:t>ie  </a:t>
            </a:r>
            <a:r>
              <a:rPr sz="2000" spc="-5" dirty="0">
                <a:latin typeface="Comic Sans MS"/>
                <a:cs typeface="Comic Sans MS"/>
              </a:rPr>
              <a:t>S2</a:t>
            </a:r>
            <a:r>
              <a:rPr sz="2000" spc="-1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if</a:t>
            </a:r>
            <a:r>
              <a:rPr sz="2000" spc="2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`ie’	algorithm says `S2’ from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S1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S1 |= S2 if </a:t>
            </a:r>
            <a:r>
              <a:rPr sz="2000" spc="-10" dirty="0">
                <a:latin typeface="Comic Sans MS"/>
                <a:cs typeface="Comic Sans MS"/>
              </a:rPr>
              <a:t>wherever </a:t>
            </a:r>
            <a:r>
              <a:rPr sz="2000" spc="-5" dirty="0">
                <a:latin typeface="Comic Sans MS"/>
                <a:cs typeface="Comic Sans MS"/>
              </a:rPr>
              <a:t>S1 is true S2 is also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true</a:t>
            </a:r>
            <a:endParaRPr sz="200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2475"/>
              </a:spcBef>
              <a:tabLst>
                <a:tab pos="855344" algn="l"/>
                <a:tab pos="1433195" algn="l"/>
              </a:tabLst>
            </a:pPr>
            <a:r>
              <a:rPr sz="3200" b="1" dirty="0">
                <a:solidFill>
                  <a:srgbClr val="C0504D"/>
                </a:solidFill>
                <a:latin typeface="Symbol"/>
                <a:cs typeface="Symbol"/>
              </a:rPr>
              <a:t>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C0504D"/>
                </a:solidFill>
                <a:latin typeface="Symbol"/>
                <a:cs typeface="Symbol"/>
              </a:rPr>
              <a:t></a:t>
            </a:r>
            <a:r>
              <a:rPr sz="3200" b="1" dirty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3840"/>
              </a:spcBef>
              <a:tabLst>
                <a:tab pos="1457325" algn="l"/>
              </a:tabLst>
            </a:pPr>
            <a:r>
              <a:rPr sz="3200" b="1" dirty="0">
                <a:solidFill>
                  <a:srgbClr val="C0504D"/>
                </a:solidFill>
                <a:latin typeface="Symbol"/>
                <a:cs typeface="Symbol"/>
              </a:rPr>
              <a:t></a:t>
            </a:r>
            <a:r>
              <a:rPr sz="3200" b="1" dirty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r>
              <a:rPr sz="3200" b="1" spc="-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C0504D"/>
                </a:solidFill>
                <a:latin typeface="Symbol"/>
                <a:cs typeface="Symbol"/>
              </a:rPr>
              <a:t>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301" y="1775968"/>
            <a:ext cx="5807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Implication </a:t>
            </a:r>
            <a:r>
              <a:rPr sz="3200" spc="-5" dirty="0">
                <a:latin typeface="Comic Sans MS"/>
                <a:cs typeface="Comic Sans MS"/>
              </a:rPr>
              <a:t>(syntactic</a:t>
            </a:r>
            <a:r>
              <a:rPr sz="3200" spc="7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symbol)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83565"/>
            <a:ext cx="3670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Reasoning</a:t>
            </a:r>
            <a:r>
              <a:rPr spc="-55" dirty="0"/>
              <a:t> </a:t>
            </a:r>
            <a:r>
              <a:rPr spc="-8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1078"/>
            <a:ext cx="8727440" cy="52108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0504D"/>
                </a:solidFill>
                <a:latin typeface="Carlito"/>
                <a:cs typeface="Carlito"/>
              </a:rPr>
              <a:t>Model</a:t>
            </a:r>
            <a:r>
              <a:rPr sz="2800" spc="-1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C0504D"/>
                </a:solidFill>
                <a:latin typeface="Carlito"/>
                <a:cs typeface="Carlito"/>
              </a:rPr>
              <a:t>finding</a:t>
            </a:r>
            <a:endParaRPr sz="2800">
              <a:latin typeface="Carlito"/>
              <a:cs typeface="Carlito"/>
            </a:endParaRPr>
          </a:p>
          <a:p>
            <a:pPr marL="701040" marR="4528185">
              <a:lnSpc>
                <a:spcPct val="1206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KB = </a:t>
            </a:r>
            <a:r>
              <a:rPr sz="2400" spc="-10" dirty="0">
                <a:latin typeface="Carlito"/>
                <a:cs typeface="Carlito"/>
              </a:rPr>
              <a:t>background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knowledge  </a:t>
            </a:r>
            <a:r>
              <a:rPr sz="2400" dirty="0">
                <a:latin typeface="Carlito"/>
                <a:cs typeface="Carlito"/>
              </a:rPr>
              <a:t>S = </a:t>
            </a:r>
            <a:r>
              <a:rPr sz="2400" spc="-5" dirty="0">
                <a:latin typeface="Carlito"/>
                <a:cs typeface="Carlito"/>
              </a:rPr>
              <a:t>description of </a:t>
            </a:r>
            <a:r>
              <a:rPr sz="2400" spc="-15" dirty="0">
                <a:latin typeface="Carlito"/>
                <a:cs typeface="Carlito"/>
              </a:rPr>
              <a:t>problem  </a:t>
            </a:r>
            <a:r>
              <a:rPr sz="2400" spc="-5" dirty="0">
                <a:latin typeface="Carlito"/>
                <a:cs typeface="Carlito"/>
              </a:rPr>
              <a:t>Show (KB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S)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satisfiable</a:t>
            </a:r>
            <a:endParaRPr sz="2400">
              <a:latin typeface="Carlito"/>
              <a:cs typeface="Carlito"/>
            </a:endParaRPr>
          </a:p>
          <a:p>
            <a:pPr marL="701040">
              <a:lnSpc>
                <a:spcPct val="100000"/>
              </a:lnSpc>
              <a:spcBef>
                <a:spcPts val="545"/>
              </a:spcBef>
            </a:pPr>
            <a:r>
              <a:rPr sz="2400" dirty="0">
                <a:latin typeface="Carlito"/>
                <a:cs typeface="Carlito"/>
              </a:rPr>
              <a:t>A kind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9900CC"/>
                </a:solidFill>
                <a:latin typeface="Carlito"/>
                <a:cs typeface="Carlito"/>
              </a:rPr>
              <a:t>constraint</a:t>
            </a:r>
            <a:r>
              <a:rPr sz="2400" spc="-35" dirty="0">
                <a:solidFill>
                  <a:srgbClr val="9900CC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9900CC"/>
                </a:solidFill>
                <a:latin typeface="Carlito"/>
                <a:cs typeface="Carlito"/>
              </a:rPr>
              <a:t>satisfaction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C0504D"/>
                </a:solidFill>
                <a:latin typeface="Carlito"/>
                <a:cs typeface="Carlito"/>
              </a:rPr>
              <a:t>Deduction</a:t>
            </a:r>
            <a:endParaRPr sz="2800">
              <a:latin typeface="Carlito"/>
              <a:cs typeface="Carlito"/>
            </a:endParaRPr>
          </a:p>
          <a:p>
            <a:pPr marL="70104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Carlito"/>
                <a:cs typeface="Carlito"/>
              </a:rPr>
              <a:t>S =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question</a:t>
            </a:r>
            <a:endParaRPr sz="2400">
              <a:latin typeface="Carlito"/>
              <a:cs typeface="Carlito"/>
            </a:endParaRPr>
          </a:p>
          <a:p>
            <a:pPr marL="701040" marR="5678170">
              <a:lnSpc>
                <a:spcPct val="116399"/>
              </a:lnSpc>
              <a:spcBef>
                <a:spcPts val="90"/>
              </a:spcBef>
            </a:pPr>
            <a:r>
              <a:rPr sz="2400" spc="-20" dirty="0">
                <a:latin typeface="Carlito"/>
                <a:cs typeface="Carlito"/>
              </a:rPr>
              <a:t>Prove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KB </a:t>
            </a:r>
            <a:r>
              <a:rPr sz="3200" spc="-5" dirty="0">
                <a:latin typeface="Carlito"/>
                <a:cs typeface="Carlito"/>
              </a:rPr>
              <a:t>|=</a:t>
            </a:r>
            <a:r>
              <a:rPr sz="3200" spc="-2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  </a:t>
            </a:r>
            <a:r>
              <a:rPr sz="2400" spc="-45" dirty="0">
                <a:latin typeface="Carlito"/>
                <a:cs typeface="Carlito"/>
              </a:rPr>
              <a:t>Two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approaches:</a:t>
            </a:r>
            <a:endParaRPr sz="2400">
              <a:latin typeface="Carlito"/>
              <a:cs typeface="Carlito"/>
            </a:endParaRPr>
          </a:p>
          <a:p>
            <a:pPr marL="1654810" lvl="1" indent="-457834">
              <a:lnSpc>
                <a:spcPct val="100000"/>
              </a:lnSpc>
              <a:spcBef>
                <a:spcPts val="1030"/>
              </a:spcBef>
              <a:buChar char="•"/>
              <a:tabLst>
                <a:tab pos="1654810" algn="l"/>
                <a:tab pos="1655445" algn="l"/>
              </a:tabLst>
            </a:pPr>
            <a:r>
              <a:rPr sz="2400" spc="-5" dirty="0">
                <a:solidFill>
                  <a:srgbClr val="9900CC"/>
                </a:solidFill>
                <a:latin typeface="Comic Sans MS"/>
                <a:cs typeface="Comic Sans MS"/>
              </a:rPr>
              <a:t>Rules to derive new formulas from </a:t>
            </a:r>
            <a:r>
              <a:rPr sz="2400" dirty="0">
                <a:solidFill>
                  <a:srgbClr val="9900CC"/>
                </a:solidFill>
                <a:latin typeface="Comic Sans MS"/>
                <a:cs typeface="Comic Sans MS"/>
              </a:rPr>
              <a:t>old</a:t>
            </a:r>
            <a:r>
              <a:rPr sz="2400" spc="-50" dirty="0">
                <a:solidFill>
                  <a:srgbClr val="9900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9900CC"/>
                </a:solidFill>
                <a:latin typeface="Comic Sans MS"/>
                <a:cs typeface="Comic Sans MS"/>
              </a:rPr>
              <a:t>(inference)</a:t>
            </a:r>
            <a:endParaRPr sz="2400">
              <a:latin typeface="Comic Sans MS"/>
              <a:cs typeface="Comic Sans MS"/>
            </a:endParaRPr>
          </a:p>
          <a:p>
            <a:pPr marL="1654810" lvl="1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1654810" algn="l"/>
                <a:tab pos="1655445" algn="l"/>
              </a:tabLst>
            </a:pPr>
            <a:r>
              <a:rPr sz="2400" spc="-5" dirty="0">
                <a:solidFill>
                  <a:srgbClr val="9900CC"/>
                </a:solidFill>
                <a:latin typeface="Comic Sans MS"/>
                <a:cs typeface="Comic Sans MS"/>
              </a:rPr>
              <a:t>Show (KB </a:t>
            </a: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Comic Sans MS"/>
                <a:cs typeface="Comic Sans MS"/>
              </a:rPr>
              <a:t>S) is</a:t>
            </a:r>
            <a:r>
              <a:rPr sz="2400" spc="190" dirty="0">
                <a:solidFill>
                  <a:srgbClr val="9900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9900CC"/>
                </a:solidFill>
                <a:latin typeface="Comic Sans MS"/>
                <a:cs typeface="Comic Sans MS"/>
              </a:rPr>
              <a:t>unsatisfiable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095" y="20574"/>
            <a:ext cx="4808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Special </a:t>
            </a:r>
            <a:r>
              <a:rPr sz="4000" spc="-15" dirty="0"/>
              <a:t>Syntactic</a:t>
            </a:r>
            <a:r>
              <a:rPr sz="4000" spc="-155" dirty="0"/>
              <a:t> </a:t>
            </a:r>
            <a:r>
              <a:rPr sz="4000" spc="-15" dirty="0"/>
              <a:t>Forms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488779"/>
            <a:ext cx="7705725" cy="49345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15" dirty="0">
                <a:solidFill>
                  <a:srgbClr val="C0504D"/>
                </a:solidFill>
                <a:latin typeface="Carlito"/>
                <a:cs typeface="Carlito"/>
              </a:rPr>
              <a:t>General</a:t>
            </a:r>
            <a:r>
              <a:rPr sz="3200" spc="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C0504D"/>
                </a:solidFill>
                <a:latin typeface="Carlito"/>
                <a:cs typeface="Carlito"/>
              </a:rPr>
              <a:t>Form:</a:t>
            </a:r>
            <a:endParaRPr sz="3200">
              <a:latin typeface="Carlito"/>
              <a:cs typeface="Carlito"/>
            </a:endParaRPr>
          </a:p>
          <a:p>
            <a:pPr marL="70104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Carlito"/>
                <a:cs typeface="Carlito"/>
              </a:rPr>
              <a:t>((q</a:t>
            </a:r>
            <a:r>
              <a:rPr sz="2800" dirty="0">
                <a:latin typeface="Symbol"/>
                <a:cs typeface="Symbol"/>
              </a:rPr>
              <a:t>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r)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s))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(s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t)</a:t>
            </a:r>
            <a:endParaRPr sz="28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Conjunction Normal </a:t>
            </a:r>
            <a:r>
              <a:rPr sz="3200" spc="-15" dirty="0">
                <a:solidFill>
                  <a:srgbClr val="C0504D"/>
                </a:solidFill>
                <a:latin typeface="Carlito"/>
                <a:cs typeface="Carlito"/>
              </a:rPr>
              <a:t>Form</a:t>
            </a:r>
            <a:r>
              <a:rPr sz="3200" spc="4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C0504D"/>
                </a:solidFill>
                <a:latin typeface="Carlito"/>
                <a:cs typeface="Carlito"/>
              </a:rPr>
              <a:t>(CNF)</a:t>
            </a:r>
            <a:endParaRPr sz="3200">
              <a:latin typeface="Carlito"/>
              <a:cs typeface="Carlito"/>
            </a:endParaRPr>
          </a:p>
          <a:p>
            <a:pPr marL="70104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Carlito"/>
                <a:cs typeface="Carlito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q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r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 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spc="-4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t)</a:t>
            </a:r>
            <a:endParaRPr sz="2800">
              <a:latin typeface="Carlito"/>
              <a:cs typeface="Carlito"/>
            </a:endParaRPr>
          </a:p>
          <a:p>
            <a:pPr marL="701040" marR="1708785">
              <a:lnSpc>
                <a:spcPct val="119100"/>
              </a:lnSpc>
              <a:spcBef>
                <a:spcPts val="30"/>
              </a:spcBef>
              <a:tabLst>
                <a:tab pos="4478655" algn="l"/>
              </a:tabLst>
            </a:pPr>
            <a:r>
              <a:rPr sz="2800" spc="-10" dirty="0">
                <a:latin typeface="Carlito"/>
                <a:cs typeface="Carlito"/>
              </a:rPr>
              <a:t>Set notation: </a:t>
            </a:r>
            <a:r>
              <a:rPr sz="2800" dirty="0">
                <a:latin typeface="Carlito"/>
                <a:cs typeface="Carlito"/>
              </a:rPr>
              <a:t>{ 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q, </a:t>
            </a:r>
            <a:r>
              <a:rPr sz="2800" spc="-120" dirty="0">
                <a:latin typeface="Carlito"/>
                <a:cs typeface="Carlito"/>
              </a:rPr>
              <a:t>r,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),	</a:t>
            </a:r>
            <a:r>
              <a:rPr sz="2800" spc="5" dirty="0">
                <a:latin typeface="Carlito"/>
                <a:cs typeface="Carlito"/>
              </a:rPr>
              <a:t>(</a:t>
            </a:r>
            <a:r>
              <a:rPr sz="2800" spc="5" dirty="0">
                <a:latin typeface="Symbol"/>
                <a:cs typeface="Symbol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s,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t)</a:t>
            </a:r>
            <a:r>
              <a:rPr sz="2800" spc="-2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}  </a:t>
            </a:r>
            <a:r>
              <a:rPr sz="2800" spc="-5" dirty="0">
                <a:latin typeface="Carlito"/>
                <a:cs typeface="Carlito"/>
              </a:rPr>
              <a:t>empty </a:t>
            </a:r>
            <a:r>
              <a:rPr sz="2800" dirty="0">
                <a:latin typeface="Carlito"/>
                <a:cs typeface="Carlito"/>
              </a:rPr>
              <a:t>clause </a:t>
            </a:r>
            <a:r>
              <a:rPr sz="2800" spc="-5" dirty="0">
                <a:latin typeface="Carlito"/>
                <a:cs typeface="Carlito"/>
              </a:rPr>
              <a:t>() </a:t>
            </a:r>
            <a:r>
              <a:rPr sz="2800" dirty="0">
                <a:latin typeface="Carlito"/>
                <a:cs typeface="Carlito"/>
              </a:rPr>
              <a:t>=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false</a:t>
            </a:r>
            <a:endParaRPr sz="28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38760" algn="l"/>
              </a:tabLst>
            </a:pPr>
            <a:r>
              <a:rPr sz="3200" dirty="0">
                <a:solidFill>
                  <a:srgbClr val="C0504D"/>
                </a:solidFill>
                <a:latin typeface="Carlito"/>
                <a:cs typeface="Carlito"/>
              </a:rPr>
              <a:t>Binary </a:t>
            </a: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clauses: 1 or 2 </a:t>
            </a:r>
            <a:r>
              <a:rPr sz="3200" spc="-15" dirty="0">
                <a:solidFill>
                  <a:srgbClr val="C0504D"/>
                </a:solidFill>
                <a:latin typeface="Carlito"/>
                <a:cs typeface="Carlito"/>
              </a:rPr>
              <a:t>literals </a:t>
            </a: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per</a:t>
            </a:r>
            <a:r>
              <a:rPr sz="3200" spc="5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clause</a:t>
            </a:r>
            <a:endParaRPr sz="3200">
              <a:latin typeface="Carlito"/>
              <a:cs typeface="Carlito"/>
            </a:endParaRPr>
          </a:p>
          <a:p>
            <a:pPr marL="701040">
              <a:lnSpc>
                <a:spcPct val="100000"/>
              </a:lnSpc>
              <a:spcBef>
                <a:spcPts val="730"/>
              </a:spcBef>
              <a:tabLst>
                <a:tab pos="3152775" algn="l"/>
              </a:tabLst>
            </a:pPr>
            <a:r>
              <a:rPr sz="2800" dirty="0">
                <a:latin typeface="Carlito"/>
                <a:cs typeface="Carlito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q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r)	</a:t>
            </a:r>
            <a:r>
              <a:rPr sz="2800" spc="5" dirty="0">
                <a:latin typeface="Carlito"/>
                <a:cs typeface="Carlito"/>
              </a:rPr>
              <a:t>(</a:t>
            </a:r>
            <a:r>
              <a:rPr sz="2800" spc="5" dirty="0">
                <a:latin typeface="Symbol"/>
                <a:cs typeface="Symbol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t)</a:t>
            </a:r>
            <a:endParaRPr sz="28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Horn clauses: 0 or 1 </a:t>
            </a:r>
            <a:r>
              <a:rPr sz="3200" spc="-10" dirty="0">
                <a:solidFill>
                  <a:srgbClr val="C0504D"/>
                </a:solidFill>
                <a:latin typeface="Carlito"/>
                <a:cs typeface="Carlito"/>
              </a:rPr>
              <a:t>positive </a:t>
            </a:r>
            <a:r>
              <a:rPr sz="3200" spc="-20" dirty="0">
                <a:solidFill>
                  <a:srgbClr val="C0504D"/>
                </a:solidFill>
                <a:latin typeface="Carlito"/>
                <a:cs typeface="Carlito"/>
              </a:rPr>
              <a:t>literal </a:t>
            </a: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per</a:t>
            </a:r>
            <a:r>
              <a:rPr sz="3200" spc="10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Carlito"/>
                <a:cs typeface="Carlito"/>
              </a:rPr>
              <a:t>clause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587" y="5405739"/>
            <a:ext cx="219519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q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r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3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)  (q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Carlito"/>
                <a:cs typeface="Carlito"/>
              </a:rPr>
              <a:t>r)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112" y="5405739"/>
            <a:ext cx="193421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20000"/>
              </a:lnSpc>
              <a:spcBef>
                <a:spcPts val="95"/>
              </a:spcBef>
            </a:pPr>
            <a:r>
              <a:rPr sz="2800" spc="5" dirty="0">
                <a:latin typeface="Carlito"/>
                <a:cs typeface="Carlito"/>
              </a:rPr>
              <a:t>(</a:t>
            </a:r>
            <a:r>
              <a:rPr sz="2800" spc="5" dirty="0">
                <a:latin typeface="Symbol"/>
                <a:cs typeface="Symbol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s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t)  </a:t>
            </a:r>
            <a:r>
              <a:rPr sz="2800" dirty="0">
                <a:latin typeface="Carlito"/>
                <a:cs typeface="Carlito"/>
              </a:rPr>
              <a:t>(s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Carlito"/>
                <a:cs typeface="Carlito"/>
              </a:rPr>
              <a:t>t)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false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774" y="44703"/>
            <a:ext cx="6156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Propositional </a:t>
            </a:r>
            <a:r>
              <a:rPr sz="4000" spc="-5" dirty="0"/>
              <a:t>Logic:</a:t>
            </a:r>
            <a:r>
              <a:rPr sz="4000" spc="-50" dirty="0"/>
              <a:t> </a:t>
            </a:r>
            <a:r>
              <a:rPr sz="4000" b="1" spc="-20" dirty="0">
                <a:latin typeface="Carlito"/>
                <a:cs typeface="Carlito"/>
              </a:rPr>
              <a:t>Inference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41" y="1416811"/>
            <a:ext cx="8037195" cy="3694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Carlito"/>
                <a:cs typeface="Carlito"/>
              </a:rPr>
              <a:t>A </a:t>
            </a:r>
            <a:r>
              <a:rPr sz="2800" b="1" i="1" spc="-5" dirty="0">
                <a:solidFill>
                  <a:srgbClr val="9900CC"/>
                </a:solidFill>
                <a:latin typeface="Carlito"/>
                <a:cs typeface="Carlito"/>
              </a:rPr>
              <a:t>mechanical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process </a:t>
            </a:r>
            <a:r>
              <a:rPr sz="2800" spc="-25" dirty="0">
                <a:solidFill>
                  <a:srgbClr val="0000FF"/>
                </a:solidFill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computing new</a:t>
            </a:r>
            <a:r>
              <a:rPr sz="2800" spc="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sentences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3200" spc="-15" dirty="0">
                <a:latin typeface="Carlito"/>
                <a:cs typeface="Carlito"/>
              </a:rPr>
              <a:t>Backward </a:t>
            </a:r>
            <a:r>
              <a:rPr sz="3200" spc="-5" dirty="0">
                <a:latin typeface="Carlito"/>
                <a:cs typeface="Carlito"/>
              </a:rPr>
              <a:t>&amp; </a:t>
            </a:r>
            <a:r>
              <a:rPr sz="3200" spc="-20" dirty="0">
                <a:latin typeface="Carlito"/>
                <a:cs typeface="Carlito"/>
              </a:rPr>
              <a:t>Forward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Chaining</a:t>
            </a:r>
            <a:endParaRPr sz="320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3200" spc="-10" dirty="0">
                <a:latin typeface="Carlito"/>
                <a:cs typeface="Carlito"/>
              </a:rPr>
              <a:t>Resolution </a:t>
            </a:r>
            <a:r>
              <a:rPr sz="3200" spc="-15" dirty="0">
                <a:latin typeface="Carlito"/>
                <a:cs typeface="Carlito"/>
              </a:rPr>
              <a:t>(Proof </a:t>
            </a:r>
            <a:r>
              <a:rPr sz="3200" spc="-10" dirty="0">
                <a:latin typeface="Carlito"/>
                <a:cs typeface="Carlito"/>
              </a:rPr>
              <a:t>by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Contradiction)</a:t>
            </a:r>
            <a:endParaRPr sz="320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3200" spc="-95" dirty="0">
                <a:latin typeface="Carlito"/>
                <a:cs typeface="Carlito"/>
              </a:rPr>
              <a:t>SAT</a:t>
            </a:r>
            <a:endParaRPr sz="3200">
              <a:latin typeface="Carlito"/>
              <a:cs typeface="Carlito"/>
            </a:endParaRPr>
          </a:p>
          <a:p>
            <a:pPr marL="1022350" lvl="1" indent="-6096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1021715" algn="l"/>
                <a:tab pos="1022350" algn="l"/>
              </a:tabLst>
            </a:pPr>
            <a:r>
              <a:rPr sz="2800" spc="-15" dirty="0">
                <a:latin typeface="Carlito"/>
                <a:cs typeface="Carlito"/>
              </a:rPr>
              <a:t>Davis</a:t>
            </a:r>
            <a:r>
              <a:rPr sz="2800" spc="-5" dirty="0">
                <a:latin typeface="Carlito"/>
                <a:cs typeface="Carlito"/>
              </a:rPr>
              <a:t> Putnam</a:t>
            </a:r>
            <a:endParaRPr sz="2800">
              <a:latin typeface="Carlito"/>
              <a:cs typeface="Carlito"/>
            </a:endParaRPr>
          </a:p>
          <a:p>
            <a:pPr marL="1022350" lvl="1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21715" algn="l"/>
                <a:tab pos="1022350" algn="l"/>
              </a:tabLst>
            </a:pPr>
            <a:r>
              <a:rPr sz="2800" spc="-20" dirty="0">
                <a:latin typeface="Carlito"/>
                <a:cs typeface="Carlito"/>
              </a:rPr>
              <a:t>WalkSat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7866" y="441451"/>
            <a:ext cx="6207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Inference </a:t>
            </a:r>
            <a:r>
              <a:rPr sz="4000" dirty="0"/>
              <a:t>1: </a:t>
            </a:r>
            <a:r>
              <a:rPr sz="4000" spc="-25" dirty="0"/>
              <a:t>Forward</a:t>
            </a:r>
            <a:r>
              <a:rPr sz="4000" spc="-30" dirty="0"/>
              <a:t> </a:t>
            </a:r>
            <a:r>
              <a:rPr sz="4000" spc="-10" dirty="0"/>
              <a:t>Chaining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8741" y="1583689"/>
            <a:ext cx="7030084" cy="38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rlito"/>
                <a:cs typeface="Carlito"/>
              </a:rPr>
              <a:t>Forward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Chaining</a:t>
            </a:r>
            <a:endParaRPr sz="3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3200" spc="-5" dirty="0">
                <a:latin typeface="Carlito"/>
                <a:cs typeface="Carlito"/>
              </a:rPr>
              <a:t>Based on rule of </a:t>
            </a:r>
            <a:r>
              <a:rPr sz="3200" b="1" i="1" spc="-5" dirty="0">
                <a:solidFill>
                  <a:srgbClr val="1F487C"/>
                </a:solidFill>
                <a:latin typeface="Carlito"/>
                <a:cs typeface="Carlito"/>
              </a:rPr>
              <a:t>modus</a:t>
            </a:r>
            <a:r>
              <a:rPr sz="3200" b="1" i="1" spc="3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3200" b="1" i="1" spc="-5" dirty="0">
                <a:solidFill>
                  <a:srgbClr val="1F487C"/>
                </a:solidFill>
                <a:latin typeface="Carlito"/>
                <a:cs typeface="Carlito"/>
              </a:rPr>
              <a:t>ponens</a:t>
            </a:r>
            <a:endParaRPr sz="3200">
              <a:latin typeface="Carlito"/>
              <a:cs typeface="Carlito"/>
            </a:endParaRPr>
          </a:p>
          <a:p>
            <a:pPr marL="469265" marR="247015">
              <a:lnSpc>
                <a:spcPct val="112700"/>
              </a:lnSpc>
              <a:spcBef>
                <a:spcPts val="470"/>
              </a:spcBef>
              <a:tabLst>
                <a:tab pos="2849245" algn="l"/>
              </a:tabLst>
            </a:pPr>
            <a:r>
              <a:rPr sz="2800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know </a:t>
            </a:r>
            <a:r>
              <a:rPr sz="2800" spc="-55" dirty="0">
                <a:latin typeface="Carlito"/>
                <a:cs typeface="Carlito"/>
              </a:rPr>
              <a:t>P</a:t>
            </a:r>
            <a:r>
              <a:rPr sz="2000" spc="-55" dirty="0">
                <a:latin typeface="Arial"/>
                <a:cs typeface="Arial"/>
              </a:rPr>
              <a:t>1,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45" dirty="0">
                <a:latin typeface="Arial"/>
                <a:cs typeface="Arial"/>
              </a:rPr>
              <a:t>…,  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800" spc="-5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n	</a:t>
            </a:r>
            <a:r>
              <a:rPr sz="2800" dirty="0">
                <a:latin typeface="Carlito"/>
                <a:cs typeface="Carlito"/>
              </a:rPr>
              <a:t>&amp; </a:t>
            </a:r>
            <a:r>
              <a:rPr sz="2800" spc="-5" dirty="0">
                <a:latin typeface="Carlito"/>
                <a:cs typeface="Carlito"/>
              </a:rPr>
              <a:t>know </a:t>
            </a:r>
            <a:r>
              <a:rPr sz="2800" dirty="0">
                <a:latin typeface="Carlito"/>
                <a:cs typeface="Carlito"/>
              </a:rPr>
              <a:t>(P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36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Carlito"/>
                <a:cs typeface="Carlito"/>
              </a:rPr>
              <a:t>... </a:t>
            </a:r>
            <a:r>
              <a:rPr sz="3600" dirty="0">
                <a:latin typeface="Symbol"/>
                <a:cs typeface="Symbol"/>
              </a:rPr>
              <a:t>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n </a:t>
            </a:r>
            <a:r>
              <a:rPr sz="2800" dirty="0">
                <a:latin typeface="Carlito"/>
                <a:cs typeface="Carlito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Q 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0" dirty="0">
                <a:latin typeface="Carlito"/>
                <a:cs typeface="Carlito"/>
              </a:rPr>
              <a:t>can conclude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Carlito"/>
                <a:cs typeface="Carlito"/>
              </a:rPr>
              <a:t>Backward </a:t>
            </a:r>
            <a:r>
              <a:rPr sz="3200" spc="-5" dirty="0">
                <a:latin typeface="Carlito"/>
                <a:cs typeface="Carlito"/>
              </a:rPr>
              <a:t>Chaining: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search</a:t>
            </a:r>
            <a:endParaRPr sz="3200">
              <a:latin typeface="Carlito"/>
              <a:cs typeface="Carlito"/>
            </a:endParaRPr>
          </a:p>
          <a:p>
            <a:pPr marL="621665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Carlito"/>
                <a:cs typeface="Carlito"/>
              </a:rPr>
              <a:t>start from </a:t>
            </a:r>
            <a:r>
              <a:rPr sz="3200" spc="-5" dirty="0">
                <a:latin typeface="Carlito"/>
                <a:cs typeface="Carlito"/>
              </a:rPr>
              <a:t>the query and </a:t>
            </a:r>
            <a:r>
              <a:rPr sz="3200" spc="-15" dirty="0">
                <a:latin typeface="Carlito"/>
                <a:cs typeface="Carlito"/>
              </a:rPr>
              <a:t>go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backwards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2533"/>
            <a:ext cx="77943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  <a:r>
              <a:rPr lang="en-US" spc="-5" dirty="0"/>
              <a:t> : Prove Q is true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1613535" cy="422275"/>
            </a:xfrm>
            <a:custGeom>
              <a:avLst/>
              <a:gdLst/>
              <a:ahLst/>
              <a:cxnLst/>
              <a:rect l="l" t="t" r="r" b="b"/>
              <a:pathLst>
                <a:path w="1613534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  <a:path w="1613534" h="422275">
                  <a:moveTo>
                    <a:pt x="1152143" y="211073"/>
                  </a:moveTo>
                  <a:lnTo>
                    <a:pt x="1156829" y="168531"/>
                  </a:lnTo>
                  <a:lnTo>
                    <a:pt x="1170265" y="128908"/>
                  </a:lnTo>
                  <a:lnTo>
                    <a:pt x="1191523" y="93054"/>
                  </a:lnTo>
                  <a:lnTo>
                    <a:pt x="1219676" y="61817"/>
                  </a:lnTo>
                  <a:lnTo>
                    <a:pt x="1253793" y="36044"/>
                  </a:lnTo>
                  <a:lnTo>
                    <a:pt x="1292947" y="16585"/>
                  </a:lnTo>
                  <a:lnTo>
                    <a:pt x="1336208" y="4287"/>
                  </a:lnTo>
                  <a:lnTo>
                    <a:pt x="1382648" y="0"/>
                  </a:lnTo>
                  <a:lnTo>
                    <a:pt x="1429089" y="4287"/>
                  </a:lnTo>
                  <a:lnTo>
                    <a:pt x="1472350" y="16585"/>
                  </a:lnTo>
                  <a:lnTo>
                    <a:pt x="1511504" y="36044"/>
                  </a:lnTo>
                  <a:lnTo>
                    <a:pt x="1545621" y="61817"/>
                  </a:lnTo>
                  <a:lnTo>
                    <a:pt x="1573774" y="93054"/>
                  </a:lnTo>
                  <a:lnTo>
                    <a:pt x="1595032" y="128908"/>
                  </a:lnTo>
                  <a:lnTo>
                    <a:pt x="1608468" y="168531"/>
                  </a:lnTo>
                  <a:lnTo>
                    <a:pt x="1613154" y="211073"/>
                  </a:lnTo>
                  <a:lnTo>
                    <a:pt x="1608468" y="253612"/>
                  </a:lnTo>
                  <a:lnTo>
                    <a:pt x="1595032" y="293233"/>
                  </a:lnTo>
                  <a:lnTo>
                    <a:pt x="1573774" y="329087"/>
                  </a:lnTo>
                  <a:lnTo>
                    <a:pt x="1545621" y="360325"/>
                  </a:lnTo>
                  <a:lnTo>
                    <a:pt x="1511504" y="386099"/>
                  </a:lnTo>
                  <a:lnTo>
                    <a:pt x="1472350" y="405560"/>
                  </a:lnTo>
                  <a:lnTo>
                    <a:pt x="1429089" y="417859"/>
                  </a:lnTo>
                  <a:lnTo>
                    <a:pt x="1382648" y="422147"/>
                  </a:lnTo>
                  <a:lnTo>
                    <a:pt x="1336208" y="417859"/>
                  </a:lnTo>
                  <a:lnTo>
                    <a:pt x="1292947" y="405560"/>
                  </a:lnTo>
                  <a:lnTo>
                    <a:pt x="1253793" y="386099"/>
                  </a:lnTo>
                  <a:lnTo>
                    <a:pt x="1219676" y="360325"/>
                  </a:lnTo>
                  <a:lnTo>
                    <a:pt x="1191523" y="329087"/>
                  </a:lnTo>
                  <a:lnTo>
                    <a:pt x="1170265" y="293233"/>
                  </a:lnTo>
                  <a:lnTo>
                    <a:pt x="1156829" y="253612"/>
                  </a:lnTo>
                  <a:lnTo>
                    <a:pt x="1152143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1613535" cy="422275"/>
            </a:xfrm>
            <a:custGeom>
              <a:avLst/>
              <a:gdLst/>
              <a:ahLst/>
              <a:cxnLst/>
              <a:rect l="l" t="t" r="r" b="b"/>
              <a:pathLst>
                <a:path w="1613534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  <a:path w="1613534" h="422275">
                  <a:moveTo>
                    <a:pt x="1152143" y="211073"/>
                  </a:moveTo>
                  <a:lnTo>
                    <a:pt x="1156829" y="168531"/>
                  </a:lnTo>
                  <a:lnTo>
                    <a:pt x="1170265" y="128908"/>
                  </a:lnTo>
                  <a:lnTo>
                    <a:pt x="1191523" y="93054"/>
                  </a:lnTo>
                  <a:lnTo>
                    <a:pt x="1219676" y="61817"/>
                  </a:lnTo>
                  <a:lnTo>
                    <a:pt x="1253793" y="36044"/>
                  </a:lnTo>
                  <a:lnTo>
                    <a:pt x="1292947" y="16585"/>
                  </a:lnTo>
                  <a:lnTo>
                    <a:pt x="1336208" y="4287"/>
                  </a:lnTo>
                  <a:lnTo>
                    <a:pt x="1382648" y="0"/>
                  </a:lnTo>
                  <a:lnTo>
                    <a:pt x="1429089" y="4287"/>
                  </a:lnTo>
                  <a:lnTo>
                    <a:pt x="1472350" y="16585"/>
                  </a:lnTo>
                  <a:lnTo>
                    <a:pt x="1511504" y="36044"/>
                  </a:lnTo>
                  <a:lnTo>
                    <a:pt x="1545621" y="61817"/>
                  </a:lnTo>
                  <a:lnTo>
                    <a:pt x="1573774" y="93054"/>
                  </a:lnTo>
                  <a:lnTo>
                    <a:pt x="1595032" y="128908"/>
                  </a:lnTo>
                  <a:lnTo>
                    <a:pt x="1608468" y="168531"/>
                  </a:lnTo>
                  <a:lnTo>
                    <a:pt x="1613154" y="211073"/>
                  </a:lnTo>
                  <a:lnTo>
                    <a:pt x="1608468" y="253612"/>
                  </a:lnTo>
                  <a:lnTo>
                    <a:pt x="1595032" y="293233"/>
                  </a:lnTo>
                  <a:lnTo>
                    <a:pt x="1573774" y="329087"/>
                  </a:lnTo>
                  <a:lnTo>
                    <a:pt x="1545621" y="360325"/>
                  </a:lnTo>
                  <a:lnTo>
                    <a:pt x="1511504" y="386099"/>
                  </a:lnTo>
                  <a:lnTo>
                    <a:pt x="1472350" y="405560"/>
                  </a:lnTo>
                  <a:lnTo>
                    <a:pt x="1429089" y="417859"/>
                  </a:lnTo>
                  <a:lnTo>
                    <a:pt x="1382648" y="422147"/>
                  </a:lnTo>
                  <a:lnTo>
                    <a:pt x="1336208" y="417859"/>
                  </a:lnTo>
                  <a:lnTo>
                    <a:pt x="1292947" y="405560"/>
                  </a:lnTo>
                  <a:lnTo>
                    <a:pt x="1253793" y="386099"/>
                  </a:lnTo>
                  <a:lnTo>
                    <a:pt x="1219676" y="360325"/>
                  </a:lnTo>
                  <a:lnTo>
                    <a:pt x="1191523" y="329087"/>
                  </a:lnTo>
                  <a:lnTo>
                    <a:pt x="1170265" y="293233"/>
                  </a:lnTo>
                  <a:lnTo>
                    <a:pt x="1156829" y="253612"/>
                  </a:lnTo>
                  <a:lnTo>
                    <a:pt x="1152143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63280" y="6412171"/>
            <a:ext cx="1695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solidFill>
                  <a:srgbClr val="888888"/>
                </a:solidFill>
                <a:latin typeface="Comic Sans MS"/>
                <a:cs typeface="Comic Sans MS"/>
              </a:rPr>
              <a:t>3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061" y="462533"/>
            <a:ext cx="6120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Knowledge</a:t>
            </a:r>
            <a:r>
              <a:rPr spc="15" dirty="0"/>
              <a:t> </a:t>
            </a:r>
            <a:r>
              <a:rPr spc="-2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415020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Carlito"/>
                <a:cs typeface="Carlito"/>
              </a:rPr>
              <a:t>represent knowledge about </a:t>
            </a:r>
            <a:r>
              <a:rPr sz="2400" i="1" dirty="0">
                <a:latin typeface="Carlito"/>
                <a:cs typeface="Carlito"/>
              </a:rPr>
              <a:t>the world in a </a:t>
            </a:r>
            <a:r>
              <a:rPr sz="2400" i="1" spc="-5" dirty="0">
                <a:latin typeface="Carlito"/>
                <a:cs typeface="Carlito"/>
              </a:rPr>
              <a:t>manner </a:t>
            </a:r>
            <a:r>
              <a:rPr sz="2400" i="1" dirty="0">
                <a:latin typeface="Carlito"/>
                <a:cs typeface="Carlito"/>
              </a:rPr>
              <a:t>that </a:t>
            </a:r>
            <a:r>
              <a:rPr sz="2400" i="1" spc="-15" dirty="0">
                <a:latin typeface="Carlito"/>
                <a:cs typeface="Carlito"/>
              </a:rPr>
              <a:t>facilitates  </a:t>
            </a:r>
            <a:r>
              <a:rPr sz="2400" i="1" spc="-5" dirty="0">
                <a:latin typeface="Carlito"/>
                <a:cs typeface="Carlito"/>
              </a:rPr>
              <a:t>inferencing (i.e. drawing </a:t>
            </a:r>
            <a:r>
              <a:rPr sz="2400" i="1" spc="-10" dirty="0">
                <a:latin typeface="Carlito"/>
                <a:cs typeface="Carlito"/>
              </a:rPr>
              <a:t>conclusions) </a:t>
            </a:r>
            <a:r>
              <a:rPr sz="2400" i="1" spc="-5" dirty="0">
                <a:latin typeface="Carlito"/>
                <a:cs typeface="Carlito"/>
              </a:rPr>
              <a:t>from</a:t>
            </a:r>
            <a:r>
              <a:rPr sz="2400" i="1" spc="3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knowledge.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Example: </a:t>
            </a:r>
            <a:r>
              <a:rPr sz="2400" spc="-5" dirty="0">
                <a:latin typeface="Carlito"/>
                <a:cs typeface="Carlito"/>
              </a:rPr>
              <a:t>Arithmetic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logic</a:t>
            </a: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Carlito"/>
                <a:cs typeface="Carlito"/>
              </a:rPr>
              <a:t>x &gt;=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5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In AI: </a:t>
            </a:r>
            <a:r>
              <a:rPr sz="2800" spc="-5" dirty="0">
                <a:latin typeface="Carlito"/>
                <a:cs typeface="Carlito"/>
              </a:rPr>
              <a:t>typically based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Logic</a:t>
            </a:r>
            <a:endParaRPr sz="24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Probability</a:t>
            </a:r>
            <a:endParaRPr sz="24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Logic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Probability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0601" y="4159377"/>
            <a:ext cx="461009" cy="422275"/>
          </a:xfrm>
          <a:custGeom>
            <a:avLst/>
            <a:gdLst/>
            <a:ahLst/>
            <a:cxnLst/>
            <a:rect l="l" t="t" r="r" b="b"/>
            <a:pathLst>
              <a:path w="461010" h="422275">
                <a:moveTo>
                  <a:pt x="0" y="211074"/>
                </a:moveTo>
                <a:lnTo>
                  <a:pt x="4685" y="168531"/>
                </a:lnTo>
                <a:lnTo>
                  <a:pt x="18121" y="128908"/>
                </a:lnTo>
                <a:lnTo>
                  <a:pt x="39379" y="93054"/>
                </a:lnTo>
                <a:lnTo>
                  <a:pt x="67532" y="61817"/>
                </a:lnTo>
                <a:lnTo>
                  <a:pt x="101649" y="36044"/>
                </a:lnTo>
                <a:lnTo>
                  <a:pt x="140803" y="16585"/>
                </a:lnTo>
                <a:lnTo>
                  <a:pt x="184064" y="4287"/>
                </a:lnTo>
                <a:lnTo>
                  <a:pt x="230504" y="0"/>
                </a:lnTo>
                <a:lnTo>
                  <a:pt x="276945" y="4287"/>
                </a:lnTo>
                <a:lnTo>
                  <a:pt x="320206" y="16585"/>
                </a:lnTo>
                <a:lnTo>
                  <a:pt x="359360" y="36044"/>
                </a:lnTo>
                <a:lnTo>
                  <a:pt x="393477" y="61817"/>
                </a:lnTo>
                <a:lnTo>
                  <a:pt x="421630" y="93054"/>
                </a:lnTo>
                <a:lnTo>
                  <a:pt x="442888" y="128908"/>
                </a:lnTo>
                <a:lnTo>
                  <a:pt x="456324" y="168531"/>
                </a:lnTo>
                <a:lnTo>
                  <a:pt x="461010" y="211074"/>
                </a:lnTo>
                <a:lnTo>
                  <a:pt x="456324" y="253616"/>
                </a:lnTo>
                <a:lnTo>
                  <a:pt x="442888" y="293239"/>
                </a:lnTo>
                <a:lnTo>
                  <a:pt x="421630" y="329093"/>
                </a:lnTo>
                <a:lnTo>
                  <a:pt x="393477" y="360330"/>
                </a:lnTo>
                <a:lnTo>
                  <a:pt x="359360" y="386103"/>
                </a:lnTo>
                <a:lnTo>
                  <a:pt x="320206" y="405562"/>
                </a:lnTo>
                <a:lnTo>
                  <a:pt x="276945" y="417860"/>
                </a:lnTo>
                <a:lnTo>
                  <a:pt x="230504" y="422148"/>
                </a:lnTo>
                <a:lnTo>
                  <a:pt x="184064" y="417860"/>
                </a:lnTo>
                <a:lnTo>
                  <a:pt x="140803" y="405562"/>
                </a:lnTo>
                <a:lnTo>
                  <a:pt x="101649" y="386103"/>
                </a:lnTo>
                <a:lnTo>
                  <a:pt x="67532" y="360330"/>
                </a:lnTo>
                <a:lnTo>
                  <a:pt x="39379" y="329093"/>
                </a:lnTo>
                <a:lnTo>
                  <a:pt x="18121" y="293239"/>
                </a:lnTo>
                <a:lnTo>
                  <a:pt x="4685" y="253616"/>
                </a:lnTo>
                <a:lnTo>
                  <a:pt x="0" y="211074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073" y="4133850"/>
            <a:ext cx="512445" cy="473709"/>
            <a:chOff x="5545073" y="4133850"/>
            <a:chExt cx="512445" cy="473709"/>
          </a:xfrm>
        </p:grpSpPr>
        <p:sp>
          <p:nvSpPr>
            <p:cNvPr id="13" name="object 13"/>
            <p:cNvSpPr/>
            <p:nvPr/>
          </p:nvSpPr>
          <p:spPr>
            <a:xfrm>
              <a:off x="5570600" y="4159376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4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0600" y="4159376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4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073" y="3403853"/>
            <a:ext cx="1511300" cy="1203325"/>
            <a:chOff x="5545073" y="3403853"/>
            <a:chExt cx="1511300" cy="1203325"/>
          </a:xfrm>
        </p:grpSpPr>
        <p:sp>
          <p:nvSpPr>
            <p:cNvPr id="13" name="object 13"/>
            <p:cNvSpPr/>
            <p:nvPr/>
          </p:nvSpPr>
          <p:spPr>
            <a:xfrm>
              <a:off x="5570600" y="4159376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4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0600" y="3429380"/>
              <a:ext cx="1460500" cy="1152525"/>
            </a:xfrm>
            <a:custGeom>
              <a:avLst/>
              <a:gdLst/>
              <a:ahLst/>
              <a:cxnLst/>
              <a:rect l="l" t="t" r="r" b="b"/>
              <a:pathLst>
                <a:path w="1460500" h="1152525">
                  <a:moveTo>
                    <a:pt x="0" y="941070"/>
                  </a:moveTo>
                  <a:lnTo>
                    <a:pt x="4685" y="898527"/>
                  </a:lnTo>
                  <a:lnTo>
                    <a:pt x="18121" y="858904"/>
                  </a:lnTo>
                  <a:lnTo>
                    <a:pt x="39379" y="823050"/>
                  </a:lnTo>
                  <a:lnTo>
                    <a:pt x="67532" y="791813"/>
                  </a:lnTo>
                  <a:lnTo>
                    <a:pt x="101649" y="766040"/>
                  </a:lnTo>
                  <a:lnTo>
                    <a:pt x="140803" y="746581"/>
                  </a:lnTo>
                  <a:lnTo>
                    <a:pt x="184064" y="734283"/>
                  </a:lnTo>
                  <a:lnTo>
                    <a:pt x="230504" y="729996"/>
                  </a:lnTo>
                  <a:lnTo>
                    <a:pt x="276945" y="734283"/>
                  </a:lnTo>
                  <a:lnTo>
                    <a:pt x="320206" y="746581"/>
                  </a:lnTo>
                  <a:lnTo>
                    <a:pt x="359360" y="766040"/>
                  </a:lnTo>
                  <a:lnTo>
                    <a:pt x="393477" y="791813"/>
                  </a:lnTo>
                  <a:lnTo>
                    <a:pt x="421630" y="823050"/>
                  </a:lnTo>
                  <a:lnTo>
                    <a:pt x="442888" y="858904"/>
                  </a:lnTo>
                  <a:lnTo>
                    <a:pt x="456324" y="898527"/>
                  </a:lnTo>
                  <a:lnTo>
                    <a:pt x="461010" y="941070"/>
                  </a:lnTo>
                  <a:lnTo>
                    <a:pt x="456324" y="983612"/>
                  </a:lnTo>
                  <a:lnTo>
                    <a:pt x="442888" y="1023235"/>
                  </a:lnTo>
                  <a:lnTo>
                    <a:pt x="421630" y="1059089"/>
                  </a:lnTo>
                  <a:lnTo>
                    <a:pt x="393477" y="1090326"/>
                  </a:lnTo>
                  <a:lnTo>
                    <a:pt x="359360" y="1116099"/>
                  </a:lnTo>
                  <a:lnTo>
                    <a:pt x="320206" y="1135558"/>
                  </a:lnTo>
                  <a:lnTo>
                    <a:pt x="276945" y="1147856"/>
                  </a:lnTo>
                  <a:lnTo>
                    <a:pt x="230504" y="1152144"/>
                  </a:lnTo>
                  <a:lnTo>
                    <a:pt x="184064" y="1147856"/>
                  </a:lnTo>
                  <a:lnTo>
                    <a:pt x="140803" y="1135558"/>
                  </a:lnTo>
                  <a:lnTo>
                    <a:pt x="101649" y="1116099"/>
                  </a:lnTo>
                  <a:lnTo>
                    <a:pt x="67532" y="1090326"/>
                  </a:lnTo>
                  <a:lnTo>
                    <a:pt x="39379" y="1059089"/>
                  </a:lnTo>
                  <a:lnTo>
                    <a:pt x="18121" y="1023235"/>
                  </a:lnTo>
                  <a:lnTo>
                    <a:pt x="4685" y="983612"/>
                  </a:lnTo>
                  <a:lnTo>
                    <a:pt x="0" y="941070"/>
                  </a:lnTo>
                  <a:close/>
                </a:path>
                <a:path w="1460500" h="1152525">
                  <a:moveTo>
                    <a:pt x="998981" y="211074"/>
                  </a:moveTo>
                  <a:lnTo>
                    <a:pt x="1003667" y="168531"/>
                  </a:lnTo>
                  <a:lnTo>
                    <a:pt x="1017103" y="128908"/>
                  </a:lnTo>
                  <a:lnTo>
                    <a:pt x="1038361" y="93054"/>
                  </a:lnTo>
                  <a:lnTo>
                    <a:pt x="1066514" y="61817"/>
                  </a:lnTo>
                  <a:lnTo>
                    <a:pt x="1100631" y="36044"/>
                  </a:lnTo>
                  <a:lnTo>
                    <a:pt x="1139785" y="16585"/>
                  </a:lnTo>
                  <a:lnTo>
                    <a:pt x="1183046" y="4287"/>
                  </a:lnTo>
                  <a:lnTo>
                    <a:pt x="1229487" y="0"/>
                  </a:lnTo>
                  <a:lnTo>
                    <a:pt x="1275927" y="4287"/>
                  </a:lnTo>
                  <a:lnTo>
                    <a:pt x="1319188" y="16585"/>
                  </a:lnTo>
                  <a:lnTo>
                    <a:pt x="1358342" y="36044"/>
                  </a:lnTo>
                  <a:lnTo>
                    <a:pt x="1392459" y="61817"/>
                  </a:lnTo>
                  <a:lnTo>
                    <a:pt x="1420612" y="93054"/>
                  </a:lnTo>
                  <a:lnTo>
                    <a:pt x="1441870" y="128908"/>
                  </a:lnTo>
                  <a:lnTo>
                    <a:pt x="1455306" y="168531"/>
                  </a:lnTo>
                  <a:lnTo>
                    <a:pt x="1459992" y="211074"/>
                  </a:lnTo>
                  <a:lnTo>
                    <a:pt x="1455306" y="253616"/>
                  </a:lnTo>
                  <a:lnTo>
                    <a:pt x="1441870" y="293239"/>
                  </a:lnTo>
                  <a:lnTo>
                    <a:pt x="1420612" y="329093"/>
                  </a:lnTo>
                  <a:lnTo>
                    <a:pt x="1392459" y="360330"/>
                  </a:lnTo>
                  <a:lnTo>
                    <a:pt x="1358342" y="386103"/>
                  </a:lnTo>
                  <a:lnTo>
                    <a:pt x="1319188" y="405562"/>
                  </a:lnTo>
                  <a:lnTo>
                    <a:pt x="1275927" y="417860"/>
                  </a:lnTo>
                  <a:lnTo>
                    <a:pt x="1229487" y="422148"/>
                  </a:lnTo>
                  <a:lnTo>
                    <a:pt x="1183046" y="417860"/>
                  </a:lnTo>
                  <a:lnTo>
                    <a:pt x="1139785" y="405562"/>
                  </a:lnTo>
                  <a:lnTo>
                    <a:pt x="1100631" y="386103"/>
                  </a:lnTo>
                  <a:lnTo>
                    <a:pt x="1066514" y="360330"/>
                  </a:lnTo>
                  <a:lnTo>
                    <a:pt x="1038361" y="329093"/>
                  </a:lnTo>
                  <a:lnTo>
                    <a:pt x="1017103" y="293239"/>
                  </a:lnTo>
                  <a:lnTo>
                    <a:pt x="1003667" y="253616"/>
                  </a:lnTo>
                  <a:lnTo>
                    <a:pt x="998981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073" y="2558795"/>
            <a:ext cx="1511300" cy="2048510"/>
            <a:chOff x="5545073" y="2558795"/>
            <a:chExt cx="1511300" cy="2048510"/>
          </a:xfrm>
        </p:grpSpPr>
        <p:sp>
          <p:nvSpPr>
            <p:cNvPr id="13" name="object 13"/>
            <p:cNvSpPr/>
            <p:nvPr/>
          </p:nvSpPr>
          <p:spPr>
            <a:xfrm>
              <a:off x="5570600" y="4159376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4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0600" y="4159376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4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582" y="342938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5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5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8448" y="2584322"/>
              <a:ext cx="1152525" cy="1267460"/>
            </a:xfrm>
            <a:custGeom>
              <a:avLst/>
              <a:gdLst/>
              <a:ahLst/>
              <a:cxnLst/>
              <a:rect l="l" t="t" r="r" b="b"/>
              <a:pathLst>
                <a:path w="1152525" h="1267460">
                  <a:moveTo>
                    <a:pt x="691133" y="1056132"/>
                  </a:moveTo>
                  <a:lnTo>
                    <a:pt x="695819" y="1013589"/>
                  </a:lnTo>
                  <a:lnTo>
                    <a:pt x="709255" y="973966"/>
                  </a:lnTo>
                  <a:lnTo>
                    <a:pt x="730513" y="938112"/>
                  </a:lnTo>
                  <a:lnTo>
                    <a:pt x="758666" y="906875"/>
                  </a:lnTo>
                  <a:lnTo>
                    <a:pt x="792783" y="881102"/>
                  </a:lnTo>
                  <a:lnTo>
                    <a:pt x="831937" y="861643"/>
                  </a:lnTo>
                  <a:lnTo>
                    <a:pt x="875198" y="849345"/>
                  </a:lnTo>
                  <a:lnTo>
                    <a:pt x="921639" y="845057"/>
                  </a:lnTo>
                  <a:lnTo>
                    <a:pt x="968079" y="849345"/>
                  </a:lnTo>
                  <a:lnTo>
                    <a:pt x="1011340" y="861643"/>
                  </a:lnTo>
                  <a:lnTo>
                    <a:pt x="1050494" y="881102"/>
                  </a:lnTo>
                  <a:lnTo>
                    <a:pt x="1084611" y="906875"/>
                  </a:lnTo>
                  <a:lnTo>
                    <a:pt x="1112764" y="938112"/>
                  </a:lnTo>
                  <a:lnTo>
                    <a:pt x="1134022" y="973966"/>
                  </a:lnTo>
                  <a:lnTo>
                    <a:pt x="1147458" y="1013589"/>
                  </a:lnTo>
                  <a:lnTo>
                    <a:pt x="1152144" y="1056132"/>
                  </a:lnTo>
                  <a:lnTo>
                    <a:pt x="1147458" y="1098674"/>
                  </a:lnTo>
                  <a:lnTo>
                    <a:pt x="1134022" y="1138297"/>
                  </a:lnTo>
                  <a:lnTo>
                    <a:pt x="1112764" y="1174151"/>
                  </a:lnTo>
                  <a:lnTo>
                    <a:pt x="1084611" y="1205388"/>
                  </a:lnTo>
                  <a:lnTo>
                    <a:pt x="1050494" y="1231161"/>
                  </a:lnTo>
                  <a:lnTo>
                    <a:pt x="1011340" y="1250620"/>
                  </a:lnTo>
                  <a:lnTo>
                    <a:pt x="968079" y="1262918"/>
                  </a:lnTo>
                  <a:lnTo>
                    <a:pt x="921639" y="1267206"/>
                  </a:lnTo>
                  <a:lnTo>
                    <a:pt x="875198" y="1262918"/>
                  </a:lnTo>
                  <a:lnTo>
                    <a:pt x="831937" y="1250620"/>
                  </a:lnTo>
                  <a:lnTo>
                    <a:pt x="792783" y="1231161"/>
                  </a:lnTo>
                  <a:lnTo>
                    <a:pt x="758666" y="1205388"/>
                  </a:lnTo>
                  <a:lnTo>
                    <a:pt x="730513" y="1174151"/>
                  </a:lnTo>
                  <a:lnTo>
                    <a:pt x="709255" y="1138297"/>
                  </a:lnTo>
                  <a:lnTo>
                    <a:pt x="695819" y="1098674"/>
                  </a:lnTo>
                  <a:lnTo>
                    <a:pt x="691133" y="1056132"/>
                  </a:lnTo>
                  <a:close/>
                </a:path>
                <a:path w="1152525" h="1267460">
                  <a:moveTo>
                    <a:pt x="0" y="211454"/>
                  </a:moveTo>
                  <a:lnTo>
                    <a:pt x="4673" y="168823"/>
                  </a:lnTo>
                  <a:lnTo>
                    <a:pt x="18079" y="129123"/>
                  </a:lnTo>
                  <a:lnTo>
                    <a:pt x="39292" y="93203"/>
                  </a:lnTo>
                  <a:lnTo>
                    <a:pt x="67389" y="61912"/>
                  </a:lnTo>
                  <a:lnTo>
                    <a:pt x="101444" y="36098"/>
                  </a:lnTo>
                  <a:lnTo>
                    <a:pt x="140535" y="16609"/>
                  </a:lnTo>
                  <a:lnTo>
                    <a:pt x="183736" y="4293"/>
                  </a:lnTo>
                  <a:lnTo>
                    <a:pt x="230124" y="0"/>
                  </a:lnTo>
                  <a:lnTo>
                    <a:pt x="276511" y="4293"/>
                  </a:lnTo>
                  <a:lnTo>
                    <a:pt x="319712" y="16609"/>
                  </a:lnTo>
                  <a:lnTo>
                    <a:pt x="358803" y="36098"/>
                  </a:lnTo>
                  <a:lnTo>
                    <a:pt x="392858" y="61912"/>
                  </a:lnTo>
                  <a:lnTo>
                    <a:pt x="420955" y="93203"/>
                  </a:lnTo>
                  <a:lnTo>
                    <a:pt x="442168" y="129123"/>
                  </a:lnTo>
                  <a:lnTo>
                    <a:pt x="455574" y="168823"/>
                  </a:lnTo>
                  <a:lnTo>
                    <a:pt x="460248" y="211454"/>
                  </a:lnTo>
                  <a:lnTo>
                    <a:pt x="455574" y="254086"/>
                  </a:lnTo>
                  <a:lnTo>
                    <a:pt x="442168" y="293786"/>
                  </a:lnTo>
                  <a:lnTo>
                    <a:pt x="420955" y="329706"/>
                  </a:lnTo>
                  <a:lnTo>
                    <a:pt x="392858" y="360997"/>
                  </a:lnTo>
                  <a:lnTo>
                    <a:pt x="358803" y="386811"/>
                  </a:lnTo>
                  <a:lnTo>
                    <a:pt x="319712" y="406300"/>
                  </a:lnTo>
                  <a:lnTo>
                    <a:pt x="276511" y="418616"/>
                  </a:lnTo>
                  <a:lnTo>
                    <a:pt x="230124" y="422910"/>
                  </a:lnTo>
                  <a:lnTo>
                    <a:pt x="183736" y="418616"/>
                  </a:lnTo>
                  <a:lnTo>
                    <a:pt x="140535" y="406300"/>
                  </a:lnTo>
                  <a:lnTo>
                    <a:pt x="101444" y="386811"/>
                  </a:lnTo>
                  <a:lnTo>
                    <a:pt x="67389" y="360997"/>
                  </a:lnTo>
                  <a:lnTo>
                    <a:pt x="39292" y="329706"/>
                  </a:lnTo>
                  <a:lnTo>
                    <a:pt x="18079" y="293786"/>
                  </a:lnTo>
                  <a:lnTo>
                    <a:pt x="4673" y="254086"/>
                  </a:lnTo>
                  <a:lnTo>
                    <a:pt x="0" y="21145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073" y="1598675"/>
            <a:ext cx="1511300" cy="3008630"/>
            <a:chOff x="5545073" y="1598675"/>
            <a:chExt cx="1511300" cy="3008630"/>
          </a:xfrm>
        </p:grpSpPr>
        <p:sp>
          <p:nvSpPr>
            <p:cNvPr id="13" name="object 13"/>
            <p:cNvSpPr/>
            <p:nvPr/>
          </p:nvSpPr>
          <p:spPr>
            <a:xfrm>
              <a:off x="5570600" y="4159377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4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0600" y="4159377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4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582" y="342938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5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5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9582" y="342938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5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5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8448" y="2584322"/>
              <a:ext cx="460375" cy="422909"/>
            </a:xfrm>
            <a:custGeom>
              <a:avLst/>
              <a:gdLst/>
              <a:ahLst/>
              <a:cxnLst/>
              <a:rect l="l" t="t" r="r" b="b"/>
              <a:pathLst>
                <a:path w="460375" h="422910">
                  <a:moveTo>
                    <a:pt x="230124" y="0"/>
                  </a:moveTo>
                  <a:lnTo>
                    <a:pt x="183736" y="4293"/>
                  </a:lnTo>
                  <a:lnTo>
                    <a:pt x="140535" y="16609"/>
                  </a:lnTo>
                  <a:lnTo>
                    <a:pt x="101444" y="36098"/>
                  </a:lnTo>
                  <a:lnTo>
                    <a:pt x="67389" y="61912"/>
                  </a:lnTo>
                  <a:lnTo>
                    <a:pt x="39292" y="93203"/>
                  </a:lnTo>
                  <a:lnTo>
                    <a:pt x="18079" y="129123"/>
                  </a:lnTo>
                  <a:lnTo>
                    <a:pt x="4673" y="168823"/>
                  </a:lnTo>
                  <a:lnTo>
                    <a:pt x="0" y="211454"/>
                  </a:lnTo>
                  <a:lnTo>
                    <a:pt x="4673" y="254086"/>
                  </a:lnTo>
                  <a:lnTo>
                    <a:pt x="18079" y="293786"/>
                  </a:lnTo>
                  <a:lnTo>
                    <a:pt x="39292" y="329706"/>
                  </a:lnTo>
                  <a:lnTo>
                    <a:pt x="67389" y="360997"/>
                  </a:lnTo>
                  <a:lnTo>
                    <a:pt x="101444" y="386811"/>
                  </a:lnTo>
                  <a:lnTo>
                    <a:pt x="140535" y="406300"/>
                  </a:lnTo>
                  <a:lnTo>
                    <a:pt x="183736" y="418616"/>
                  </a:lnTo>
                  <a:lnTo>
                    <a:pt x="230124" y="422910"/>
                  </a:lnTo>
                  <a:lnTo>
                    <a:pt x="276511" y="418616"/>
                  </a:lnTo>
                  <a:lnTo>
                    <a:pt x="319712" y="406300"/>
                  </a:lnTo>
                  <a:lnTo>
                    <a:pt x="358803" y="386811"/>
                  </a:lnTo>
                  <a:lnTo>
                    <a:pt x="392858" y="360997"/>
                  </a:lnTo>
                  <a:lnTo>
                    <a:pt x="420955" y="329706"/>
                  </a:lnTo>
                  <a:lnTo>
                    <a:pt x="442168" y="293786"/>
                  </a:lnTo>
                  <a:lnTo>
                    <a:pt x="455574" y="254086"/>
                  </a:lnTo>
                  <a:lnTo>
                    <a:pt x="460248" y="211454"/>
                  </a:lnTo>
                  <a:lnTo>
                    <a:pt x="455574" y="168823"/>
                  </a:lnTo>
                  <a:lnTo>
                    <a:pt x="442168" y="129123"/>
                  </a:lnTo>
                  <a:lnTo>
                    <a:pt x="420955" y="93203"/>
                  </a:lnTo>
                  <a:lnTo>
                    <a:pt x="392858" y="61912"/>
                  </a:lnTo>
                  <a:lnTo>
                    <a:pt x="358803" y="36098"/>
                  </a:lnTo>
                  <a:lnTo>
                    <a:pt x="319712" y="16609"/>
                  </a:lnTo>
                  <a:lnTo>
                    <a:pt x="276511" y="4293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8448" y="1624202"/>
              <a:ext cx="460375" cy="1383030"/>
            </a:xfrm>
            <a:custGeom>
              <a:avLst/>
              <a:gdLst/>
              <a:ahLst/>
              <a:cxnLst/>
              <a:rect l="l" t="t" r="r" b="b"/>
              <a:pathLst>
                <a:path w="460375" h="1383030">
                  <a:moveTo>
                    <a:pt x="0" y="1171575"/>
                  </a:moveTo>
                  <a:lnTo>
                    <a:pt x="4673" y="1128943"/>
                  </a:lnTo>
                  <a:lnTo>
                    <a:pt x="18079" y="1089243"/>
                  </a:lnTo>
                  <a:lnTo>
                    <a:pt x="39292" y="1053323"/>
                  </a:lnTo>
                  <a:lnTo>
                    <a:pt x="67389" y="1022032"/>
                  </a:lnTo>
                  <a:lnTo>
                    <a:pt x="101444" y="996218"/>
                  </a:lnTo>
                  <a:lnTo>
                    <a:pt x="140535" y="976729"/>
                  </a:lnTo>
                  <a:lnTo>
                    <a:pt x="183736" y="964413"/>
                  </a:lnTo>
                  <a:lnTo>
                    <a:pt x="230124" y="960120"/>
                  </a:lnTo>
                  <a:lnTo>
                    <a:pt x="276511" y="964413"/>
                  </a:lnTo>
                  <a:lnTo>
                    <a:pt x="319712" y="976729"/>
                  </a:lnTo>
                  <a:lnTo>
                    <a:pt x="358803" y="996218"/>
                  </a:lnTo>
                  <a:lnTo>
                    <a:pt x="392858" y="1022032"/>
                  </a:lnTo>
                  <a:lnTo>
                    <a:pt x="420955" y="1053323"/>
                  </a:lnTo>
                  <a:lnTo>
                    <a:pt x="442168" y="1089243"/>
                  </a:lnTo>
                  <a:lnTo>
                    <a:pt x="455574" y="1128943"/>
                  </a:lnTo>
                  <a:lnTo>
                    <a:pt x="460248" y="1171575"/>
                  </a:lnTo>
                  <a:lnTo>
                    <a:pt x="455574" y="1214206"/>
                  </a:lnTo>
                  <a:lnTo>
                    <a:pt x="442168" y="1253906"/>
                  </a:lnTo>
                  <a:lnTo>
                    <a:pt x="420955" y="1289826"/>
                  </a:lnTo>
                  <a:lnTo>
                    <a:pt x="392858" y="1321117"/>
                  </a:lnTo>
                  <a:lnTo>
                    <a:pt x="358803" y="1346931"/>
                  </a:lnTo>
                  <a:lnTo>
                    <a:pt x="319712" y="1366420"/>
                  </a:lnTo>
                  <a:lnTo>
                    <a:pt x="276511" y="1378736"/>
                  </a:lnTo>
                  <a:lnTo>
                    <a:pt x="230124" y="1383030"/>
                  </a:lnTo>
                  <a:lnTo>
                    <a:pt x="183736" y="1378736"/>
                  </a:lnTo>
                  <a:lnTo>
                    <a:pt x="140535" y="1366420"/>
                  </a:lnTo>
                  <a:lnTo>
                    <a:pt x="101444" y="1346931"/>
                  </a:lnTo>
                  <a:lnTo>
                    <a:pt x="67389" y="1321117"/>
                  </a:lnTo>
                  <a:lnTo>
                    <a:pt x="39292" y="1289826"/>
                  </a:lnTo>
                  <a:lnTo>
                    <a:pt x="18079" y="1253906"/>
                  </a:lnTo>
                  <a:lnTo>
                    <a:pt x="4673" y="1214206"/>
                  </a:lnTo>
                  <a:lnTo>
                    <a:pt x="0" y="1171575"/>
                  </a:lnTo>
                  <a:close/>
                </a:path>
                <a:path w="460375" h="1383030">
                  <a:moveTo>
                    <a:pt x="0" y="211455"/>
                  </a:moveTo>
                  <a:lnTo>
                    <a:pt x="4673" y="168823"/>
                  </a:lnTo>
                  <a:lnTo>
                    <a:pt x="18079" y="129123"/>
                  </a:lnTo>
                  <a:lnTo>
                    <a:pt x="39292" y="93203"/>
                  </a:lnTo>
                  <a:lnTo>
                    <a:pt x="67389" y="61912"/>
                  </a:lnTo>
                  <a:lnTo>
                    <a:pt x="101444" y="36098"/>
                  </a:lnTo>
                  <a:lnTo>
                    <a:pt x="140535" y="16609"/>
                  </a:lnTo>
                  <a:lnTo>
                    <a:pt x="183736" y="4293"/>
                  </a:lnTo>
                  <a:lnTo>
                    <a:pt x="230124" y="0"/>
                  </a:lnTo>
                  <a:lnTo>
                    <a:pt x="276511" y="4293"/>
                  </a:lnTo>
                  <a:lnTo>
                    <a:pt x="319712" y="16609"/>
                  </a:lnTo>
                  <a:lnTo>
                    <a:pt x="358803" y="36098"/>
                  </a:lnTo>
                  <a:lnTo>
                    <a:pt x="392858" y="61912"/>
                  </a:lnTo>
                  <a:lnTo>
                    <a:pt x="420955" y="93203"/>
                  </a:lnTo>
                  <a:lnTo>
                    <a:pt x="442168" y="129123"/>
                  </a:lnTo>
                  <a:lnTo>
                    <a:pt x="455574" y="168823"/>
                  </a:lnTo>
                  <a:lnTo>
                    <a:pt x="460248" y="211455"/>
                  </a:lnTo>
                  <a:lnTo>
                    <a:pt x="455574" y="254086"/>
                  </a:lnTo>
                  <a:lnTo>
                    <a:pt x="442168" y="293786"/>
                  </a:lnTo>
                  <a:lnTo>
                    <a:pt x="420955" y="329706"/>
                  </a:lnTo>
                  <a:lnTo>
                    <a:pt x="392858" y="360997"/>
                  </a:lnTo>
                  <a:lnTo>
                    <a:pt x="358803" y="386811"/>
                  </a:lnTo>
                  <a:lnTo>
                    <a:pt x="319712" y="406300"/>
                  </a:lnTo>
                  <a:lnTo>
                    <a:pt x="276511" y="418616"/>
                  </a:lnTo>
                  <a:lnTo>
                    <a:pt x="230124" y="422910"/>
                  </a:lnTo>
                  <a:lnTo>
                    <a:pt x="183736" y="418616"/>
                  </a:lnTo>
                  <a:lnTo>
                    <a:pt x="140535" y="406300"/>
                  </a:lnTo>
                  <a:lnTo>
                    <a:pt x="101444" y="386811"/>
                  </a:lnTo>
                  <a:lnTo>
                    <a:pt x="67389" y="360997"/>
                  </a:lnTo>
                  <a:lnTo>
                    <a:pt x="39292" y="329706"/>
                  </a:lnTo>
                  <a:lnTo>
                    <a:pt x="18079" y="293786"/>
                  </a:lnTo>
                  <a:lnTo>
                    <a:pt x="4673" y="254086"/>
                  </a:lnTo>
                  <a:lnTo>
                    <a:pt x="0" y="211455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7690" y="1566672"/>
            <a:ext cx="6484620" cy="4227195"/>
            <a:chOff x="1177690" y="1566672"/>
            <a:chExt cx="6484620" cy="4227195"/>
          </a:xfrm>
        </p:grpSpPr>
        <p:sp>
          <p:nvSpPr>
            <p:cNvPr id="4" name="object 4"/>
            <p:cNvSpPr/>
            <p:nvPr/>
          </p:nvSpPr>
          <p:spPr>
            <a:xfrm>
              <a:off x="1177690" y="1566672"/>
              <a:ext cx="6484412" cy="4227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93511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3"/>
                  </a:lnTo>
                  <a:lnTo>
                    <a:pt x="4685" y="253612"/>
                  </a:lnTo>
                  <a:lnTo>
                    <a:pt x="18121" y="293233"/>
                  </a:lnTo>
                  <a:lnTo>
                    <a:pt x="39379" y="329087"/>
                  </a:lnTo>
                  <a:lnTo>
                    <a:pt x="67532" y="360325"/>
                  </a:lnTo>
                  <a:lnTo>
                    <a:pt x="101649" y="386099"/>
                  </a:lnTo>
                  <a:lnTo>
                    <a:pt x="140803" y="405560"/>
                  </a:lnTo>
                  <a:lnTo>
                    <a:pt x="184064" y="417859"/>
                  </a:lnTo>
                  <a:lnTo>
                    <a:pt x="230504" y="422147"/>
                  </a:lnTo>
                  <a:lnTo>
                    <a:pt x="276945" y="417859"/>
                  </a:lnTo>
                  <a:lnTo>
                    <a:pt x="320206" y="405560"/>
                  </a:lnTo>
                  <a:lnTo>
                    <a:pt x="359360" y="386099"/>
                  </a:lnTo>
                  <a:lnTo>
                    <a:pt x="393477" y="360325"/>
                  </a:lnTo>
                  <a:lnTo>
                    <a:pt x="421630" y="329087"/>
                  </a:lnTo>
                  <a:lnTo>
                    <a:pt x="442888" y="293233"/>
                  </a:lnTo>
                  <a:lnTo>
                    <a:pt x="456324" y="253612"/>
                  </a:lnTo>
                  <a:lnTo>
                    <a:pt x="461010" y="211073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45655" y="531152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3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3"/>
                  </a:lnTo>
                  <a:lnTo>
                    <a:pt x="456324" y="253612"/>
                  </a:lnTo>
                  <a:lnTo>
                    <a:pt x="442888" y="293233"/>
                  </a:lnTo>
                  <a:lnTo>
                    <a:pt x="421630" y="329087"/>
                  </a:lnTo>
                  <a:lnTo>
                    <a:pt x="393477" y="360325"/>
                  </a:lnTo>
                  <a:lnTo>
                    <a:pt x="359360" y="386099"/>
                  </a:lnTo>
                  <a:lnTo>
                    <a:pt x="320206" y="405560"/>
                  </a:lnTo>
                  <a:lnTo>
                    <a:pt x="276945" y="417859"/>
                  </a:lnTo>
                  <a:lnTo>
                    <a:pt x="230504" y="422147"/>
                  </a:lnTo>
                  <a:lnTo>
                    <a:pt x="184064" y="417859"/>
                  </a:lnTo>
                  <a:lnTo>
                    <a:pt x="140803" y="405560"/>
                  </a:lnTo>
                  <a:lnTo>
                    <a:pt x="101649" y="386099"/>
                  </a:lnTo>
                  <a:lnTo>
                    <a:pt x="67532" y="360325"/>
                  </a:lnTo>
                  <a:lnTo>
                    <a:pt x="39379" y="329087"/>
                  </a:lnTo>
                  <a:lnTo>
                    <a:pt x="18121" y="293233"/>
                  </a:lnTo>
                  <a:lnTo>
                    <a:pt x="4685" y="253612"/>
                  </a:lnTo>
                  <a:lnTo>
                    <a:pt x="0" y="211073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003" y="4675378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76" y="2218182"/>
            <a:ext cx="131381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5157" y="459867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0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073" y="1598675"/>
            <a:ext cx="1511300" cy="3008630"/>
            <a:chOff x="5545073" y="1598675"/>
            <a:chExt cx="1511300" cy="3008630"/>
          </a:xfrm>
        </p:grpSpPr>
        <p:sp>
          <p:nvSpPr>
            <p:cNvPr id="13" name="object 13"/>
            <p:cNvSpPr/>
            <p:nvPr/>
          </p:nvSpPr>
          <p:spPr>
            <a:xfrm>
              <a:off x="5570600" y="4159377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230504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4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0600" y="4159377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10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4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4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582" y="342938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230505" y="0"/>
                  </a:moveTo>
                  <a:lnTo>
                    <a:pt x="184064" y="4287"/>
                  </a:lnTo>
                  <a:lnTo>
                    <a:pt x="140803" y="16585"/>
                  </a:lnTo>
                  <a:lnTo>
                    <a:pt x="101649" y="36044"/>
                  </a:lnTo>
                  <a:lnTo>
                    <a:pt x="67532" y="61817"/>
                  </a:lnTo>
                  <a:lnTo>
                    <a:pt x="39379" y="93054"/>
                  </a:lnTo>
                  <a:lnTo>
                    <a:pt x="18121" y="128908"/>
                  </a:lnTo>
                  <a:lnTo>
                    <a:pt x="4685" y="168531"/>
                  </a:lnTo>
                  <a:lnTo>
                    <a:pt x="0" y="211074"/>
                  </a:lnTo>
                  <a:lnTo>
                    <a:pt x="4685" y="253616"/>
                  </a:lnTo>
                  <a:lnTo>
                    <a:pt x="18121" y="293239"/>
                  </a:lnTo>
                  <a:lnTo>
                    <a:pt x="39379" y="329093"/>
                  </a:lnTo>
                  <a:lnTo>
                    <a:pt x="67532" y="360330"/>
                  </a:lnTo>
                  <a:lnTo>
                    <a:pt x="101649" y="386103"/>
                  </a:lnTo>
                  <a:lnTo>
                    <a:pt x="140803" y="405562"/>
                  </a:lnTo>
                  <a:lnTo>
                    <a:pt x="184064" y="417860"/>
                  </a:lnTo>
                  <a:lnTo>
                    <a:pt x="230505" y="422148"/>
                  </a:lnTo>
                  <a:lnTo>
                    <a:pt x="276945" y="417860"/>
                  </a:lnTo>
                  <a:lnTo>
                    <a:pt x="320206" y="405562"/>
                  </a:lnTo>
                  <a:lnTo>
                    <a:pt x="359360" y="386103"/>
                  </a:lnTo>
                  <a:lnTo>
                    <a:pt x="393477" y="360330"/>
                  </a:lnTo>
                  <a:lnTo>
                    <a:pt x="421630" y="329093"/>
                  </a:lnTo>
                  <a:lnTo>
                    <a:pt x="442888" y="293239"/>
                  </a:lnTo>
                  <a:lnTo>
                    <a:pt x="456324" y="253616"/>
                  </a:lnTo>
                  <a:lnTo>
                    <a:pt x="461010" y="211074"/>
                  </a:lnTo>
                  <a:lnTo>
                    <a:pt x="456324" y="168531"/>
                  </a:lnTo>
                  <a:lnTo>
                    <a:pt x="442888" y="128908"/>
                  </a:lnTo>
                  <a:lnTo>
                    <a:pt x="421630" y="93054"/>
                  </a:lnTo>
                  <a:lnTo>
                    <a:pt x="393477" y="61817"/>
                  </a:lnTo>
                  <a:lnTo>
                    <a:pt x="359360" y="36044"/>
                  </a:lnTo>
                  <a:lnTo>
                    <a:pt x="320206" y="16585"/>
                  </a:lnTo>
                  <a:lnTo>
                    <a:pt x="276945" y="4287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9582" y="3429380"/>
              <a:ext cx="461009" cy="422275"/>
            </a:xfrm>
            <a:custGeom>
              <a:avLst/>
              <a:gdLst/>
              <a:ahLst/>
              <a:cxnLst/>
              <a:rect l="l" t="t" r="r" b="b"/>
              <a:pathLst>
                <a:path w="461009" h="422275">
                  <a:moveTo>
                    <a:pt x="0" y="211074"/>
                  </a:moveTo>
                  <a:lnTo>
                    <a:pt x="4685" y="168531"/>
                  </a:lnTo>
                  <a:lnTo>
                    <a:pt x="18121" y="128908"/>
                  </a:lnTo>
                  <a:lnTo>
                    <a:pt x="39379" y="93054"/>
                  </a:lnTo>
                  <a:lnTo>
                    <a:pt x="67532" y="61817"/>
                  </a:lnTo>
                  <a:lnTo>
                    <a:pt x="101649" y="36044"/>
                  </a:lnTo>
                  <a:lnTo>
                    <a:pt x="140803" y="16585"/>
                  </a:lnTo>
                  <a:lnTo>
                    <a:pt x="184064" y="4287"/>
                  </a:lnTo>
                  <a:lnTo>
                    <a:pt x="230505" y="0"/>
                  </a:lnTo>
                  <a:lnTo>
                    <a:pt x="276945" y="4287"/>
                  </a:lnTo>
                  <a:lnTo>
                    <a:pt x="320206" y="16585"/>
                  </a:lnTo>
                  <a:lnTo>
                    <a:pt x="359360" y="36044"/>
                  </a:lnTo>
                  <a:lnTo>
                    <a:pt x="393477" y="61817"/>
                  </a:lnTo>
                  <a:lnTo>
                    <a:pt x="421630" y="93054"/>
                  </a:lnTo>
                  <a:lnTo>
                    <a:pt x="442888" y="128908"/>
                  </a:lnTo>
                  <a:lnTo>
                    <a:pt x="456324" y="168531"/>
                  </a:lnTo>
                  <a:lnTo>
                    <a:pt x="461010" y="211074"/>
                  </a:lnTo>
                  <a:lnTo>
                    <a:pt x="456324" y="253616"/>
                  </a:lnTo>
                  <a:lnTo>
                    <a:pt x="442888" y="293239"/>
                  </a:lnTo>
                  <a:lnTo>
                    <a:pt x="421630" y="329093"/>
                  </a:lnTo>
                  <a:lnTo>
                    <a:pt x="393477" y="360330"/>
                  </a:lnTo>
                  <a:lnTo>
                    <a:pt x="359360" y="386103"/>
                  </a:lnTo>
                  <a:lnTo>
                    <a:pt x="320206" y="405562"/>
                  </a:lnTo>
                  <a:lnTo>
                    <a:pt x="276945" y="417860"/>
                  </a:lnTo>
                  <a:lnTo>
                    <a:pt x="230505" y="422148"/>
                  </a:lnTo>
                  <a:lnTo>
                    <a:pt x="184064" y="417860"/>
                  </a:lnTo>
                  <a:lnTo>
                    <a:pt x="140803" y="405562"/>
                  </a:lnTo>
                  <a:lnTo>
                    <a:pt x="101649" y="386103"/>
                  </a:lnTo>
                  <a:lnTo>
                    <a:pt x="67532" y="360330"/>
                  </a:lnTo>
                  <a:lnTo>
                    <a:pt x="39379" y="329093"/>
                  </a:lnTo>
                  <a:lnTo>
                    <a:pt x="18121" y="293239"/>
                  </a:lnTo>
                  <a:lnTo>
                    <a:pt x="4685" y="253616"/>
                  </a:lnTo>
                  <a:lnTo>
                    <a:pt x="0" y="21107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8448" y="2584322"/>
              <a:ext cx="460375" cy="422909"/>
            </a:xfrm>
            <a:custGeom>
              <a:avLst/>
              <a:gdLst/>
              <a:ahLst/>
              <a:cxnLst/>
              <a:rect l="l" t="t" r="r" b="b"/>
              <a:pathLst>
                <a:path w="460375" h="422910">
                  <a:moveTo>
                    <a:pt x="230124" y="0"/>
                  </a:moveTo>
                  <a:lnTo>
                    <a:pt x="183736" y="4293"/>
                  </a:lnTo>
                  <a:lnTo>
                    <a:pt x="140535" y="16609"/>
                  </a:lnTo>
                  <a:lnTo>
                    <a:pt x="101444" y="36098"/>
                  </a:lnTo>
                  <a:lnTo>
                    <a:pt x="67389" y="61912"/>
                  </a:lnTo>
                  <a:lnTo>
                    <a:pt x="39292" y="93203"/>
                  </a:lnTo>
                  <a:lnTo>
                    <a:pt x="18079" y="129123"/>
                  </a:lnTo>
                  <a:lnTo>
                    <a:pt x="4673" y="168823"/>
                  </a:lnTo>
                  <a:lnTo>
                    <a:pt x="0" y="211454"/>
                  </a:lnTo>
                  <a:lnTo>
                    <a:pt x="4673" y="254086"/>
                  </a:lnTo>
                  <a:lnTo>
                    <a:pt x="18079" y="293786"/>
                  </a:lnTo>
                  <a:lnTo>
                    <a:pt x="39292" y="329706"/>
                  </a:lnTo>
                  <a:lnTo>
                    <a:pt x="67389" y="360997"/>
                  </a:lnTo>
                  <a:lnTo>
                    <a:pt x="101444" y="386811"/>
                  </a:lnTo>
                  <a:lnTo>
                    <a:pt x="140535" y="406300"/>
                  </a:lnTo>
                  <a:lnTo>
                    <a:pt x="183736" y="418616"/>
                  </a:lnTo>
                  <a:lnTo>
                    <a:pt x="230124" y="422910"/>
                  </a:lnTo>
                  <a:lnTo>
                    <a:pt x="276511" y="418616"/>
                  </a:lnTo>
                  <a:lnTo>
                    <a:pt x="319712" y="406300"/>
                  </a:lnTo>
                  <a:lnTo>
                    <a:pt x="358803" y="386811"/>
                  </a:lnTo>
                  <a:lnTo>
                    <a:pt x="392858" y="360997"/>
                  </a:lnTo>
                  <a:lnTo>
                    <a:pt x="420955" y="329706"/>
                  </a:lnTo>
                  <a:lnTo>
                    <a:pt x="442168" y="293786"/>
                  </a:lnTo>
                  <a:lnTo>
                    <a:pt x="455574" y="254086"/>
                  </a:lnTo>
                  <a:lnTo>
                    <a:pt x="460248" y="211454"/>
                  </a:lnTo>
                  <a:lnTo>
                    <a:pt x="455574" y="168823"/>
                  </a:lnTo>
                  <a:lnTo>
                    <a:pt x="442168" y="129123"/>
                  </a:lnTo>
                  <a:lnTo>
                    <a:pt x="420955" y="93203"/>
                  </a:lnTo>
                  <a:lnTo>
                    <a:pt x="392858" y="61912"/>
                  </a:lnTo>
                  <a:lnTo>
                    <a:pt x="358803" y="36098"/>
                  </a:lnTo>
                  <a:lnTo>
                    <a:pt x="319712" y="16609"/>
                  </a:lnTo>
                  <a:lnTo>
                    <a:pt x="276511" y="4293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8448" y="2584322"/>
              <a:ext cx="460375" cy="422909"/>
            </a:xfrm>
            <a:custGeom>
              <a:avLst/>
              <a:gdLst/>
              <a:ahLst/>
              <a:cxnLst/>
              <a:rect l="l" t="t" r="r" b="b"/>
              <a:pathLst>
                <a:path w="460375" h="422910">
                  <a:moveTo>
                    <a:pt x="0" y="211454"/>
                  </a:moveTo>
                  <a:lnTo>
                    <a:pt x="4673" y="168823"/>
                  </a:lnTo>
                  <a:lnTo>
                    <a:pt x="18079" y="129123"/>
                  </a:lnTo>
                  <a:lnTo>
                    <a:pt x="39292" y="93203"/>
                  </a:lnTo>
                  <a:lnTo>
                    <a:pt x="67389" y="61912"/>
                  </a:lnTo>
                  <a:lnTo>
                    <a:pt x="101444" y="36098"/>
                  </a:lnTo>
                  <a:lnTo>
                    <a:pt x="140535" y="16609"/>
                  </a:lnTo>
                  <a:lnTo>
                    <a:pt x="183736" y="4293"/>
                  </a:lnTo>
                  <a:lnTo>
                    <a:pt x="230124" y="0"/>
                  </a:lnTo>
                  <a:lnTo>
                    <a:pt x="276511" y="4293"/>
                  </a:lnTo>
                  <a:lnTo>
                    <a:pt x="319712" y="16609"/>
                  </a:lnTo>
                  <a:lnTo>
                    <a:pt x="358803" y="36098"/>
                  </a:lnTo>
                  <a:lnTo>
                    <a:pt x="392858" y="61912"/>
                  </a:lnTo>
                  <a:lnTo>
                    <a:pt x="420955" y="93203"/>
                  </a:lnTo>
                  <a:lnTo>
                    <a:pt x="442168" y="129123"/>
                  </a:lnTo>
                  <a:lnTo>
                    <a:pt x="455574" y="168823"/>
                  </a:lnTo>
                  <a:lnTo>
                    <a:pt x="460248" y="211454"/>
                  </a:lnTo>
                  <a:lnTo>
                    <a:pt x="455574" y="254086"/>
                  </a:lnTo>
                  <a:lnTo>
                    <a:pt x="442168" y="293786"/>
                  </a:lnTo>
                  <a:lnTo>
                    <a:pt x="420955" y="329706"/>
                  </a:lnTo>
                  <a:lnTo>
                    <a:pt x="392858" y="360997"/>
                  </a:lnTo>
                  <a:lnTo>
                    <a:pt x="358803" y="386811"/>
                  </a:lnTo>
                  <a:lnTo>
                    <a:pt x="319712" y="406300"/>
                  </a:lnTo>
                  <a:lnTo>
                    <a:pt x="276511" y="418616"/>
                  </a:lnTo>
                  <a:lnTo>
                    <a:pt x="230124" y="422910"/>
                  </a:lnTo>
                  <a:lnTo>
                    <a:pt x="183736" y="418616"/>
                  </a:lnTo>
                  <a:lnTo>
                    <a:pt x="140535" y="406300"/>
                  </a:lnTo>
                  <a:lnTo>
                    <a:pt x="101444" y="386811"/>
                  </a:lnTo>
                  <a:lnTo>
                    <a:pt x="67389" y="360997"/>
                  </a:lnTo>
                  <a:lnTo>
                    <a:pt x="39292" y="329706"/>
                  </a:lnTo>
                  <a:lnTo>
                    <a:pt x="18079" y="293786"/>
                  </a:lnTo>
                  <a:lnTo>
                    <a:pt x="4673" y="254086"/>
                  </a:lnTo>
                  <a:lnTo>
                    <a:pt x="0" y="211454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878448" y="1624202"/>
              <a:ext cx="460375" cy="422909"/>
            </a:xfrm>
            <a:custGeom>
              <a:avLst/>
              <a:gdLst/>
              <a:ahLst/>
              <a:cxnLst/>
              <a:rect l="l" t="t" r="r" b="b"/>
              <a:pathLst>
                <a:path w="460375" h="422910">
                  <a:moveTo>
                    <a:pt x="230124" y="0"/>
                  </a:moveTo>
                  <a:lnTo>
                    <a:pt x="183736" y="4293"/>
                  </a:lnTo>
                  <a:lnTo>
                    <a:pt x="140535" y="16609"/>
                  </a:lnTo>
                  <a:lnTo>
                    <a:pt x="101444" y="36098"/>
                  </a:lnTo>
                  <a:lnTo>
                    <a:pt x="67389" y="61912"/>
                  </a:lnTo>
                  <a:lnTo>
                    <a:pt x="39292" y="93203"/>
                  </a:lnTo>
                  <a:lnTo>
                    <a:pt x="18079" y="129123"/>
                  </a:lnTo>
                  <a:lnTo>
                    <a:pt x="4673" y="168823"/>
                  </a:lnTo>
                  <a:lnTo>
                    <a:pt x="0" y="211455"/>
                  </a:lnTo>
                  <a:lnTo>
                    <a:pt x="4673" y="254086"/>
                  </a:lnTo>
                  <a:lnTo>
                    <a:pt x="18079" y="293786"/>
                  </a:lnTo>
                  <a:lnTo>
                    <a:pt x="39292" y="329706"/>
                  </a:lnTo>
                  <a:lnTo>
                    <a:pt x="67389" y="360997"/>
                  </a:lnTo>
                  <a:lnTo>
                    <a:pt x="101444" y="386811"/>
                  </a:lnTo>
                  <a:lnTo>
                    <a:pt x="140535" y="406300"/>
                  </a:lnTo>
                  <a:lnTo>
                    <a:pt x="183736" y="418616"/>
                  </a:lnTo>
                  <a:lnTo>
                    <a:pt x="230124" y="422910"/>
                  </a:lnTo>
                  <a:lnTo>
                    <a:pt x="276511" y="418616"/>
                  </a:lnTo>
                  <a:lnTo>
                    <a:pt x="319712" y="406300"/>
                  </a:lnTo>
                  <a:lnTo>
                    <a:pt x="358803" y="386811"/>
                  </a:lnTo>
                  <a:lnTo>
                    <a:pt x="392858" y="360997"/>
                  </a:lnTo>
                  <a:lnTo>
                    <a:pt x="420955" y="329706"/>
                  </a:lnTo>
                  <a:lnTo>
                    <a:pt x="442168" y="293786"/>
                  </a:lnTo>
                  <a:lnTo>
                    <a:pt x="455574" y="254086"/>
                  </a:lnTo>
                  <a:lnTo>
                    <a:pt x="460248" y="211455"/>
                  </a:lnTo>
                  <a:lnTo>
                    <a:pt x="455574" y="168823"/>
                  </a:lnTo>
                  <a:lnTo>
                    <a:pt x="442168" y="129123"/>
                  </a:lnTo>
                  <a:lnTo>
                    <a:pt x="420955" y="93203"/>
                  </a:lnTo>
                  <a:lnTo>
                    <a:pt x="392858" y="61912"/>
                  </a:lnTo>
                  <a:lnTo>
                    <a:pt x="358803" y="36098"/>
                  </a:lnTo>
                  <a:lnTo>
                    <a:pt x="319712" y="16609"/>
                  </a:lnTo>
                  <a:lnTo>
                    <a:pt x="276511" y="4293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8448" y="1624202"/>
              <a:ext cx="460375" cy="422909"/>
            </a:xfrm>
            <a:custGeom>
              <a:avLst/>
              <a:gdLst/>
              <a:ahLst/>
              <a:cxnLst/>
              <a:rect l="l" t="t" r="r" b="b"/>
              <a:pathLst>
                <a:path w="460375" h="422910">
                  <a:moveTo>
                    <a:pt x="0" y="211455"/>
                  </a:moveTo>
                  <a:lnTo>
                    <a:pt x="4673" y="168823"/>
                  </a:lnTo>
                  <a:lnTo>
                    <a:pt x="18079" y="129123"/>
                  </a:lnTo>
                  <a:lnTo>
                    <a:pt x="39292" y="93203"/>
                  </a:lnTo>
                  <a:lnTo>
                    <a:pt x="67389" y="61912"/>
                  </a:lnTo>
                  <a:lnTo>
                    <a:pt x="101444" y="36098"/>
                  </a:lnTo>
                  <a:lnTo>
                    <a:pt x="140535" y="16609"/>
                  </a:lnTo>
                  <a:lnTo>
                    <a:pt x="183736" y="4293"/>
                  </a:lnTo>
                  <a:lnTo>
                    <a:pt x="230124" y="0"/>
                  </a:lnTo>
                  <a:lnTo>
                    <a:pt x="276511" y="4293"/>
                  </a:lnTo>
                  <a:lnTo>
                    <a:pt x="319712" y="16609"/>
                  </a:lnTo>
                  <a:lnTo>
                    <a:pt x="358803" y="36098"/>
                  </a:lnTo>
                  <a:lnTo>
                    <a:pt x="392858" y="61912"/>
                  </a:lnTo>
                  <a:lnTo>
                    <a:pt x="420955" y="93203"/>
                  </a:lnTo>
                  <a:lnTo>
                    <a:pt x="442168" y="129123"/>
                  </a:lnTo>
                  <a:lnTo>
                    <a:pt x="455574" y="168823"/>
                  </a:lnTo>
                  <a:lnTo>
                    <a:pt x="460248" y="211455"/>
                  </a:lnTo>
                  <a:lnTo>
                    <a:pt x="455574" y="254086"/>
                  </a:lnTo>
                  <a:lnTo>
                    <a:pt x="442168" y="293786"/>
                  </a:lnTo>
                  <a:lnTo>
                    <a:pt x="420955" y="329706"/>
                  </a:lnTo>
                  <a:lnTo>
                    <a:pt x="392858" y="360997"/>
                  </a:lnTo>
                  <a:lnTo>
                    <a:pt x="358803" y="386811"/>
                  </a:lnTo>
                  <a:lnTo>
                    <a:pt x="319712" y="406300"/>
                  </a:lnTo>
                  <a:lnTo>
                    <a:pt x="276511" y="418616"/>
                  </a:lnTo>
                  <a:lnTo>
                    <a:pt x="230124" y="422910"/>
                  </a:lnTo>
                  <a:lnTo>
                    <a:pt x="183736" y="418616"/>
                  </a:lnTo>
                  <a:lnTo>
                    <a:pt x="140535" y="406300"/>
                  </a:lnTo>
                  <a:lnTo>
                    <a:pt x="101444" y="386811"/>
                  </a:lnTo>
                  <a:lnTo>
                    <a:pt x="67389" y="360997"/>
                  </a:lnTo>
                  <a:lnTo>
                    <a:pt x="39292" y="329706"/>
                  </a:lnTo>
                  <a:lnTo>
                    <a:pt x="18079" y="293786"/>
                  </a:lnTo>
                  <a:lnTo>
                    <a:pt x="4673" y="254086"/>
                  </a:lnTo>
                  <a:lnTo>
                    <a:pt x="0" y="211455"/>
                  </a:lnTo>
                  <a:close/>
                </a:path>
              </a:pathLst>
            </a:custGeom>
            <a:ln w="5105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2"/>
            <a:ext cx="3357625" cy="1354217"/>
          </a:xfrm>
        </p:spPr>
        <p:txBody>
          <a:bodyPr/>
          <a:lstStyle/>
          <a:p>
            <a:r>
              <a:rPr lang="en-US" altLang="en-US" dirty="0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840" y="1770269"/>
            <a:ext cx="6703059" cy="39108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100" dirty="0"/>
              <a:t>Idea: work backwards from the query </a:t>
            </a:r>
            <a:r>
              <a:rPr lang="en-US" altLang="en-US" sz="2100" i="1" dirty="0"/>
              <a:t>q</a:t>
            </a:r>
            <a:r>
              <a:rPr lang="en-US" altLang="en-US" sz="2100" dirty="0"/>
              <a:t>:
</a:t>
            </a:r>
          </a:p>
          <a:p>
            <a:pPr marL="742950" lvl="1" indent="-400050">
              <a:lnSpc>
                <a:spcPct val="90000"/>
              </a:lnSpc>
            </a:pPr>
            <a:r>
              <a:rPr lang="en-US" altLang="en-US" dirty="0"/>
              <a:t>to prove </a:t>
            </a:r>
            <a:r>
              <a:rPr lang="en-US" altLang="en-US" i="1" dirty="0"/>
              <a:t>q</a:t>
            </a:r>
            <a:r>
              <a:rPr lang="en-US" altLang="en-US" dirty="0"/>
              <a:t> by BC,</a:t>
            </a:r>
          </a:p>
          <a:p>
            <a:pPr marL="1028700" lvl="2" indent="-342900">
              <a:lnSpc>
                <a:spcPct val="90000"/>
              </a:lnSpc>
            </a:pPr>
            <a:r>
              <a:rPr lang="en-US" altLang="en-US" sz="1500" dirty="0"/>
              <a:t>check if </a:t>
            </a:r>
            <a:r>
              <a:rPr lang="en-US" altLang="en-US" sz="1500" i="1" dirty="0"/>
              <a:t>q</a:t>
            </a:r>
            <a:r>
              <a:rPr lang="en-US" altLang="en-US" sz="1500" dirty="0"/>
              <a:t> is known already, or</a:t>
            </a:r>
          </a:p>
          <a:p>
            <a:pPr marL="1028700" lvl="2" indent="-342900">
              <a:lnSpc>
                <a:spcPct val="90000"/>
              </a:lnSpc>
            </a:pPr>
            <a:r>
              <a:rPr lang="en-US" altLang="en-US" sz="1500" dirty="0"/>
              <a:t>prove by BC all premises of some rule concluding </a:t>
            </a:r>
            <a:r>
              <a:rPr lang="en-US" altLang="en-US" sz="1500" i="1" dirty="0"/>
              <a:t>q</a:t>
            </a:r>
            <a:r>
              <a:rPr lang="en-US" altLang="en-US" sz="1500" dirty="0"/>
              <a:t>
</a:t>
            </a:r>
          </a:p>
          <a:p>
            <a:pPr marL="1028700" lvl="2" indent="-342900">
              <a:lnSpc>
                <a:spcPct val="90000"/>
              </a:lnSpc>
            </a:pPr>
            <a:endParaRPr lang="en-US" altLang="en-US" sz="15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1800" dirty="0"/>
              <a:t>Avoid loops: check if new subgoal is already on the goal stack
</a:t>
            </a:r>
          </a:p>
          <a:p>
            <a:pPr marL="457200" indent="-457200">
              <a:lnSpc>
                <a:spcPct val="90000"/>
              </a:lnSpc>
            </a:pPr>
            <a:endParaRPr lang="en-US" altLang="en-US" sz="18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1800" dirty="0"/>
              <a:t>Avoid repeated work: check if new subgoal
</a:t>
            </a:r>
          </a:p>
          <a:p>
            <a:pPr marL="742950" lvl="1" indent="-40005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has already been proved true, or</a:t>
            </a:r>
          </a:p>
          <a:p>
            <a:pPr marL="742950" lvl="1" indent="-40005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has already failed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7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650613" cy="14127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43100"/>
            <a:ext cx="6248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0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650613" cy="15270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63280" y="6412171"/>
            <a:ext cx="1695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solidFill>
                  <a:srgbClr val="888888"/>
                </a:solidFill>
                <a:latin typeface="Comic Sans MS"/>
                <a:cs typeface="Comic Sans MS"/>
              </a:rPr>
              <a:t>6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945" y="462533"/>
            <a:ext cx="41643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Idea of</a:t>
            </a:r>
            <a:r>
              <a:rPr spc="-1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2599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38760" algn="l"/>
              </a:tabLst>
            </a:pPr>
            <a:r>
              <a:rPr sz="3200" spc="-20" dirty="0">
                <a:latin typeface="Carlito"/>
                <a:cs typeface="Carlito"/>
              </a:rPr>
              <a:t>By </a:t>
            </a:r>
            <a:r>
              <a:rPr sz="3200" spc="-15" dirty="0">
                <a:latin typeface="Carlito"/>
                <a:cs typeface="Carlito"/>
              </a:rPr>
              <a:t>starting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spc="-5" dirty="0">
                <a:solidFill>
                  <a:srgbClr val="1F487C"/>
                </a:solidFill>
                <a:latin typeface="Carlito"/>
                <a:cs typeface="Carlito"/>
              </a:rPr>
              <a:t>true assumptions</a:t>
            </a:r>
            <a:r>
              <a:rPr sz="3200" spc="-5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spc="-15" dirty="0">
                <a:latin typeface="Carlito"/>
                <a:cs typeface="Carlito"/>
              </a:rPr>
              <a:t>can  </a:t>
            </a:r>
            <a:r>
              <a:rPr sz="3200" spc="-10" dirty="0">
                <a:latin typeface="Carlito"/>
                <a:cs typeface="Carlito"/>
              </a:rPr>
              <a:t>deduce </a:t>
            </a:r>
            <a:r>
              <a:rPr sz="3200" spc="-5" dirty="0">
                <a:solidFill>
                  <a:srgbClr val="1F487C"/>
                </a:solidFill>
                <a:latin typeface="Carlito"/>
                <a:cs typeface="Carlito"/>
              </a:rPr>
              <a:t>true</a:t>
            </a:r>
            <a:r>
              <a:rPr sz="3200" spc="2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rlito"/>
                <a:cs typeface="Carlito"/>
              </a:rPr>
              <a:t>conclusions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650613" cy="677108"/>
          </a:xfrm>
        </p:spPr>
        <p:txBody>
          <a:bodyPr/>
          <a:lstStyle/>
          <a:p>
            <a:r>
              <a:rPr lang="en-US" altLang="en-US" dirty="0"/>
              <a:t>Backward chaining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5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498213" cy="14127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394434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2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2"/>
            <a:ext cx="3357625" cy="2031325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1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803013" cy="15270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879213" cy="15270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24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3"/>
            <a:ext cx="4803013" cy="15270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9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2"/>
            <a:ext cx="3357625" cy="2031325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51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16053"/>
            <a:ext cx="6553199" cy="1412748"/>
          </a:xfrm>
        </p:spPr>
        <p:txBody>
          <a:bodyPr/>
          <a:lstStyle/>
          <a:p>
            <a:r>
              <a:rPr lang="en-US" altLang="en-US" dirty="0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43100"/>
            <a:ext cx="238244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0799FE-21BC-466B-8DB0-6030F051B37E}" type="datetime8">
              <a:rPr lang="en-US" smtClean="0"/>
              <a:pPr>
                <a:defRPr/>
              </a:pPr>
              <a:t>12/14/2020 5:56 PM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5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944" y="462533"/>
            <a:ext cx="4196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Conversion to</a:t>
            </a:r>
            <a:r>
              <a:rPr spc="-20" dirty="0"/>
              <a:t> </a:t>
            </a:r>
            <a:r>
              <a:rPr dirty="0"/>
              <a:t>CNF</a:t>
            </a:r>
          </a:p>
        </p:txBody>
      </p:sp>
      <p:sp>
        <p:nvSpPr>
          <p:cNvPr id="3" name="object 3"/>
          <p:cNvSpPr/>
          <p:nvPr/>
        </p:nvSpPr>
        <p:spPr>
          <a:xfrm>
            <a:off x="1007834" y="1417318"/>
            <a:ext cx="7222815" cy="489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33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573" y="282701"/>
            <a:ext cx="478853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Inference </a:t>
            </a:r>
            <a:r>
              <a:rPr sz="4000" dirty="0"/>
              <a:t>2:</a:t>
            </a:r>
            <a:r>
              <a:rPr sz="4000" spc="-60" dirty="0"/>
              <a:t> </a:t>
            </a:r>
            <a:r>
              <a:rPr sz="4000" spc="-10" dirty="0"/>
              <a:t>Resolution</a:t>
            </a:r>
            <a:endParaRPr sz="4000" dirty="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800" spc="-10" dirty="0"/>
              <a:t>[Robinson</a:t>
            </a:r>
            <a:r>
              <a:rPr sz="2800" spc="10" dirty="0"/>
              <a:t> </a:t>
            </a:r>
            <a:r>
              <a:rPr sz="2800" dirty="0"/>
              <a:t>1965]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740154"/>
            <a:ext cx="6482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97020" algn="l"/>
              </a:tabLst>
            </a:pPr>
            <a:r>
              <a:rPr sz="3200" spc="-5" dirty="0">
                <a:latin typeface="Carlito"/>
                <a:cs typeface="Carlito"/>
              </a:rPr>
              <a:t>{ </a:t>
            </a:r>
            <a:r>
              <a:rPr sz="3200" dirty="0">
                <a:latin typeface="Carlito"/>
                <a:cs typeface="Carlito"/>
              </a:rPr>
              <a:t>(</a:t>
            </a:r>
            <a:r>
              <a:rPr sz="3200" dirty="0">
                <a:solidFill>
                  <a:srgbClr val="9900CC"/>
                </a:solidFill>
                <a:latin typeface="Carlito"/>
                <a:cs typeface="Carlito"/>
              </a:rPr>
              <a:t>p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</a:t>
            </a:r>
            <a:r>
              <a:rPr sz="3200" spc="-5" dirty="0">
                <a:latin typeface="Carlito"/>
                <a:cs typeface="Carlito"/>
              </a:rPr>
              <a:t>), (</a:t>
            </a:r>
            <a:r>
              <a:rPr sz="3200" b="1" spc="-5" dirty="0">
                <a:solidFill>
                  <a:srgbClr val="9900CC"/>
                </a:solidFill>
                <a:latin typeface="Symbol"/>
                <a:cs typeface="Symbol"/>
              </a:rPr>
              <a:t></a:t>
            </a:r>
            <a:r>
              <a:rPr sz="3200" b="1" spc="-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CC"/>
                </a:solidFill>
                <a:latin typeface="Carlito"/>
                <a:cs typeface="Carlito"/>
              </a:rPr>
              <a:t>p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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</a:t>
            </a:r>
            <a:r>
              <a:rPr sz="3200" spc="-5" dirty="0">
                <a:latin typeface="Carlito"/>
                <a:cs typeface="Carlito"/>
              </a:rPr>
              <a:t>)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}	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|-</a:t>
            </a:r>
            <a:r>
              <a:rPr sz="3150" b="1" baseline="-21164" dirty="0">
                <a:solidFill>
                  <a:srgbClr val="FF0000"/>
                </a:solidFill>
                <a:latin typeface="Carlito"/>
                <a:cs typeface="Carlito"/>
              </a:rPr>
              <a:t>R </a:t>
            </a:r>
            <a:r>
              <a:rPr sz="3200" spc="-5" dirty="0">
                <a:latin typeface="Carlito"/>
                <a:cs typeface="Carlito"/>
              </a:rPr>
              <a:t>(</a:t>
            </a:r>
            <a:r>
              <a:rPr sz="3200" spc="-5" dirty="0">
                <a:latin typeface="Symbol"/>
                <a:cs typeface="Symbol"/>
              </a:rPr>
              <a:t>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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</a:t>
            </a:r>
            <a:r>
              <a:rPr sz="3200" spc="-5" dirty="0"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666" y="3890772"/>
            <a:ext cx="6779895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Correctness</a:t>
            </a:r>
          </a:p>
          <a:p>
            <a:pPr marL="276225">
              <a:lnSpc>
                <a:spcPct val="100000"/>
              </a:lnSpc>
              <a:spcBef>
                <a:spcPts val="170"/>
              </a:spcBef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If S1 </a:t>
            </a:r>
            <a:r>
              <a:rPr sz="3200" b="1" spc="5" dirty="0">
                <a:solidFill>
                  <a:srgbClr val="FF0000"/>
                </a:solidFill>
                <a:latin typeface="Comic Sans MS"/>
                <a:cs typeface="Comic Sans MS"/>
              </a:rPr>
              <a:t>|-</a:t>
            </a:r>
            <a:r>
              <a:rPr sz="3150" b="1" spc="7" baseline="-21164" dirty="0">
                <a:solidFill>
                  <a:srgbClr val="FF0000"/>
                </a:solidFill>
                <a:latin typeface="Comic Sans MS"/>
                <a:cs typeface="Comic Sans MS"/>
              </a:rPr>
              <a:t>R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S2 then S1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|=</a:t>
            </a:r>
            <a:r>
              <a:rPr sz="3200" b="1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S2</a:t>
            </a:r>
            <a:endParaRPr sz="3200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2800" spc="-5" dirty="0">
                <a:latin typeface="Comic Sans MS"/>
                <a:cs typeface="Comic Sans MS"/>
              </a:rPr>
              <a:t>Refutation</a:t>
            </a:r>
            <a:r>
              <a:rPr sz="2800" dirty="0">
                <a:latin typeface="Comic Sans MS"/>
                <a:cs typeface="Comic Sans MS"/>
              </a:rPr>
              <a:t> Completeness:</a:t>
            </a:r>
          </a:p>
          <a:p>
            <a:pPr marL="276225">
              <a:lnSpc>
                <a:spcPct val="100000"/>
              </a:lnSpc>
              <a:spcBef>
                <a:spcPts val="170"/>
              </a:spcBef>
              <a:tabLst>
                <a:tab pos="6443980" algn="l"/>
              </a:tabLst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If S is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unsatisfiable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then</a:t>
            </a:r>
            <a:r>
              <a:rPr sz="3200" spc="12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S</a:t>
            </a:r>
            <a:r>
              <a:rPr sz="3200" spc="5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Comic Sans MS"/>
                <a:cs typeface="Comic Sans MS"/>
              </a:rPr>
              <a:t>|-</a:t>
            </a:r>
            <a:r>
              <a:rPr sz="3150" b="1" spc="7" baseline="-21164" dirty="0">
                <a:solidFill>
                  <a:srgbClr val="FF0000"/>
                </a:solidFill>
                <a:latin typeface="Comic Sans MS"/>
                <a:cs typeface="Comic Sans MS"/>
              </a:rPr>
              <a:t>R	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()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776982"/>
            <a:ext cx="7526020" cy="3859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Knowledge </a:t>
            </a:r>
            <a:r>
              <a:rPr sz="2000" spc="-5" dirty="0">
                <a:latin typeface="Carlito"/>
                <a:cs typeface="Carlito"/>
              </a:rPr>
              <a:t>base =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C0504D"/>
                </a:solidFill>
                <a:latin typeface="Carlito"/>
                <a:cs typeface="Carlito"/>
              </a:rPr>
              <a:t>sentences </a:t>
            </a:r>
            <a:r>
              <a:rPr sz="2000" spc="-5" dirty="0">
                <a:latin typeface="Carlito"/>
                <a:cs typeface="Carlito"/>
              </a:rPr>
              <a:t>in a </a:t>
            </a:r>
            <a:r>
              <a:rPr sz="2000" spc="-15" dirty="0">
                <a:solidFill>
                  <a:srgbClr val="C0504D"/>
                </a:solidFill>
                <a:latin typeface="Carlito"/>
                <a:cs typeface="Carlito"/>
              </a:rPr>
              <a:t>formal</a:t>
            </a:r>
            <a:r>
              <a:rPr sz="2000" spc="114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language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C0504D"/>
                </a:solidFill>
                <a:latin typeface="Carlito"/>
                <a:cs typeface="Carlito"/>
              </a:rPr>
              <a:t>Declarative </a:t>
            </a:r>
            <a:r>
              <a:rPr sz="2000" spc="-5" dirty="0">
                <a:latin typeface="Carlito"/>
                <a:cs typeface="Carlito"/>
              </a:rPr>
              <a:t>approach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building </a:t>
            </a:r>
            <a:r>
              <a:rPr sz="2000" spc="-5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agent </a:t>
            </a:r>
            <a:r>
              <a:rPr sz="2000" spc="-5" dirty="0">
                <a:latin typeface="Carlito"/>
                <a:cs typeface="Carlito"/>
              </a:rPr>
              <a:t>(or other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system):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Courier New"/>
                <a:cs typeface="Courier New"/>
              </a:rPr>
              <a:t>Tell</a:t>
            </a:r>
            <a:r>
              <a:rPr sz="1800" spc="-66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what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needs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know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Then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dirty="0">
                <a:latin typeface="Courier New"/>
                <a:cs typeface="Courier New"/>
              </a:rPr>
              <a:t>Ask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rlito"/>
                <a:cs typeface="Carlito"/>
              </a:rPr>
              <a:t>itself what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do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15" dirty="0">
                <a:latin typeface="Carlito"/>
                <a:cs typeface="Carlito"/>
              </a:rPr>
              <a:t>answers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spc="-15" dirty="0">
                <a:latin typeface="Carlito"/>
                <a:cs typeface="Carlito"/>
              </a:rPr>
              <a:t>follow from </a:t>
            </a:r>
            <a:r>
              <a:rPr sz="2000" dirty="0">
                <a:latin typeface="Carlito"/>
                <a:cs typeface="Carlito"/>
              </a:rPr>
              <a:t>the KB</a:t>
            </a: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Agents 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viewed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504D"/>
                </a:solidFill>
                <a:latin typeface="Carlito"/>
                <a:cs typeface="Carlito"/>
              </a:rPr>
              <a:t>knowledge</a:t>
            </a:r>
            <a:r>
              <a:rPr sz="2000" spc="10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rlito"/>
                <a:cs typeface="Carlito"/>
              </a:rPr>
              <a:t>level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i.e., </a:t>
            </a:r>
            <a:r>
              <a:rPr sz="1800" spc="-5" dirty="0">
                <a:latin typeface="Carlito"/>
                <a:cs typeface="Carlito"/>
              </a:rPr>
              <a:t>what they </a:t>
            </a:r>
            <a:r>
              <a:rPr sz="1800" spc="-35" dirty="0">
                <a:latin typeface="Carlito"/>
                <a:cs typeface="Carlito"/>
              </a:rPr>
              <a:t>know, </a:t>
            </a:r>
            <a:r>
              <a:rPr sz="1800" spc="-15" dirty="0">
                <a:latin typeface="Carlito"/>
                <a:cs typeface="Carlito"/>
              </a:rPr>
              <a:t>regardless </a:t>
            </a:r>
            <a:r>
              <a:rPr sz="1800" spc="-5" dirty="0">
                <a:latin typeface="Carlito"/>
                <a:cs typeface="Carlito"/>
              </a:rPr>
              <a:t>of how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implemented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504D"/>
                </a:solidFill>
                <a:latin typeface="Carlito"/>
                <a:cs typeface="Carlito"/>
              </a:rPr>
              <a:t>implementation</a:t>
            </a:r>
            <a:r>
              <a:rPr sz="2000" spc="5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rlito"/>
                <a:cs typeface="Carlito"/>
              </a:rPr>
              <a:t>level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i.e.,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structures </a:t>
            </a:r>
            <a:r>
              <a:rPr sz="1800" dirty="0">
                <a:latin typeface="Carlito"/>
                <a:cs typeface="Carlito"/>
              </a:rPr>
              <a:t>in KB and </a:t>
            </a:r>
            <a:r>
              <a:rPr sz="1800" spc="-5" dirty="0">
                <a:latin typeface="Carlito"/>
                <a:cs typeface="Carlito"/>
              </a:rPr>
              <a:t>algorithms that manipulate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</a:p>
          <a:p>
            <a:pPr marR="1668780" algn="r">
              <a:lnSpc>
                <a:spcPct val="100000"/>
              </a:lnSpc>
              <a:spcBef>
                <a:spcPts val="894"/>
              </a:spcBef>
            </a:pPr>
            <a:r>
              <a:rPr sz="1200" b="1" dirty="0">
                <a:solidFill>
                  <a:srgbClr val="888888"/>
                </a:solidFill>
                <a:latin typeface="Comic Sans MS"/>
                <a:cs typeface="Comic Sans MS"/>
              </a:rPr>
              <a:t>9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4770" y="462533"/>
            <a:ext cx="3933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Knowledge </a:t>
            </a:r>
            <a:r>
              <a:rPr spc="-10" dirty="0"/>
              <a:t>bases</a:t>
            </a:r>
          </a:p>
        </p:txBody>
      </p:sp>
      <p:sp>
        <p:nvSpPr>
          <p:cNvPr id="4" name="object 4"/>
          <p:cNvSpPr/>
          <p:nvPr/>
        </p:nvSpPr>
        <p:spPr>
          <a:xfrm>
            <a:off x="932304" y="1524000"/>
            <a:ext cx="6392055" cy="112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781" y="496061"/>
            <a:ext cx="75558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Resolution subsumes </a:t>
            </a:r>
            <a:r>
              <a:rPr sz="4000" dirty="0"/>
              <a:t>Modus</a:t>
            </a:r>
            <a:r>
              <a:rPr sz="4000" spc="-30" dirty="0"/>
              <a:t> </a:t>
            </a:r>
            <a:r>
              <a:rPr sz="4000" spc="-20" dirty="0"/>
              <a:t>Ponens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463294" y="1738630"/>
            <a:ext cx="2282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5" dirty="0">
                <a:latin typeface="Wingdings"/>
                <a:cs typeface="Wingdings"/>
              </a:rPr>
              <a:t>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rlito"/>
                <a:cs typeface="Carlito"/>
              </a:rPr>
              <a:t>B, </a:t>
            </a:r>
            <a:r>
              <a:rPr sz="3200" spc="-5" dirty="0">
                <a:latin typeface="Carlito"/>
                <a:cs typeface="Carlito"/>
              </a:rPr>
              <a:t>A |=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0076" y="3300729"/>
            <a:ext cx="10864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Symbol"/>
                <a:cs typeface="Symbol"/>
              </a:rPr>
              <a:t>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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870" y="3263391"/>
            <a:ext cx="377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1703" y="4100067"/>
            <a:ext cx="377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1223" y="3630294"/>
            <a:ext cx="1813560" cy="450850"/>
          </a:xfrm>
          <a:custGeom>
            <a:avLst/>
            <a:gdLst/>
            <a:ahLst/>
            <a:cxnLst/>
            <a:rect l="l" t="t" r="r" b="b"/>
            <a:pathLst>
              <a:path w="1813560" h="450850">
                <a:moveTo>
                  <a:pt x="989711" y="443738"/>
                </a:moveTo>
                <a:lnTo>
                  <a:pt x="975156" y="427228"/>
                </a:lnTo>
                <a:lnTo>
                  <a:pt x="933323" y="379730"/>
                </a:lnTo>
                <a:lnTo>
                  <a:pt x="922045" y="407593"/>
                </a:lnTo>
                <a:lnTo>
                  <a:pt x="6096" y="36322"/>
                </a:lnTo>
                <a:lnTo>
                  <a:pt x="0" y="51054"/>
                </a:lnTo>
                <a:lnTo>
                  <a:pt x="916038" y="422440"/>
                </a:lnTo>
                <a:lnTo>
                  <a:pt x="904748" y="450342"/>
                </a:lnTo>
                <a:lnTo>
                  <a:pt x="989711" y="443738"/>
                </a:lnTo>
                <a:close/>
              </a:path>
              <a:path w="1813560" h="450850">
                <a:moveTo>
                  <a:pt x="1813560" y="14224"/>
                </a:moveTo>
                <a:lnTo>
                  <a:pt x="1806067" y="0"/>
                </a:lnTo>
                <a:lnTo>
                  <a:pt x="1053376" y="400685"/>
                </a:lnTo>
                <a:lnTo>
                  <a:pt x="1039241" y="374142"/>
                </a:lnTo>
                <a:lnTo>
                  <a:pt x="989838" y="443611"/>
                </a:lnTo>
                <a:lnTo>
                  <a:pt x="1075055" y="441325"/>
                </a:lnTo>
                <a:lnTo>
                  <a:pt x="1064082" y="420751"/>
                </a:lnTo>
                <a:lnTo>
                  <a:pt x="1060894" y="414769"/>
                </a:lnTo>
                <a:lnTo>
                  <a:pt x="181356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3428" y="3200780"/>
            <a:ext cx="614680" cy="766445"/>
          </a:xfrm>
          <a:custGeom>
            <a:avLst/>
            <a:gdLst/>
            <a:ahLst/>
            <a:cxnLst/>
            <a:rect l="l" t="t" r="r" b="b"/>
            <a:pathLst>
              <a:path w="614679" h="766445">
                <a:moveTo>
                  <a:pt x="562005" y="55555"/>
                </a:moveTo>
                <a:lnTo>
                  <a:pt x="0" y="758063"/>
                </a:lnTo>
                <a:lnTo>
                  <a:pt x="9905" y="765937"/>
                </a:lnTo>
                <a:lnTo>
                  <a:pt x="571942" y="63517"/>
                </a:lnTo>
                <a:lnTo>
                  <a:pt x="562005" y="55555"/>
                </a:lnTo>
                <a:close/>
              </a:path>
              <a:path w="614679" h="766445">
                <a:moveTo>
                  <a:pt x="604753" y="45593"/>
                </a:moveTo>
                <a:lnTo>
                  <a:pt x="569976" y="45593"/>
                </a:lnTo>
                <a:lnTo>
                  <a:pt x="579881" y="53594"/>
                </a:lnTo>
                <a:lnTo>
                  <a:pt x="571942" y="63517"/>
                </a:lnTo>
                <a:lnTo>
                  <a:pt x="596646" y="83312"/>
                </a:lnTo>
                <a:lnTo>
                  <a:pt x="604753" y="45593"/>
                </a:lnTo>
                <a:close/>
              </a:path>
              <a:path w="614679" h="766445">
                <a:moveTo>
                  <a:pt x="569976" y="45593"/>
                </a:moveTo>
                <a:lnTo>
                  <a:pt x="562005" y="55555"/>
                </a:lnTo>
                <a:lnTo>
                  <a:pt x="571942" y="63517"/>
                </a:lnTo>
                <a:lnTo>
                  <a:pt x="579881" y="53594"/>
                </a:lnTo>
                <a:lnTo>
                  <a:pt x="569976" y="45593"/>
                </a:lnTo>
                <a:close/>
              </a:path>
              <a:path w="614679" h="766445">
                <a:moveTo>
                  <a:pt x="614552" y="0"/>
                </a:moveTo>
                <a:lnTo>
                  <a:pt x="537210" y="35687"/>
                </a:lnTo>
                <a:lnTo>
                  <a:pt x="562005" y="55555"/>
                </a:lnTo>
                <a:lnTo>
                  <a:pt x="569976" y="45593"/>
                </a:lnTo>
                <a:lnTo>
                  <a:pt x="604753" y="45593"/>
                </a:lnTo>
                <a:lnTo>
                  <a:pt x="6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29200" y="4038600"/>
            <a:ext cx="3411854" cy="2032635"/>
          </a:xfrm>
          <a:custGeom>
            <a:avLst/>
            <a:gdLst/>
            <a:ahLst/>
            <a:cxnLst/>
            <a:rect l="l" t="t" r="r" b="b"/>
            <a:pathLst>
              <a:path w="3411854" h="2032635">
                <a:moveTo>
                  <a:pt x="3411474" y="0"/>
                </a:moveTo>
                <a:lnTo>
                  <a:pt x="0" y="0"/>
                </a:lnTo>
                <a:lnTo>
                  <a:pt x="0" y="2032254"/>
                </a:lnTo>
                <a:lnTo>
                  <a:pt x="3411474" y="2032254"/>
                </a:lnTo>
                <a:lnTo>
                  <a:pt x="341147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20894" y="4060697"/>
            <a:ext cx="3208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mic Sans MS"/>
                <a:cs typeface="Comic Sans MS"/>
              </a:rPr>
              <a:t>Don’t need to </a:t>
            </a:r>
            <a:r>
              <a:rPr sz="1800" b="1" i="1" dirty="0">
                <a:latin typeface="Comic Sans MS"/>
                <a:cs typeface="Comic Sans MS"/>
              </a:rPr>
              <a:t>use other  </a:t>
            </a:r>
            <a:r>
              <a:rPr sz="1800" b="1" i="1" spc="-5" dirty="0">
                <a:latin typeface="Comic Sans MS"/>
                <a:cs typeface="Comic Sans MS"/>
              </a:rPr>
              <a:t>equivalences if we </a:t>
            </a:r>
            <a:r>
              <a:rPr sz="1800" b="1" i="1" dirty="0">
                <a:latin typeface="Comic Sans MS"/>
                <a:cs typeface="Comic Sans MS"/>
              </a:rPr>
              <a:t>use  </a:t>
            </a:r>
            <a:r>
              <a:rPr sz="1800" b="1" i="1" spc="-5" dirty="0">
                <a:latin typeface="Comic Sans MS"/>
                <a:cs typeface="Comic Sans MS"/>
              </a:rPr>
              <a:t>resolution in </a:t>
            </a:r>
            <a:r>
              <a:rPr sz="1800" b="1" i="1" spc="-5" dirty="0">
                <a:solidFill>
                  <a:srgbClr val="C0504D"/>
                </a:solidFill>
                <a:latin typeface="Comic Sans MS"/>
                <a:cs typeface="Comic Sans MS"/>
              </a:rPr>
              <a:t>refutation</a:t>
            </a:r>
            <a:r>
              <a:rPr sz="1800" b="1" i="1" spc="-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b="1" i="1" dirty="0">
                <a:latin typeface="Comic Sans MS"/>
                <a:cs typeface="Comic Sans MS"/>
              </a:rPr>
              <a:t>style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894" y="4883657"/>
            <a:ext cx="89344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504D"/>
                </a:solidFill>
                <a:latin typeface="Comic Sans MS"/>
                <a:cs typeface="Comic Sans MS"/>
              </a:rPr>
              <a:t>~J</a:t>
            </a:r>
            <a:endParaRPr sz="1800" dirty="0">
              <a:latin typeface="Comic Sans MS"/>
              <a:cs typeface="Comic Sans MS"/>
            </a:endParaRPr>
          </a:p>
          <a:p>
            <a:pPr marR="5080">
              <a:lnSpc>
                <a:spcPct val="100000"/>
              </a:lnSpc>
            </a:pPr>
            <a:r>
              <a:rPr sz="1800" b="1" dirty="0">
                <a:solidFill>
                  <a:srgbClr val="C0504D"/>
                </a:solidFill>
                <a:latin typeface="Comic Sans MS"/>
                <a:cs typeface="Comic Sans MS"/>
              </a:rPr>
              <a:t>~W V</a:t>
            </a:r>
            <a:r>
              <a:rPr sz="1800" b="1" spc="-11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C0504D"/>
                </a:solidFill>
                <a:latin typeface="Comic Sans MS"/>
                <a:cs typeface="Comic Sans MS"/>
              </a:rPr>
              <a:t>J  W V</a:t>
            </a:r>
            <a:r>
              <a:rPr sz="1800" b="1" spc="-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C0504D"/>
                </a:solidFill>
                <a:latin typeface="Comic Sans MS"/>
                <a:cs typeface="Comic Sans MS"/>
              </a:rPr>
              <a:t>J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580" y="5032628"/>
            <a:ext cx="1066800" cy="607060"/>
          </a:xfrm>
          <a:custGeom>
            <a:avLst/>
            <a:gdLst/>
            <a:ahLst/>
            <a:cxnLst/>
            <a:rect l="l" t="t" r="r" b="b"/>
            <a:pathLst>
              <a:path w="1066800" h="607060">
                <a:moveTo>
                  <a:pt x="0" y="0"/>
                </a:moveTo>
                <a:lnTo>
                  <a:pt x="609600" y="76200"/>
                </a:lnTo>
              </a:path>
              <a:path w="1066800" h="607060">
                <a:moveTo>
                  <a:pt x="457200" y="304800"/>
                </a:moveTo>
                <a:lnTo>
                  <a:pt x="609600" y="76200"/>
                </a:lnTo>
              </a:path>
              <a:path w="1066800" h="607060">
                <a:moveTo>
                  <a:pt x="914400" y="0"/>
                </a:moveTo>
                <a:lnTo>
                  <a:pt x="1066800" y="457200"/>
                </a:lnTo>
              </a:path>
              <a:path w="1066800" h="607060">
                <a:moveTo>
                  <a:pt x="304800" y="606552"/>
                </a:moveTo>
                <a:lnTo>
                  <a:pt x="106680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397497" y="4883657"/>
            <a:ext cx="412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~W</a:t>
            </a:r>
            <a:endParaRPr sz="1800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1800" b="1" dirty="0">
                <a:latin typeface="Comic Sans MS"/>
                <a:cs typeface="Comic Sans MS"/>
              </a:rPr>
              <a:t>J</a:t>
            </a:r>
            <a:endParaRPr sz="1800" dirty="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628" y="5027676"/>
            <a:ext cx="2143760" cy="540385"/>
            <a:chOff x="5405628" y="5027676"/>
            <a:chExt cx="2143760" cy="540385"/>
          </a:xfrm>
        </p:grpSpPr>
        <p:sp>
          <p:nvSpPr>
            <p:cNvPr id="9" name="object 9"/>
            <p:cNvSpPr/>
            <p:nvPr/>
          </p:nvSpPr>
          <p:spPr>
            <a:xfrm>
              <a:off x="5410581" y="5032629"/>
              <a:ext cx="2057400" cy="530860"/>
            </a:xfrm>
            <a:custGeom>
              <a:avLst/>
              <a:gdLst/>
              <a:ahLst/>
              <a:cxnLst/>
              <a:rect l="l" t="t" r="r" b="b"/>
              <a:pathLst>
                <a:path w="2057400" h="530860">
                  <a:moveTo>
                    <a:pt x="0" y="0"/>
                  </a:moveTo>
                  <a:lnTo>
                    <a:pt x="2057400" y="381000"/>
                  </a:lnTo>
                </a:path>
                <a:path w="2057400" h="530860">
                  <a:moveTo>
                    <a:pt x="1295400" y="530352"/>
                  </a:moveTo>
                  <a:lnTo>
                    <a:pt x="2057400" y="38100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7981" y="52612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1191" y="1964182"/>
            <a:ext cx="3837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sz="2400" b="1" dirty="0">
                <a:solidFill>
                  <a:srgbClr val="000000"/>
                </a:solidFill>
                <a:latin typeface="Comic Sans MS"/>
                <a:cs typeface="Comic Sans MS"/>
              </a:rPr>
              <a:t>Will goes, </a:t>
            </a:r>
            <a:r>
              <a:rPr sz="2400" b="1" spc="-5" dirty="0">
                <a:solidFill>
                  <a:srgbClr val="000000"/>
                </a:solidFill>
                <a:latin typeface="Comic Sans MS"/>
                <a:cs typeface="Comic Sans MS"/>
              </a:rPr>
              <a:t>Jane will</a:t>
            </a:r>
            <a:r>
              <a:rPr sz="2400" b="1" spc="-6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omic Sans MS"/>
                <a:cs typeface="Comic Sans MS"/>
              </a:rPr>
              <a:t>go</a:t>
            </a:r>
            <a:endParaRPr sz="2400" dirty="0">
              <a:latin typeface="Comic Sans MS"/>
              <a:cs typeface="Comic Sans MS"/>
            </a:endParaRPr>
          </a:p>
          <a:p>
            <a:pPr marL="539750">
              <a:lnSpc>
                <a:spcPct val="100000"/>
              </a:lnSpc>
            </a:pPr>
            <a:r>
              <a:rPr sz="2400" b="1" spc="-5" dirty="0">
                <a:solidFill>
                  <a:srgbClr val="000000"/>
                </a:solidFill>
                <a:latin typeface="Comic Sans MS"/>
                <a:cs typeface="Comic Sans MS"/>
              </a:rPr>
              <a:t>~</a:t>
            </a:r>
            <a:r>
              <a:rPr sz="2400" b="1" spc="-5" dirty="0">
                <a:solidFill>
                  <a:srgbClr val="C0504D"/>
                </a:solidFill>
                <a:latin typeface="Comic Sans MS"/>
                <a:cs typeface="Comic Sans MS"/>
              </a:rPr>
              <a:t>W </a:t>
            </a:r>
            <a:r>
              <a:rPr sz="2400" b="1" dirty="0">
                <a:solidFill>
                  <a:srgbClr val="C0504D"/>
                </a:solidFill>
                <a:latin typeface="Comic Sans MS"/>
                <a:cs typeface="Comic Sans MS"/>
              </a:rPr>
              <a:t>V</a:t>
            </a:r>
            <a:r>
              <a:rPr sz="2400" b="1" spc="-1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C0504D"/>
                </a:solidFill>
                <a:latin typeface="Comic Sans MS"/>
                <a:cs typeface="Comic Sans MS"/>
              </a:rPr>
              <a:t>J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191" y="2695955"/>
            <a:ext cx="465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If doesn’t </a:t>
            </a:r>
            <a:r>
              <a:rPr sz="2400" b="1" dirty="0">
                <a:latin typeface="Comic Sans MS"/>
                <a:cs typeface="Comic Sans MS"/>
              </a:rPr>
              <a:t>go, </a:t>
            </a:r>
            <a:r>
              <a:rPr sz="2400" b="1" spc="-5" dirty="0">
                <a:latin typeface="Comic Sans MS"/>
                <a:cs typeface="Comic Sans MS"/>
              </a:rPr>
              <a:t>Jane will </a:t>
            </a:r>
            <a:r>
              <a:rPr sz="2400" b="1" dirty="0">
                <a:latin typeface="Comic Sans MS"/>
                <a:cs typeface="Comic Sans MS"/>
              </a:rPr>
              <a:t>still</a:t>
            </a:r>
            <a:r>
              <a:rPr sz="2400" b="1" spc="-8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go</a:t>
            </a:r>
            <a:endParaRPr sz="2400" dirty="0">
              <a:latin typeface="Comic Sans MS"/>
              <a:cs typeface="Comic Sans MS"/>
            </a:endParaRPr>
          </a:p>
          <a:p>
            <a:pPr marL="539750">
              <a:lnSpc>
                <a:spcPct val="100000"/>
              </a:lnSpc>
            </a:pPr>
            <a:r>
              <a:rPr sz="2400" b="1" dirty="0">
                <a:solidFill>
                  <a:srgbClr val="C0504D"/>
                </a:solidFill>
                <a:latin typeface="Comic Sans MS"/>
                <a:cs typeface="Comic Sans MS"/>
              </a:rPr>
              <a:t>W V</a:t>
            </a:r>
            <a:r>
              <a:rPr sz="2400" b="1" spc="-1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C0504D"/>
                </a:solidFill>
                <a:latin typeface="Comic Sans MS"/>
                <a:cs typeface="Comic Sans MS"/>
              </a:rPr>
              <a:t>J</a:t>
            </a:r>
            <a:endParaRPr sz="2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Will </a:t>
            </a:r>
            <a:r>
              <a:rPr sz="2400" b="1" spc="-5" dirty="0">
                <a:latin typeface="Comic Sans MS"/>
                <a:cs typeface="Comic Sans MS"/>
              </a:rPr>
              <a:t>Jane</a:t>
            </a:r>
            <a:r>
              <a:rPr sz="2400" b="1" spc="1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go?</a:t>
            </a:r>
            <a:endParaRPr sz="2400" dirty="0">
              <a:latin typeface="Comic Sans MS"/>
              <a:cs typeface="Comic Sans MS"/>
            </a:endParaRPr>
          </a:p>
          <a:p>
            <a:pPr marL="40767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Comic Sans MS"/>
                <a:cs typeface="Comic Sans MS"/>
              </a:rPr>
              <a:t>|=</a:t>
            </a:r>
            <a:r>
              <a:rPr sz="2400" b="1" spc="-1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Comic Sans MS"/>
                <a:cs typeface="Comic Sans MS"/>
              </a:rPr>
              <a:t>J?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9027" y="2510027"/>
            <a:ext cx="5890260" cy="772160"/>
            <a:chOff x="2129027" y="2510027"/>
            <a:chExt cx="5890260" cy="772160"/>
          </a:xfrm>
        </p:grpSpPr>
        <p:sp>
          <p:nvSpPr>
            <p:cNvPr id="14" name="object 14"/>
            <p:cNvSpPr/>
            <p:nvPr/>
          </p:nvSpPr>
          <p:spPr>
            <a:xfrm>
              <a:off x="2133980" y="2514980"/>
              <a:ext cx="4800600" cy="762000"/>
            </a:xfrm>
            <a:custGeom>
              <a:avLst/>
              <a:gdLst/>
              <a:ahLst/>
              <a:cxnLst/>
              <a:rect l="l" t="t" r="r" b="b"/>
              <a:pathLst>
                <a:path w="4800600" h="762000">
                  <a:moveTo>
                    <a:pt x="0" y="0"/>
                  </a:moveTo>
                  <a:lnTo>
                    <a:pt x="4800600" y="381000"/>
                  </a:lnTo>
                </a:path>
                <a:path w="4800600" h="762000">
                  <a:moveTo>
                    <a:pt x="76200" y="762000"/>
                  </a:moveTo>
                  <a:lnTo>
                    <a:pt x="4800600" y="381000"/>
                  </a:lnTo>
                </a:path>
              </a:pathLst>
            </a:custGeom>
            <a:ln w="990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2379" y="2556128"/>
              <a:ext cx="1172210" cy="467359"/>
            </a:xfrm>
            <a:custGeom>
              <a:avLst/>
              <a:gdLst/>
              <a:ahLst/>
              <a:cxnLst/>
              <a:rect l="l" t="t" r="r" b="b"/>
              <a:pathLst>
                <a:path w="1172209" h="467360">
                  <a:moveTo>
                    <a:pt x="0" y="467106"/>
                  </a:moveTo>
                  <a:lnTo>
                    <a:pt x="1171955" y="467106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467106"/>
                  </a:lnTo>
                  <a:close/>
                </a:path>
              </a:pathLst>
            </a:custGeom>
            <a:ln w="990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21245" y="2574035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Comic Sans MS"/>
                <a:cs typeface="Comic Sans MS"/>
              </a:rPr>
              <a:t>J V J</a:t>
            </a:r>
            <a:r>
              <a:rPr sz="2400" b="1" spc="-10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Comic Sans MS"/>
                <a:cs typeface="Comic Sans MS"/>
              </a:rPr>
              <a:t>=J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070" y="197865"/>
            <a:ext cx="2438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5716" y="6427723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Comic Sans MS"/>
                <a:cs typeface="Comic Sans MS"/>
              </a:rPr>
              <a:t>36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26" y="1067308"/>
            <a:ext cx="8738235" cy="17119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 algn="just">
              <a:lnSpc>
                <a:spcPts val="3190"/>
              </a:lnSpc>
              <a:spcBef>
                <a:spcPts val="350"/>
              </a:spcBef>
            </a:pP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If the unicorn is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mythical,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then it is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immortal,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but if  it is not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mythical,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it is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a mammal.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If the unicorn is 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either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immortal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or a mammal, </a:t>
            </a:r>
            <a:r>
              <a:rPr sz="2800" i="1" spc="-5" dirty="0">
                <a:solidFill>
                  <a:srgbClr val="0033CC"/>
                </a:solidFill>
                <a:latin typeface="Comic Sans MS"/>
                <a:cs typeface="Comic Sans MS"/>
              </a:rPr>
              <a:t>then it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is</a:t>
            </a:r>
            <a:r>
              <a:rPr sz="2800" i="1" spc="-1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0033CC"/>
                </a:solidFill>
                <a:latin typeface="Comic Sans MS"/>
                <a:cs typeface="Comic Sans MS"/>
              </a:rPr>
              <a:t>horned.</a:t>
            </a:r>
            <a:endParaRPr sz="2800" dirty="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omic Sans MS"/>
                <a:cs typeface="Comic Sans MS"/>
              </a:rPr>
              <a:t>Prove: </a:t>
            </a:r>
            <a:r>
              <a:rPr sz="2800" b="1" spc="-5" dirty="0">
                <a:solidFill>
                  <a:srgbClr val="0033CC"/>
                </a:solidFill>
                <a:latin typeface="Comic Sans MS"/>
                <a:cs typeface="Comic Sans MS"/>
              </a:rPr>
              <a:t>the unicorn is</a:t>
            </a:r>
            <a:r>
              <a:rPr sz="2800" b="1" spc="-3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0033CC"/>
                </a:solidFill>
                <a:latin typeface="Comic Sans MS"/>
                <a:cs typeface="Comic Sans MS"/>
              </a:rPr>
              <a:t>horned.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0584" y="3300729"/>
            <a:ext cx="1087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Symbol"/>
                <a:cs typeface="Symbol"/>
              </a:rPr>
              <a:t>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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252" y="4045203"/>
            <a:ext cx="872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(M </a:t>
            </a:r>
            <a:r>
              <a:rPr sz="2000" b="1" spc="-5" dirty="0">
                <a:latin typeface="Symbol"/>
                <a:cs typeface="Symbol"/>
              </a:rPr>
              <a:t>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0455" y="3357879"/>
            <a:ext cx="628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Symbol"/>
                <a:cs typeface="Symbol"/>
              </a:rPr>
              <a:t>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3806" y="3300729"/>
            <a:ext cx="9213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latin typeface="Symbol"/>
                <a:cs typeface="Symbol"/>
              </a:rPr>
              <a:t></a:t>
            </a:r>
            <a:r>
              <a:rPr sz="2000" b="1" dirty="0">
                <a:latin typeface="Arial"/>
                <a:cs typeface="Arial"/>
              </a:rPr>
              <a:t>I </a:t>
            </a:r>
            <a:r>
              <a:rPr sz="2000" b="1" spc="-5" dirty="0">
                <a:latin typeface="Symbol"/>
                <a:cs typeface="Symbol"/>
              </a:rPr>
              <a:t>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H)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9607" y="5186426"/>
            <a:ext cx="655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9771" y="4157979"/>
            <a:ext cx="1021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Symbol"/>
                <a:cs typeface="Symbol"/>
              </a:rPr>
              <a:t>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M </a:t>
            </a:r>
            <a:r>
              <a:rPr sz="2000" b="1" spc="-5" dirty="0">
                <a:latin typeface="Symbol"/>
                <a:cs typeface="Symbol"/>
              </a:rPr>
              <a:t>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6896" y="4100829"/>
            <a:ext cx="447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1279" y="4100829"/>
            <a:ext cx="558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0279" y="5130546"/>
            <a:ext cx="405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5984747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3763" y="3552189"/>
            <a:ext cx="3094990" cy="490855"/>
          </a:xfrm>
          <a:custGeom>
            <a:avLst/>
            <a:gdLst/>
            <a:ahLst/>
            <a:cxnLst/>
            <a:rect l="l" t="t" r="r" b="b"/>
            <a:pathLst>
              <a:path w="3094990" h="490854">
                <a:moveTo>
                  <a:pt x="987044" y="372618"/>
                </a:moveTo>
                <a:lnTo>
                  <a:pt x="973391" y="358013"/>
                </a:lnTo>
                <a:lnTo>
                  <a:pt x="928878" y="310388"/>
                </a:lnTo>
                <a:lnTo>
                  <a:pt x="918387" y="338632"/>
                </a:lnTo>
                <a:lnTo>
                  <a:pt x="5588" y="0"/>
                </a:lnTo>
                <a:lnTo>
                  <a:pt x="0" y="14986"/>
                </a:lnTo>
                <a:lnTo>
                  <a:pt x="912825" y="353618"/>
                </a:lnTo>
                <a:lnTo>
                  <a:pt x="902335" y="381889"/>
                </a:lnTo>
                <a:lnTo>
                  <a:pt x="987044" y="372618"/>
                </a:lnTo>
                <a:close/>
              </a:path>
              <a:path w="3094990" h="490854">
                <a:moveTo>
                  <a:pt x="2176132" y="372618"/>
                </a:moveTo>
                <a:lnTo>
                  <a:pt x="2160359" y="352044"/>
                </a:lnTo>
                <a:lnTo>
                  <a:pt x="2124329" y="305054"/>
                </a:lnTo>
                <a:lnTo>
                  <a:pt x="2111146" y="332155"/>
                </a:lnTo>
                <a:lnTo>
                  <a:pt x="1546352" y="57404"/>
                </a:lnTo>
                <a:lnTo>
                  <a:pt x="1542846" y="64528"/>
                </a:lnTo>
                <a:lnTo>
                  <a:pt x="1538986" y="57658"/>
                </a:lnTo>
                <a:lnTo>
                  <a:pt x="1049997" y="328676"/>
                </a:lnTo>
                <a:lnTo>
                  <a:pt x="1035431" y="302387"/>
                </a:lnTo>
                <a:lnTo>
                  <a:pt x="987298" y="372618"/>
                </a:lnTo>
                <a:lnTo>
                  <a:pt x="1072388" y="369062"/>
                </a:lnTo>
                <a:lnTo>
                  <a:pt x="1061186" y="348869"/>
                </a:lnTo>
                <a:lnTo>
                  <a:pt x="1057795" y="342747"/>
                </a:lnTo>
                <a:lnTo>
                  <a:pt x="1543050" y="73748"/>
                </a:lnTo>
                <a:lnTo>
                  <a:pt x="2104174" y="346519"/>
                </a:lnTo>
                <a:lnTo>
                  <a:pt x="2091055" y="373507"/>
                </a:lnTo>
                <a:lnTo>
                  <a:pt x="2176132" y="372618"/>
                </a:lnTo>
                <a:close/>
              </a:path>
              <a:path w="3094990" h="490854">
                <a:moveTo>
                  <a:pt x="3094863" y="126111"/>
                </a:moveTo>
                <a:lnTo>
                  <a:pt x="3088894" y="111379"/>
                </a:lnTo>
                <a:lnTo>
                  <a:pt x="2265654" y="447687"/>
                </a:lnTo>
                <a:lnTo>
                  <a:pt x="2254250" y="419735"/>
                </a:lnTo>
                <a:lnTo>
                  <a:pt x="2198116" y="483870"/>
                </a:lnTo>
                <a:lnTo>
                  <a:pt x="2283079" y="490347"/>
                </a:lnTo>
                <a:lnTo>
                  <a:pt x="2273630" y="467233"/>
                </a:lnTo>
                <a:lnTo>
                  <a:pt x="2271674" y="462445"/>
                </a:lnTo>
                <a:lnTo>
                  <a:pt x="3094863" y="126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623304" y="4355083"/>
            <a:ext cx="1213485" cy="655955"/>
          </a:xfrm>
          <a:custGeom>
            <a:avLst/>
            <a:gdLst/>
            <a:ahLst/>
            <a:cxnLst/>
            <a:rect l="l" t="t" r="r" b="b"/>
            <a:pathLst>
              <a:path w="1213484" h="655954">
                <a:moveTo>
                  <a:pt x="476377" y="655574"/>
                </a:moveTo>
                <a:lnTo>
                  <a:pt x="468731" y="608711"/>
                </a:lnTo>
                <a:lnTo>
                  <a:pt x="462661" y="571500"/>
                </a:lnTo>
                <a:lnTo>
                  <a:pt x="438213" y="589165"/>
                </a:lnTo>
                <a:lnTo>
                  <a:pt x="12941" y="0"/>
                </a:lnTo>
                <a:lnTo>
                  <a:pt x="0" y="9398"/>
                </a:lnTo>
                <a:lnTo>
                  <a:pt x="425297" y="598487"/>
                </a:lnTo>
                <a:lnTo>
                  <a:pt x="400939" y="616077"/>
                </a:lnTo>
                <a:lnTo>
                  <a:pt x="476377" y="655574"/>
                </a:lnTo>
                <a:close/>
              </a:path>
              <a:path w="1213484" h="655954">
                <a:moveTo>
                  <a:pt x="1213485" y="68072"/>
                </a:moveTo>
                <a:lnTo>
                  <a:pt x="1203452" y="55626"/>
                </a:lnTo>
                <a:lnTo>
                  <a:pt x="530783" y="601370"/>
                </a:lnTo>
                <a:lnTo>
                  <a:pt x="511810" y="577977"/>
                </a:lnTo>
                <a:lnTo>
                  <a:pt x="476631" y="655574"/>
                </a:lnTo>
                <a:lnTo>
                  <a:pt x="559816" y="637159"/>
                </a:lnTo>
                <a:lnTo>
                  <a:pt x="547344" y="621792"/>
                </a:lnTo>
                <a:lnTo>
                  <a:pt x="540854" y="613791"/>
                </a:lnTo>
                <a:lnTo>
                  <a:pt x="1213485" y="6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974465" y="4295901"/>
            <a:ext cx="1473200" cy="661035"/>
          </a:xfrm>
          <a:custGeom>
            <a:avLst/>
            <a:gdLst/>
            <a:ahLst/>
            <a:cxnLst/>
            <a:rect l="l" t="t" r="r" b="b"/>
            <a:pathLst>
              <a:path w="1473200" h="661035">
                <a:moveTo>
                  <a:pt x="1010793" y="660781"/>
                </a:moveTo>
                <a:lnTo>
                  <a:pt x="994384" y="632841"/>
                </a:lnTo>
                <a:lnTo>
                  <a:pt x="967613" y="587248"/>
                </a:lnTo>
                <a:lnTo>
                  <a:pt x="951191" y="612559"/>
                </a:lnTo>
                <a:lnTo>
                  <a:pt x="8636" y="0"/>
                </a:lnTo>
                <a:lnTo>
                  <a:pt x="0" y="13462"/>
                </a:lnTo>
                <a:lnTo>
                  <a:pt x="942505" y="625944"/>
                </a:lnTo>
                <a:lnTo>
                  <a:pt x="926084" y="651256"/>
                </a:lnTo>
                <a:lnTo>
                  <a:pt x="1010793" y="660781"/>
                </a:lnTo>
                <a:close/>
              </a:path>
              <a:path w="1473200" h="661035">
                <a:moveTo>
                  <a:pt x="1472946" y="68707"/>
                </a:moveTo>
                <a:lnTo>
                  <a:pt x="1460119" y="59055"/>
                </a:lnTo>
                <a:lnTo>
                  <a:pt x="1050772" y="595299"/>
                </a:lnTo>
                <a:lnTo>
                  <a:pt x="1026922" y="577088"/>
                </a:lnTo>
                <a:lnTo>
                  <a:pt x="1010920" y="660781"/>
                </a:lnTo>
                <a:lnTo>
                  <a:pt x="1087501" y="623316"/>
                </a:lnTo>
                <a:lnTo>
                  <a:pt x="1076845" y="615188"/>
                </a:lnTo>
                <a:lnTo>
                  <a:pt x="1063510" y="605015"/>
                </a:lnTo>
                <a:lnTo>
                  <a:pt x="1472946" y="68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982591" y="5384038"/>
            <a:ext cx="2120265" cy="436880"/>
          </a:xfrm>
          <a:custGeom>
            <a:avLst/>
            <a:gdLst/>
            <a:ahLst/>
            <a:cxnLst/>
            <a:rect l="l" t="t" r="r" b="b"/>
            <a:pathLst>
              <a:path w="2120265" h="436879">
                <a:moveTo>
                  <a:pt x="1107694" y="426593"/>
                </a:moveTo>
                <a:lnTo>
                  <a:pt x="1093812" y="411556"/>
                </a:lnTo>
                <a:lnTo>
                  <a:pt x="1049909" y="363943"/>
                </a:lnTo>
                <a:lnTo>
                  <a:pt x="1039266" y="392087"/>
                </a:lnTo>
                <a:lnTo>
                  <a:pt x="5588" y="0"/>
                </a:lnTo>
                <a:lnTo>
                  <a:pt x="0" y="14986"/>
                </a:lnTo>
                <a:lnTo>
                  <a:pt x="1033614" y="407073"/>
                </a:lnTo>
                <a:lnTo>
                  <a:pt x="1022985" y="435190"/>
                </a:lnTo>
                <a:lnTo>
                  <a:pt x="1107694" y="426593"/>
                </a:lnTo>
                <a:close/>
              </a:path>
              <a:path w="2120265" h="436879">
                <a:moveTo>
                  <a:pt x="2120138" y="67564"/>
                </a:moveTo>
                <a:lnTo>
                  <a:pt x="2114550" y="52578"/>
                </a:lnTo>
                <a:lnTo>
                  <a:pt x="1176591" y="393230"/>
                </a:lnTo>
                <a:lnTo>
                  <a:pt x="1166368" y="364959"/>
                </a:lnTo>
                <a:lnTo>
                  <a:pt x="1107694" y="426783"/>
                </a:lnTo>
                <a:lnTo>
                  <a:pt x="1192276" y="436575"/>
                </a:lnTo>
                <a:lnTo>
                  <a:pt x="1183601" y="412623"/>
                </a:lnTo>
                <a:lnTo>
                  <a:pt x="1182027" y="408279"/>
                </a:lnTo>
                <a:lnTo>
                  <a:pt x="2120138" y="67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72363" y="3919982"/>
            <a:ext cx="22904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98195" algn="l"/>
                <a:tab pos="852169" algn="l"/>
              </a:tabLst>
            </a:pPr>
            <a:r>
              <a:rPr sz="2800" b="1" dirty="0">
                <a:solidFill>
                  <a:srgbClr val="0033CC"/>
                </a:solidFill>
                <a:latin typeface="Comic Sans MS"/>
                <a:cs typeface="Comic Sans MS"/>
              </a:rPr>
              <a:t>M =		mythical  I = </a:t>
            </a:r>
            <a:r>
              <a:rPr sz="2800" b="1" spc="-5" dirty="0">
                <a:solidFill>
                  <a:srgbClr val="0033CC"/>
                </a:solidFill>
                <a:latin typeface="Comic Sans MS"/>
                <a:cs typeface="Comic Sans MS"/>
              </a:rPr>
              <a:t>immortal  </a:t>
            </a:r>
            <a:r>
              <a:rPr sz="2800" b="1" dirty="0">
                <a:solidFill>
                  <a:srgbClr val="0033CC"/>
                </a:solidFill>
                <a:latin typeface="Comic Sans MS"/>
                <a:cs typeface="Comic Sans MS"/>
              </a:rPr>
              <a:t>A</a:t>
            </a:r>
            <a:r>
              <a:rPr sz="2800" b="1" spc="-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0033CC"/>
                </a:solidFill>
                <a:latin typeface="Comic Sans MS"/>
                <a:cs typeface="Comic Sans MS"/>
              </a:rPr>
              <a:t>=	</a:t>
            </a:r>
            <a:r>
              <a:rPr sz="2800" b="1" spc="-5" dirty="0">
                <a:solidFill>
                  <a:srgbClr val="0033CC"/>
                </a:solidFill>
                <a:latin typeface="Comic Sans MS"/>
                <a:cs typeface="Comic Sans MS"/>
              </a:rPr>
              <a:t>mammal  </a:t>
            </a:r>
            <a:r>
              <a:rPr sz="2800" b="1" dirty="0">
                <a:solidFill>
                  <a:srgbClr val="0033CC"/>
                </a:solidFill>
                <a:latin typeface="Comic Sans MS"/>
                <a:cs typeface="Comic Sans MS"/>
              </a:rPr>
              <a:t>H =	horned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0338"/>
            <a:ext cx="6858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Search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10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" y="1181607"/>
            <a:ext cx="6099810" cy="508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15" dirty="0">
                <a:latin typeface="Carlito"/>
                <a:cs typeface="Carlito"/>
              </a:rPr>
              <a:t>Convert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database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clausal </a:t>
            </a:r>
            <a:r>
              <a:rPr sz="2000" spc="-15" dirty="0">
                <a:latin typeface="Carlito"/>
                <a:cs typeface="Carlito"/>
              </a:rPr>
              <a:t>form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1950" spc="7" baseline="-21367" dirty="0">
                <a:latin typeface="Carlito"/>
                <a:cs typeface="Carlito"/>
              </a:rPr>
              <a:t>c</a:t>
            </a:r>
            <a:endParaRPr sz="1950" baseline="-21367" dirty="0">
              <a:latin typeface="Carlito"/>
              <a:cs typeface="Carlito"/>
            </a:endParaRPr>
          </a:p>
          <a:p>
            <a:pPr marL="381000" marR="32766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15" dirty="0">
                <a:latin typeface="Carlito"/>
                <a:cs typeface="Carlito"/>
              </a:rPr>
              <a:t>Negate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goal </a:t>
            </a:r>
            <a:r>
              <a:rPr sz="2000" spc="-15" dirty="0">
                <a:latin typeface="Carlito"/>
                <a:cs typeface="Carlito"/>
              </a:rPr>
              <a:t>first,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i="1" spc="-5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convert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clausal  </a:t>
            </a:r>
            <a:r>
              <a:rPr sz="2000" spc="-15" dirty="0">
                <a:latin typeface="Carlito"/>
                <a:cs typeface="Carlito"/>
              </a:rPr>
              <a:t>form</a:t>
            </a:r>
            <a:r>
              <a:rPr sz="2000" spc="5" dirty="0">
                <a:latin typeface="Carlito"/>
                <a:cs typeface="Carlito"/>
              </a:rPr>
              <a:t> D</a:t>
            </a:r>
            <a:r>
              <a:rPr sz="1950" spc="7" baseline="-21367" dirty="0">
                <a:latin typeface="Carlito"/>
                <a:cs typeface="Carlito"/>
              </a:rPr>
              <a:t>G</a:t>
            </a:r>
            <a:endParaRPr sz="1950" baseline="-21367" dirty="0">
              <a:latin typeface="Carlito"/>
              <a:cs typeface="Carlito"/>
            </a:endParaRPr>
          </a:p>
          <a:p>
            <a:pPr marL="3810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10" dirty="0">
                <a:latin typeface="Carlito"/>
                <a:cs typeface="Carlito"/>
              </a:rPr>
              <a:t>Let </a:t>
            </a:r>
            <a:r>
              <a:rPr sz="2000" spc="-5" dirty="0">
                <a:latin typeface="Carlito"/>
                <a:cs typeface="Carlito"/>
              </a:rPr>
              <a:t>D = 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1950" spc="7" baseline="-21367" dirty="0">
                <a:latin typeface="Carlito"/>
                <a:cs typeface="Carlito"/>
              </a:rPr>
              <a:t>c</a:t>
            </a:r>
            <a:r>
              <a:rPr sz="2000" spc="5" dirty="0">
                <a:latin typeface="Carlito"/>
                <a:cs typeface="Carlito"/>
              </a:rPr>
              <a:t>+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1950" spc="7" baseline="-21367" dirty="0">
                <a:latin typeface="Carlito"/>
                <a:cs typeface="Carlito"/>
              </a:rPr>
              <a:t>G</a:t>
            </a:r>
            <a:endParaRPr sz="1950" baseline="-21367" dirty="0">
              <a:latin typeface="Carlito"/>
              <a:cs typeface="Carlito"/>
            </a:endParaRPr>
          </a:p>
          <a:p>
            <a:pPr marL="381000" indent="-342900">
              <a:lnSpc>
                <a:spcPct val="100000"/>
              </a:lnSpc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rlito"/>
                <a:cs typeface="Carlito"/>
              </a:rPr>
              <a:t>Loop</a:t>
            </a:r>
            <a:endParaRPr sz="2000" dirty="0">
              <a:latin typeface="Carlito"/>
              <a:cs typeface="Carlito"/>
            </a:endParaRPr>
          </a:p>
          <a:p>
            <a:pPr marL="7810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80415" algn="l"/>
                <a:tab pos="781050" algn="l"/>
              </a:tabLst>
            </a:pPr>
            <a:r>
              <a:rPr sz="1800" spc="-5" dirty="0">
                <a:latin typeface="Carlito"/>
                <a:cs typeface="Carlito"/>
              </a:rPr>
              <a:t>Select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pair of Clauses C1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C2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</a:t>
            </a:r>
          </a:p>
          <a:p>
            <a:pPr marL="1181100" marR="55880" lvl="2" indent="-228600">
              <a:lnSpc>
                <a:spcPct val="80000"/>
              </a:lnSpc>
              <a:spcBef>
                <a:spcPts val="39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600" spc="-15" dirty="0">
                <a:latin typeface="Carlito"/>
                <a:cs typeface="Carlito"/>
              </a:rPr>
              <a:t>Different </a:t>
            </a:r>
            <a:r>
              <a:rPr sz="1600" spc="-10" dirty="0">
                <a:latin typeface="Carlito"/>
                <a:cs typeface="Carlito"/>
              </a:rPr>
              <a:t>control </a:t>
            </a:r>
            <a:r>
              <a:rPr sz="1600" spc="-15" dirty="0">
                <a:latin typeface="Carlito"/>
                <a:cs typeface="Carlito"/>
              </a:rPr>
              <a:t>strategies </a:t>
            </a:r>
            <a:r>
              <a:rPr sz="1600" spc="-5" dirty="0">
                <a:latin typeface="Carlito"/>
                <a:cs typeface="Carlito"/>
              </a:rPr>
              <a:t>can be used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select C1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C2 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reduce number of resolutions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tries</a:t>
            </a:r>
            <a:endParaRPr sz="1600" dirty="0">
              <a:latin typeface="Carlito"/>
              <a:cs typeface="Carlito"/>
            </a:endParaRPr>
          </a:p>
          <a:p>
            <a:pPr marL="781050" lvl="1" indent="-285750">
              <a:lnSpc>
                <a:spcPts val="2150"/>
              </a:lnSpc>
              <a:buFont typeface="Arial"/>
              <a:buChar char="–"/>
              <a:tabLst>
                <a:tab pos="780415" algn="l"/>
                <a:tab pos="781050" algn="l"/>
              </a:tabLst>
            </a:pPr>
            <a:r>
              <a:rPr sz="1800" spc="-10" dirty="0">
                <a:latin typeface="Carlito"/>
                <a:cs typeface="Carlito"/>
              </a:rPr>
              <a:t>Resolve </a:t>
            </a:r>
            <a:r>
              <a:rPr sz="1800" dirty="0">
                <a:latin typeface="Carlito"/>
                <a:cs typeface="Carlito"/>
              </a:rPr>
              <a:t>C1 and </a:t>
            </a:r>
            <a:r>
              <a:rPr sz="1800" spc="-5" dirty="0">
                <a:latin typeface="Carlito"/>
                <a:cs typeface="Carlito"/>
              </a:rPr>
              <a:t>C2 </a:t>
            </a:r>
            <a:r>
              <a:rPr sz="1800" spc="-15" dirty="0">
                <a:latin typeface="Carlito"/>
                <a:cs typeface="Carlito"/>
              </a:rPr>
              <a:t>to get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C12</a:t>
            </a:r>
            <a:endParaRPr sz="1800" dirty="0">
              <a:latin typeface="Carlito"/>
              <a:cs typeface="Carlito"/>
            </a:endParaRPr>
          </a:p>
          <a:p>
            <a:pPr marL="781050" lvl="1" indent="-285750">
              <a:lnSpc>
                <a:spcPts val="1945"/>
              </a:lnSpc>
              <a:buFont typeface="Arial"/>
              <a:buChar char="–"/>
              <a:tabLst>
                <a:tab pos="780415" algn="l"/>
                <a:tab pos="781050" algn="l"/>
              </a:tabLst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C12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empty </a:t>
            </a:r>
            <a:r>
              <a:rPr sz="1800" dirty="0">
                <a:latin typeface="Carlito"/>
                <a:cs typeface="Carlito"/>
              </a:rPr>
              <a:t>clause, QED!!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(We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proved</a:t>
            </a:r>
            <a:endParaRPr sz="1800" dirty="0">
              <a:latin typeface="Carlito"/>
              <a:cs typeface="Carlito"/>
            </a:endParaRPr>
          </a:p>
          <a:p>
            <a:pPr marL="781050">
              <a:lnSpc>
                <a:spcPts val="1945"/>
              </a:lnSpc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theorem;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)</a:t>
            </a:r>
          </a:p>
          <a:p>
            <a:pPr marL="495300">
              <a:lnSpc>
                <a:spcPct val="100000"/>
              </a:lnSpc>
              <a:spcBef>
                <a:spcPts val="5"/>
              </a:spcBef>
              <a:tabLst>
                <a:tab pos="7804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Carlito"/>
                <a:cs typeface="Carlito"/>
              </a:rPr>
              <a:t>D = D +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C12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arlito"/>
              <a:cs typeface="Carlito"/>
            </a:endParaRPr>
          </a:p>
          <a:p>
            <a:pPr marL="381000" indent="-342900">
              <a:lnSpc>
                <a:spcPct val="100000"/>
              </a:lnSpc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loop but no empty </a:t>
            </a:r>
            <a:r>
              <a:rPr sz="2000" spc="-110" dirty="0">
                <a:latin typeface="Arial"/>
                <a:cs typeface="Arial"/>
              </a:rPr>
              <a:t>clause. </a:t>
            </a:r>
            <a:r>
              <a:rPr sz="2000" spc="-85" dirty="0">
                <a:latin typeface="Arial"/>
                <a:cs typeface="Arial"/>
              </a:rPr>
              <a:t>Return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“Failure”</a:t>
            </a:r>
            <a:endParaRPr sz="20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80415" algn="l"/>
                <a:tab pos="781050" algn="l"/>
              </a:tabLst>
            </a:pPr>
            <a:r>
              <a:rPr sz="1800" spc="-5" dirty="0">
                <a:latin typeface="Carlito"/>
                <a:cs typeface="Carlito"/>
              </a:rPr>
              <a:t>Finiteness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guaranteed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spc="-10" dirty="0">
                <a:latin typeface="Carlito"/>
                <a:cs typeface="Carlito"/>
              </a:rPr>
              <a:t>sure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that:</a:t>
            </a:r>
            <a:endParaRPr sz="1800" dirty="0">
              <a:latin typeface="Carlito"/>
              <a:cs typeface="Carlito"/>
            </a:endParaRPr>
          </a:p>
          <a:p>
            <a:pPr marL="1181100" marR="17780" lvl="2" indent="-22860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never resolve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 pair of </a:t>
            </a:r>
            <a:r>
              <a:rPr sz="1800" dirty="0">
                <a:latin typeface="Carlito"/>
                <a:cs typeface="Carlito"/>
              </a:rPr>
              <a:t>clauses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than  </a:t>
            </a:r>
            <a:r>
              <a:rPr sz="1800" spc="-5" dirty="0">
                <a:latin typeface="Carlito"/>
                <a:cs typeface="Carlito"/>
              </a:rPr>
              <a:t>once;</a:t>
            </a:r>
            <a:endParaRPr sz="1800" dirty="0">
              <a:latin typeface="Carlito"/>
              <a:cs typeface="Carlito"/>
            </a:endParaRPr>
          </a:p>
          <a:p>
            <a:pPr marL="1181100" marR="153670" lvl="2" indent="-22860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spc="-10" dirty="0">
                <a:latin typeface="Carlito"/>
                <a:cs typeface="Carlito"/>
              </a:rPr>
              <a:t>factoring, </a:t>
            </a:r>
            <a:r>
              <a:rPr sz="1800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removes </a:t>
            </a:r>
            <a:r>
              <a:rPr sz="1800" dirty="0">
                <a:latin typeface="Carlito"/>
                <a:cs typeface="Carlito"/>
              </a:rPr>
              <a:t>multiple </a:t>
            </a:r>
            <a:r>
              <a:rPr sz="1800" spc="-10" dirty="0">
                <a:latin typeface="Carlito"/>
                <a:cs typeface="Carlito"/>
              </a:rPr>
              <a:t>copies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spc="-10" dirty="0">
                <a:latin typeface="Carlito"/>
                <a:cs typeface="Carlito"/>
              </a:rPr>
              <a:t>literals </a:t>
            </a:r>
            <a:r>
              <a:rPr sz="1800" spc="-15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a clause (e.g. </a:t>
            </a:r>
            <a:r>
              <a:rPr sz="1800" spc="-10" dirty="0">
                <a:latin typeface="Carlito"/>
                <a:cs typeface="Carlito"/>
              </a:rPr>
              <a:t>QVPVP </a:t>
            </a:r>
            <a:r>
              <a:rPr sz="1800" spc="-5" dirty="0">
                <a:latin typeface="Carlito"/>
                <a:cs typeface="Carlito"/>
              </a:rPr>
              <a:t>=&gt;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QVP)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945" y="73406"/>
            <a:ext cx="4314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Propositional</a:t>
            </a:r>
            <a:r>
              <a:rPr spc="-25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902" y="910589"/>
            <a:ext cx="4512945" cy="459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Syntax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sz="2800" spc="-100" dirty="0">
                <a:latin typeface="Arial"/>
                <a:cs typeface="Arial"/>
              </a:rPr>
              <a:t>Atomic </a:t>
            </a:r>
            <a:r>
              <a:rPr sz="2800" spc="-145" dirty="0">
                <a:latin typeface="Arial"/>
                <a:cs typeface="Arial"/>
              </a:rPr>
              <a:t>sentences: </a:t>
            </a:r>
            <a:r>
              <a:rPr sz="2800" spc="-425" dirty="0">
                <a:latin typeface="Arial"/>
                <a:cs typeface="Arial"/>
              </a:rPr>
              <a:t>P, </a:t>
            </a:r>
            <a:r>
              <a:rPr sz="2800" spc="-120" dirty="0">
                <a:latin typeface="Arial"/>
                <a:cs typeface="Arial"/>
              </a:rPr>
              <a:t>Q,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69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ts val="4285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Connectives: </a:t>
            </a:r>
            <a:r>
              <a:rPr sz="3600" dirty="0">
                <a:latin typeface="Symbol"/>
                <a:cs typeface="Symbol"/>
              </a:rPr>
              <a:t>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3600" dirty="0">
                <a:latin typeface="Symbol"/>
                <a:cs typeface="Symbol"/>
              </a:rPr>
              <a:t>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3600" dirty="0">
                <a:latin typeface="Symbol"/>
                <a:cs typeface="Symbol"/>
              </a:rPr>
              <a:t>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290" dirty="0">
                <a:latin typeface="Carlito"/>
                <a:cs typeface="Carlito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</a:p>
          <a:p>
            <a:pPr marL="355600" indent="-342900">
              <a:lnSpc>
                <a:spcPts val="38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Semantics</a:t>
            </a:r>
            <a:endParaRPr sz="3200" dirty="0">
              <a:latin typeface="Carlito"/>
              <a:cs typeface="Carlito"/>
            </a:endParaRPr>
          </a:p>
          <a:p>
            <a:pPr marL="917575" lvl="1" indent="-448309">
              <a:lnSpc>
                <a:spcPts val="3354"/>
              </a:lnSpc>
              <a:spcBef>
                <a:spcPts val="15"/>
              </a:spcBef>
              <a:buFont typeface="Arial"/>
              <a:buChar char="–"/>
              <a:tabLst>
                <a:tab pos="917575" algn="l"/>
                <a:tab pos="918210" algn="l"/>
              </a:tabLst>
            </a:pPr>
            <a:r>
              <a:rPr sz="2800" spc="-35" dirty="0">
                <a:latin typeface="Carlito"/>
                <a:cs typeface="Carlito"/>
              </a:rPr>
              <a:t>Truth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Tables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ts val="38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Inference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Modus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Ponens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Resolution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DPLL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60" dirty="0">
                <a:latin typeface="Carlito"/>
                <a:cs typeface="Carlito"/>
              </a:rPr>
              <a:t>GSAT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683" y="462533"/>
            <a:ext cx="60686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Propositional </a:t>
            </a:r>
            <a:r>
              <a:rPr spc="-5" dirty="0"/>
              <a:t>Logic:</a:t>
            </a:r>
            <a:r>
              <a:rPr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2567"/>
            <a:ext cx="4832985" cy="509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414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0" dirty="0">
                <a:latin typeface="Carlito"/>
                <a:cs typeface="Carlito"/>
              </a:rPr>
              <a:t>Atoms</a:t>
            </a:r>
            <a:endParaRPr sz="3600" dirty="0">
              <a:latin typeface="Carlito"/>
              <a:cs typeface="Carlito"/>
            </a:endParaRPr>
          </a:p>
          <a:p>
            <a:pPr marL="469900">
              <a:lnSpc>
                <a:spcPts val="3429"/>
              </a:lnSpc>
            </a:pPr>
            <a:r>
              <a:rPr sz="3200" spc="-5" dirty="0">
                <a:latin typeface="Arial"/>
                <a:cs typeface="Arial"/>
              </a:rPr>
              <a:t>– </a:t>
            </a:r>
            <a:r>
              <a:rPr sz="3200" spc="-490" dirty="0">
                <a:latin typeface="Arial"/>
                <a:cs typeface="Arial"/>
              </a:rPr>
              <a:t>P, </a:t>
            </a:r>
            <a:r>
              <a:rPr sz="3200" spc="-135" dirty="0">
                <a:latin typeface="Arial"/>
                <a:cs typeface="Arial"/>
              </a:rPr>
              <a:t>Q, </a:t>
            </a:r>
            <a:r>
              <a:rPr sz="3200" spc="-335" dirty="0">
                <a:latin typeface="Arial"/>
                <a:cs typeface="Arial"/>
              </a:rPr>
              <a:t>R,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994" dirty="0">
                <a:latin typeface="Arial"/>
                <a:cs typeface="Arial"/>
              </a:rPr>
              <a:t>…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ts val="3915"/>
              </a:lnSpc>
              <a:buFont typeface="Arial"/>
              <a:buChar char="•"/>
              <a:tabLst>
                <a:tab pos="355600" algn="l"/>
              </a:tabLst>
            </a:pPr>
            <a:r>
              <a:rPr sz="3600" spc="-20" dirty="0">
                <a:latin typeface="Carlito"/>
                <a:cs typeface="Carlito"/>
              </a:rPr>
              <a:t>Literals</a:t>
            </a:r>
            <a:endParaRPr sz="3600" dirty="0">
              <a:latin typeface="Carlito"/>
              <a:cs typeface="Carlito"/>
            </a:endParaRPr>
          </a:p>
          <a:p>
            <a:pPr marL="755650" lvl="1" indent="-285750">
              <a:lnSpc>
                <a:spcPts val="3429"/>
              </a:lnSpc>
              <a:buFont typeface="Arial"/>
              <a:buChar char="–"/>
              <a:tabLst>
                <a:tab pos="755650" algn="l"/>
              </a:tabLst>
            </a:pPr>
            <a:r>
              <a:rPr sz="3200" spc="-204" dirty="0">
                <a:latin typeface="Carlito"/>
                <a:cs typeface="Carlito"/>
              </a:rPr>
              <a:t>P,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5" dirty="0">
                <a:latin typeface="Symbol"/>
                <a:cs typeface="Symbol"/>
              </a:rPr>
              <a:t></a:t>
            </a:r>
            <a:r>
              <a:rPr sz="3200" spc="-5" dirty="0"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ts val="3910"/>
              </a:lnSpc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rlito"/>
                <a:cs typeface="Carlito"/>
              </a:rPr>
              <a:t>Sentences</a:t>
            </a:r>
            <a:endParaRPr sz="3600" dirty="0">
              <a:latin typeface="Carlito"/>
              <a:cs typeface="Carlito"/>
            </a:endParaRPr>
          </a:p>
          <a:p>
            <a:pPr marL="755650" lvl="1" indent="-285750">
              <a:lnSpc>
                <a:spcPts val="3470"/>
              </a:lnSpc>
              <a:buFont typeface="Arial"/>
              <a:buChar char="–"/>
              <a:tabLst>
                <a:tab pos="755650" algn="l"/>
              </a:tabLst>
            </a:pPr>
            <a:r>
              <a:rPr sz="3200" spc="-25" dirty="0">
                <a:latin typeface="Carlito"/>
                <a:cs typeface="Carlito"/>
              </a:rPr>
              <a:t>Any </a:t>
            </a:r>
            <a:r>
              <a:rPr sz="3200" spc="-20" dirty="0">
                <a:latin typeface="Carlito"/>
                <a:cs typeface="Carlito"/>
              </a:rPr>
              <a:t>literal </a:t>
            </a:r>
            <a:r>
              <a:rPr sz="3200" dirty="0">
                <a:latin typeface="Carlito"/>
                <a:cs typeface="Carlito"/>
              </a:rPr>
              <a:t>is a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sentence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ts val="3495"/>
              </a:lnSpc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latin typeface="Carlito"/>
                <a:cs typeface="Carlito"/>
              </a:rPr>
              <a:t>If S is 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sentence</a:t>
            </a:r>
            <a:endParaRPr sz="3200" dirty="0">
              <a:latin typeface="Carlito"/>
              <a:cs typeface="Carlito"/>
            </a:endParaRPr>
          </a:p>
          <a:p>
            <a:pPr marL="1155700" lvl="2" indent="-228600">
              <a:lnSpc>
                <a:spcPts val="3040"/>
              </a:lnSpc>
              <a:buFont typeface="Arial"/>
              <a:buChar char="•"/>
              <a:tabLst>
                <a:tab pos="1155700" algn="l"/>
              </a:tabLst>
            </a:pPr>
            <a:r>
              <a:rPr sz="2800" spc="-5" dirty="0">
                <a:latin typeface="Carlito"/>
                <a:cs typeface="Carlito"/>
              </a:rPr>
              <a:t>Then (S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S) </a:t>
            </a:r>
            <a:r>
              <a:rPr sz="2800" dirty="0">
                <a:latin typeface="Carlito"/>
                <a:cs typeface="Carlito"/>
              </a:rPr>
              <a:t>is a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sentence</a:t>
            </a:r>
            <a:endParaRPr sz="2800" dirty="0">
              <a:latin typeface="Carlito"/>
              <a:cs typeface="Carlito"/>
            </a:endParaRPr>
          </a:p>
          <a:p>
            <a:pPr marL="1155700" lvl="2" indent="-228600">
              <a:lnSpc>
                <a:spcPts val="2950"/>
              </a:lnSpc>
              <a:buFont typeface="Arial"/>
              <a:buChar char="•"/>
              <a:tabLst>
                <a:tab pos="1155700" algn="l"/>
              </a:tabLst>
            </a:pPr>
            <a:r>
              <a:rPr sz="2800" spc="-5" dirty="0">
                <a:latin typeface="Carlito"/>
                <a:cs typeface="Carlito"/>
              </a:rPr>
              <a:t>Then (S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S) </a:t>
            </a:r>
            <a:r>
              <a:rPr sz="2800" dirty="0">
                <a:latin typeface="Carlito"/>
                <a:cs typeface="Carlito"/>
              </a:rPr>
              <a:t>is a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sentence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ts val="4079"/>
              </a:lnSpc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rlito"/>
                <a:cs typeface="Carlito"/>
              </a:rPr>
              <a:t>Conveniences</a:t>
            </a:r>
            <a:endParaRPr sz="3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  <a:tabLst>
                <a:tab pos="1903095" algn="l"/>
              </a:tabLst>
            </a:pPr>
            <a:r>
              <a:rPr sz="3200" spc="-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Wingdings"/>
                <a:cs typeface="Wingdings"/>
              </a:rPr>
              <a:t>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rlito"/>
                <a:cs typeface="Carlito"/>
              </a:rPr>
              <a:t>Q	same as </a:t>
            </a:r>
            <a:r>
              <a:rPr sz="3200" spc="-5" dirty="0">
                <a:latin typeface="Symbol"/>
                <a:cs typeface="Symbol"/>
              </a:rPr>
              <a:t></a:t>
            </a:r>
            <a:r>
              <a:rPr sz="3200" spc="-5" dirty="0">
                <a:latin typeface="Carlito"/>
                <a:cs typeface="Carlito"/>
              </a:rPr>
              <a:t>P 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rlito"/>
                <a:cs typeface="Carlito"/>
              </a:rPr>
              <a:t>Q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632" y="0"/>
            <a:ext cx="23329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02" y="684059"/>
            <a:ext cx="7435215" cy="19342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20" dirty="0">
                <a:solidFill>
                  <a:srgbClr val="FF0000"/>
                </a:solidFill>
                <a:latin typeface="Carlito"/>
                <a:cs typeface="Carlito"/>
              </a:rPr>
              <a:t>Syntax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arrangements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symbols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rlito"/>
                <a:cs typeface="Carlito"/>
              </a:rPr>
              <a:t>legal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5" dirty="0">
                <a:latin typeface="Carlito"/>
                <a:cs typeface="Carlito"/>
              </a:rPr>
              <a:t>(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“sentences”</a:t>
            </a:r>
            <a:r>
              <a:rPr sz="2400" spc="-75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Carlito"/>
                <a:cs typeface="Carlito"/>
              </a:rPr>
              <a:t>Semantics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symbols </a:t>
            </a:r>
            <a:r>
              <a:rPr sz="2800" i="1" dirty="0">
                <a:solidFill>
                  <a:srgbClr val="FF0000"/>
                </a:solidFill>
                <a:latin typeface="Carlito"/>
                <a:cs typeface="Carlito"/>
              </a:rPr>
              <a:t>mean </a:t>
            </a:r>
            <a:r>
              <a:rPr sz="2800" dirty="0">
                <a:latin typeface="Carlito"/>
                <a:cs typeface="Carlito"/>
              </a:rPr>
              <a:t>in the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world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Mapping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between symbols </a:t>
            </a:r>
            <a:r>
              <a:rPr sz="2400" dirty="0">
                <a:solidFill>
                  <a:srgbClr val="0000FF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worlds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301" y="3312414"/>
            <a:ext cx="1446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Sentenc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5356" y="6055867"/>
            <a:ext cx="776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Facts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501" y="6132067"/>
            <a:ext cx="776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Facts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5356" y="3312414"/>
            <a:ext cx="1446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Sentenc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2911982" y="6324600"/>
            <a:ext cx="3657600" cy="153670"/>
          </a:xfrm>
          <a:custGeom>
            <a:avLst/>
            <a:gdLst/>
            <a:ahLst/>
            <a:cxnLst/>
            <a:rect l="l" t="t" r="r" b="b"/>
            <a:pathLst>
              <a:path w="3657600" h="153670">
                <a:moveTo>
                  <a:pt x="3555492" y="76581"/>
                </a:moveTo>
                <a:lnTo>
                  <a:pt x="3504438" y="153161"/>
                </a:lnTo>
                <a:lnTo>
                  <a:pt x="3606546" y="102107"/>
                </a:lnTo>
                <a:lnTo>
                  <a:pt x="3555492" y="102107"/>
                </a:lnTo>
                <a:lnTo>
                  <a:pt x="3555492" y="76581"/>
                </a:lnTo>
                <a:close/>
              </a:path>
              <a:path w="3657600" h="153670">
                <a:moveTo>
                  <a:pt x="3538474" y="51054"/>
                </a:moveTo>
                <a:lnTo>
                  <a:pt x="0" y="51054"/>
                </a:lnTo>
                <a:lnTo>
                  <a:pt x="0" y="102107"/>
                </a:lnTo>
                <a:lnTo>
                  <a:pt x="3538474" y="102107"/>
                </a:lnTo>
                <a:lnTo>
                  <a:pt x="3555492" y="76581"/>
                </a:lnTo>
                <a:lnTo>
                  <a:pt x="3538474" y="51054"/>
                </a:lnTo>
                <a:close/>
              </a:path>
              <a:path w="3657600" h="153670">
                <a:moveTo>
                  <a:pt x="3606546" y="51054"/>
                </a:moveTo>
                <a:lnTo>
                  <a:pt x="3555492" y="51054"/>
                </a:lnTo>
                <a:lnTo>
                  <a:pt x="3555492" y="102107"/>
                </a:lnTo>
                <a:lnTo>
                  <a:pt x="3606546" y="102107"/>
                </a:lnTo>
                <a:lnTo>
                  <a:pt x="3657600" y="76581"/>
                </a:lnTo>
                <a:lnTo>
                  <a:pt x="3606546" y="51054"/>
                </a:lnTo>
                <a:close/>
              </a:path>
              <a:path w="3657600" h="153670">
                <a:moveTo>
                  <a:pt x="3504438" y="0"/>
                </a:moveTo>
                <a:lnTo>
                  <a:pt x="3555492" y="76581"/>
                </a:lnTo>
                <a:lnTo>
                  <a:pt x="3555492" y="51054"/>
                </a:lnTo>
                <a:lnTo>
                  <a:pt x="3606546" y="51054"/>
                </a:lnTo>
                <a:lnTo>
                  <a:pt x="3504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69183" y="3505200"/>
            <a:ext cx="3200400" cy="153670"/>
          </a:xfrm>
          <a:custGeom>
            <a:avLst/>
            <a:gdLst/>
            <a:ahLst/>
            <a:cxnLst/>
            <a:rect l="l" t="t" r="r" b="b"/>
            <a:pathLst>
              <a:path w="3200400" h="153670">
                <a:moveTo>
                  <a:pt x="3098291" y="76580"/>
                </a:moveTo>
                <a:lnTo>
                  <a:pt x="3047238" y="153162"/>
                </a:lnTo>
                <a:lnTo>
                  <a:pt x="3149345" y="102107"/>
                </a:lnTo>
                <a:lnTo>
                  <a:pt x="3098291" y="102107"/>
                </a:lnTo>
                <a:lnTo>
                  <a:pt x="3098291" y="76580"/>
                </a:lnTo>
                <a:close/>
              </a:path>
              <a:path w="3200400" h="153670">
                <a:moveTo>
                  <a:pt x="3081274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3081274" y="102107"/>
                </a:lnTo>
                <a:lnTo>
                  <a:pt x="3098291" y="76580"/>
                </a:lnTo>
                <a:lnTo>
                  <a:pt x="3081274" y="51053"/>
                </a:lnTo>
                <a:close/>
              </a:path>
              <a:path w="3200400" h="153670">
                <a:moveTo>
                  <a:pt x="3149345" y="51053"/>
                </a:moveTo>
                <a:lnTo>
                  <a:pt x="3098291" y="51053"/>
                </a:lnTo>
                <a:lnTo>
                  <a:pt x="3098291" y="102107"/>
                </a:lnTo>
                <a:lnTo>
                  <a:pt x="3149345" y="102107"/>
                </a:lnTo>
                <a:lnTo>
                  <a:pt x="3200399" y="76580"/>
                </a:lnTo>
                <a:lnTo>
                  <a:pt x="3149345" y="51053"/>
                </a:lnTo>
                <a:close/>
              </a:path>
              <a:path w="3200400" h="153670">
                <a:moveTo>
                  <a:pt x="3047238" y="0"/>
                </a:moveTo>
                <a:lnTo>
                  <a:pt x="3098291" y="76580"/>
                </a:lnTo>
                <a:lnTo>
                  <a:pt x="3098291" y="51053"/>
                </a:lnTo>
                <a:lnTo>
                  <a:pt x="3149345" y="51053"/>
                </a:lnTo>
                <a:lnTo>
                  <a:pt x="3047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" name="object 10"/>
          <p:cNvGrpSpPr/>
          <p:nvPr/>
        </p:nvGrpSpPr>
        <p:grpSpPr>
          <a:xfrm>
            <a:off x="397002" y="3886580"/>
            <a:ext cx="7848600" cy="2133600"/>
            <a:chOff x="397002" y="3886580"/>
            <a:chExt cx="7848600" cy="2133600"/>
          </a:xfrm>
        </p:grpSpPr>
        <p:sp>
          <p:nvSpPr>
            <p:cNvPr id="11" name="object 11"/>
            <p:cNvSpPr/>
            <p:nvPr/>
          </p:nvSpPr>
          <p:spPr>
            <a:xfrm>
              <a:off x="2225802" y="3886580"/>
              <a:ext cx="5030470" cy="2133600"/>
            </a:xfrm>
            <a:custGeom>
              <a:avLst/>
              <a:gdLst/>
              <a:ahLst/>
              <a:cxnLst/>
              <a:rect l="l" t="t" r="r" b="b"/>
              <a:pathLst>
                <a:path w="5030470" h="2133600">
                  <a:moveTo>
                    <a:pt x="153162" y="1980438"/>
                  </a:moveTo>
                  <a:lnTo>
                    <a:pt x="102108" y="2014474"/>
                  </a:lnTo>
                  <a:lnTo>
                    <a:pt x="76581" y="2031492"/>
                  </a:lnTo>
                  <a:lnTo>
                    <a:pt x="102095" y="2014474"/>
                  </a:lnTo>
                  <a:lnTo>
                    <a:pt x="102108" y="0"/>
                  </a:lnTo>
                  <a:lnTo>
                    <a:pt x="51054" y="0"/>
                  </a:lnTo>
                  <a:lnTo>
                    <a:pt x="51054" y="2014474"/>
                  </a:lnTo>
                  <a:lnTo>
                    <a:pt x="0" y="1980438"/>
                  </a:lnTo>
                  <a:lnTo>
                    <a:pt x="76581" y="2133600"/>
                  </a:lnTo>
                  <a:lnTo>
                    <a:pt x="127635" y="2031492"/>
                  </a:lnTo>
                  <a:lnTo>
                    <a:pt x="153162" y="1980438"/>
                  </a:lnTo>
                  <a:close/>
                </a:path>
                <a:path w="5030470" h="2133600">
                  <a:moveTo>
                    <a:pt x="5029962" y="1980438"/>
                  </a:moveTo>
                  <a:lnTo>
                    <a:pt x="4978908" y="2014486"/>
                  </a:lnTo>
                  <a:lnTo>
                    <a:pt x="4978908" y="0"/>
                  </a:lnTo>
                  <a:lnTo>
                    <a:pt x="4927854" y="0"/>
                  </a:lnTo>
                  <a:lnTo>
                    <a:pt x="4927854" y="2014486"/>
                  </a:lnTo>
                  <a:lnTo>
                    <a:pt x="4876800" y="1980438"/>
                  </a:lnTo>
                  <a:lnTo>
                    <a:pt x="4953381" y="2133600"/>
                  </a:lnTo>
                  <a:lnTo>
                    <a:pt x="5004435" y="2031492"/>
                  </a:lnTo>
                  <a:lnTo>
                    <a:pt x="5029962" y="1980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02" y="5029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28956">
              <a:solidFill>
                <a:srgbClr val="1F487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102" y="4350258"/>
            <a:ext cx="18605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Representation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45" dirty="0">
                <a:solidFill>
                  <a:srgbClr val="1F487C"/>
                </a:solidFill>
                <a:latin typeface="Times New Roman"/>
                <a:cs typeface="Times New Roman"/>
              </a:rPr>
              <a:t>World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00739" y="4305808"/>
            <a:ext cx="363220" cy="12617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i="1" dirty="0">
                <a:latin typeface="Times New Roman"/>
                <a:cs typeface="Times New Roman"/>
              </a:rPr>
              <a:t>Semantics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8047" y="4305808"/>
            <a:ext cx="363220" cy="12617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i="1" dirty="0">
                <a:latin typeface="Times New Roman"/>
                <a:cs typeface="Times New Roman"/>
              </a:rPr>
              <a:t>Semantics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1196" y="3146805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Infe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616" y="35306"/>
            <a:ext cx="7315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Propositional </a:t>
            </a:r>
            <a:r>
              <a:rPr spc="-5" dirty="0"/>
              <a:t>Logic:</a:t>
            </a:r>
            <a:r>
              <a:rPr spc="60" dirty="0"/>
              <a:t> </a:t>
            </a:r>
            <a:r>
              <a:rPr b="1" spc="-5" dirty="0">
                <a:latin typeface="Carlito"/>
                <a:cs typeface="Carlito"/>
              </a:rPr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11906"/>
            <a:ext cx="7887970" cy="164274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  <a:tab pos="3197860" algn="l"/>
              </a:tabLst>
            </a:pPr>
            <a:r>
              <a:rPr sz="3200" spc="-10" dirty="0">
                <a:latin typeface="Arial"/>
                <a:cs typeface="Arial"/>
              </a:rPr>
              <a:t>“Interpretation”	</a:t>
            </a:r>
            <a:r>
              <a:rPr sz="3200" spc="-50" dirty="0">
                <a:latin typeface="Arial"/>
                <a:cs typeface="Arial"/>
              </a:rPr>
              <a:t>(or </a:t>
            </a:r>
            <a:r>
              <a:rPr sz="3200" spc="-100" dirty="0">
                <a:latin typeface="Arial"/>
                <a:cs typeface="Arial"/>
              </a:rPr>
              <a:t>“possible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world”)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Assignment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variable either </a:t>
            </a:r>
            <a:r>
              <a:rPr sz="2800" dirty="0">
                <a:latin typeface="Carlito"/>
                <a:cs typeface="Carlito"/>
              </a:rPr>
              <a:t>T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Assignment of </a:t>
            </a:r>
            <a:r>
              <a:rPr sz="2800" dirty="0">
                <a:latin typeface="Carlito"/>
                <a:cs typeface="Carlito"/>
              </a:rPr>
              <a:t>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dirty="0">
                <a:latin typeface="Carlito"/>
                <a:cs typeface="Carlito"/>
              </a:rPr>
              <a:t>F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connective </a:t>
            </a:r>
            <a:r>
              <a:rPr sz="2800" dirty="0">
                <a:latin typeface="Carlito"/>
                <a:cs typeface="Carlito"/>
              </a:rPr>
              <a:t>via </a:t>
            </a:r>
            <a:r>
              <a:rPr sz="2800" spc="-10" dirty="0">
                <a:latin typeface="Carlito"/>
                <a:cs typeface="Carlito"/>
              </a:rPr>
              <a:t>defns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0358" y="4038980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7739" y="4520946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8594" y="3606291"/>
            <a:ext cx="222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73958" y="4038980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01594" y="4520946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194" y="3606291"/>
            <a:ext cx="222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591" y="5144008"/>
            <a:ext cx="801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1F487C"/>
                </a:solidFill>
                <a:latin typeface="Symbol"/>
                <a:cs typeface="Symbol"/>
              </a:rPr>
              <a:t></a:t>
            </a:r>
            <a:r>
              <a:rPr sz="3200" spc="-3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5446" y="5144008"/>
            <a:ext cx="801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1F487C"/>
                </a:solidFill>
                <a:latin typeface="Symbol"/>
                <a:cs typeface="Symbol"/>
              </a:rPr>
              <a:t></a:t>
            </a:r>
            <a:r>
              <a:rPr sz="3200" spc="-3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187" y="416052"/>
            <a:ext cx="3357625" cy="2031325"/>
          </a:xfrm>
        </p:spPr>
        <p:txBody>
          <a:bodyPr/>
          <a:lstStyle/>
          <a:p>
            <a:r>
              <a:rPr lang="en-US" altLang="en-US" dirty="0"/>
              <a:t>Truth tables for connectives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1277938" y="1885950"/>
            <a:ext cx="57721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7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1356</Words>
  <Application>Microsoft Office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Carlito</vt:lpstr>
      <vt:lpstr>Comic Sans MS</vt:lpstr>
      <vt:lpstr>Courier New</vt:lpstr>
      <vt:lpstr>Symbol</vt:lpstr>
      <vt:lpstr>Times New Roman</vt:lpstr>
      <vt:lpstr>Wingdings</vt:lpstr>
      <vt:lpstr>Office Theme</vt:lpstr>
      <vt:lpstr>Logic in AI Chapter 7</vt:lpstr>
      <vt:lpstr>Knowledge Representation</vt:lpstr>
      <vt:lpstr>Basic Idea of Logic</vt:lpstr>
      <vt:lpstr>Knowledge bases</vt:lpstr>
      <vt:lpstr>Propositional Logic</vt:lpstr>
      <vt:lpstr>Propositional Logic: Syntax</vt:lpstr>
      <vt:lpstr>Semantics</vt:lpstr>
      <vt:lpstr>Propositional Logic: SEMANTICS</vt:lpstr>
      <vt:lpstr>Truth tables for connectives</vt:lpstr>
      <vt:lpstr>Logical equivalence (using truth table)</vt:lpstr>
      <vt:lpstr>Satisfiability, Validity, &amp; Entailment</vt:lpstr>
      <vt:lpstr>Examples</vt:lpstr>
      <vt:lpstr>Notation</vt:lpstr>
      <vt:lpstr>Reasoning Tasks</vt:lpstr>
      <vt:lpstr>Special Syntactic Forms</vt:lpstr>
      <vt:lpstr>Propositional Logic: Inference</vt:lpstr>
      <vt:lpstr>Inference 1: Forward Chaining</vt:lpstr>
      <vt:lpstr>Example : Prove Q is true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Backward chaining</vt:lpstr>
      <vt:lpstr>Backward chaining example</vt:lpstr>
      <vt:lpstr>Backward chaining example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Conversion to CNF</vt:lpstr>
      <vt:lpstr>Inference 2: Resolution [Robinson 1965]</vt:lpstr>
      <vt:lpstr>Resolution subsumes Modus Ponens</vt:lpstr>
      <vt:lpstr>If Will goes, Jane will go ~W V J</vt:lpstr>
      <vt:lpstr>Resolution</vt:lpstr>
      <vt:lpstr>Search in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</dc:title>
  <dc:creator>friedman</dc:creator>
  <cp:lastModifiedBy>jyotsana grover</cp:lastModifiedBy>
  <cp:revision>9</cp:revision>
  <dcterms:created xsi:type="dcterms:W3CDTF">2020-12-12T10:23:27Z</dcterms:created>
  <dcterms:modified xsi:type="dcterms:W3CDTF">2020-12-14T12:39:27Z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2020-12-12T00:00:00Z</vt:filetime>
  </property>
</Properties>
</file>