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694" r:id="rId3"/>
    <p:sldId id="695" r:id="rId4"/>
    <p:sldId id="696" r:id="rId5"/>
    <p:sldId id="698" r:id="rId6"/>
    <p:sldId id="699" r:id="rId7"/>
    <p:sldId id="700" r:id="rId8"/>
    <p:sldId id="702" r:id="rId9"/>
    <p:sldId id="704" r:id="rId10"/>
    <p:sldId id="705" r:id="rId11"/>
    <p:sldId id="706" r:id="rId12"/>
    <p:sldId id="707" r:id="rId13"/>
    <p:sldId id="708" r:id="rId14"/>
    <p:sldId id="709" r:id="rId15"/>
    <p:sldId id="728" r:id="rId16"/>
    <p:sldId id="729" r:id="rId17"/>
    <p:sldId id="721" r:id="rId18"/>
    <p:sldId id="725" r:id="rId19"/>
    <p:sldId id="298" r:id="rId20"/>
    <p:sldId id="271" r:id="rId21"/>
    <p:sldId id="300" r:id="rId22"/>
    <p:sldId id="731" r:id="rId23"/>
    <p:sldId id="733" r:id="rId24"/>
    <p:sldId id="732" r:id="rId25"/>
    <p:sldId id="730" r:id="rId26"/>
    <p:sldId id="726" r:id="rId27"/>
    <p:sldId id="692" r:id="rId2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99"/>
    <a:srgbClr val="FF0000"/>
    <a:srgbClr val="EBA905"/>
    <a:srgbClr val="00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Objects="1">
      <p:cViewPr varScale="1">
        <p:scale>
          <a:sx n="72" d="100"/>
          <a:sy n="72" d="100"/>
        </p:scale>
        <p:origin x="660" y="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32F6615-4AF5-46CC-9B7D-B5ACA5CA8634}" type="datetimeFigureOut">
              <a:rPr lang="en-US"/>
              <a:pPr>
                <a:defRPr/>
              </a:pPr>
              <a:t>1/11/2021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57DE68-661E-422A-8D1B-55B53F5EFF09}" type="slidenum">
              <a:rPr lang="en-US"/>
              <a:pPr>
                <a:defRPr/>
              </a:pPr>
              <a:t>‹#›</a:t>
            </a:fld>
            <a:endParaRPr lang="en-US"/>
          </a:p>
        </p:txBody>
      </p:sp>
    </p:spTree>
    <p:extLst>
      <p:ext uri="{BB962C8B-B14F-4D97-AF65-F5344CB8AC3E}">
        <p14:creationId xmlns:p14="http://schemas.microsoft.com/office/powerpoint/2010/main" val="4060475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57DE68-661E-422A-8D1B-55B53F5EFF09}" type="slidenum">
              <a:rPr lang="en-US" smtClean="0"/>
              <a:pPr>
                <a:defRPr/>
              </a:pPr>
              <a:t>1</a:t>
            </a:fld>
            <a:endParaRPr lang="en-US" dirty="0"/>
          </a:p>
        </p:txBody>
      </p:sp>
    </p:spTree>
    <p:extLst>
      <p:ext uri="{BB962C8B-B14F-4D97-AF65-F5344CB8AC3E}">
        <p14:creationId xmlns:p14="http://schemas.microsoft.com/office/powerpoint/2010/main" val="425885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10</a:t>
            </a:fld>
            <a:endParaRPr lang="en-US" sz="1300"/>
          </a:p>
        </p:txBody>
      </p:sp>
    </p:spTree>
    <p:extLst>
      <p:ext uri="{BB962C8B-B14F-4D97-AF65-F5344CB8AC3E}">
        <p14:creationId xmlns:p14="http://schemas.microsoft.com/office/powerpoint/2010/main" val="230663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DF9EA3B-A6B4-4480-871C-768577262871}" type="datetime8">
              <a:rPr lang="en-US" smtClean="0"/>
              <a:t>1/11/2021 9:43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4874A-9F9C-412B-8B59-7BB7BD4CCB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C1065D61-C598-4869-9539-1A7525BFD612}" type="datetime8">
              <a:rPr lang="en-US" smtClean="0"/>
              <a:t>1/11/2021 9:43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2279BF-7C38-49CF-A937-48071A4103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0272A242-6C7B-4349-8F5B-BB59132DB6C2}" type="datetime8">
              <a:rPr lang="en-US" smtClean="0"/>
              <a:t>1/11/2021 9:43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636E2-C54D-4D84-839B-83170FDE6B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002060"/>
                </a:solidFill>
                <a:latin typeface="Adobe Caslon Pro Bold" pitchFamily="18"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defRPr sz="3200">
                <a:solidFill>
                  <a:srgbClr val="002060"/>
                </a:solidFill>
                <a:latin typeface="Adobe Caslon Pro" pitchFamily="18" charset="0"/>
              </a:defRPr>
            </a:lvl1pPr>
            <a:lvl2pPr>
              <a:defRPr sz="3200">
                <a:solidFill>
                  <a:srgbClr val="002060"/>
                </a:solidFill>
                <a:latin typeface="Adobe Caslon Pro" pitchFamily="18" charset="0"/>
              </a:defRPr>
            </a:lvl2pPr>
            <a:lvl3pPr>
              <a:defRPr sz="3200">
                <a:solidFill>
                  <a:srgbClr val="002060"/>
                </a:solidFill>
                <a:latin typeface="Adobe Caslon Pro" pitchFamily="18" charset="0"/>
              </a:defRPr>
            </a:lvl3pPr>
            <a:lvl4pPr>
              <a:defRPr sz="3200">
                <a:solidFill>
                  <a:srgbClr val="002060"/>
                </a:solidFill>
                <a:latin typeface="Adobe Caslon Pro" pitchFamily="18" charset="0"/>
              </a:defRPr>
            </a:lvl4pPr>
            <a:lvl5pPr>
              <a:defRPr sz="3200">
                <a:solidFill>
                  <a:srgbClr val="002060"/>
                </a:solidFill>
                <a:latin typeface="Adobe Caslon Pro"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61F5D77-1E5A-4F07-883A-EEEAA30ED5DE}" type="datetime8">
              <a:rPr lang="en-US" smtClean="0"/>
              <a:t>1/11/2021 9:43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CD2F88-8A41-4E7F-9278-91FE67E35F9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41EA568B-09C0-4E41-BC7A-361F8BBCE6EC}" type="datetime8">
              <a:rPr lang="en-US" smtClean="0"/>
              <a:t>1/11/2021 9:43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D8AA93-391F-4BF1-AB24-EE1C188117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C2CB924D-835E-4ED8-9EB1-71D466AF358D}" type="datetime8">
              <a:rPr lang="en-US" smtClean="0"/>
              <a:t>1/11/2021 9:43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CB9EF8F-76BF-4C1E-800D-331B123EDED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00D7A16-97C1-4482-A9C9-3BED5E165B2D}" type="datetime8">
              <a:rPr lang="en-US" smtClean="0"/>
              <a:t>1/11/2021 9:43 PM</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EA3E7E-5A1B-47E5-978D-1F4346EAB9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8DE2AB-E656-4936-A29D-A98D8E201392}" type="datetime8">
              <a:rPr lang="en-US" smtClean="0"/>
              <a:t>1/11/2021 9:43 PM</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149D76F-CB32-479A-B956-6E7A4C40D2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F2A109-766C-40E2-AEB8-684A936F05EB}" type="datetime8">
              <a:rPr lang="en-US" smtClean="0"/>
              <a:t>1/11/2021 9:43 PM</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D59A8A-7DBD-46DB-811A-0FD3F62D594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51514F99-721A-4094-B0F5-54E6E13F4131}" type="datetime8">
              <a:rPr lang="en-US" smtClean="0"/>
              <a:t>1/11/2021 9:43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EF6F4D-7262-49C8-A02A-33CDA8E5A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F177ACB-2DF3-4242-801F-33277EAE7598}" type="datetime8">
              <a:rPr lang="en-US" smtClean="0"/>
              <a:t>1/11/2021 9:43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7094D3-A18E-4A55-B245-DB9F8591AA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0" y="1"/>
            <a:ext cx="9400117" cy="112553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4099" name="Text Placeholder 2"/>
          <p:cNvSpPr>
            <a:spLocks noGrp="1"/>
          </p:cNvSpPr>
          <p:nvPr>
            <p:ph type="body" idx="1"/>
          </p:nvPr>
        </p:nvSpPr>
        <p:spPr bwMode="auto">
          <a:xfrm>
            <a:off x="609600" y="1600202"/>
            <a:ext cx="866986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2774947" y="649290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2C52257-2E47-4ADB-898E-BD0D60038B04}" type="datetime8">
              <a:rPr lang="en-US" smtClean="0"/>
              <a:t>1/11/2021 9:43 PM</a:t>
            </a:fld>
            <a:endParaRPr lang="en-US"/>
          </a:p>
        </p:txBody>
      </p:sp>
      <p:sp>
        <p:nvSpPr>
          <p:cNvPr id="5" name="Footer Placeholder 4"/>
          <p:cNvSpPr>
            <a:spLocks noGrp="1"/>
          </p:cNvSpPr>
          <p:nvPr>
            <p:ph type="ftr" sz="quarter" idx="3"/>
          </p:nvPr>
        </p:nvSpPr>
        <p:spPr>
          <a:xfrm>
            <a:off x="6286501" y="649290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0668032" y="6492901"/>
            <a:ext cx="133350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46B3258-B9C0-4096-B6BF-26A4F5876958}" type="slidenum">
              <a:rPr lang="en-US"/>
              <a:pPr>
                <a:defRPr/>
              </a:pPr>
              <a:t>‹#›</a:t>
            </a:fld>
            <a:endParaRPr lang="en-US"/>
          </a:p>
        </p:txBody>
      </p:sp>
      <p:pic>
        <p:nvPicPr>
          <p:cNvPr id="7" name="Picture 15" descr="Picture 7.png"/>
          <p:cNvPicPr>
            <a:picLocks noChangeAspect="1"/>
          </p:cNvPicPr>
          <p:nvPr userDrawn="1"/>
        </p:nvPicPr>
        <p:blipFill>
          <a:blip r:embed="rId13"/>
          <a:srcRect l="1923" b="5336"/>
          <a:stretch>
            <a:fillRect/>
          </a:stretch>
        </p:blipFill>
        <p:spPr bwMode="auto">
          <a:xfrm>
            <a:off x="9740900" y="-23"/>
            <a:ext cx="2429933" cy="642516"/>
          </a:xfrm>
          <a:prstGeom prst="rect">
            <a:avLst/>
          </a:prstGeom>
          <a:noFill/>
          <a:ln w="9525">
            <a:noFill/>
            <a:miter lim="800000"/>
            <a:headEnd/>
            <a:tailEnd/>
          </a:ln>
        </p:spPr>
      </p:pic>
      <p:sp>
        <p:nvSpPr>
          <p:cNvPr id="8" name="Rectangle 7"/>
          <p:cNvSpPr/>
          <p:nvPr userDrawn="1"/>
        </p:nvSpPr>
        <p:spPr>
          <a:xfrm>
            <a:off x="6174318" y="6459539"/>
            <a:ext cx="3105149"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9209621" y="6459539"/>
            <a:ext cx="2982383" cy="4603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779187" y="6459539"/>
            <a:ext cx="3439583"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0"/>
          <p:cNvGrpSpPr/>
          <p:nvPr userDrawn="1"/>
        </p:nvGrpSpPr>
        <p:grpSpPr>
          <a:xfrm>
            <a:off x="-12699" y="2"/>
            <a:ext cx="9412817" cy="1173163"/>
            <a:chOff x="-9525" y="0"/>
            <a:chExt cx="7059613" cy="1173163"/>
          </a:xfrm>
        </p:grpSpPr>
        <p:sp>
          <p:nvSpPr>
            <p:cNvPr id="12" name="Title 1"/>
            <p:cNvSpPr txBox="1">
              <a:spLocks/>
            </p:cNvSpPr>
            <p:nvPr/>
          </p:nvSpPr>
          <p:spPr bwMode="auto">
            <a:xfrm>
              <a:off x="0" y="0"/>
              <a:ext cx="7050088" cy="1125538"/>
            </a:xfrm>
            <a:prstGeom prst="rect">
              <a:avLst/>
            </a:prstGeom>
            <a:solidFill>
              <a:srgbClr val="FFFF00"/>
            </a:solid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44000" algn="l" fontAlgn="b">
                <a:lnSpc>
                  <a:spcPct val="150000"/>
                </a:lnSpc>
                <a:spcBef>
                  <a:spcPts val="600"/>
                </a:spcBef>
              </a:pPr>
              <a:r>
                <a:rPr lang="en-US" sz="3600" b="1" dirty="0">
                  <a:solidFill>
                    <a:srgbClr val="002060"/>
                  </a:solidFill>
                  <a:latin typeface="Adobe Caslon Pro Bold" pitchFamily="18" charset="0"/>
                </a:rPr>
                <a:t> </a:t>
              </a:r>
              <a:endParaRPr lang="en-IN" sz="3600" b="1" dirty="0">
                <a:solidFill>
                  <a:srgbClr val="002060"/>
                </a:solidFill>
                <a:latin typeface="Adobe Caslon Pro Bold" pitchFamily="18" charset="0"/>
              </a:endParaRPr>
            </a:p>
          </p:txBody>
        </p:sp>
        <p:sp>
          <p:nvSpPr>
            <p:cNvPr id="13" name="Rectangle 12"/>
            <p:cNvSpPr/>
            <p:nvPr/>
          </p:nvSpPr>
          <p:spPr>
            <a:xfrm>
              <a:off x="2536825" y="1125538"/>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4814888" y="1125538"/>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9525" y="1125538"/>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6" name="TextBox 12"/>
          <p:cNvSpPr txBox="1">
            <a:spLocks noChangeArrowheads="1"/>
          </p:cNvSpPr>
          <p:nvPr userDrawn="1"/>
        </p:nvSpPr>
        <p:spPr bwMode="auto">
          <a:xfrm>
            <a:off x="9694353" y="571483"/>
            <a:ext cx="2696675" cy="492443"/>
          </a:xfrm>
          <a:prstGeom prst="rect">
            <a:avLst/>
          </a:prstGeom>
          <a:noFill/>
          <a:ln w="9525">
            <a:noFill/>
            <a:miter lim="800000"/>
            <a:headEnd/>
            <a:tailEnd/>
          </a:ln>
        </p:spPr>
        <p:txBody>
          <a:bodyPr wrap="square">
            <a:spAutoFit/>
          </a:bodyPr>
          <a:lstStyle/>
          <a:p>
            <a:r>
              <a:rPr lang="en-US" sz="2600" b="1" dirty="0">
                <a:solidFill>
                  <a:srgbClr val="000099"/>
                </a:solidFill>
                <a:latin typeface="Helvetica" pitchFamily="34" charset="0"/>
                <a:cs typeface="Helvetica" pitchFamily="34" charset="0"/>
              </a:rPr>
              <a:t>BITS</a:t>
            </a:r>
            <a:r>
              <a:rPr lang="en-US" sz="2600" b="1" dirty="0">
                <a:solidFill>
                  <a:srgbClr val="000099"/>
                </a:solidFill>
                <a:latin typeface="Helvetica Neue"/>
                <a:ea typeface="Helvetica Neue"/>
                <a:cs typeface="Helvetica Neue"/>
              </a:rPr>
              <a:t> </a:t>
            </a:r>
            <a:r>
              <a:rPr lang="en-US" sz="2600" dirty="0">
                <a:solidFill>
                  <a:srgbClr val="000099"/>
                </a:solidFill>
                <a:latin typeface="Helvetica" pitchFamily="34" charset="0"/>
                <a:cs typeface="Helvetica" pitchFamily="34" charset="0"/>
              </a:rPr>
              <a:t>Pilani</a:t>
            </a:r>
          </a:p>
        </p:txBody>
      </p:sp>
      <p:sp>
        <p:nvSpPr>
          <p:cNvPr id="17" name="TextBox 13"/>
          <p:cNvSpPr txBox="1">
            <a:spLocks noChangeArrowheads="1"/>
          </p:cNvSpPr>
          <p:nvPr userDrawn="1"/>
        </p:nvSpPr>
        <p:spPr bwMode="auto">
          <a:xfrm>
            <a:off x="9696400" y="946915"/>
            <a:ext cx="2182281" cy="307777"/>
          </a:xfrm>
          <a:prstGeom prst="rect">
            <a:avLst/>
          </a:prstGeom>
          <a:noFill/>
          <a:ln w="9525">
            <a:noFill/>
            <a:miter lim="800000"/>
            <a:headEnd/>
            <a:tailEnd/>
          </a:ln>
        </p:spPr>
        <p:txBody>
          <a:bodyPr wrap="square">
            <a:spAutoFit/>
          </a:bodyPr>
          <a:lstStyle/>
          <a:p>
            <a:r>
              <a:rPr lang="en-US" sz="1400" dirty="0">
                <a:solidFill>
                  <a:srgbClr val="000099"/>
                </a:solidFill>
                <a:latin typeface="Helvetica" pitchFamily="34" charset="0"/>
                <a:cs typeface="Helvetica" pitchFamily="34" charset="0"/>
              </a:rPr>
              <a:t>Pilani Campus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1pPr>
      <a:lvl2pPr marL="742950" indent="-28575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2pPr>
      <a:lvl3pPr marL="1143000" indent="-2286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3pPr>
      <a:lvl4pPr marL="1600200" indent="-2286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4pPr>
      <a:lvl5pPr marL="2057400" indent="-2286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xml"/><Relationship Id="rId7" Type="http://schemas.openxmlformats.org/officeDocument/2006/relationships/image" Target="../media/image16.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jp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9" descr="11942.jpg"/>
          <p:cNvPicPr>
            <a:picLocks noChangeAspect="1"/>
          </p:cNvPicPr>
          <p:nvPr/>
        </p:nvPicPr>
        <p:blipFill rotWithShape="1">
          <a:blip r:embed="rId3">
            <a:lum bright="-20000" contrast="22000"/>
          </a:blip>
          <a:srcRect t="5436" b="48065"/>
          <a:stretch/>
        </p:blipFill>
        <p:spPr bwMode="auto">
          <a:xfrm>
            <a:off x="-15375" y="-2410"/>
            <a:ext cx="12191999" cy="7029426"/>
          </a:xfrm>
          <a:prstGeom prst="rect">
            <a:avLst/>
          </a:prstGeom>
          <a:solidFill>
            <a:schemeClr val="bg2">
              <a:lumMod val="75000"/>
            </a:schemeClr>
          </a:solidFill>
          <a:ln w="9525">
            <a:noFill/>
            <a:miter lim="800000"/>
            <a:headEnd/>
            <a:tailEnd/>
          </a:ln>
        </p:spPr>
      </p:pic>
      <p:grpSp>
        <p:nvGrpSpPr>
          <p:cNvPr id="18" name="Group 17"/>
          <p:cNvGrpSpPr/>
          <p:nvPr/>
        </p:nvGrpSpPr>
        <p:grpSpPr>
          <a:xfrm>
            <a:off x="10075256" y="714358"/>
            <a:ext cx="1853392" cy="645915"/>
            <a:chOff x="6810375" y="833438"/>
            <a:chExt cx="1853392" cy="645915"/>
          </a:xfrm>
        </p:grpSpPr>
        <p:sp>
          <p:nvSpPr>
            <p:cNvPr id="5130" name="TextBox 12"/>
            <p:cNvSpPr txBox="1">
              <a:spLocks noChangeArrowheads="1"/>
            </p:cNvSpPr>
            <p:nvPr/>
          </p:nvSpPr>
          <p:spPr bwMode="auto">
            <a:xfrm>
              <a:off x="6810375" y="833438"/>
              <a:ext cx="1853392" cy="492443"/>
            </a:xfrm>
            <a:prstGeom prst="rect">
              <a:avLst/>
            </a:prstGeom>
            <a:noFill/>
            <a:ln w="9525">
              <a:noFill/>
              <a:miter lim="800000"/>
              <a:headEnd/>
              <a:tailEnd/>
            </a:ln>
          </p:spPr>
          <p:txBody>
            <a:bodyPr wrap="none">
              <a:spAutoFit/>
            </a:bodyPr>
            <a:lstStyle/>
            <a:p>
              <a:r>
                <a:rPr lang="en-US" sz="2600" b="1" dirty="0">
                  <a:solidFill>
                    <a:srgbClr val="FFFFFF"/>
                  </a:solidFill>
                  <a:latin typeface="Helvetica" pitchFamily="34" charset="0"/>
                  <a:cs typeface="Helvetica" pitchFamily="34" charset="0"/>
                </a:rPr>
                <a:t>BITS</a:t>
              </a:r>
              <a:r>
                <a:rPr lang="en-US" sz="2600" b="1" dirty="0">
                  <a:solidFill>
                    <a:srgbClr val="FFFFFF"/>
                  </a:solidFill>
                  <a:latin typeface="Helvetica Neue"/>
                  <a:ea typeface="Helvetica Neue"/>
                  <a:cs typeface="Helvetica Neue"/>
                </a:rPr>
                <a:t> </a:t>
              </a:r>
              <a:r>
                <a:rPr lang="en-US" sz="2600" dirty="0">
                  <a:solidFill>
                    <a:srgbClr val="FFFFFF"/>
                  </a:solidFill>
                  <a:latin typeface="Helvetica" pitchFamily="34" charset="0"/>
                  <a:cs typeface="Helvetica" pitchFamily="34" charset="0"/>
                </a:rPr>
                <a:t>Pilani</a:t>
              </a:r>
            </a:p>
          </p:txBody>
        </p:sp>
        <p:sp>
          <p:nvSpPr>
            <p:cNvPr id="5131" name="TextBox 13"/>
            <p:cNvSpPr txBox="1">
              <a:spLocks noChangeArrowheads="1"/>
            </p:cNvSpPr>
            <p:nvPr/>
          </p:nvSpPr>
          <p:spPr bwMode="auto">
            <a:xfrm>
              <a:off x="7312025" y="1171576"/>
              <a:ext cx="1340432" cy="307777"/>
            </a:xfrm>
            <a:prstGeom prst="rect">
              <a:avLst/>
            </a:prstGeom>
            <a:noFill/>
            <a:ln w="9525">
              <a:noFill/>
              <a:miter lim="800000"/>
              <a:headEnd/>
              <a:tailEnd/>
            </a:ln>
          </p:spPr>
          <p:txBody>
            <a:bodyPr wrap="none">
              <a:spAutoFit/>
            </a:bodyPr>
            <a:lstStyle/>
            <a:p>
              <a:r>
                <a:rPr lang="en-US" sz="1400" dirty="0">
                  <a:solidFill>
                    <a:srgbClr val="FFFFFF"/>
                  </a:solidFill>
                  <a:latin typeface="Helvetica" pitchFamily="34" charset="0"/>
                  <a:cs typeface="Helvetica" pitchFamily="34" charset="0"/>
                </a:rPr>
                <a:t>Pilani Campus</a:t>
              </a:r>
              <a:endParaRPr lang="en-US" sz="1400" dirty="0">
                <a:latin typeface="Helvetica" pitchFamily="34" charset="0"/>
                <a:cs typeface="Helvetica" pitchFamily="34" charset="0"/>
              </a:endParaRPr>
            </a:p>
          </p:txBody>
        </p:sp>
      </p:grpSp>
      <p:pic>
        <p:nvPicPr>
          <p:cNvPr id="5132" name="Picture 15" descr="Picture 7.png"/>
          <p:cNvPicPr>
            <a:picLocks noChangeAspect="1"/>
          </p:cNvPicPr>
          <p:nvPr/>
        </p:nvPicPr>
        <p:blipFill>
          <a:blip r:embed="rId4"/>
          <a:srcRect l="1923" b="5336"/>
          <a:stretch>
            <a:fillRect/>
          </a:stretch>
        </p:blipFill>
        <p:spPr bwMode="auto">
          <a:xfrm>
            <a:off x="9667251" y="2"/>
            <a:ext cx="2193925" cy="692151"/>
          </a:xfrm>
          <a:prstGeom prst="rect">
            <a:avLst/>
          </a:prstGeom>
          <a:noFill/>
          <a:ln w="9525">
            <a:noFill/>
            <a:miter lim="800000"/>
            <a:headEnd/>
            <a:tailEnd/>
          </a:ln>
        </p:spPr>
      </p:pic>
      <p:grpSp>
        <p:nvGrpSpPr>
          <p:cNvPr id="3" name="Group 2"/>
          <p:cNvGrpSpPr/>
          <p:nvPr/>
        </p:nvGrpSpPr>
        <p:grpSpPr>
          <a:xfrm>
            <a:off x="-24680" y="3405898"/>
            <a:ext cx="11017224" cy="1841959"/>
            <a:chOff x="-24680" y="5633261"/>
            <a:chExt cx="8145017" cy="1612163"/>
          </a:xfrm>
        </p:grpSpPr>
        <p:sp>
          <p:nvSpPr>
            <p:cNvPr id="23" name="Rectangle 22"/>
            <p:cNvSpPr/>
            <p:nvPr/>
          </p:nvSpPr>
          <p:spPr>
            <a:xfrm>
              <a:off x="2982045" y="7153984"/>
              <a:ext cx="2730649" cy="9144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a:off x="5515250" y="7153984"/>
              <a:ext cx="2605087" cy="9144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 name="Rectangle 24"/>
            <p:cNvSpPr/>
            <p:nvPr/>
          </p:nvSpPr>
          <p:spPr>
            <a:xfrm>
              <a:off x="-24680" y="7153984"/>
              <a:ext cx="3006725" cy="91440"/>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129" name="Picture 11" descr="logo.png"/>
            <p:cNvPicPr>
              <a:picLocks noChangeAspect="1"/>
            </p:cNvPicPr>
            <p:nvPr/>
          </p:nvPicPr>
          <p:blipFill>
            <a:blip r:embed="rId5"/>
            <a:srcRect/>
            <a:stretch>
              <a:fillRect/>
            </a:stretch>
          </p:blipFill>
          <p:spPr bwMode="auto">
            <a:xfrm>
              <a:off x="135026" y="5633261"/>
              <a:ext cx="1277650" cy="1417844"/>
            </a:xfrm>
            <a:prstGeom prst="rect">
              <a:avLst/>
            </a:prstGeom>
            <a:noFill/>
            <a:ln w="9525">
              <a:noFill/>
              <a:miter lim="800000"/>
              <a:headEnd/>
              <a:tailEnd/>
            </a:ln>
          </p:spPr>
        </p:pic>
        <p:sp>
          <p:nvSpPr>
            <p:cNvPr id="26" name="TextBox 25"/>
            <p:cNvSpPr txBox="1"/>
            <p:nvPr/>
          </p:nvSpPr>
          <p:spPr>
            <a:xfrm>
              <a:off x="1519147" y="5753981"/>
              <a:ext cx="5542903" cy="1050580"/>
            </a:xfrm>
            <a:prstGeom prst="rect">
              <a:avLst/>
            </a:prstGeom>
            <a:solidFill>
              <a:srgbClr val="FFFF00"/>
            </a:solidFill>
            <a:ln>
              <a:solidFill>
                <a:schemeClr val="accent1"/>
              </a:solidFill>
            </a:ln>
          </p:spPr>
          <p:txBody>
            <a:bodyPr wrap="square">
              <a:spAutoFit/>
            </a:bodyPr>
            <a:lstStyle/>
            <a:p>
              <a:pPr algn="ctr" fontAlgn="auto">
                <a:spcBef>
                  <a:spcPts val="0"/>
                </a:spcBef>
                <a:spcAft>
                  <a:spcPts val="0"/>
                </a:spcAft>
                <a:defRPr/>
              </a:pPr>
              <a:r>
                <a:rPr lang="en-US" sz="2400" b="1" dirty="0">
                  <a:solidFill>
                    <a:srgbClr val="FF0000"/>
                  </a:solidFill>
                  <a:latin typeface="Adobe Caslon Pro Bold" pitchFamily="18" charset="0"/>
                  <a:cs typeface="Helvetica"/>
                </a:rPr>
                <a:t>DSE CL 557  - Artificial and Computational Intelligence</a:t>
              </a:r>
            </a:p>
            <a:p>
              <a:pPr algn="ctr" fontAlgn="auto">
                <a:spcBef>
                  <a:spcPts val="0"/>
                </a:spcBef>
                <a:spcAft>
                  <a:spcPts val="0"/>
                </a:spcAft>
                <a:defRPr/>
              </a:pPr>
              <a:r>
                <a:rPr lang="en-US" sz="2400" b="1" dirty="0">
                  <a:solidFill>
                    <a:srgbClr val="000099"/>
                  </a:solidFill>
                  <a:latin typeface="Adobe Caslon Pro Bold" pitchFamily="18" charset="0"/>
                  <a:cs typeface="Helvetica"/>
                </a:rPr>
                <a:t>Reasoning over time  – Hidden Markov Model</a:t>
              </a:r>
              <a:endParaRPr lang="en-US" sz="1200" dirty="0">
                <a:solidFill>
                  <a:schemeClr val="tx1">
                    <a:lumMod val="95000"/>
                    <a:lumOff val="5000"/>
                  </a:schemeClr>
                </a:solidFill>
                <a:latin typeface="Palatino Linotype" pitchFamily="18" charset="0"/>
                <a:cs typeface="Helvetica"/>
              </a:endParaRPr>
            </a:p>
          </p:txBody>
        </p:sp>
      </p:grpSp>
      <p:sp>
        <p:nvSpPr>
          <p:cNvPr id="6" name="Rectangle 5"/>
          <p:cNvSpPr/>
          <p:nvPr/>
        </p:nvSpPr>
        <p:spPr>
          <a:xfrm>
            <a:off x="191344" y="5775647"/>
            <a:ext cx="3507563" cy="461665"/>
          </a:xfrm>
          <a:prstGeom prst="rect">
            <a:avLst/>
          </a:prstGeom>
        </p:spPr>
        <p:txBody>
          <a:bodyPr wrap="none">
            <a:spAutoFit/>
          </a:bodyPr>
          <a:lstStyle/>
          <a:p>
            <a:fld id="{FF8EA8C4-DC85-4AF6-93A9-6960CF029261}" type="datetime2">
              <a:rPr lang="en-US" sz="2400">
                <a:solidFill>
                  <a:schemeClr val="bg1"/>
                </a:solidFill>
                <a:latin typeface="Adobe Caslon Pro Bold" pitchFamily="18" charset="0"/>
                <a:cs typeface="Helvetica"/>
              </a:rPr>
              <a:pPr/>
              <a:t>Monday, January 11, 2021</a:t>
            </a:fld>
            <a:endParaRPr lang="en-IN" sz="2400" dirty="0">
              <a:solidFill>
                <a:schemeClr val="bg1"/>
              </a:solidFill>
            </a:endParaRPr>
          </a:p>
        </p:txBody>
      </p:sp>
      <p:sp>
        <p:nvSpPr>
          <p:cNvPr id="4" name="Date Placeholder 3"/>
          <p:cNvSpPr>
            <a:spLocks noGrp="1"/>
          </p:cNvSpPr>
          <p:nvPr>
            <p:ph type="dt" sz="half" idx="10"/>
          </p:nvPr>
        </p:nvSpPr>
        <p:spPr/>
        <p:txBody>
          <a:bodyPr/>
          <a:lstStyle/>
          <a:p>
            <a:pPr>
              <a:defRPr/>
            </a:pPr>
            <a:fld id="{1A93899B-A064-4CE4-AAE9-113130A3A1E5}"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4C84874A-9F9C-412B-8B59-7BB7BD4CCB0F}" type="slidenum">
              <a:rPr lang="en-US" smtClean="0"/>
              <a:pPr>
                <a:defRPr/>
              </a:pPr>
              <a:t>1</a:t>
            </a:fld>
            <a:endParaRPr lang="en-US"/>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384" y="393317"/>
            <a:ext cx="2322735" cy="1906601"/>
          </a:xfrm>
          <a:prstGeom prst="rect">
            <a:avLst/>
          </a:prstGeom>
        </p:spPr>
      </p:pic>
      <p:sp>
        <p:nvSpPr>
          <p:cNvPr id="8" name="TextBox 7">
            <a:extLst>
              <a:ext uri="{FF2B5EF4-FFF2-40B4-BE49-F238E27FC236}">
                <a16:creationId xmlns:a16="http://schemas.microsoft.com/office/drawing/2014/main" id="{42A9A24F-0B7D-438A-8ACA-E83D68D64013}"/>
              </a:ext>
            </a:extLst>
          </p:cNvPr>
          <p:cNvSpPr txBox="1"/>
          <p:nvPr/>
        </p:nvSpPr>
        <p:spPr>
          <a:xfrm>
            <a:off x="2351584" y="5277754"/>
            <a:ext cx="6984776" cy="369332"/>
          </a:xfrm>
          <a:prstGeom prst="rect">
            <a:avLst/>
          </a:prstGeom>
          <a:noFill/>
        </p:spPr>
        <p:txBody>
          <a:bodyPr wrap="square" rtlCol="0">
            <a:spAutoFit/>
          </a:bodyPr>
          <a:lstStyle/>
          <a:p>
            <a:r>
              <a:rPr lang="en-US" b="1" dirty="0">
                <a:solidFill>
                  <a:srgbClr val="7030A0"/>
                </a:solidFill>
              </a:rPr>
              <a:t>The slides are adapted from various online resources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ea typeface="ＭＳ Ｐゴシック" pitchFamily="34" charset="-128"/>
              </a:rPr>
              <a:t>Markov Models</a:t>
            </a:r>
          </a:p>
        </p:txBody>
      </p:sp>
      <p:sp>
        <p:nvSpPr>
          <p:cNvPr id="6147" name="Rectangle 3"/>
          <p:cNvSpPr>
            <a:spLocks noGrp="1" noChangeArrowheads="1"/>
          </p:cNvSpPr>
          <p:nvPr>
            <p:ph idx="1"/>
          </p:nvPr>
        </p:nvSpPr>
        <p:spPr>
          <a:xfrm>
            <a:off x="685800" y="1447800"/>
            <a:ext cx="11277600" cy="5029200"/>
          </a:xfrm>
        </p:spPr>
        <p:txBody>
          <a:bodyPr/>
          <a:lstStyle/>
          <a:p>
            <a:pPr lvl="1">
              <a:lnSpc>
                <a:spcPct val="90000"/>
              </a:lnSpc>
            </a:pPr>
            <a:r>
              <a:rPr lang="en-US" sz="2400" dirty="0">
                <a:ea typeface="ＭＳ Ｐゴシック" pitchFamily="34" charset="-128"/>
              </a:rPr>
              <a:t>Value of X at a given time is called the </a:t>
            </a:r>
            <a:r>
              <a:rPr lang="en-US" sz="2400" dirty="0">
                <a:solidFill>
                  <a:srgbClr val="CC0000"/>
                </a:solidFill>
                <a:ea typeface="ＭＳ Ｐゴシック" pitchFamily="34" charset="-128"/>
              </a:rPr>
              <a:t>state</a:t>
            </a: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r>
              <a:rPr lang="en-US" sz="2400" dirty="0">
                <a:ea typeface="ＭＳ Ｐゴシック" pitchFamily="34" charset="-128"/>
              </a:rPr>
              <a:t>Parameters: called </a:t>
            </a:r>
            <a:r>
              <a:rPr lang="en-US" sz="2400" dirty="0">
                <a:solidFill>
                  <a:srgbClr val="CC0000"/>
                </a:solidFill>
                <a:ea typeface="ＭＳ Ｐゴシック" pitchFamily="34" charset="-128"/>
              </a:rPr>
              <a:t>transition probabilities </a:t>
            </a:r>
            <a:r>
              <a:rPr lang="en-US" sz="2400" dirty="0">
                <a:ea typeface="ＭＳ Ｐゴシック" pitchFamily="34" charset="-128"/>
              </a:rPr>
              <a:t>or dynamics, specify how the state evolves over time (also, initial state probabilities)</a:t>
            </a:r>
          </a:p>
          <a:p>
            <a:pPr lvl="1">
              <a:lnSpc>
                <a:spcPct val="90000"/>
              </a:lnSpc>
            </a:pPr>
            <a:r>
              <a:rPr lang="en-US" sz="2400" dirty="0">
                <a:ea typeface="ＭＳ Ｐゴシック" pitchFamily="34" charset="-128"/>
              </a:rPr>
              <a:t>Stationarity assumption: transition probabilities the same at all times</a:t>
            </a:r>
          </a:p>
          <a:p>
            <a:pPr lvl="1">
              <a:lnSpc>
                <a:spcPct val="90000"/>
              </a:lnSpc>
            </a:pPr>
            <a:r>
              <a:rPr lang="en-US" sz="2400" dirty="0">
                <a:ea typeface="ＭＳ Ｐゴシック" pitchFamily="34" charset="-128"/>
              </a:rPr>
              <a:t>Same as MDP transition model, but no choice of action</a:t>
            </a:r>
          </a:p>
          <a:p>
            <a:pPr lvl="1">
              <a:lnSpc>
                <a:spcPct val="90000"/>
              </a:lnSpc>
            </a:pPr>
            <a:r>
              <a:rPr lang="en-US" sz="2400" dirty="0">
                <a:ea typeface="ＭＳ Ｐゴシック" pitchFamily="34" charset="-128"/>
              </a:rPr>
              <a:t>A (</a:t>
            </a:r>
            <a:r>
              <a:rPr lang="en-US" sz="2400" dirty="0" err="1">
                <a:ea typeface="ＭＳ Ｐゴシック" pitchFamily="34" charset="-128"/>
              </a:rPr>
              <a:t>growable</a:t>
            </a:r>
            <a:r>
              <a:rPr lang="en-US" sz="2400" dirty="0">
                <a:ea typeface="ＭＳ Ｐゴシック" pitchFamily="34" charset="-128"/>
              </a:rPr>
              <a:t>) BN: We can always use generic BN reasoning on it if we truncate the chain at a fixed length</a:t>
            </a:r>
          </a:p>
          <a:p>
            <a:pPr lvl="1">
              <a:lnSpc>
                <a:spcPct val="90000"/>
              </a:lnSpc>
            </a:pPr>
            <a:endParaRPr lang="en-US" sz="2400" dirty="0">
              <a:ea typeface="ＭＳ Ｐゴシック" pitchFamily="34" charset="-128"/>
            </a:endParaRPr>
          </a:p>
        </p:txBody>
      </p:sp>
      <p:sp>
        <p:nvSpPr>
          <p:cNvPr id="22531" name="Oval 4"/>
          <p:cNvSpPr>
            <a:spLocks noChangeArrowheads="1"/>
          </p:cNvSpPr>
          <p:nvPr/>
        </p:nvSpPr>
        <p:spPr bwMode="auto">
          <a:xfrm>
            <a:off x="8010076" y="25908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48096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4381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38952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7240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2669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3525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6384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22539" name="AutoShape 12"/>
          <p:cNvCxnSpPr>
            <a:cxnSpLocks noChangeShapeType="1"/>
            <a:stCxn id="22538" idx="6"/>
            <a:endCxn id="22531" idx="2"/>
          </p:cNvCxnSpPr>
          <p:nvPr/>
        </p:nvCxnSpPr>
        <p:spPr bwMode="auto">
          <a:xfrm>
            <a:off x="7181318" y="2857500"/>
            <a:ext cx="828758"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072138" y="3505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76600" y="3505200"/>
            <a:ext cx="100911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2971800"/>
            <a:ext cx="1866900" cy="482600"/>
          </a:xfrm>
          <a:prstGeom prst="rect">
            <a:avLst/>
          </a:prstGeom>
        </p:spPr>
      </p:pic>
      <p:sp>
        <p:nvSpPr>
          <p:cNvPr id="3" name="Date Placeholder 2"/>
          <p:cNvSpPr>
            <a:spLocks noGrp="1"/>
          </p:cNvSpPr>
          <p:nvPr>
            <p:ph type="dt" sz="half" idx="10"/>
          </p:nvPr>
        </p:nvSpPr>
        <p:spPr/>
        <p:txBody>
          <a:bodyPr/>
          <a:lstStyle/>
          <a:p>
            <a:pPr>
              <a:defRPr/>
            </a:pPr>
            <a:fld id="{70E5BAEF-53AB-4889-8843-398099E4BB7B}"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10</a:t>
            </a:fld>
            <a:endParaRPr lang="en-US"/>
          </a:p>
        </p:txBody>
      </p:sp>
    </p:spTree>
    <p:extLst>
      <p:ext uri="{BB962C8B-B14F-4D97-AF65-F5344CB8AC3E}">
        <p14:creationId xmlns:p14="http://schemas.microsoft.com/office/powerpoint/2010/main" val="1804269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dirty="0">
                <a:ea typeface="ＭＳ Ｐゴシック" pitchFamily="34" charset="-128"/>
              </a:rPr>
              <a:t>Markov Assumption: Conditional Independence</a:t>
            </a:r>
          </a:p>
        </p:txBody>
      </p:sp>
      <p:sp>
        <p:nvSpPr>
          <p:cNvPr id="24578" name="Rectangle 3"/>
          <p:cNvSpPr>
            <a:spLocks noGrp="1" noChangeArrowheads="1"/>
          </p:cNvSpPr>
          <p:nvPr>
            <p:ph idx="1"/>
          </p:nvPr>
        </p:nvSpPr>
        <p:spPr>
          <a:xfrm>
            <a:off x="2438400" y="3200400"/>
            <a:ext cx="8077200" cy="3154363"/>
          </a:xfrm>
        </p:spPr>
        <p:txBody>
          <a:bodyPr/>
          <a:lstStyle/>
          <a:p>
            <a:pPr>
              <a:lnSpc>
                <a:spcPct val="80000"/>
              </a:lnSpc>
            </a:pPr>
            <a:r>
              <a:rPr lang="en-US" sz="2800" dirty="0">
                <a:ea typeface="ＭＳ Ｐゴシック" pitchFamily="34" charset="-128"/>
              </a:rPr>
              <a:t>Basic conditional independence:</a:t>
            </a:r>
          </a:p>
          <a:p>
            <a:pPr lvl="1">
              <a:lnSpc>
                <a:spcPct val="80000"/>
              </a:lnSpc>
            </a:pPr>
            <a:r>
              <a:rPr lang="en-US" sz="2400" dirty="0">
                <a:ea typeface="ＭＳ Ｐゴシック" pitchFamily="34" charset="-128"/>
              </a:rPr>
              <a:t>Past and future independent given the present</a:t>
            </a:r>
          </a:p>
          <a:p>
            <a:pPr lvl="1">
              <a:lnSpc>
                <a:spcPct val="80000"/>
              </a:lnSpc>
            </a:pPr>
            <a:r>
              <a:rPr lang="en-US" sz="2400" dirty="0">
                <a:ea typeface="ＭＳ Ｐゴシック" pitchFamily="34" charset="-128"/>
              </a:rPr>
              <a:t>Each time step only depends on the previous</a:t>
            </a:r>
          </a:p>
          <a:p>
            <a:pPr lvl="1">
              <a:lnSpc>
                <a:spcPct val="80000"/>
              </a:lnSpc>
            </a:pPr>
            <a:r>
              <a:rPr lang="en-US" sz="2400" dirty="0">
                <a:ea typeface="ＭＳ Ｐゴシック" pitchFamily="34" charset="-128"/>
              </a:rPr>
              <a:t>This is called the (first order) Markov property</a:t>
            </a:r>
          </a:p>
          <a:p>
            <a:pPr lvl="1">
              <a:lnSpc>
                <a:spcPct val="80000"/>
              </a:lnSpc>
            </a:pPr>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2" y="1399767"/>
            <a:ext cx="6790812" cy="1495832"/>
          </a:xfrm>
          <a:prstGeom prst="rect">
            <a:avLst/>
          </a:prstGeom>
        </p:spPr>
      </p:pic>
      <p:sp>
        <p:nvSpPr>
          <p:cNvPr id="3" name="Date Placeholder 2"/>
          <p:cNvSpPr>
            <a:spLocks noGrp="1"/>
          </p:cNvSpPr>
          <p:nvPr>
            <p:ph type="dt" sz="half" idx="10"/>
          </p:nvPr>
        </p:nvSpPr>
        <p:spPr/>
        <p:txBody>
          <a:bodyPr/>
          <a:lstStyle/>
          <a:p>
            <a:pPr>
              <a:defRPr/>
            </a:pPr>
            <a:fld id="{41C0E96D-E5FE-42FD-9F27-DAE032398A7F}" type="datetime8">
              <a:rPr lang="en-US" smtClean="0"/>
              <a:t>1/11/2021 9:43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11</a:t>
            </a:fld>
            <a:endParaRPr lang="en-US"/>
          </a:p>
        </p:txBody>
      </p:sp>
    </p:spTree>
    <p:extLst>
      <p:ext uri="{BB962C8B-B14F-4D97-AF65-F5344CB8AC3E}">
        <p14:creationId xmlns:p14="http://schemas.microsoft.com/office/powerpoint/2010/main" val="36751238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0" y="-38100"/>
            <a:ext cx="9408369" cy="1143000"/>
          </a:xfrm>
        </p:spPr>
        <p:txBody>
          <a:bodyPr/>
          <a:lstStyle/>
          <a:p>
            <a:r>
              <a:rPr lang="en-US" dirty="0">
                <a:ea typeface="ＭＳ Ｐゴシック" pitchFamily="34" charset="-128"/>
              </a:rPr>
              <a:t>Example Markov Chain: Weather</a:t>
            </a:r>
          </a:p>
        </p:txBody>
      </p:sp>
      <p:sp>
        <p:nvSpPr>
          <p:cNvPr id="28674" name="Rectangle 3"/>
          <p:cNvSpPr>
            <a:spLocks noGrp="1" noChangeArrowheads="1"/>
          </p:cNvSpPr>
          <p:nvPr>
            <p:ph idx="1"/>
          </p:nvPr>
        </p:nvSpPr>
        <p:spPr>
          <a:xfrm>
            <a:off x="457200" y="1447800"/>
            <a:ext cx="4267200" cy="838200"/>
          </a:xfrm>
        </p:spPr>
        <p:txBody>
          <a:bodyPr/>
          <a:lstStyle/>
          <a:p>
            <a:r>
              <a:rPr lang="en-US" sz="2800" dirty="0">
                <a:ea typeface="ＭＳ Ｐゴシック" pitchFamily="34" charset="-128"/>
              </a:rPr>
              <a:t>States: X = {rain, sun}</a:t>
            </a:r>
          </a:p>
          <a:p>
            <a:pPr marL="457176" lvl="1" indent="0">
              <a:buNone/>
            </a:pPr>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sp>
        <p:nvSpPr>
          <p:cNvPr id="28675" name="Oval 4"/>
          <p:cNvSpPr>
            <a:spLocks noChangeArrowheads="1"/>
          </p:cNvSpPr>
          <p:nvPr/>
        </p:nvSpPr>
        <p:spPr bwMode="auto">
          <a:xfrm>
            <a:off x="4150073" y="5057775"/>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28676" name="Oval 5"/>
          <p:cNvSpPr>
            <a:spLocks noChangeArrowheads="1"/>
          </p:cNvSpPr>
          <p:nvPr/>
        </p:nvSpPr>
        <p:spPr bwMode="auto">
          <a:xfrm>
            <a:off x="5597873" y="5057775"/>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28677" name="AutoShape 6"/>
          <p:cNvCxnSpPr>
            <a:cxnSpLocks noChangeShapeType="1"/>
            <a:stCxn id="28675" idx="0"/>
            <a:endCxn id="28676" idx="0"/>
          </p:cNvCxnSpPr>
          <p:nvPr/>
        </p:nvCxnSpPr>
        <p:spPr bwMode="auto">
          <a:xfrm rot="5400000" flipV="1">
            <a:off x="5177979" y="4320381"/>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8" name="AutoShape 7"/>
          <p:cNvCxnSpPr>
            <a:cxnSpLocks noChangeShapeType="1"/>
            <a:stCxn id="28676" idx="4"/>
            <a:endCxn id="28675" idx="4"/>
          </p:cNvCxnSpPr>
          <p:nvPr/>
        </p:nvCxnSpPr>
        <p:spPr bwMode="auto">
          <a:xfrm rot="5400000">
            <a:off x="5177979" y="4958556"/>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9" name="AutoShape 8"/>
          <p:cNvCxnSpPr>
            <a:cxnSpLocks noChangeShapeType="1"/>
            <a:stCxn id="28676" idx="7"/>
            <a:endCxn id="28676" idx="6"/>
          </p:cNvCxnSpPr>
          <p:nvPr/>
        </p:nvCxnSpPr>
        <p:spPr bwMode="auto">
          <a:xfrm rot="5400000" flipV="1">
            <a:off x="6055073" y="5195887"/>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80" name="AutoShape 9"/>
          <p:cNvCxnSpPr>
            <a:cxnSpLocks noChangeShapeType="1"/>
            <a:stCxn id="28675" idx="3"/>
            <a:endCxn id="28675" idx="2"/>
          </p:cNvCxnSpPr>
          <p:nvPr/>
        </p:nvCxnSpPr>
        <p:spPr bwMode="auto">
          <a:xfrm rot="16200000" flipV="1">
            <a:off x="4072285" y="5426075"/>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81" name="Text Box 10"/>
          <p:cNvSpPr txBox="1">
            <a:spLocks noChangeArrowheads="1"/>
          </p:cNvSpPr>
          <p:nvPr/>
        </p:nvSpPr>
        <p:spPr bwMode="auto">
          <a:xfrm>
            <a:off x="6450360" y="45100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82" name="Text Box 11"/>
          <p:cNvSpPr txBox="1">
            <a:spLocks noChangeArrowheads="1"/>
          </p:cNvSpPr>
          <p:nvPr/>
        </p:nvSpPr>
        <p:spPr bwMode="auto">
          <a:xfrm>
            <a:off x="3935760" y="60483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83" name="Text Box 12"/>
          <p:cNvSpPr txBox="1">
            <a:spLocks noChangeArrowheads="1"/>
          </p:cNvSpPr>
          <p:nvPr/>
        </p:nvSpPr>
        <p:spPr bwMode="auto">
          <a:xfrm>
            <a:off x="4926360" y="4676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28684" name="Text Box 13"/>
          <p:cNvSpPr txBox="1">
            <a:spLocks noChangeArrowheads="1"/>
          </p:cNvSpPr>
          <p:nvPr/>
        </p:nvSpPr>
        <p:spPr bwMode="auto">
          <a:xfrm>
            <a:off x="4926360" y="6200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5" name="AutoShape 14"/>
          <p:cNvSpPr>
            <a:spLocks noChangeArrowheads="1"/>
          </p:cNvSpPr>
          <p:nvPr/>
        </p:nvSpPr>
        <p:spPr bwMode="auto">
          <a:xfrm>
            <a:off x="3431704" y="3798070"/>
            <a:ext cx="6019800" cy="457200"/>
          </a:xfrm>
          <a:prstGeom prst="wedgeRectCallout">
            <a:avLst>
              <a:gd name="adj1" fmla="val -49866"/>
              <a:gd name="adj2" fmla="val -26079"/>
            </a:avLst>
          </a:prstGeom>
          <a:solidFill>
            <a:schemeClr val="bg1"/>
          </a:solidFill>
          <a:ln w="9525">
            <a:solidFill>
              <a:schemeClr val="tx1"/>
            </a:solidFill>
            <a:miter lim="800000"/>
            <a:headEnd/>
            <a:tailEnd/>
          </a:ln>
        </p:spPr>
        <p:txBody>
          <a:bodyPr/>
          <a:lstStyle/>
          <a:p>
            <a:pPr algn="ctr"/>
            <a:r>
              <a:rPr lang="en-US" sz="2400" dirty="0">
                <a:solidFill>
                  <a:srgbClr val="CC0000"/>
                </a:solidFill>
                <a:latin typeface="Calibri"/>
                <a:cs typeface="Calibri"/>
              </a:rPr>
              <a:t>Two new ways of representing the same CPT</a:t>
            </a:r>
          </a:p>
        </p:txBody>
      </p:sp>
      <p:grpSp>
        <p:nvGrpSpPr>
          <p:cNvPr id="28687" name="Group 1"/>
          <p:cNvGrpSpPr>
            <a:grpSpLocks/>
          </p:cNvGrpSpPr>
          <p:nvPr/>
        </p:nvGrpSpPr>
        <p:grpSpPr bwMode="auto">
          <a:xfrm>
            <a:off x="7136160" y="5029200"/>
            <a:ext cx="2133600" cy="1066800"/>
            <a:chOff x="2057400" y="3260725"/>
            <a:chExt cx="2133600" cy="1066800"/>
          </a:xfrm>
        </p:grpSpPr>
        <p:sp>
          <p:nvSpPr>
            <p:cNvPr id="28718" name="Rectangle 7"/>
            <p:cNvSpPr>
              <a:spLocks noChangeArrowheads="1"/>
            </p:cNvSpPr>
            <p:nvPr/>
          </p:nvSpPr>
          <p:spPr bwMode="auto">
            <a:xfrm>
              <a:off x="20574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19" name="Rectangle 8"/>
            <p:cNvSpPr>
              <a:spLocks noChangeArrowheads="1"/>
            </p:cNvSpPr>
            <p:nvPr/>
          </p:nvSpPr>
          <p:spPr bwMode="auto">
            <a:xfrm>
              <a:off x="20574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sp>
          <p:nvSpPr>
            <p:cNvPr id="28720" name="Rectangle 9"/>
            <p:cNvSpPr>
              <a:spLocks noChangeArrowheads="1"/>
            </p:cNvSpPr>
            <p:nvPr/>
          </p:nvSpPr>
          <p:spPr bwMode="auto">
            <a:xfrm>
              <a:off x="35052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21" name="Rectangle 10"/>
            <p:cNvSpPr>
              <a:spLocks noChangeArrowheads="1"/>
            </p:cNvSpPr>
            <p:nvPr/>
          </p:nvSpPr>
          <p:spPr bwMode="auto">
            <a:xfrm>
              <a:off x="35052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cxnSp>
          <p:nvCxnSpPr>
            <p:cNvPr id="28722" name="AutoShape 15"/>
            <p:cNvCxnSpPr>
              <a:cxnSpLocks noChangeShapeType="1"/>
              <a:stCxn id="28718" idx="3"/>
              <a:endCxn id="28720" idx="1"/>
            </p:cNvCxnSpPr>
            <p:nvPr/>
          </p:nvCxnSpPr>
          <p:spPr bwMode="auto">
            <a:xfrm>
              <a:off x="2743200" y="34512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3" name="AutoShape 16"/>
            <p:cNvCxnSpPr>
              <a:cxnSpLocks noChangeShapeType="1"/>
              <a:stCxn id="28718" idx="3"/>
              <a:endCxn id="28721" idx="1"/>
            </p:cNvCxnSpPr>
            <p:nvPr/>
          </p:nvCxnSpPr>
          <p:spPr bwMode="auto">
            <a:xfrm>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4" name="AutoShape 17"/>
            <p:cNvCxnSpPr>
              <a:cxnSpLocks noChangeShapeType="1"/>
              <a:stCxn id="28719" idx="3"/>
              <a:endCxn id="28720" idx="1"/>
            </p:cNvCxnSpPr>
            <p:nvPr/>
          </p:nvCxnSpPr>
          <p:spPr bwMode="auto">
            <a:xfrm flipV="1">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5" name="AutoShape 18"/>
            <p:cNvCxnSpPr>
              <a:cxnSpLocks noChangeShapeType="1"/>
              <a:stCxn id="28719" idx="3"/>
              <a:endCxn id="28721" idx="1"/>
            </p:cNvCxnSpPr>
            <p:nvPr/>
          </p:nvCxnSpPr>
          <p:spPr bwMode="auto">
            <a:xfrm>
              <a:off x="2743200" y="41370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28688" name="Text Box 12"/>
          <p:cNvSpPr txBox="1">
            <a:spLocks noChangeArrowheads="1"/>
          </p:cNvSpPr>
          <p:nvPr/>
        </p:nvSpPr>
        <p:spPr bwMode="auto">
          <a:xfrm>
            <a:off x="8126760" y="5181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9" name="Text Box 10"/>
          <p:cNvSpPr txBox="1">
            <a:spLocks noChangeArrowheads="1"/>
          </p:cNvSpPr>
          <p:nvPr/>
        </p:nvSpPr>
        <p:spPr bwMode="auto">
          <a:xfrm>
            <a:off x="8126760" y="48148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90" name="Text Box 10"/>
          <p:cNvSpPr txBox="1">
            <a:spLocks noChangeArrowheads="1"/>
          </p:cNvSpPr>
          <p:nvPr/>
        </p:nvSpPr>
        <p:spPr bwMode="auto">
          <a:xfrm>
            <a:off x="8126760" y="5943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91" name="Text Box 10"/>
          <p:cNvSpPr txBox="1">
            <a:spLocks noChangeArrowheads="1"/>
          </p:cNvSpPr>
          <p:nvPr/>
        </p:nvSpPr>
        <p:spPr bwMode="auto">
          <a:xfrm>
            <a:off x="8126760" y="55006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graphicFrame>
        <p:nvGraphicFramePr>
          <p:cNvPr id="29" name="Table 28"/>
          <p:cNvGraphicFramePr>
            <a:graphicFrameLocks noGrp="1"/>
          </p:cNvGraphicFramePr>
          <p:nvPr/>
        </p:nvGraphicFramePr>
        <p:xfrm>
          <a:off x="1219200" y="4495800"/>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val="20000"/>
                    </a:ext>
                  </a:extLst>
                </a:gridCol>
                <a:gridCol w="563878">
                  <a:extLst>
                    <a:ext uri="{9D8B030D-6E8A-4147-A177-3AD203B41FA5}">
                      <a16:colId xmlns:a16="http://schemas.microsoft.com/office/drawing/2014/main" val="20001"/>
                    </a:ext>
                  </a:extLst>
                </a:gridCol>
                <a:gridCol w="1093157">
                  <a:extLst>
                    <a:ext uri="{9D8B030D-6E8A-4147-A177-3AD203B41FA5}">
                      <a16:colId xmlns:a16="http://schemas.microsoft.com/office/drawing/2014/main"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9" name="Rectangle 3"/>
          <p:cNvSpPr txBox="1">
            <a:spLocks noChangeArrowheads="1"/>
          </p:cNvSpPr>
          <p:nvPr/>
        </p:nvSpPr>
        <p:spPr bwMode="auto">
          <a:xfrm>
            <a:off x="457200" y="2819400"/>
            <a:ext cx="4724400" cy="1600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ea typeface="ＭＳ Ｐゴシック" pitchFamily="34" charset="-128"/>
              </a:rPr>
              <a:t>Initial distribution: 1.0 sun</a:t>
            </a:r>
          </a:p>
          <a:p>
            <a:pPr lvl="2"/>
            <a:endParaRPr lang="en-US" dirty="0">
              <a:ea typeface="ＭＳ Ｐゴシック" pitchFamily="34" charset="-128"/>
            </a:endParaRPr>
          </a:p>
          <a:p>
            <a:r>
              <a:rPr lang="en-US" sz="2800" dirty="0">
                <a:ea typeface="ＭＳ Ｐゴシック" pitchFamily="34" charset="-128"/>
              </a:rPr>
              <a:t>CPT P(</a:t>
            </a:r>
            <a:r>
              <a:rPr lang="en-US" sz="2800" dirty="0" err="1">
                <a:ea typeface="ＭＳ Ｐゴシック" pitchFamily="34" charset="-128"/>
              </a:rPr>
              <a:t>X</a:t>
            </a:r>
            <a:r>
              <a:rPr lang="en-US" sz="2800" baseline="-25000" dirty="0" err="1">
                <a:ea typeface="ＭＳ Ｐゴシック" pitchFamily="34" charset="-128"/>
              </a:rPr>
              <a:t>t</a:t>
            </a:r>
            <a:r>
              <a:rPr lang="en-US" sz="2800" dirty="0">
                <a:ea typeface="ＭＳ Ｐゴシック" pitchFamily="34" charset="-128"/>
              </a:rPr>
              <a:t> | X</a:t>
            </a:r>
            <a:r>
              <a:rPr lang="en-US" sz="2800" baseline="-25000" dirty="0">
                <a:ea typeface="ＭＳ Ｐゴシック" pitchFamily="34" charset="-128"/>
              </a:rPr>
              <a:t>t-1</a:t>
            </a:r>
            <a:r>
              <a:rPr lang="en-US" sz="2800" dirty="0">
                <a:ea typeface="ＭＳ Ｐゴシック" pitchFamily="34" charset="-128"/>
              </a:rPr>
              <a:t>):</a:t>
            </a:r>
          </a:p>
          <a:p>
            <a:pPr lvl="1"/>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849" y="1234062"/>
            <a:ext cx="4680520" cy="1939352"/>
          </a:xfrm>
          <a:prstGeom prst="rect">
            <a:avLst/>
          </a:prstGeom>
        </p:spPr>
      </p:pic>
      <p:sp>
        <p:nvSpPr>
          <p:cNvPr id="3" name="Date Placeholder 2"/>
          <p:cNvSpPr>
            <a:spLocks noGrp="1"/>
          </p:cNvSpPr>
          <p:nvPr>
            <p:ph type="dt" sz="half" idx="10"/>
          </p:nvPr>
        </p:nvSpPr>
        <p:spPr/>
        <p:txBody>
          <a:bodyPr/>
          <a:lstStyle/>
          <a:p>
            <a:pPr>
              <a:defRPr/>
            </a:pPr>
            <a:fld id="{9A76D0B2-F8B7-4871-8B23-0D024CC9F3C8}" type="datetime8">
              <a:rPr lang="en-US" smtClean="0"/>
              <a:t>1/11/2021 9:43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12</a:t>
            </a:fld>
            <a:endParaRPr lang="en-US"/>
          </a:p>
        </p:txBody>
      </p:sp>
    </p:spTree>
    <p:extLst>
      <p:ext uri="{BB962C8B-B14F-4D97-AF65-F5344CB8AC3E}">
        <p14:creationId xmlns:p14="http://schemas.microsoft.com/office/powerpoint/2010/main" val="1616786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P spid="28681" grpId="0"/>
      <p:bldP spid="28682" grpId="0"/>
      <p:bldP spid="28683" grpId="0"/>
      <p:bldP spid="28684" grpId="0"/>
      <p:bldP spid="28685" grpId="0" animBg="1"/>
      <p:bldP spid="28688" grpId="0"/>
      <p:bldP spid="28689" grpId="0"/>
      <p:bldP spid="28690" grpId="0"/>
      <p:bldP spid="286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Markov Chain: Weather</a:t>
            </a:r>
          </a:p>
        </p:txBody>
      </p:sp>
      <p:sp>
        <p:nvSpPr>
          <p:cNvPr id="3" name="Content Placeholder 2"/>
          <p:cNvSpPr>
            <a:spLocks noGrp="1"/>
          </p:cNvSpPr>
          <p:nvPr>
            <p:ph idx="1"/>
          </p:nvPr>
        </p:nvSpPr>
        <p:spPr/>
        <p:txBody>
          <a:bodyPr/>
          <a:lstStyle/>
          <a:p>
            <a:r>
              <a:rPr lang="en-US" sz="2800" dirty="0"/>
              <a:t>Initial distribution: 1.0 sun</a:t>
            </a:r>
          </a:p>
          <a:p>
            <a:endParaRPr lang="en-US" sz="2800" dirty="0"/>
          </a:p>
          <a:p>
            <a:pPr marL="0" indent="0">
              <a:buNone/>
            </a:pPr>
            <a:endParaRPr lang="en-US" sz="2800" dirty="0"/>
          </a:p>
          <a:p>
            <a:r>
              <a:rPr lang="en-US" sz="2800" dirty="0"/>
              <a:t>What is the probability distribution after one step?</a:t>
            </a:r>
          </a:p>
        </p:txBody>
      </p:sp>
      <p:sp>
        <p:nvSpPr>
          <p:cNvPr id="5" name="Oval 4"/>
          <p:cNvSpPr>
            <a:spLocks noChangeArrowheads="1"/>
          </p:cNvSpPr>
          <p:nvPr/>
        </p:nvSpPr>
        <p:spPr bwMode="auto">
          <a:xfrm>
            <a:off x="6382321" y="1690688"/>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6" name="Oval 5"/>
          <p:cNvSpPr>
            <a:spLocks noChangeArrowheads="1"/>
          </p:cNvSpPr>
          <p:nvPr/>
        </p:nvSpPr>
        <p:spPr bwMode="auto">
          <a:xfrm>
            <a:off x="7830121" y="1690688"/>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7" name="AutoShape 6"/>
          <p:cNvCxnSpPr>
            <a:cxnSpLocks noChangeShapeType="1"/>
            <a:stCxn id="5" idx="0"/>
            <a:endCxn id="6" idx="0"/>
          </p:cNvCxnSpPr>
          <p:nvPr/>
        </p:nvCxnSpPr>
        <p:spPr bwMode="auto">
          <a:xfrm rot="5400000" flipV="1">
            <a:off x="7410227" y="953294"/>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 name="AutoShape 7"/>
          <p:cNvCxnSpPr>
            <a:cxnSpLocks noChangeShapeType="1"/>
            <a:stCxn id="6" idx="4"/>
            <a:endCxn id="5" idx="4"/>
          </p:cNvCxnSpPr>
          <p:nvPr/>
        </p:nvCxnSpPr>
        <p:spPr bwMode="auto">
          <a:xfrm rot="5400000">
            <a:off x="7410227" y="1591469"/>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9" name="AutoShape 8"/>
          <p:cNvCxnSpPr>
            <a:cxnSpLocks noChangeShapeType="1"/>
            <a:stCxn id="6" idx="7"/>
            <a:endCxn id="6" idx="6"/>
          </p:cNvCxnSpPr>
          <p:nvPr/>
        </p:nvCxnSpPr>
        <p:spPr bwMode="auto">
          <a:xfrm rot="5400000" flipV="1">
            <a:off x="8287321" y="1828800"/>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 name="AutoShape 9"/>
          <p:cNvCxnSpPr>
            <a:cxnSpLocks noChangeShapeType="1"/>
            <a:stCxn id="5" idx="3"/>
            <a:endCxn id="5" idx="2"/>
          </p:cNvCxnSpPr>
          <p:nvPr/>
        </p:nvCxnSpPr>
        <p:spPr bwMode="auto">
          <a:xfrm rot="16200000" flipV="1">
            <a:off x="6304533" y="2058988"/>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 Box 10"/>
          <p:cNvSpPr txBox="1">
            <a:spLocks noChangeArrowheads="1"/>
          </p:cNvSpPr>
          <p:nvPr/>
        </p:nvSpPr>
        <p:spPr bwMode="auto">
          <a:xfrm>
            <a:off x="8682608" y="1143000"/>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12" name="Text Box 11"/>
          <p:cNvSpPr txBox="1">
            <a:spLocks noChangeArrowheads="1"/>
          </p:cNvSpPr>
          <p:nvPr/>
        </p:nvSpPr>
        <p:spPr bwMode="auto">
          <a:xfrm>
            <a:off x="6168008" y="26812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13" name="Text Box 12"/>
          <p:cNvSpPr txBox="1">
            <a:spLocks noChangeArrowheads="1"/>
          </p:cNvSpPr>
          <p:nvPr/>
        </p:nvSpPr>
        <p:spPr bwMode="auto">
          <a:xfrm>
            <a:off x="7158608" y="13096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14" name="Text Box 13"/>
          <p:cNvSpPr txBox="1">
            <a:spLocks noChangeArrowheads="1"/>
          </p:cNvSpPr>
          <p:nvPr/>
        </p:nvSpPr>
        <p:spPr bwMode="auto">
          <a:xfrm>
            <a:off x="7158608" y="27432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0.1</a:t>
            </a:r>
          </a:p>
        </p:txBody>
      </p:sp>
      <p:pic>
        <p:nvPicPr>
          <p:cNvPr id="16" name="Picture 15"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66800" y="5212325"/>
            <a:ext cx="8497887"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1" descr="txp_fig.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3962400" y="6248400"/>
            <a:ext cx="3632200" cy="25515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089400"/>
            <a:ext cx="2077235" cy="396658"/>
          </a:xfrm>
          <a:prstGeom prst="rect">
            <a:avLst/>
          </a:prstGeom>
        </p:spPr>
      </p:pic>
      <p:pic>
        <p:nvPicPr>
          <p:cNvPr id="15" name="Picture 1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400" y="4038600"/>
            <a:ext cx="3465534" cy="762000"/>
          </a:xfrm>
          <a:prstGeom prst="rect">
            <a:avLst/>
          </a:prstGeom>
        </p:spPr>
      </p:pic>
      <p:pic>
        <p:nvPicPr>
          <p:cNvPr id="17" name="Picture 16"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1967" y="4038600"/>
            <a:ext cx="4363233" cy="762000"/>
          </a:xfrm>
          <a:prstGeom prst="rect">
            <a:avLst/>
          </a:prstGeom>
        </p:spPr>
      </p:pic>
      <p:sp>
        <p:nvSpPr>
          <p:cNvPr id="18" name="Date Placeholder 17"/>
          <p:cNvSpPr>
            <a:spLocks noGrp="1"/>
          </p:cNvSpPr>
          <p:nvPr>
            <p:ph type="dt" sz="half" idx="10"/>
          </p:nvPr>
        </p:nvSpPr>
        <p:spPr/>
        <p:txBody>
          <a:bodyPr/>
          <a:lstStyle/>
          <a:p>
            <a:pPr>
              <a:defRPr/>
            </a:pPr>
            <a:fld id="{81ED0C68-76B1-4A18-8768-716BD986EBE1}" type="datetime8">
              <a:rPr lang="en-US" smtClean="0"/>
              <a:t>1/11/2021 9:43 PM</a:t>
            </a:fld>
            <a:endParaRPr lang="en-US"/>
          </a:p>
        </p:txBody>
      </p:sp>
      <p:sp>
        <p:nvSpPr>
          <p:cNvPr id="19" name="Slide Number Placeholder 18"/>
          <p:cNvSpPr>
            <a:spLocks noGrp="1"/>
          </p:cNvSpPr>
          <p:nvPr>
            <p:ph type="sldNum" sz="quarter" idx="12"/>
          </p:nvPr>
        </p:nvSpPr>
        <p:spPr/>
        <p:txBody>
          <a:bodyPr/>
          <a:lstStyle/>
          <a:p>
            <a:pPr>
              <a:defRPr/>
            </a:pPr>
            <a:fld id="{54CD2F88-8A41-4E7F-9278-91FE67E35F94}" type="slidenum">
              <a:rPr lang="en-US" smtClean="0"/>
              <a:pPr>
                <a:defRPr/>
              </a:pPr>
              <a:t>13</a:t>
            </a:fld>
            <a:endParaRPr lang="en-US"/>
          </a:p>
        </p:txBody>
      </p:sp>
    </p:spTree>
    <p:extLst>
      <p:ext uri="{BB962C8B-B14F-4D97-AF65-F5344CB8AC3E}">
        <p14:creationId xmlns:p14="http://schemas.microsoft.com/office/powerpoint/2010/main" val="103535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ea typeface="ＭＳ Ｐゴシック" pitchFamily="34" charset="-128"/>
              </a:rPr>
              <a:t>Mini-Forward Algorithm</a:t>
            </a:r>
          </a:p>
        </p:txBody>
      </p:sp>
      <p:sp>
        <p:nvSpPr>
          <p:cNvPr id="29698" name="Rectangle 3"/>
          <p:cNvSpPr>
            <a:spLocks noGrp="1" noChangeArrowheads="1"/>
          </p:cNvSpPr>
          <p:nvPr>
            <p:ph idx="1"/>
          </p:nvPr>
        </p:nvSpPr>
        <p:spPr>
          <a:xfrm>
            <a:off x="457200" y="1600200"/>
            <a:ext cx="8458200" cy="4525963"/>
          </a:xfrm>
        </p:spPr>
        <p:txBody>
          <a:bodyPr/>
          <a:lstStyle/>
          <a:p>
            <a:r>
              <a:rPr lang="en-US" sz="2800" dirty="0">
                <a:ea typeface="ＭＳ Ｐゴシック" pitchFamily="34" charset="-128"/>
              </a:rPr>
              <a:t>Question: What’</a:t>
            </a:r>
            <a:r>
              <a:rPr lang="en-US" altLang="ja-JP" sz="2800" dirty="0">
                <a:ea typeface="ＭＳ Ｐゴシック" pitchFamily="34" charset="-128"/>
              </a:rPr>
              <a:t>s P(X) on some day t?</a:t>
            </a:r>
          </a:p>
        </p:txBody>
      </p:sp>
      <p:pic>
        <p:nvPicPr>
          <p:cNvPr id="10265" name="Picture 28" descr="txp_fi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343400"/>
            <a:ext cx="26050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6" name="Line 29"/>
          <p:cNvSpPr>
            <a:spLocks noChangeShapeType="1"/>
          </p:cNvSpPr>
          <p:nvPr/>
        </p:nvSpPr>
        <p:spPr bwMode="auto">
          <a:xfrm flipH="1" flipV="1">
            <a:off x="4114800" y="6248400"/>
            <a:ext cx="10668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67" name="Text Box 30"/>
          <p:cNvSpPr txBox="1">
            <a:spLocks noChangeArrowheads="1"/>
          </p:cNvSpPr>
          <p:nvPr/>
        </p:nvSpPr>
        <p:spPr bwMode="auto">
          <a:xfrm>
            <a:off x="5105400" y="6324600"/>
            <a:ext cx="2438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i="1" dirty="0">
                <a:solidFill>
                  <a:srgbClr val="000000"/>
                </a:solidFill>
              </a:rPr>
              <a:t>Forward simulation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862" y="2423320"/>
            <a:ext cx="4480838" cy="2743199"/>
          </a:xfrm>
          <a:prstGeom prst="rect">
            <a:avLst/>
          </a:prstGeom>
        </p:spPr>
      </p:pic>
      <p:sp>
        <p:nvSpPr>
          <p:cNvPr id="29" name="Oval 4"/>
          <p:cNvSpPr>
            <a:spLocks noChangeArrowheads="1"/>
          </p:cNvSpPr>
          <p:nvPr/>
        </p:nvSpPr>
        <p:spPr bwMode="auto">
          <a:xfrm>
            <a:off x="5638800" y="25146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4384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20716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5240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352800" y="25146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9004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860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2672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814888" y="27813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3" name="Picture 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5029200"/>
            <a:ext cx="1282700" cy="382741"/>
          </a:xfrm>
          <a:prstGeom prst="rect">
            <a:avLst/>
          </a:prstGeom>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5029200"/>
            <a:ext cx="1905000" cy="643038"/>
          </a:xfrm>
          <a:prstGeom prst="rect">
            <a:avLst/>
          </a:prstGeom>
        </p:spPr>
      </p:pic>
      <p:pic>
        <p:nvPicPr>
          <p:cNvPr id="5" name="Picture 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400" y="5791200"/>
            <a:ext cx="3583303" cy="685800"/>
          </a:xfrm>
          <a:prstGeom prst="rect">
            <a:avLst/>
          </a:prstGeom>
        </p:spPr>
      </p:pic>
      <p:sp>
        <p:nvSpPr>
          <p:cNvPr id="6" name="Date Placeholder 5"/>
          <p:cNvSpPr>
            <a:spLocks noGrp="1"/>
          </p:cNvSpPr>
          <p:nvPr>
            <p:ph type="dt" sz="half" idx="10"/>
          </p:nvPr>
        </p:nvSpPr>
        <p:spPr/>
        <p:txBody>
          <a:bodyPr/>
          <a:lstStyle/>
          <a:p>
            <a:pPr>
              <a:defRPr/>
            </a:pPr>
            <a:fld id="{6635B2EE-35FC-4EE4-BDC0-687E11E3EA8B}" type="datetime8">
              <a:rPr lang="en-US" smtClean="0"/>
              <a:t>1/11/2021 9:43 PM</a:t>
            </a:fld>
            <a:endParaRPr lang="en-US"/>
          </a:p>
        </p:txBody>
      </p:sp>
      <p:sp>
        <p:nvSpPr>
          <p:cNvPr id="7" name="Slide Number Placeholder 6"/>
          <p:cNvSpPr>
            <a:spLocks noGrp="1"/>
          </p:cNvSpPr>
          <p:nvPr>
            <p:ph type="sldNum" sz="quarter" idx="12"/>
          </p:nvPr>
        </p:nvSpPr>
        <p:spPr/>
        <p:txBody>
          <a:bodyPr/>
          <a:lstStyle/>
          <a:p>
            <a:pPr>
              <a:defRPr/>
            </a:pPr>
            <a:fld id="{54CD2F88-8A41-4E7F-9278-91FE67E35F94}" type="slidenum">
              <a:rPr lang="en-US" smtClean="0"/>
              <a:pPr>
                <a:defRPr/>
              </a:pPr>
              <a:t>14</a:t>
            </a:fld>
            <a:endParaRPr lang="en-US"/>
          </a:p>
        </p:txBody>
      </p:sp>
    </p:spTree>
    <p:extLst>
      <p:ext uri="{BB962C8B-B14F-4D97-AF65-F5344CB8AC3E}">
        <p14:creationId xmlns:p14="http://schemas.microsoft.com/office/powerpoint/2010/main" val="2985668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Hidden, Markov Model?</a:t>
            </a:r>
            <a:endParaRPr lang="en-IN" dirty="0"/>
          </a:p>
        </p:txBody>
      </p:sp>
      <p:sp>
        <p:nvSpPr>
          <p:cNvPr id="3" name="Content Placeholder 2"/>
          <p:cNvSpPr>
            <a:spLocks noGrp="1"/>
          </p:cNvSpPr>
          <p:nvPr>
            <p:ph idx="1"/>
          </p:nvPr>
        </p:nvSpPr>
        <p:spPr/>
        <p:txBody>
          <a:bodyPr/>
          <a:lstStyle/>
          <a:p>
            <a:r>
              <a:rPr lang="en-US" dirty="0"/>
              <a:t>The reason it is called a Hidden Markov Model is because we are constructing an inference model based on the assumptions of a Markov process. </a:t>
            </a:r>
          </a:p>
          <a:p>
            <a:r>
              <a:rPr lang="en-US" dirty="0"/>
              <a:t>The Markov process assumption is simply that the “future is independent of the past given the present”. </a:t>
            </a:r>
          </a:p>
          <a:p>
            <a:r>
              <a:rPr lang="en-US" dirty="0"/>
              <a:t>In other words, assuming we know our present state, we do not need any other historical information to predict the future state.</a:t>
            </a:r>
          </a:p>
          <a:p>
            <a:endParaRPr lang="en-IN" dirty="0"/>
          </a:p>
        </p:txBody>
      </p:sp>
      <p:sp>
        <p:nvSpPr>
          <p:cNvPr id="4" name="Date Placeholder 3"/>
          <p:cNvSpPr>
            <a:spLocks noGrp="1"/>
          </p:cNvSpPr>
          <p:nvPr>
            <p:ph type="dt" sz="half" idx="10"/>
          </p:nvPr>
        </p:nvSpPr>
        <p:spPr/>
        <p:txBody>
          <a:bodyPr/>
          <a:lstStyle/>
          <a:p>
            <a:pPr>
              <a:defRPr/>
            </a:pPr>
            <a:fld id="{7891A41D-D986-4ADC-A713-AC0F040FFB7A}"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15</a:t>
            </a:fld>
            <a:endParaRPr lang="en-US"/>
          </a:p>
        </p:txBody>
      </p:sp>
    </p:spTree>
    <p:extLst>
      <p:ext uri="{BB962C8B-B14F-4D97-AF65-F5344CB8AC3E}">
        <p14:creationId xmlns:p14="http://schemas.microsoft.com/office/powerpoint/2010/main" val="211108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Hidden, Markov Model?</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a:defRPr/>
            </a:pPr>
            <a:fld id="{4708AC18-5F2B-4B3A-91B0-3776B6F0A7A2}"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16</a:t>
            </a:fld>
            <a:endParaRPr lang="en-US"/>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600201"/>
            <a:ext cx="830678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83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atin typeface="Calibri"/>
                <a:ea typeface="ＭＳ Ｐゴシック" pitchFamily="34" charset="-128"/>
                <a:cs typeface="Calibri"/>
              </a:rPr>
              <a:t>Hidden Markov Models</a:t>
            </a:r>
          </a:p>
        </p:txBody>
      </p:sp>
      <p:sp>
        <p:nvSpPr>
          <p:cNvPr id="36866" name="Rectangle 3"/>
          <p:cNvSpPr>
            <a:spLocks noGrp="1" noChangeArrowheads="1"/>
          </p:cNvSpPr>
          <p:nvPr>
            <p:ph idx="1"/>
          </p:nvPr>
        </p:nvSpPr>
        <p:spPr/>
        <p:txBody>
          <a:bodyPr/>
          <a:lstStyle/>
          <a:p>
            <a:pPr>
              <a:lnSpc>
                <a:spcPct val="90000"/>
              </a:lnSpc>
            </a:pPr>
            <a:r>
              <a:rPr lang="en-US" sz="2400" dirty="0">
                <a:latin typeface="Calibri"/>
                <a:ea typeface="ＭＳ Ｐゴシック" pitchFamily="34" charset="-128"/>
                <a:cs typeface="Calibri"/>
              </a:rPr>
              <a:t>Markov chains not so useful for most agents</a:t>
            </a:r>
          </a:p>
          <a:p>
            <a:pPr lvl="1">
              <a:lnSpc>
                <a:spcPct val="90000"/>
              </a:lnSpc>
            </a:pPr>
            <a:r>
              <a:rPr lang="en-US" sz="2000" dirty="0">
                <a:latin typeface="Calibri"/>
                <a:ea typeface="ＭＳ Ｐゴシック" pitchFamily="34" charset="-128"/>
                <a:cs typeface="Calibri"/>
              </a:rPr>
              <a:t>Need observations to update your beliefs</a:t>
            </a:r>
          </a:p>
          <a:p>
            <a:pPr lvl="1">
              <a:lnSpc>
                <a:spcPct val="90000"/>
              </a:lnSpc>
            </a:pPr>
            <a:endParaRPr lang="en-US" sz="2000" dirty="0">
              <a:latin typeface="Calibri"/>
              <a:ea typeface="ＭＳ Ｐゴシック" pitchFamily="34" charset="-128"/>
              <a:cs typeface="Calibri"/>
            </a:endParaRPr>
          </a:p>
          <a:p>
            <a:pPr>
              <a:lnSpc>
                <a:spcPct val="90000"/>
              </a:lnSpc>
            </a:pPr>
            <a:r>
              <a:rPr lang="en-US" sz="2400" dirty="0">
                <a:latin typeface="Calibri"/>
                <a:ea typeface="ＭＳ Ｐゴシック" pitchFamily="34" charset="-128"/>
                <a:cs typeface="Calibri"/>
              </a:rPr>
              <a:t>Hidden Markov models (HMMs)</a:t>
            </a:r>
          </a:p>
          <a:p>
            <a:pPr lvl="1">
              <a:lnSpc>
                <a:spcPct val="90000"/>
              </a:lnSpc>
            </a:pPr>
            <a:r>
              <a:rPr lang="en-US" sz="2000" dirty="0">
                <a:latin typeface="Calibri"/>
                <a:ea typeface="ＭＳ Ｐゴシック" pitchFamily="34" charset="-128"/>
                <a:cs typeface="Calibri"/>
              </a:rPr>
              <a:t>Underlying Markov chain over states X</a:t>
            </a:r>
          </a:p>
          <a:p>
            <a:pPr lvl="1">
              <a:lnSpc>
                <a:spcPct val="90000"/>
              </a:lnSpc>
            </a:pPr>
            <a:r>
              <a:rPr lang="en-US" sz="2000" dirty="0">
                <a:latin typeface="Calibri"/>
                <a:ea typeface="ＭＳ Ｐゴシック" pitchFamily="34" charset="-128"/>
                <a:cs typeface="Calibri"/>
              </a:rPr>
              <a:t>You observe outputs (effects) at each time step</a:t>
            </a:r>
          </a:p>
        </p:txBody>
      </p:sp>
      <p:sp>
        <p:nvSpPr>
          <p:cNvPr id="36867" name="Oval 4"/>
          <p:cNvSpPr>
            <a:spLocks noChangeArrowheads="1"/>
          </p:cNvSpPr>
          <p:nvPr/>
        </p:nvSpPr>
        <p:spPr bwMode="auto">
          <a:xfrm>
            <a:off x="5943600" y="42672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X</a:t>
            </a:r>
            <a:r>
              <a:rPr lang="en-US" sz="2400" baseline="-25000">
                <a:solidFill>
                  <a:schemeClr val="bg1"/>
                </a:solidFill>
                <a:latin typeface="Calibri"/>
                <a:cs typeface="Calibri"/>
              </a:rPr>
              <a:t>5</a:t>
            </a:r>
          </a:p>
        </p:txBody>
      </p:sp>
      <p:cxnSp>
        <p:nvCxnSpPr>
          <p:cNvPr id="36868" name="AutoShape 5"/>
          <p:cNvCxnSpPr>
            <a:cxnSpLocks noChangeShapeType="1"/>
            <a:stCxn id="36867" idx="4"/>
            <a:endCxn id="36883" idx="0"/>
          </p:cNvCxnSpPr>
          <p:nvPr/>
        </p:nvCxnSpPr>
        <p:spPr bwMode="auto">
          <a:xfrm>
            <a:off x="6210300" y="4814888"/>
            <a:ext cx="0" cy="504825"/>
          </a:xfrm>
          <a:prstGeom prst="straightConnector1">
            <a:avLst/>
          </a:prstGeom>
          <a:noFill/>
          <a:ln w="2857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36869" name="Oval 6"/>
          <p:cNvSpPr>
            <a:spLocks noChangeArrowheads="1"/>
          </p:cNvSpPr>
          <p:nvPr/>
        </p:nvSpPr>
        <p:spPr bwMode="auto">
          <a:xfrm>
            <a:off x="25908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2</a:t>
            </a:r>
          </a:p>
        </p:txBody>
      </p:sp>
      <p:cxnSp>
        <p:nvCxnSpPr>
          <p:cNvPr id="36870" name="AutoShape 7"/>
          <p:cNvCxnSpPr>
            <a:cxnSpLocks noChangeShapeType="1"/>
            <a:stCxn id="36869" idx="4"/>
            <a:endCxn id="36880" idx="0"/>
          </p:cNvCxnSpPr>
          <p:nvPr/>
        </p:nvCxnSpPr>
        <p:spPr bwMode="auto">
          <a:xfrm>
            <a:off x="28575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1" name="Oval 8"/>
          <p:cNvSpPr>
            <a:spLocks noChangeArrowheads="1"/>
          </p:cNvSpPr>
          <p:nvPr/>
        </p:nvSpPr>
        <p:spPr bwMode="auto">
          <a:xfrm>
            <a:off x="16764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1</a:t>
            </a:r>
          </a:p>
        </p:txBody>
      </p:sp>
      <p:cxnSp>
        <p:nvCxnSpPr>
          <p:cNvPr id="36872" name="AutoShape 9"/>
          <p:cNvCxnSpPr>
            <a:cxnSpLocks noChangeShapeType="1"/>
            <a:stCxn id="36873" idx="6"/>
            <a:endCxn id="36869" idx="2"/>
          </p:cNvCxnSpPr>
          <p:nvPr/>
        </p:nvCxnSpPr>
        <p:spPr bwMode="auto">
          <a:xfrm>
            <a:off x="2224088" y="45339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3" name="Oval 10"/>
          <p:cNvSpPr>
            <a:spLocks noChangeArrowheads="1"/>
          </p:cNvSpPr>
          <p:nvPr/>
        </p:nvSpPr>
        <p:spPr bwMode="auto">
          <a:xfrm>
            <a:off x="16764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1</a:t>
            </a:r>
          </a:p>
        </p:txBody>
      </p:sp>
      <p:cxnSp>
        <p:nvCxnSpPr>
          <p:cNvPr id="36874" name="AutoShape 11"/>
          <p:cNvCxnSpPr>
            <a:cxnSpLocks noChangeShapeType="1"/>
            <a:stCxn id="36873" idx="4"/>
            <a:endCxn id="36871" idx="0"/>
          </p:cNvCxnSpPr>
          <p:nvPr/>
        </p:nvCxnSpPr>
        <p:spPr bwMode="auto">
          <a:xfrm>
            <a:off x="19431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5" name="Oval 12"/>
          <p:cNvSpPr>
            <a:spLocks noChangeArrowheads="1"/>
          </p:cNvSpPr>
          <p:nvPr/>
        </p:nvSpPr>
        <p:spPr bwMode="auto">
          <a:xfrm>
            <a:off x="35052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3</a:t>
            </a:r>
          </a:p>
        </p:txBody>
      </p:sp>
      <p:cxnSp>
        <p:nvCxnSpPr>
          <p:cNvPr id="36876" name="AutoShape 13"/>
          <p:cNvCxnSpPr>
            <a:cxnSpLocks noChangeShapeType="1"/>
            <a:stCxn id="36875" idx="6"/>
            <a:endCxn id="36878" idx="2"/>
          </p:cNvCxnSpPr>
          <p:nvPr/>
        </p:nvCxnSpPr>
        <p:spPr bwMode="auto">
          <a:xfrm>
            <a:off x="4052888" y="45339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6877" name="AutoShape 14"/>
          <p:cNvCxnSpPr>
            <a:cxnSpLocks noChangeShapeType="1"/>
            <a:stCxn id="36869" idx="6"/>
            <a:endCxn id="36875" idx="2"/>
          </p:cNvCxnSpPr>
          <p:nvPr/>
        </p:nvCxnSpPr>
        <p:spPr bwMode="auto">
          <a:xfrm>
            <a:off x="3138488" y="45339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8" name="Oval 15"/>
          <p:cNvSpPr>
            <a:spLocks noChangeArrowheads="1"/>
          </p:cNvSpPr>
          <p:nvPr/>
        </p:nvSpPr>
        <p:spPr bwMode="auto">
          <a:xfrm>
            <a:off x="44196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4</a:t>
            </a:r>
          </a:p>
        </p:txBody>
      </p:sp>
      <p:cxnSp>
        <p:nvCxnSpPr>
          <p:cNvPr id="36879" name="AutoShape 16"/>
          <p:cNvCxnSpPr>
            <a:cxnSpLocks noChangeShapeType="1"/>
            <a:stCxn id="36878" idx="6"/>
            <a:endCxn id="36867" idx="2"/>
          </p:cNvCxnSpPr>
          <p:nvPr/>
        </p:nvCxnSpPr>
        <p:spPr bwMode="auto">
          <a:xfrm>
            <a:off x="4967288" y="4533900"/>
            <a:ext cx="9620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sp>
        <p:nvSpPr>
          <p:cNvPr id="36880" name="Oval 17"/>
          <p:cNvSpPr>
            <a:spLocks noChangeArrowheads="1"/>
          </p:cNvSpPr>
          <p:nvPr/>
        </p:nvSpPr>
        <p:spPr bwMode="auto">
          <a:xfrm>
            <a:off x="25908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dirty="0">
                <a:latin typeface="Calibri"/>
                <a:cs typeface="Calibri"/>
              </a:rPr>
              <a:t>E</a:t>
            </a:r>
            <a:r>
              <a:rPr lang="en-US" sz="2400" baseline="-25000" dirty="0">
                <a:latin typeface="Calibri"/>
                <a:cs typeface="Calibri"/>
              </a:rPr>
              <a:t>2</a:t>
            </a:r>
          </a:p>
        </p:txBody>
      </p:sp>
      <p:sp>
        <p:nvSpPr>
          <p:cNvPr id="36881" name="Oval 18"/>
          <p:cNvSpPr>
            <a:spLocks noChangeArrowheads="1"/>
          </p:cNvSpPr>
          <p:nvPr/>
        </p:nvSpPr>
        <p:spPr bwMode="auto">
          <a:xfrm>
            <a:off x="35052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3</a:t>
            </a:r>
          </a:p>
        </p:txBody>
      </p:sp>
      <p:sp>
        <p:nvSpPr>
          <p:cNvPr id="36882" name="Oval 19"/>
          <p:cNvSpPr>
            <a:spLocks noChangeArrowheads="1"/>
          </p:cNvSpPr>
          <p:nvPr/>
        </p:nvSpPr>
        <p:spPr bwMode="auto">
          <a:xfrm>
            <a:off x="44196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4</a:t>
            </a:r>
          </a:p>
        </p:txBody>
      </p:sp>
      <p:sp>
        <p:nvSpPr>
          <p:cNvPr id="36883" name="Oval 20"/>
          <p:cNvSpPr>
            <a:spLocks noChangeArrowheads="1"/>
          </p:cNvSpPr>
          <p:nvPr/>
        </p:nvSpPr>
        <p:spPr bwMode="auto">
          <a:xfrm>
            <a:off x="5943600" y="53340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E</a:t>
            </a:r>
            <a:r>
              <a:rPr lang="en-US" sz="2400" baseline="-25000">
                <a:solidFill>
                  <a:schemeClr val="bg1"/>
                </a:solidFill>
                <a:latin typeface="Calibri"/>
                <a:cs typeface="Calibri"/>
              </a:rPr>
              <a:t>5</a:t>
            </a:r>
          </a:p>
        </p:txBody>
      </p:sp>
      <p:cxnSp>
        <p:nvCxnSpPr>
          <p:cNvPr id="36884" name="AutoShape 21"/>
          <p:cNvCxnSpPr>
            <a:cxnSpLocks noChangeShapeType="1"/>
            <a:stCxn id="36875" idx="4"/>
            <a:endCxn id="36881" idx="0"/>
          </p:cNvCxnSpPr>
          <p:nvPr/>
        </p:nvCxnSpPr>
        <p:spPr bwMode="auto">
          <a:xfrm>
            <a:off x="37719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6885" name="AutoShape 22"/>
          <p:cNvCxnSpPr>
            <a:cxnSpLocks noChangeShapeType="1"/>
            <a:stCxn id="36878" idx="4"/>
            <a:endCxn id="36882" idx="0"/>
          </p:cNvCxnSpPr>
          <p:nvPr/>
        </p:nvCxnSpPr>
        <p:spPr bwMode="auto">
          <a:xfrm>
            <a:off x="46863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822" y="3277059"/>
            <a:ext cx="3345198" cy="3032474"/>
          </a:xfrm>
          <a:prstGeom prst="rect">
            <a:avLst/>
          </a:prstGeom>
        </p:spPr>
      </p:pic>
      <p:sp>
        <p:nvSpPr>
          <p:cNvPr id="3" name="Date Placeholder 2"/>
          <p:cNvSpPr>
            <a:spLocks noGrp="1"/>
          </p:cNvSpPr>
          <p:nvPr>
            <p:ph type="dt" sz="half" idx="10"/>
          </p:nvPr>
        </p:nvSpPr>
        <p:spPr/>
        <p:txBody>
          <a:bodyPr/>
          <a:lstStyle/>
          <a:p>
            <a:pPr>
              <a:defRPr/>
            </a:pPr>
            <a:fld id="{4A47FFE5-0C69-4976-AACC-3A97F0718FDF}" type="datetime8">
              <a:rPr lang="en-US" smtClean="0"/>
              <a:t>1/11/2021 9:43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17</a:t>
            </a:fld>
            <a:endParaRPr lang="en-US"/>
          </a:p>
        </p:txBody>
      </p:sp>
    </p:spTree>
    <p:extLst>
      <p:ext uri="{BB962C8B-B14F-4D97-AF65-F5344CB8AC3E}">
        <p14:creationId xmlns:p14="http://schemas.microsoft.com/office/powerpoint/2010/main" val="61249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atin typeface="Calibri"/>
                <a:ea typeface="ＭＳ Ｐゴシック" pitchFamily="34" charset="-128"/>
                <a:cs typeface="Calibri"/>
              </a:rPr>
              <a:t>Conditional Independence</a:t>
            </a:r>
          </a:p>
        </p:txBody>
      </p:sp>
      <p:sp>
        <p:nvSpPr>
          <p:cNvPr id="1173507" name="Rectangle 3"/>
          <p:cNvSpPr>
            <a:spLocks noGrp="1" noChangeArrowheads="1"/>
          </p:cNvSpPr>
          <p:nvPr>
            <p:ph idx="1"/>
          </p:nvPr>
        </p:nvSpPr>
        <p:spPr>
          <a:xfrm>
            <a:off x="551384" y="1397001"/>
            <a:ext cx="10896600" cy="4729164"/>
          </a:xfrm>
        </p:spPr>
        <p:txBody>
          <a:bodyPr/>
          <a:lstStyle/>
          <a:p>
            <a:pPr>
              <a:lnSpc>
                <a:spcPct val="80000"/>
              </a:lnSpc>
            </a:pPr>
            <a:r>
              <a:rPr lang="en-US" sz="2400" dirty="0">
                <a:latin typeface="Calibri"/>
                <a:ea typeface="ＭＳ Ｐゴシック" pitchFamily="34" charset="-128"/>
                <a:cs typeface="Calibri"/>
              </a:rPr>
              <a:t>HMMs have two important independence properties:</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Markov hidden process: future depends on past via the present</a:t>
            </a:r>
          </a:p>
          <a:p>
            <a:pPr lvl="5">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Current observation independent of all else given current state</a:t>
            </a: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6">
              <a:lnSpc>
                <a:spcPct val="80000"/>
              </a:lnSpc>
            </a:pPr>
            <a:endParaRPr lang="en-US" sz="1200" dirty="0">
              <a:latin typeface="Calibri"/>
              <a:ea typeface="ＭＳ Ｐゴシック" pitchFamily="34" charset="-128"/>
              <a:cs typeface="Calibri"/>
            </a:endParaRPr>
          </a:p>
          <a:p>
            <a:pPr>
              <a:lnSpc>
                <a:spcPct val="80000"/>
              </a:lnSpc>
            </a:pPr>
            <a:r>
              <a:rPr lang="en-US" sz="2400" dirty="0">
                <a:latin typeface="Calibri"/>
                <a:ea typeface="ＭＳ Ｐゴシック" pitchFamily="34" charset="-128"/>
                <a:cs typeface="Calibri"/>
              </a:rPr>
              <a:t>Does this mean that evidence variables are guaranteed to be independent?</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[No, they tend to correlated by the hidden state]</a:t>
            </a:r>
          </a:p>
        </p:txBody>
      </p:sp>
      <p:sp>
        <p:nvSpPr>
          <p:cNvPr id="41987" name="Oval 4"/>
          <p:cNvSpPr>
            <a:spLocks noChangeArrowheads="1"/>
          </p:cNvSpPr>
          <p:nvPr/>
        </p:nvSpPr>
        <p:spPr bwMode="auto">
          <a:xfrm>
            <a:off x="7848600" y="32004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X</a:t>
            </a:r>
            <a:r>
              <a:rPr lang="en-US" sz="2400" baseline="-25000">
                <a:solidFill>
                  <a:schemeClr val="bg1"/>
                </a:solidFill>
                <a:latin typeface="Calibri"/>
                <a:cs typeface="Calibri"/>
              </a:rPr>
              <a:t>5</a:t>
            </a:r>
          </a:p>
        </p:txBody>
      </p:sp>
      <p:cxnSp>
        <p:nvCxnSpPr>
          <p:cNvPr id="41988" name="AutoShape 5"/>
          <p:cNvCxnSpPr>
            <a:cxnSpLocks noChangeShapeType="1"/>
            <a:stCxn id="41987" idx="4"/>
            <a:endCxn id="42003" idx="0"/>
          </p:cNvCxnSpPr>
          <p:nvPr/>
        </p:nvCxnSpPr>
        <p:spPr bwMode="auto">
          <a:xfrm>
            <a:off x="8115300" y="3748088"/>
            <a:ext cx="0" cy="504825"/>
          </a:xfrm>
          <a:prstGeom prst="straightConnector1">
            <a:avLst/>
          </a:prstGeom>
          <a:noFill/>
          <a:ln w="2857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41989" name="Oval 6"/>
          <p:cNvSpPr>
            <a:spLocks noChangeArrowheads="1"/>
          </p:cNvSpPr>
          <p:nvPr/>
        </p:nvSpPr>
        <p:spPr bwMode="auto">
          <a:xfrm>
            <a:off x="44958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2</a:t>
            </a:r>
          </a:p>
        </p:txBody>
      </p:sp>
      <p:cxnSp>
        <p:nvCxnSpPr>
          <p:cNvPr id="41990" name="AutoShape 7"/>
          <p:cNvCxnSpPr>
            <a:cxnSpLocks noChangeShapeType="1"/>
            <a:stCxn id="41989" idx="4"/>
            <a:endCxn id="42000" idx="0"/>
          </p:cNvCxnSpPr>
          <p:nvPr/>
        </p:nvCxnSpPr>
        <p:spPr bwMode="auto">
          <a:xfrm>
            <a:off x="47625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1" name="Oval 8"/>
          <p:cNvSpPr>
            <a:spLocks noChangeArrowheads="1"/>
          </p:cNvSpPr>
          <p:nvPr/>
        </p:nvSpPr>
        <p:spPr bwMode="auto">
          <a:xfrm>
            <a:off x="35814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1</a:t>
            </a:r>
          </a:p>
        </p:txBody>
      </p:sp>
      <p:cxnSp>
        <p:nvCxnSpPr>
          <p:cNvPr id="41992" name="AutoShape 9"/>
          <p:cNvCxnSpPr>
            <a:cxnSpLocks noChangeShapeType="1"/>
            <a:stCxn id="41993" idx="6"/>
            <a:endCxn id="41989" idx="2"/>
          </p:cNvCxnSpPr>
          <p:nvPr/>
        </p:nvCxnSpPr>
        <p:spPr bwMode="auto">
          <a:xfrm>
            <a:off x="4129088" y="3467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3" name="Oval 10"/>
          <p:cNvSpPr>
            <a:spLocks noChangeArrowheads="1"/>
          </p:cNvSpPr>
          <p:nvPr/>
        </p:nvSpPr>
        <p:spPr bwMode="auto">
          <a:xfrm>
            <a:off x="35814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1</a:t>
            </a:r>
          </a:p>
        </p:txBody>
      </p:sp>
      <p:cxnSp>
        <p:nvCxnSpPr>
          <p:cNvPr id="41994" name="AutoShape 11"/>
          <p:cNvCxnSpPr>
            <a:cxnSpLocks noChangeShapeType="1"/>
            <a:stCxn id="41993" idx="4"/>
            <a:endCxn id="41991" idx="0"/>
          </p:cNvCxnSpPr>
          <p:nvPr/>
        </p:nvCxnSpPr>
        <p:spPr bwMode="auto">
          <a:xfrm>
            <a:off x="38481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5" name="Oval 12"/>
          <p:cNvSpPr>
            <a:spLocks noChangeArrowheads="1"/>
          </p:cNvSpPr>
          <p:nvPr/>
        </p:nvSpPr>
        <p:spPr bwMode="auto">
          <a:xfrm>
            <a:off x="54102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3</a:t>
            </a:r>
          </a:p>
        </p:txBody>
      </p:sp>
      <p:cxnSp>
        <p:nvCxnSpPr>
          <p:cNvPr id="41996" name="AutoShape 13"/>
          <p:cNvCxnSpPr>
            <a:cxnSpLocks noChangeShapeType="1"/>
            <a:stCxn id="41995" idx="6"/>
            <a:endCxn id="41998" idx="2"/>
          </p:cNvCxnSpPr>
          <p:nvPr/>
        </p:nvCxnSpPr>
        <p:spPr bwMode="auto">
          <a:xfrm>
            <a:off x="5957888" y="3467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41997" name="AutoShape 14"/>
          <p:cNvCxnSpPr>
            <a:cxnSpLocks noChangeShapeType="1"/>
            <a:stCxn id="41989" idx="6"/>
            <a:endCxn id="41995" idx="2"/>
          </p:cNvCxnSpPr>
          <p:nvPr/>
        </p:nvCxnSpPr>
        <p:spPr bwMode="auto">
          <a:xfrm>
            <a:off x="5043488" y="3467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8" name="Oval 15"/>
          <p:cNvSpPr>
            <a:spLocks noChangeArrowheads="1"/>
          </p:cNvSpPr>
          <p:nvPr/>
        </p:nvSpPr>
        <p:spPr bwMode="auto">
          <a:xfrm>
            <a:off x="63246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4</a:t>
            </a:r>
          </a:p>
        </p:txBody>
      </p:sp>
      <p:cxnSp>
        <p:nvCxnSpPr>
          <p:cNvPr id="41999" name="AutoShape 16"/>
          <p:cNvCxnSpPr>
            <a:cxnSpLocks noChangeShapeType="1"/>
            <a:stCxn id="41998" idx="6"/>
            <a:endCxn id="41987" idx="2"/>
          </p:cNvCxnSpPr>
          <p:nvPr/>
        </p:nvCxnSpPr>
        <p:spPr bwMode="auto">
          <a:xfrm>
            <a:off x="6872288" y="3467100"/>
            <a:ext cx="9620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sp>
        <p:nvSpPr>
          <p:cNvPr id="42000" name="Oval 17"/>
          <p:cNvSpPr>
            <a:spLocks noChangeArrowheads="1"/>
          </p:cNvSpPr>
          <p:nvPr/>
        </p:nvSpPr>
        <p:spPr bwMode="auto">
          <a:xfrm>
            <a:off x="44958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2</a:t>
            </a:r>
          </a:p>
        </p:txBody>
      </p:sp>
      <p:sp>
        <p:nvSpPr>
          <p:cNvPr id="42001" name="Oval 18"/>
          <p:cNvSpPr>
            <a:spLocks noChangeArrowheads="1"/>
          </p:cNvSpPr>
          <p:nvPr/>
        </p:nvSpPr>
        <p:spPr bwMode="auto">
          <a:xfrm>
            <a:off x="54102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3</a:t>
            </a:r>
          </a:p>
        </p:txBody>
      </p:sp>
      <p:sp>
        <p:nvSpPr>
          <p:cNvPr id="42002" name="Oval 19"/>
          <p:cNvSpPr>
            <a:spLocks noChangeArrowheads="1"/>
          </p:cNvSpPr>
          <p:nvPr/>
        </p:nvSpPr>
        <p:spPr bwMode="auto">
          <a:xfrm>
            <a:off x="63246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4</a:t>
            </a:r>
          </a:p>
        </p:txBody>
      </p:sp>
      <p:sp>
        <p:nvSpPr>
          <p:cNvPr id="42003" name="Oval 20"/>
          <p:cNvSpPr>
            <a:spLocks noChangeArrowheads="1"/>
          </p:cNvSpPr>
          <p:nvPr/>
        </p:nvSpPr>
        <p:spPr bwMode="auto">
          <a:xfrm>
            <a:off x="7848600" y="42672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E</a:t>
            </a:r>
            <a:r>
              <a:rPr lang="en-US" sz="2400" baseline="-25000">
                <a:solidFill>
                  <a:schemeClr val="bg1"/>
                </a:solidFill>
                <a:latin typeface="Calibri"/>
                <a:cs typeface="Calibri"/>
              </a:rPr>
              <a:t>5</a:t>
            </a:r>
          </a:p>
        </p:txBody>
      </p:sp>
      <p:cxnSp>
        <p:nvCxnSpPr>
          <p:cNvPr id="42004" name="AutoShape 21"/>
          <p:cNvCxnSpPr>
            <a:cxnSpLocks noChangeShapeType="1"/>
            <a:stCxn id="41995" idx="4"/>
            <a:endCxn id="42001" idx="0"/>
          </p:cNvCxnSpPr>
          <p:nvPr/>
        </p:nvCxnSpPr>
        <p:spPr bwMode="auto">
          <a:xfrm>
            <a:off x="56769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42005" name="AutoShape 22"/>
          <p:cNvCxnSpPr>
            <a:cxnSpLocks noChangeShapeType="1"/>
            <a:stCxn id="41998" idx="4"/>
            <a:endCxn id="42002" idx="0"/>
          </p:cNvCxnSpPr>
          <p:nvPr/>
        </p:nvCxnSpPr>
        <p:spPr bwMode="auto">
          <a:xfrm>
            <a:off x="65913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 name="Date Placeholder 1"/>
          <p:cNvSpPr>
            <a:spLocks noGrp="1"/>
          </p:cNvSpPr>
          <p:nvPr>
            <p:ph type="dt" sz="half" idx="10"/>
          </p:nvPr>
        </p:nvSpPr>
        <p:spPr/>
        <p:txBody>
          <a:bodyPr/>
          <a:lstStyle/>
          <a:p>
            <a:pPr>
              <a:defRPr/>
            </a:pPr>
            <a:fld id="{C011954A-FD69-42D9-BFF4-98EB417AFA13}" type="datetime8">
              <a:rPr lang="en-US" smtClean="0"/>
              <a:t>1/11/2021 9:43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18</a:t>
            </a:fld>
            <a:endParaRPr lang="en-US"/>
          </a:p>
        </p:txBody>
      </p:sp>
    </p:spTree>
    <p:extLst>
      <p:ext uri="{BB962C8B-B14F-4D97-AF65-F5344CB8AC3E}">
        <p14:creationId xmlns:p14="http://schemas.microsoft.com/office/powerpoint/2010/main" val="20965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3507">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4AF4-2600-4F9C-A097-11C7A1F953C7}"/>
              </a:ext>
            </a:extLst>
          </p:cNvPr>
          <p:cNvSpPr>
            <a:spLocks noGrp="1"/>
          </p:cNvSpPr>
          <p:nvPr>
            <p:ph type="title"/>
          </p:nvPr>
        </p:nvSpPr>
        <p:spPr/>
        <p:txBody>
          <a:bodyPr/>
          <a:lstStyle/>
          <a:p>
            <a:r>
              <a:rPr lang="en-US"/>
              <a:t>HMM</a:t>
            </a:r>
          </a:p>
        </p:txBody>
      </p:sp>
      <p:pic>
        <p:nvPicPr>
          <p:cNvPr id="4" name="Picture 3">
            <a:extLst>
              <a:ext uri="{FF2B5EF4-FFF2-40B4-BE49-F238E27FC236}">
                <a16:creationId xmlns:a16="http://schemas.microsoft.com/office/drawing/2014/main" id="{BC7D8DAD-C468-4928-95EC-0A506285456D}"/>
              </a:ext>
            </a:extLst>
          </p:cNvPr>
          <p:cNvPicPr>
            <a:picLocks noChangeAspect="1"/>
          </p:cNvPicPr>
          <p:nvPr/>
        </p:nvPicPr>
        <p:blipFill>
          <a:blip r:embed="rId2"/>
          <a:stretch>
            <a:fillRect/>
          </a:stretch>
        </p:blipFill>
        <p:spPr>
          <a:xfrm>
            <a:off x="335360" y="836712"/>
            <a:ext cx="9296400" cy="5517232"/>
          </a:xfrm>
          <a:prstGeom prst="rect">
            <a:avLst/>
          </a:prstGeom>
        </p:spPr>
      </p:pic>
    </p:spTree>
    <p:extLst>
      <p:ext uri="{BB962C8B-B14F-4D97-AF65-F5344CB8AC3E}">
        <p14:creationId xmlns:p14="http://schemas.microsoft.com/office/powerpoint/2010/main" val="14361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Today</a:t>
            </a:r>
            <a:endParaRPr lang="en-US" altLang="en-US" dirty="0"/>
          </a:p>
        </p:txBody>
      </p:sp>
      <p:sp>
        <p:nvSpPr>
          <p:cNvPr id="4099" name="Rectangle 3"/>
          <p:cNvSpPr>
            <a:spLocks noGrp="1" noChangeArrowheads="1"/>
          </p:cNvSpPr>
          <p:nvPr>
            <p:ph type="body" idx="1"/>
          </p:nvPr>
        </p:nvSpPr>
        <p:spPr>
          <a:xfrm>
            <a:off x="609600" y="1340768"/>
            <a:ext cx="8669867" cy="4525963"/>
          </a:xfrm>
        </p:spPr>
        <p:txBody>
          <a:bodyPr>
            <a:normAutofit/>
          </a:bodyPr>
          <a:lstStyle/>
          <a:p>
            <a:r>
              <a:rPr lang="en-IN" dirty="0"/>
              <a:t>Reasoning over time </a:t>
            </a:r>
          </a:p>
          <a:p>
            <a:pPr lvl="1"/>
            <a:r>
              <a:rPr lang="en-IN" dirty="0"/>
              <a:t>Time and Uncertainty </a:t>
            </a:r>
          </a:p>
          <a:p>
            <a:pPr lvl="1"/>
            <a:r>
              <a:rPr lang="en-IN" dirty="0"/>
              <a:t>Inference in temporal models </a:t>
            </a:r>
          </a:p>
          <a:p>
            <a:pPr lvl="1"/>
            <a:r>
              <a:rPr lang="en-IN" dirty="0"/>
              <a:t>Overview of HMM</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Rectangle 3"/>
          <p:cNvSpPr/>
          <p:nvPr/>
        </p:nvSpPr>
        <p:spPr>
          <a:xfrm>
            <a:off x="483750" y="5897293"/>
            <a:ext cx="8596044" cy="369332"/>
          </a:xfrm>
          <a:prstGeom prst="rect">
            <a:avLst/>
          </a:prstGeom>
        </p:spPr>
        <p:txBody>
          <a:bodyPr wrap="square">
            <a:spAutoFit/>
          </a:bodyPr>
          <a:lstStyle/>
          <a:p>
            <a:r>
              <a:rPr lang="en-IN" dirty="0"/>
              <a:t>Reference: Chapter  15.1 to 15.3  from AI: A modern approach (Russell, </a:t>
            </a:r>
            <a:r>
              <a:rPr lang="en-IN" dirty="0" err="1"/>
              <a:t>Norvig</a:t>
            </a:r>
            <a:r>
              <a:rPr lang="en-IN" dirty="0"/>
              <a:t>)</a:t>
            </a:r>
          </a:p>
        </p:txBody>
      </p:sp>
      <p:sp>
        <p:nvSpPr>
          <p:cNvPr id="2" name="Date Placeholder 1"/>
          <p:cNvSpPr>
            <a:spLocks noGrp="1"/>
          </p:cNvSpPr>
          <p:nvPr>
            <p:ph type="dt" sz="half" idx="10"/>
          </p:nvPr>
        </p:nvSpPr>
        <p:spPr/>
        <p:txBody>
          <a:bodyPr/>
          <a:lstStyle/>
          <a:p>
            <a:pPr>
              <a:defRPr/>
            </a:pPr>
            <a:fld id="{EA0C71B9-E36B-4906-8916-31E053B61D96}" type="datetime8">
              <a:rPr lang="en-US" smtClean="0"/>
              <a:t>1/11/2021 9:43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a:t>
            </a:fld>
            <a:endParaRPr lang="en-US"/>
          </a:p>
        </p:txBody>
      </p:sp>
      <p:sp>
        <p:nvSpPr>
          <p:cNvPr id="7" name="Rectangle 6">
            <a:extLst>
              <a:ext uri="{FF2B5EF4-FFF2-40B4-BE49-F238E27FC236}">
                <a16:creationId xmlns:a16="http://schemas.microsoft.com/office/drawing/2014/main" id="{26E8995C-CC06-42F1-B528-B0DDDA1D2DB8}"/>
              </a:ext>
            </a:extLst>
          </p:cNvPr>
          <p:cNvSpPr/>
          <p:nvPr/>
        </p:nvSpPr>
        <p:spPr>
          <a:xfrm>
            <a:off x="1706350" y="4581128"/>
            <a:ext cx="4821697" cy="230832"/>
          </a:xfrm>
          <a:prstGeom prst="rect">
            <a:avLst/>
          </a:prstGeom>
        </p:spPr>
        <p:txBody>
          <a:bodyPr wrap="square">
            <a:spAutoFit/>
          </a:bodyPr>
          <a:lstStyle/>
          <a:p>
            <a:pPr algn="ctr">
              <a:spcBef>
                <a:spcPct val="50000"/>
              </a:spcBef>
            </a:pPr>
            <a:r>
              <a:rPr lang="en-US" sz="900" dirty="0">
                <a:solidFill>
                  <a:schemeClr val="bg1"/>
                </a:solidFill>
                <a:latin typeface="Palatino"/>
                <a:cs typeface="Palatino"/>
              </a:rPr>
              <a:t>(some slides adapted from </a:t>
            </a:r>
            <a:r>
              <a:rPr lang="en-US" sz="900" dirty="0">
                <a:solidFill>
                  <a:schemeClr val="bg1"/>
                </a:solidFill>
                <a:latin typeface="Calibri"/>
                <a:cs typeface="Calibri"/>
              </a:rPr>
              <a:t>Stuart</a:t>
            </a:r>
            <a:r>
              <a:rPr lang="en-US" sz="900" dirty="0">
                <a:solidFill>
                  <a:schemeClr val="bg1"/>
                </a:solidFill>
                <a:latin typeface="Palatino"/>
                <a:cs typeface="Palatino"/>
              </a:rPr>
              <a:t>  </a:t>
            </a:r>
            <a:r>
              <a:rPr lang="en-IN" sz="900" dirty="0">
                <a:solidFill>
                  <a:schemeClr val="bg1"/>
                </a:solidFill>
              </a:rPr>
              <a:t>http://aima.cs.berkeley.edu/</a:t>
            </a:r>
            <a:r>
              <a:rPr lang="en-US" sz="900" dirty="0">
                <a:solidFill>
                  <a:schemeClr val="bg1"/>
                </a:solidFill>
                <a:latin typeface="Palatino"/>
                <a:cs typeface="Palatino"/>
              </a:rPr>
              <a:t>)</a:t>
            </a:r>
          </a:p>
        </p:txBody>
      </p:sp>
    </p:spTree>
    <p:extLst>
      <p:ext uri="{BB962C8B-B14F-4D97-AF65-F5344CB8AC3E}">
        <p14:creationId xmlns:p14="http://schemas.microsoft.com/office/powerpoint/2010/main" val="179203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48582"/>
            <a:ext cx="9400117" cy="628377"/>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tabLst>
                <a:tab pos="3782695" algn="l"/>
              </a:tabLst>
            </a:pPr>
            <a:r>
              <a:rPr sz="4000" spc="-10" dirty="0"/>
              <a:t>Hidden</a:t>
            </a:r>
            <a:r>
              <a:rPr sz="4000" dirty="0"/>
              <a:t> </a:t>
            </a:r>
            <a:r>
              <a:rPr sz="4000" spc="-15" dirty="0"/>
              <a:t>Markov</a:t>
            </a:r>
            <a:r>
              <a:rPr lang="en-US" sz="4000" spc="-15" dirty="0"/>
              <a:t> </a:t>
            </a:r>
            <a:r>
              <a:rPr sz="4000" spc="-15" dirty="0"/>
              <a:t>Models</a:t>
            </a:r>
            <a:r>
              <a:rPr lang="en-US" sz="4000" spc="-15" dirty="0"/>
              <a:t>(Example 1)</a:t>
            </a:r>
            <a:endParaRPr sz="4000" dirty="0"/>
          </a:p>
        </p:txBody>
      </p:sp>
      <p:sp>
        <p:nvSpPr>
          <p:cNvPr id="7" name="Content Placeholder 6">
            <a:extLst>
              <a:ext uri="{FF2B5EF4-FFF2-40B4-BE49-F238E27FC236}">
                <a16:creationId xmlns:a16="http://schemas.microsoft.com/office/drawing/2014/main" id="{C2F9219B-5C35-421B-B9C7-F20248E2E8B2}"/>
              </a:ext>
            </a:extLst>
          </p:cNvPr>
          <p:cNvSpPr>
            <a:spLocks noGrp="1"/>
          </p:cNvSpPr>
          <p:nvPr>
            <p:ph sz="half" idx="2"/>
          </p:nvPr>
        </p:nvSpPr>
        <p:spPr>
          <a:xfrm>
            <a:off x="191345" y="2174875"/>
            <a:ext cx="4896543" cy="3951288"/>
          </a:xfrm>
        </p:spPr>
        <p:txBody>
          <a:bodyPr/>
          <a:lstStyle/>
          <a:p>
            <a:endParaRPr lang="en-US" dirty="0"/>
          </a:p>
        </p:txBody>
      </p:sp>
      <p:sp>
        <p:nvSpPr>
          <p:cNvPr id="8" name="Text Placeholder 7">
            <a:extLst>
              <a:ext uri="{FF2B5EF4-FFF2-40B4-BE49-F238E27FC236}">
                <a16:creationId xmlns:a16="http://schemas.microsoft.com/office/drawing/2014/main" id="{C87DB73E-1B01-446B-9DCB-6AF2468358C6}"/>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id="{2DD680FE-EBE8-44DF-81B1-3E4E6E4EC521}"/>
              </a:ext>
            </a:extLst>
          </p:cNvPr>
          <p:cNvSpPr>
            <a:spLocks noGrp="1"/>
          </p:cNvSpPr>
          <p:nvPr>
            <p:ph sz="quarter" idx="4"/>
          </p:nvPr>
        </p:nvSpPr>
        <p:spPr/>
        <p:txBody>
          <a:bodyPr/>
          <a:lstStyle/>
          <a:p>
            <a:endParaRPr lang="en-US" dirty="0"/>
          </a:p>
        </p:txBody>
      </p:sp>
      <p:sp>
        <p:nvSpPr>
          <p:cNvPr id="3" name="object 3"/>
          <p:cNvSpPr txBox="1"/>
          <p:nvPr/>
        </p:nvSpPr>
        <p:spPr>
          <a:xfrm>
            <a:off x="335360" y="1496890"/>
            <a:ext cx="5921375" cy="425758"/>
          </a:xfrm>
          <a:prstGeom prst="rect">
            <a:avLst/>
          </a:prstGeom>
        </p:spPr>
        <p:txBody>
          <a:bodyPr vert="horz" wrap="square" lIns="0" tIns="101600" rIns="0" bIns="0" rtlCol="0">
            <a:spAutoFit/>
          </a:bodyPr>
          <a:lstStyle/>
          <a:p>
            <a:pPr marL="50800">
              <a:spcBef>
                <a:spcPts val="800"/>
              </a:spcBef>
            </a:pPr>
            <a:r>
              <a:rPr lang="en-US" sz="2000" dirty="0">
                <a:solidFill>
                  <a:srgbClr val="003366"/>
                </a:solidFill>
                <a:latin typeface="Arial"/>
                <a:cs typeface="Arial"/>
              </a:rPr>
              <a:t>a</a:t>
            </a:r>
            <a:r>
              <a:rPr sz="2000" dirty="0">
                <a:solidFill>
                  <a:srgbClr val="003366"/>
                </a:solidFill>
                <a:latin typeface="Arial"/>
                <a:cs typeface="Arial"/>
              </a:rPr>
              <a:t>ssume </a:t>
            </a:r>
            <a:r>
              <a:rPr sz="2000" spc="-5" dirty="0">
                <a:solidFill>
                  <a:srgbClr val="003366"/>
                </a:solidFill>
                <a:latin typeface="Arial"/>
                <a:cs typeface="Arial"/>
              </a:rPr>
              <a:t>probabilities as </a:t>
            </a:r>
            <a:r>
              <a:rPr sz="2000" dirty="0">
                <a:solidFill>
                  <a:srgbClr val="003366"/>
                </a:solidFill>
                <a:latin typeface="Arial"/>
                <a:cs typeface="Arial"/>
              </a:rPr>
              <a:t>seen in </a:t>
            </a:r>
            <a:r>
              <a:rPr sz="2000" spc="-5" dirty="0">
                <a:solidFill>
                  <a:srgbClr val="003366"/>
                </a:solidFill>
                <a:latin typeface="Arial"/>
                <a:cs typeface="Arial"/>
              </a:rPr>
              <a:t>the</a:t>
            </a:r>
            <a:r>
              <a:rPr sz="2000" spc="-150" dirty="0">
                <a:solidFill>
                  <a:srgbClr val="003366"/>
                </a:solidFill>
                <a:latin typeface="Arial"/>
                <a:cs typeface="Arial"/>
              </a:rPr>
              <a:t> </a:t>
            </a:r>
            <a:r>
              <a:rPr sz="2000" spc="-5" dirty="0">
                <a:solidFill>
                  <a:srgbClr val="003366"/>
                </a:solidFill>
                <a:latin typeface="Arial"/>
                <a:cs typeface="Arial"/>
              </a:rPr>
              <a:t>table:</a:t>
            </a:r>
            <a:endParaRPr sz="2000" dirty="0">
              <a:latin typeface="Arial"/>
              <a:cs typeface="Arial"/>
            </a:endParaRPr>
          </a:p>
        </p:txBody>
      </p:sp>
      <p:sp>
        <p:nvSpPr>
          <p:cNvPr id="4" name="object 4"/>
          <p:cNvSpPr/>
          <p:nvPr/>
        </p:nvSpPr>
        <p:spPr>
          <a:xfrm>
            <a:off x="335360" y="2179408"/>
            <a:ext cx="3795436" cy="152046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7069" y="4350586"/>
            <a:ext cx="4790819" cy="601594"/>
          </a:xfrm>
          <a:prstGeom prst="rect">
            <a:avLst/>
          </a:prstGeom>
          <a:blipFill>
            <a:blip r:embed="rId3" cstate="print"/>
            <a:stretch>
              <a:fillRect/>
            </a:stretch>
          </a:blipFill>
        </p:spPr>
        <p:txBody>
          <a:bodyPr wrap="square" lIns="0" tIns="0" rIns="0" bIns="0" rtlCol="0"/>
          <a:lstStyle/>
          <a:p>
            <a:endParaRPr/>
          </a:p>
        </p:txBody>
      </p:sp>
      <p:grpSp>
        <p:nvGrpSpPr>
          <p:cNvPr id="10" name="object 4">
            <a:extLst>
              <a:ext uri="{FF2B5EF4-FFF2-40B4-BE49-F238E27FC236}">
                <a16:creationId xmlns:a16="http://schemas.microsoft.com/office/drawing/2014/main" id="{0F6A5AE0-6FFF-4FD6-AE31-214210C647B8}"/>
              </a:ext>
            </a:extLst>
          </p:cNvPr>
          <p:cNvGrpSpPr/>
          <p:nvPr/>
        </p:nvGrpSpPr>
        <p:grpSpPr>
          <a:xfrm>
            <a:off x="5231906" y="1515826"/>
            <a:ext cx="6433718" cy="4651374"/>
            <a:chOff x="1332230" y="3295650"/>
            <a:chExt cx="5899778" cy="4347324"/>
          </a:xfrm>
        </p:grpSpPr>
        <p:sp>
          <p:nvSpPr>
            <p:cNvPr id="11" name="object 5">
              <a:extLst>
                <a:ext uri="{FF2B5EF4-FFF2-40B4-BE49-F238E27FC236}">
                  <a16:creationId xmlns:a16="http://schemas.microsoft.com/office/drawing/2014/main" id="{EDE1AA09-D543-4FF5-B95C-F5642F2C11C2}"/>
                </a:ext>
              </a:extLst>
            </p:cNvPr>
            <p:cNvSpPr/>
            <p:nvPr/>
          </p:nvSpPr>
          <p:spPr>
            <a:xfrm>
              <a:off x="1332230" y="3295650"/>
              <a:ext cx="4038600" cy="3562350"/>
            </a:xfrm>
            <a:prstGeom prst="rect">
              <a:avLst/>
            </a:prstGeom>
            <a:blipFill>
              <a:blip r:embed="rId4" cstate="print"/>
              <a:stretch>
                <a:fillRect/>
              </a:stretch>
            </a:blipFill>
          </p:spPr>
          <p:txBody>
            <a:bodyPr wrap="square" lIns="0" tIns="0" rIns="0" bIns="0" rtlCol="0"/>
            <a:lstStyle/>
            <a:p>
              <a:endParaRPr/>
            </a:p>
          </p:txBody>
        </p:sp>
        <p:sp>
          <p:nvSpPr>
            <p:cNvPr id="12" name="object 6">
              <a:extLst>
                <a:ext uri="{FF2B5EF4-FFF2-40B4-BE49-F238E27FC236}">
                  <a16:creationId xmlns:a16="http://schemas.microsoft.com/office/drawing/2014/main" id="{2D84AA21-AFEE-42F3-8634-C95A1E737ED4}"/>
                </a:ext>
              </a:extLst>
            </p:cNvPr>
            <p:cNvSpPr/>
            <p:nvPr/>
          </p:nvSpPr>
          <p:spPr>
            <a:xfrm>
              <a:off x="3875926" y="6054204"/>
              <a:ext cx="3356082" cy="1588770"/>
            </a:xfrm>
            <a:prstGeom prst="rect">
              <a:avLst/>
            </a:prstGeom>
            <a:blipFill>
              <a:blip r:embed="rId5" cstate="print"/>
              <a:stretch>
                <a:fillRect/>
              </a:stretch>
            </a:blipFill>
          </p:spPr>
          <p:txBody>
            <a:bodyPr wrap="square" lIns="0" tIns="0" rIns="0" bIns="0" rtlCol="0"/>
            <a:lstStyle/>
            <a:p>
              <a:endParaRPr/>
            </a:p>
          </p:txBody>
        </p:sp>
      </p:grpSp>
      <p:sp>
        <p:nvSpPr>
          <p:cNvPr id="15" name="TextBox 14">
            <a:extLst>
              <a:ext uri="{FF2B5EF4-FFF2-40B4-BE49-F238E27FC236}">
                <a16:creationId xmlns:a16="http://schemas.microsoft.com/office/drawing/2014/main" id="{24BA3C3C-84FC-4B74-B130-64154AD08A3E}"/>
              </a:ext>
            </a:extLst>
          </p:cNvPr>
          <p:cNvSpPr txBox="1"/>
          <p:nvPr/>
        </p:nvSpPr>
        <p:spPr>
          <a:xfrm>
            <a:off x="9733374" y="3884536"/>
            <a:ext cx="864096" cy="369332"/>
          </a:xfrm>
          <a:prstGeom prst="rect">
            <a:avLst/>
          </a:prstGeom>
          <a:noFill/>
        </p:spPr>
        <p:txBody>
          <a:bodyPr wrap="square" rtlCol="0">
            <a:spAutoFit/>
          </a:bodyPr>
          <a:lstStyle/>
          <a:p>
            <a:r>
              <a:rPr lang="en-US" dirty="0"/>
              <a:t>CPT</a:t>
            </a:r>
          </a:p>
        </p:txBody>
      </p:sp>
      <p:cxnSp>
        <p:nvCxnSpPr>
          <p:cNvPr id="17" name="Straight Arrow Connector 16">
            <a:extLst>
              <a:ext uri="{FF2B5EF4-FFF2-40B4-BE49-F238E27FC236}">
                <a16:creationId xmlns:a16="http://schemas.microsoft.com/office/drawing/2014/main" id="{B89D5104-34D9-49FF-8106-4DAD4298C2D4}"/>
              </a:ext>
            </a:extLst>
          </p:cNvPr>
          <p:cNvCxnSpPr/>
          <p:nvPr/>
        </p:nvCxnSpPr>
        <p:spPr>
          <a:xfrm flipH="1" flipV="1">
            <a:off x="3647728" y="3789040"/>
            <a:ext cx="288032" cy="464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FC2F29A-79C5-4A6E-BD4C-9124952F719D}"/>
              </a:ext>
            </a:extLst>
          </p:cNvPr>
          <p:cNvCxnSpPr/>
          <p:nvPr/>
        </p:nvCxnSpPr>
        <p:spPr>
          <a:xfrm flipH="1" flipV="1">
            <a:off x="9400117" y="3421575"/>
            <a:ext cx="1448411" cy="929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F736-34EF-47AC-A8EF-F42F38369E18}"/>
              </a:ext>
            </a:extLst>
          </p:cNvPr>
          <p:cNvSpPr>
            <a:spLocks noGrp="1"/>
          </p:cNvSpPr>
          <p:nvPr>
            <p:ph type="title"/>
          </p:nvPr>
        </p:nvSpPr>
        <p:spPr/>
        <p:txBody>
          <a:bodyPr/>
          <a:lstStyle/>
          <a:p>
            <a:r>
              <a:rPr lang="en-US" dirty="0"/>
              <a:t>HMM Example 1 contd.  </a:t>
            </a:r>
          </a:p>
        </p:txBody>
      </p:sp>
      <p:pic>
        <p:nvPicPr>
          <p:cNvPr id="4" name="Picture 3">
            <a:extLst>
              <a:ext uri="{FF2B5EF4-FFF2-40B4-BE49-F238E27FC236}">
                <a16:creationId xmlns:a16="http://schemas.microsoft.com/office/drawing/2014/main" id="{BAE92F67-8CB2-4C6E-BA1F-178C18273E0D}"/>
              </a:ext>
            </a:extLst>
          </p:cNvPr>
          <p:cNvPicPr>
            <a:picLocks noChangeAspect="1"/>
          </p:cNvPicPr>
          <p:nvPr/>
        </p:nvPicPr>
        <p:blipFill>
          <a:blip r:embed="rId2"/>
          <a:stretch>
            <a:fillRect/>
          </a:stretch>
        </p:blipFill>
        <p:spPr>
          <a:xfrm>
            <a:off x="135293" y="1124744"/>
            <a:ext cx="11921413" cy="5609182"/>
          </a:xfrm>
          <a:prstGeom prst="rect">
            <a:avLst/>
          </a:prstGeom>
        </p:spPr>
      </p:pic>
    </p:spTree>
    <p:extLst>
      <p:ext uri="{BB962C8B-B14F-4D97-AF65-F5344CB8AC3E}">
        <p14:creationId xmlns:p14="http://schemas.microsoft.com/office/powerpoint/2010/main" val="52343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057E19-77DD-4D0D-BC3A-8C82A8D3B6A4}"/>
              </a:ext>
            </a:extLst>
          </p:cNvPr>
          <p:cNvSpPr>
            <a:spLocks noGrp="1"/>
          </p:cNvSpPr>
          <p:nvPr>
            <p:ph type="dt" sz="half" idx="10"/>
          </p:nvPr>
        </p:nvSpPr>
        <p:spPr/>
        <p:txBody>
          <a:bodyPr/>
          <a:lstStyle/>
          <a:p>
            <a:pPr>
              <a:defRPr/>
            </a:pPr>
            <a:fld id="{F61F5D77-1E5A-4F07-883A-EEEAA30ED5DE}" type="datetime8">
              <a:rPr lang="en-US" smtClean="0"/>
              <a:t>1/11/2021 9:43 PM</a:t>
            </a:fld>
            <a:endParaRPr lang="en-US"/>
          </a:p>
        </p:txBody>
      </p:sp>
      <p:sp>
        <p:nvSpPr>
          <p:cNvPr id="5" name="Slide Number Placeholder 4">
            <a:extLst>
              <a:ext uri="{FF2B5EF4-FFF2-40B4-BE49-F238E27FC236}">
                <a16:creationId xmlns:a16="http://schemas.microsoft.com/office/drawing/2014/main" id="{D3502BCF-5ADB-456C-9A68-A8B4388AF2BD}"/>
              </a:ext>
            </a:extLst>
          </p:cNvPr>
          <p:cNvSpPr>
            <a:spLocks noGrp="1"/>
          </p:cNvSpPr>
          <p:nvPr>
            <p:ph type="sldNum" sz="quarter" idx="12"/>
          </p:nvPr>
        </p:nvSpPr>
        <p:spPr/>
        <p:txBody>
          <a:bodyPr/>
          <a:lstStyle/>
          <a:p>
            <a:pPr>
              <a:defRPr/>
            </a:pPr>
            <a:fld id="{54CD2F88-8A41-4E7F-9278-91FE67E35F94}" type="slidenum">
              <a:rPr lang="en-US" smtClean="0"/>
              <a:pPr>
                <a:defRPr/>
              </a:pPr>
              <a:t>22</a:t>
            </a:fld>
            <a:endParaRPr lang="en-US"/>
          </a:p>
        </p:txBody>
      </p:sp>
      <p:sp>
        <p:nvSpPr>
          <p:cNvPr id="10" name="TextBox 9">
            <a:extLst>
              <a:ext uri="{FF2B5EF4-FFF2-40B4-BE49-F238E27FC236}">
                <a16:creationId xmlns:a16="http://schemas.microsoft.com/office/drawing/2014/main" id="{802DC715-FB37-4F2D-AF69-A0807F642EB0}"/>
              </a:ext>
            </a:extLst>
          </p:cNvPr>
          <p:cNvSpPr txBox="1"/>
          <p:nvPr/>
        </p:nvSpPr>
        <p:spPr>
          <a:xfrm>
            <a:off x="1" y="259079"/>
            <a:ext cx="11280576" cy="6233822"/>
          </a:xfrm>
          <a:prstGeom prst="rect">
            <a:avLst/>
          </a:prstGeom>
          <a:noFill/>
        </p:spPr>
        <p:txBody>
          <a:bodyPr wrap="square">
            <a:spAutoFit/>
          </a:bodyPr>
          <a:lstStyle/>
          <a:p>
            <a:pPr marR="0" lvl="0">
              <a:lnSpc>
                <a:spcPct val="115000"/>
              </a:lnSpc>
              <a:spcBef>
                <a:spcPts val="0"/>
              </a:spcBef>
              <a:spcAft>
                <a:spcPts val="0"/>
              </a:spcAft>
              <a:tabLst>
                <a:tab pos="2286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Q2. Find the Part of Speech tags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obs</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Bob','ate','the','fruit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 Distributions: {'Verb': 0.05, 'Noun': 0.9, 'Determiner': 0.05}</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Transition Probabilities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rows       		|   Verb |   Noun |   Determiner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Verb        		|    0.1   |    0.8    |          0.1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Noun      		|    0.1   |    0.1    |          0.8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Determiner 	|    0.8   |    0.1    |          0.1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Emission Probabilities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rows   |   Verb |   Noun |   Determiner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Bob    |   0.05 |   0.9  |         0.05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fruit  |   0.05 |   0.9  |         0.05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the    |   0.05 |   0.05 |         0.9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ate    |   0.9  |   0.05 |         0.05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5968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C435-6AED-444D-8CF7-F63F49587A4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16141FEF-4315-44A6-BE11-2C51A983D690}"/>
              </a:ext>
            </a:extLst>
          </p:cNvPr>
          <p:cNvPicPr>
            <a:picLocks noGrp="1" noChangeAspect="1"/>
          </p:cNvPicPr>
          <p:nvPr>
            <p:ph idx="1"/>
          </p:nvPr>
        </p:nvPicPr>
        <p:blipFill>
          <a:blip r:embed="rId2"/>
          <a:stretch>
            <a:fillRect/>
          </a:stretch>
        </p:blipFill>
        <p:spPr>
          <a:xfrm>
            <a:off x="47328" y="0"/>
            <a:ext cx="12144672" cy="6857999"/>
          </a:xfrm>
          <a:prstGeom prst="rect">
            <a:avLst/>
          </a:prstGeom>
        </p:spPr>
      </p:pic>
      <p:sp>
        <p:nvSpPr>
          <p:cNvPr id="4" name="Date Placeholder 3">
            <a:extLst>
              <a:ext uri="{FF2B5EF4-FFF2-40B4-BE49-F238E27FC236}">
                <a16:creationId xmlns:a16="http://schemas.microsoft.com/office/drawing/2014/main" id="{D2296956-79E9-4DD7-8B1A-F5ECDEE06522}"/>
              </a:ext>
            </a:extLst>
          </p:cNvPr>
          <p:cNvSpPr>
            <a:spLocks noGrp="1"/>
          </p:cNvSpPr>
          <p:nvPr>
            <p:ph type="dt" sz="half" idx="10"/>
          </p:nvPr>
        </p:nvSpPr>
        <p:spPr/>
        <p:txBody>
          <a:bodyPr/>
          <a:lstStyle/>
          <a:p>
            <a:pPr>
              <a:defRPr/>
            </a:pPr>
            <a:fld id="{F61F5D77-1E5A-4F07-883A-EEEAA30ED5DE}" type="datetime8">
              <a:rPr lang="en-US" smtClean="0"/>
              <a:t>1/11/2021 9:43 PM</a:t>
            </a:fld>
            <a:endParaRPr lang="en-US"/>
          </a:p>
        </p:txBody>
      </p:sp>
      <p:sp>
        <p:nvSpPr>
          <p:cNvPr id="5" name="Slide Number Placeholder 4">
            <a:extLst>
              <a:ext uri="{FF2B5EF4-FFF2-40B4-BE49-F238E27FC236}">
                <a16:creationId xmlns:a16="http://schemas.microsoft.com/office/drawing/2014/main" id="{6DD1EB04-6CB7-4016-9A7B-C5C91A9C3A93}"/>
              </a:ext>
            </a:extLst>
          </p:cNvPr>
          <p:cNvSpPr>
            <a:spLocks noGrp="1"/>
          </p:cNvSpPr>
          <p:nvPr>
            <p:ph type="sldNum" sz="quarter" idx="12"/>
          </p:nvPr>
        </p:nvSpPr>
        <p:spPr/>
        <p:txBody>
          <a:bodyPr/>
          <a:lstStyle/>
          <a:p>
            <a:pPr>
              <a:defRPr/>
            </a:pPr>
            <a:fld id="{54CD2F88-8A41-4E7F-9278-91FE67E35F94}" type="slidenum">
              <a:rPr lang="en-US" smtClean="0"/>
              <a:pPr>
                <a:defRPr/>
              </a:pPr>
              <a:t>23</a:t>
            </a:fld>
            <a:endParaRPr lang="en-US"/>
          </a:p>
        </p:txBody>
      </p:sp>
    </p:spTree>
    <p:extLst>
      <p:ext uri="{BB962C8B-B14F-4D97-AF65-F5344CB8AC3E}">
        <p14:creationId xmlns:p14="http://schemas.microsoft.com/office/powerpoint/2010/main" val="141417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33E4-A953-4684-8DD1-42CBC72E9DA3}"/>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9C9A5285-81A9-4C49-AD4C-3E1A60BBF9E8}"/>
              </a:ext>
            </a:extLst>
          </p:cNvPr>
          <p:cNvSpPr>
            <a:spLocks noGrp="1"/>
          </p:cNvSpPr>
          <p:nvPr>
            <p:ph idx="1"/>
          </p:nvPr>
        </p:nvSpPr>
        <p:spPr>
          <a:xfrm>
            <a:off x="609600" y="1600202"/>
            <a:ext cx="10959008" cy="4525963"/>
          </a:xfrm>
        </p:spPr>
        <p:txBody>
          <a:bodyPr/>
          <a:lstStyle/>
          <a:p>
            <a:pPr algn="just"/>
            <a:r>
              <a:rPr lang="en-US" sz="1400" dirty="0"/>
              <a:t>Consider an apartment where all residents are either healthy or have a fever and only the doctor can determine whether each has a fever. The doctor diagnoses fever by asking patients how they feel. The residents may only answer that they feel normal, dizzy, or cold. The doctor believes that the health condition of his patients operates as a discrete Markov chain. There are two states, "Healthy" and "Fever", but the doctor cannot observe them directly; they are hidden from him. On each day, there is a certain chance that the patient will tell the doctor he is "normal", "cold", or "dizzy", depending on their health condition. Set of Observations: {Dizzy, cold, Normal}, Set of states={Healthy, fever} If the observation sequence is [cold normal dizzy]. Use Viterbi Algorithm to compute the corresponding state sequence</a:t>
            </a:r>
          </a:p>
        </p:txBody>
      </p:sp>
      <p:sp>
        <p:nvSpPr>
          <p:cNvPr id="4" name="Date Placeholder 3">
            <a:extLst>
              <a:ext uri="{FF2B5EF4-FFF2-40B4-BE49-F238E27FC236}">
                <a16:creationId xmlns:a16="http://schemas.microsoft.com/office/drawing/2014/main" id="{BAE4465A-EEAC-401A-AC21-E6768C53710E}"/>
              </a:ext>
            </a:extLst>
          </p:cNvPr>
          <p:cNvSpPr>
            <a:spLocks noGrp="1"/>
          </p:cNvSpPr>
          <p:nvPr>
            <p:ph type="dt" sz="half" idx="10"/>
          </p:nvPr>
        </p:nvSpPr>
        <p:spPr/>
        <p:txBody>
          <a:bodyPr/>
          <a:lstStyle/>
          <a:p>
            <a:pPr>
              <a:defRPr/>
            </a:pPr>
            <a:fld id="{F61F5D77-1E5A-4F07-883A-EEEAA30ED5DE}" type="datetime8">
              <a:rPr lang="en-US" smtClean="0"/>
              <a:t>1/11/2021 9:43 PM</a:t>
            </a:fld>
            <a:endParaRPr lang="en-US"/>
          </a:p>
        </p:txBody>
      </p:sp>
      <p:sp>
        <p:nvSpPr>
          <p:cNvPr id="5" name="Slide Number Placeholder 4">
            <a:extLst>
              <a:ext uri="{FF2B5EF4-FFF2-40B4-BE49-F238E27FC236}">
                <a16:creationId xmlns:a16="http://schemas.microsoft.com/office/drawing/2014/main" id="{25CEB9FE-AA16-4F40-9379-C2AD73E68F92}"/>
              </a:ext>
            </a:extLst>
          </p:cNvPr>
          <p:cNvSpPr>
            <a:spLocks noGrp="1"/>
          </p:cNvSpPr>
          <p:nvPr>
            <p:ph type="sldNum" sz="quarter" idx="12"/>
          </p:nvPr>
        </p:nvSpPr>
        <p:spPr/>
        <p:txBody>
          <a:bodyPr/>
          <a:lstStyle/>
          <a:p>
            <a:pPr>
              <a:defRPr/>
            </a:pPr>
            <a:fld id="{54CD2F88-8A41-4E7F-9278-91FE67E35F94}" type="slidenum">
              <a:rPr lang="en-US" smtClean="0"/>
              <a:pPr>
                <a:defRPr/>
              </a:pPr>
              <a:t>24</a:t>
            </a:fld>
            <a:endParaRPr lang="en-US"/>
          </a:p>
        </p:txBody>
      </p:sp>
      <p:pic>
        <p:nvPicPr>
          <p:cNvPr id="7" name="Picture 6">
            <a:extLst>
              <a:ext uri="{FF2B5EF4-FFF2-40B4-BE49-F238E27FC236}">
                <a16:creationId xmlns:a16="http://schemas.microsoft.com/office/drawing/2014/main" id="{AC868F53-467C-454A-A724-8D4D0BE41C13}"/>
              </a:ext>
            </a:extLst>
          </p:cNvPr>
          <p:cNvPicPr>
            <a:picLocks noChangeAspect="1"/>
          </p:cNvPicPr>
          <p:nvPr/>
        </p:nvPicPr>
        <p:blipFill>
          <a:blip r:embed="rId2"/>
          <a:stretch>
            <a:fillRect/>
          </a:stretch>
        </p:blipFill>
        <p:spPr>
          <a:xfrm>
            <a:off x="3140528" y="3212976"/>
            <a:ext cx="5910943" cy="3168352"/>
          </a:xfrm>
          <a:prstGeom prst="rect">
            <a:avLst/>
          </a:prstGeom>
        </p:spPr>
      </p:pic>
    </p:spTree>
    <p:extLst>
      <p:ext uri="{BB962C8B-B14F-4D97-AF65-F5344CB8AC3E}">
        <p14:creationId xmlns:p14="http://schemas.microsoft.com/office/powerpoint/2010/main" val="3786488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F7C5-E5B9-42CD-85C6-ED0D0766E6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037699-3B06-48CF-B477-50C488F499A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63A8EAA-36FA-43E3-9F8E-3F41916528A7}"/>
              </a:ext>
            </a:extLst>
          </p:cNvPr>
          <p:cNvSpPr>
            <a:spLocks noGrp="1"/>
          </p:cNvSpPr>
          <p:nvPr>
            <p:ph type="dt" sz="half" idx="10"/>
          </p:nvPr>
        </p:nvSpPr>
        <p:spPr/>
        <p:txBody>
          <a:bodyPr/>
          <a:lstStyle/>
          <a:p>
            <a:pPr>
              <a:defRPr/>
            </a:pPr>
            <a:fld id="{F61F5D77-1E5A-4F07-883A-EEEAA30ED5DE}" type="datetime8">
              <a:rPr lang="en-US" smtClean="0"/>
              <a:t>1/11/2021 9:57 PM</a:t>
            </a:fld>
            <a:endParaRPr lang="en-US"/>
          </a:p>
        </p:txBody>
      </p:sp>
      <p:sp>
        <p:nvSpPr>
          <p:cNvPr id="5" name="Slide Number Placeholder 4">
            <a:extLst>
              <a:ext uri="{FF2B5EF4-FFF2-40B4-BE49-F238E27FC236}">
                <a16:creationId xmlns:a16="http://schemas.microsoft.com/office/drawing/2014/main" id="{A1036A20-27A9-4B23-BAF9-FD85DCA21482}"/>
              </a:ext>
            </a:extLst>
          </p:cNvPr>
          <p:cNvSpPr>
            <a:spLocks noGrp="1"/>
          </p:cNvSpPr>
          <p:nvPr>
            <p:ph type="sldNum" sz="quarter" idx="12"/>
          </p:nvPr>
        </p:nvSpPr>
        <p:spPr/>
        <p:txBody>
          <a:bodyPr/>
          <a:lstStyle/>
          <a:p>
            <a:pPr>
              <a:defRPr/>
            </a:pPr>
            <a:fld id="{54CD2F88-8A41-4E7F-9278-91FE67E35F94}" type="slidenum">
              <a:rPr lang="en-US" smtClean="0"/>
              <a:pPr>
                <a:defRPr/>
              </a:pPr>
              <a:t>25</a:t>
            </a:fld>
            <a:endParaRPr lang="en-US"/>
          </a:p>
        </p:txBody>
      </p:sp>
      <p:pic>
        <p:nvPicPr>
          <p:cNvPr id="7" name="Picture 6">
            <a:extLst>
              <a:ext uri="{FF2B5EF4-FFF2-40B4-BE49-F238E27FC236}">
                <a16:creationId xmlns:a16="http://schemas.microsoft.com/office/drawing/2014/main" id="{85E7F21E-EA32-4384-8E42-A760FD96216A}"/>
              </a:ext>
            </a:extLst>
          </p:cNvPr>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2911195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a:ea typeface="ＭＳ Ｐゴシック" pitchFamily="34" charset="-128"/>
              </a:rPr>
              <a:t>Real HMM Examples</a:t>
            </a:r>
          </a:p>
        </p:txBody>
      </p:sp>
      <p:sp>
        <p:nvSpPr>
          <p:cNvPr id="43010" name="Rectangle 3"/>
          <p:cNvSpPr>
            <a:spLocks noGrp="1" noChangeArrowheads="1"/>
          </p:cNvSpPr>
          <p:nvPr>
            <p:ph idx="1"/>
          </p:nvPr>
        </p:nvSpPr>
        <p:spPr>
          <a:xfrm>
            <a:off x="551384" y="1397001"/>
            <a:ext cx="10337800" cy="4729164"/>
          </a:xfrm>
        </p:spPr>
        <p:txBody>
          <a:bodyPr/>
          <a:lstStyle/>
          <a:p>
            <a:pPr>
              <a:lnSpc>
                <a:spcPct val="90000"/>
              </a:lnSpc>
            </a:pPr>
            <a:r>
              <a:rPr lang="en-US" sz="2400" dirty="0">
                <a:ea typeface="ＭＳ Ｐゴシック" pitchFamily="34" charset="-128"/>
              </a:rPr>
              <a:t>Robot tracking:</a:t>
            </a:r>
          </a:p>
          <a:p>
            <a:pPr lvl="1">
              <a:lnSpc>
                <a:spcPct val="90000"/>
              </a:lnSpc>
            </a:pPr>
            <a:r>
              <a:rPr lang="en-US" sz="2000" dirty="0">
                <a:ea typeface="ＭＳ Ｐゴシック" pitchFamily="34" charset="-128"/>
              </a:rPr>
              <a:t>Observations are range readings (continuous)</a:t>
            </a:r>
          </a:p>
          <a:p>
            <a:pPr lvl="1">
              <a:lnSpc>
                <a:spcPct val="90000"/>
              </a:lnSpc>
            </a:pPr>
            <a:r>
              <a:rPr lang="en-US" sz="2000" dirty="0">
                <a:ea typeface="ＭＳ Ｐゴシック" pitchFamily="34" charset="-128"/>
              </a:rPr>
              <a:t>States are positions on a map (continuous)</a:t>
            </a:r>
          </a:p>
          <a:p>
            <a:pPr>
              <a:lnSpc>
                <a:spcPct val="90000"/>
              </a:lnSpc>
            </a:pPr>
            <a:endParaRPr lang="en-US" sz="2400" dirty="0">
              <a:ea typeface="ＭＳ Ｐゴシック" pitchFamily="34" charset="-128"/>
            </a:endParaRPr>
          </a:p>
          <a:p>
            <a:pPr>
              <a:lnSpc>
                <a:spcPct val="90000"/>
              </a:lnSpc>
            </a:pPr>
            <a:r>
              <a:rPr lang="en-US" sz="2400" dirty="0">
                <a:ea typeface="ＭＳ Ｐゴシック" pitchFamily="34" charset="-128"/>
              </a:rPr>
              <a:t>Speech recognition HMMs:</a:t>
            </a:r>
          </a:p>
          <a:p>
            <a:pPr lvl="1">
              <a:lnSpc>
                <a:spcPct val="90000"/>
              </a:lnSpc>
            </a:pPr>
            <a:r>
              <a:rPr lang="en-US" sz="2000" dirty="0">
                <a:ea typeface="ＭＳ Ｐゴシック" pitchFamily="34" charset="-128"/>
              </a:rPr>
              <a:t>Observations are acoustic signals (continuous valued)</a:t>
            </a:r>
          </a:p>
          <a:p>
            <a:pPr lvl="1">
              <a:lnSpc>
                <a:spcPct val="90000"/>
              </a:lnSpc>
            </a:pPr>
            <a:r>
              <a:rPr lang="en-US" sz="2000" dirty="0">
                <a:ea typeface="ＭＳ Ｐゴシック" pitchFamily="34" charset="-128"/>
              </a:rPr>
              <a:t>States are specific positions in specific words (so, tens of thousands)</a:t>
            </a:r>
          </a:p>
          <a:p>
            <a:pPr lvl="1">
              <a:lnSpc>
                <a:spcPct val="90000"/>
              </a:lnSpc>
            </a:pPr>
            <a:endParaRPr lang="en-US" sz="2000" dirty="0">
              <a:ea typeface="ＭＳ Ｐゴシック" pitchFamily="34" charset="-128"/>
            </a:endParaRPr>
          </a:p>
          <a:p>
            <a:pPr>
              <a:lnSpc>
                <a:spcPct val="90000"/>
              </a:lnSpc>
            </a:pPr>
            <a:r>
              <a:rPr lang="en-US" sz="2400" dirty="0">
                <a:ea typeface="ＭＳ Ｐゴシック" pitchFamily="34" charset="-128"/>
              </a:rPr>
              <a:t>Machine translation HMMs:</a:t>
            </a:r>
          </a:p>
          <a:p>
            <a:pPr lvl="1">
              <a:lnSpc>
                <a:spcPct val="90000"/>
              </a:lnSpc>
            </a:pPr>
            <a:r>
              <a:rPr lang="en-US" sz="2000" dirty="0">
                <a:ea typeface="ＭＳ Ｐゴシック" pitchFamily="34" charset="-128"/>
              </a:rPr>
              <a:t>Observations are words (tens of thousands)</a:t>
            </a:r>
          </a:p>
          <a:p>
            <a:pPr lvl="1">
              <a:lnSpc>
                <a:spcPct val="90000"/>
              </a:lnSpc>
            </a:pPr>
            <a:r>
              <a:rPr lang="en-US" sz="2000" dirty="0">
                <a:ea typeface="ＭＳ Ｐゴシック" pitchFamily="34" charset="-128"/>
              </a:rPr>
              <a:t>States are translation options</a:t>
            </a:r>
          </a:p>
          <a:p>
            <a:pPr lvl="1">
              <a:lnSpc>
                <a:spcPct val="90000"/>
              </a:lnSpc>
            </a:pPr>
            <a:endParaRPr lang="en-US" sz="2000" dirty="0">
              <a:ea typeface="ＭＳ Ｐゴシック" pitchFamily="34" charset="-128"/>
            </a:endParaRPr>
          </a:p>
          <a:p>
            <a:pPr lvl="1">
              <a:lnSpc>
                <a:spcPct val="90000"/>
              </a:lnSpc>
            </a:pPr>
            <a:endParaRPr lang="en-US" sz="2000" dirty="0">
              <a:ea typeface="ＭＳ Ｐゴシック" pitchFamily="34" charset="-128"/>
            </a:endParaRPr>
          </a:p>
        </p:txBody>
      </p:sp>
      <p:sp>
        <p:nvSpPr>
          <p:cNvPr id="2" name="Date Placeholder 1"/>
          <p:cNvSpPr>
            <a:spLocks noGrp="1"/>
          </p:cNvSpPr>
          <p:nvPr>
            <p:ph type="dt" sz="half" idx="10"/>
          </p:nvPr>
        </p:nvSpPr>
        <p:spPr/>
        <p:txBody>
          <a:bodyPr/>
          <a:lstStyle/>
          <a:p>
            <a:pPr>
              <a:defRPr/>
            </a:pPr>
            <a:fld id="{B94A5FCD-BA0B-4F03-ABD7-F17D4CE5C87B}" type="datetime8">
              <a:rPr lang="en-US" smtClean="0"/>
              <a:t>1/11/2021 9:43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26</a:t>
            </a:fld>
            <a:endParaRPr lang="en-US"/>
          </a:p>
        </p:txBody>
      </p:sp>
    </p:spTree>
    <p:extLst>
      <p:ext uri="{BB962C8B-B14F-4D97-AF65-F5344CB8AC3E}">
        <p14:creationId xmlns:p14="http://schemas.microsoft.com/office/powerpoint/2010/main" val="12401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2132856"/>
            <a:ext cx="8064896" cy="3046988"/>
          </a:xfrm>
          <a:prstGeom prst="rect">
            <a:avLst/>
          </a:prstGeom>
          <a:noFill/>
        </p:spPr>
        <p:txBody>
          <a:bodyPr wrap="square" rtlCol="0">
            <a:spAutoFit/>
          </a:bodyPr>
          <a:lstStyle/>
          <a:p>
            <a:r>
              <a:rPr lang="en-US" sz="4800" dirty="0">
                <a:solidFill>
                  <a:srgbClr val="7030A0"/>
                </a:solidFill>
              </a:rPr>
              <a:t>Thank you for your Attention </a:t>
            </a:r>
          </a:p>
          <a:p>
            <a:pPr algn="ctr"/>
            <a:endParaRPr lang="en-US" sz="4800" dirty="0">
              <a:solidFill>
                <a:srgbClr val="7030A0"/>
              </a:solidFill>
            </a:endParaRPr>
          </a:p>
          <a:p>
            <a:pPr algn="ctr"/>
            <a:endParaRPr lang="en-US" sz="4800" dirty="0">
              <a:solidFill>
                <a:srgbClr val="7030A0"/>
              </a:solidFill>
            </a:endParaRPr>
          </a:p>
          <a:p>
            <a:pPr algn="ctr"/>
            <a:r>
              <a:rPr lang="en-US" sz="4800" dirty="0">
                <a:solidFill>
                  <a:srgbClr val="7030A0"/>
                </a:solidFill>
              </a:rPr>
              <a:t>Any more queries</a:t>
            </a:r>
            <a:endParaRPr lang="en-IN" sz="4800" dirty="0">
              <a:solidFill>
                <a:srgbClr val="7030A0"/>
              </a:solidFill>
            </a:endParaRPr>
          </a:p>
        </p:txBody>
      </p:sp>
      <p:sp>
        <p:nvSpPr>
          <p:cNvPr id="2" name="Date Placeholder 1"/>
          <p:cNvSpPr>
            <a:spLocks noGrp="1"/>
          </p:cNvSpPr>
          <p:nvPr>
            <p:ph type="dt" sz="half" idx="10"/>
          </p:nvPr>
        </p:nvSpPr>
        <p:spPr/>
        <p:txBody>
          <a:bodyPr/>
          <a:lstStyle/>
          <a:p>
            <a:pPr>
              <a:defRPr/>
            </a:pPr>
            <a:fld id="{0DEB0B93-43F2-41B1-9A35-CF20FB6D5F1C}" type="datetime8">
              <a:rPr lang="en-US" smtClean="0"/>
              <a:t>1/11/2021 9:43 PM</a:t>
            </a:fld>
            <a:endParaRPr lang="en-US"/>
          </a:p>
        </p:txBody>
      </p:sp>
      <p:sp>
        <p:nvSpPr>
          <p:cNvPr id="3" name="Slide Number Placeholder 2"/>
          <p:cNvSpPr>
            <a:spLocks noGrp="1"/>
          </p:cNvSpPr>
          <p:nvPr>
            <p:ph type="sldNum" sz="quarter" idx="12"/>
          </p:nvPr>
        </p:nvSpPr>
        <p:spPr/>
        <p:txBody>
          <a:bodyPr/>
          <a:lstStyle/>
          <a:p>
            <a:pPr>
              <a:defRPr/>
            </a:pPr>
            <a:fld id="{95D59A8A-7DBD-46DB-811A-0FD3F62D5942}" type="slidenum">
              <a:rPr lang="en-US" smtClean="0"/>
              <a:pPr>
                <a:defRPr/>
              </a:pPr>
              <a:t>27</a:t>
            </a:fld>
            <a:endParaRPr lang="en-US"/>
          </a:p>
        </p:txBody>
      </p:sp>
    </p:spTree>
    <p:extLst>
      <p:ext uri="{BB962C8B-B14F-4D97-AF65-F5344CB8AC3E}">
        <p14:creationId xmlns:p14="http://schemas.microsoft.com/office/powerpoint/2010/main" val="296196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reasoning over time</a:t>
            </a:r>
          </a:p>
        </p:txBody>
      </p:sp>
      <p:sp>
        <p:nvSpPr>
          <p:cNvPr id="3" name="Content Placeholder 2"/>
          <p:cNvSpPr>
            <a:spLocks noGrp="1"/>
          </p:cNvSpPr>
          <p:nvPr>
            <p:ph idx="1"/>
          </p:nvPr>
        </p:nvSpPr>
        <p:spPr/>
        <p:txBody>
          <a:bodyPr/>
          <a:lstStyle/>
          <a:p>
            <a:pPr marL="0" indent="0">
              <a:buNone/>
            </a:pPr>
            <a:r>
              <a:rPr lang="en-US" dirty="0"/>
              <a:t>... means to keep track of the current state of </a:t>
            </a:r>
          </a:p>
          <a:p>
            <a:pPr lvl="1"/>
            <a:r>
              <a:rPr lang="en-US" dirty="0"/>
              <a:t> a process (temperature controller, other controllers) </a:t>
            </a:r>
          </a:p>
          <a:p>
            <a:pPr lvl="1"/>
            <a:r>
              <a:rPr lang="en-US" dirty="0"/>
              <a:t> an agent with respect to the world (</a:t>
            </a:r>
            <a:r>
              <a:rPr lang="en-US" dirty="0" err="1"/>
              <a:t>localisation</a:t>
            </a:r>
            <a:r>
              <a:rPr lang="en-US" dirty="0"/>
              <a:t> of a robot in some “world”) </a:t>
            </a:r>
          </a:p>
          <a:p>
            <a:pPr marL="457200" lvl="1" indent="0">
              <a:buNone/>
            </a:pPr>
            <a:endParaRPr lang="en-US" dirty="0"/>
          </a:p>
          <a:p>
            <a:pPr marL="457200" lvl="1" indent="0">
              <a:buNone/>
            </a:pPr>
            <a:r>
              <a:rPr lang="en-US" dirty="0"/>
              <a:t>in order to make predictions or to simply understand what might have caused this current state. </a:t>
            </a:r>
          </a:p>
        </p:txBody>
      </p:sp>
      <p:sp>
        <p:nvSpPr>
          <p:cNvPr id="4" name="Date Placeholder 3"/>
          <p:cNvSpPr>
            <a:spLocks noGrp="1"/>
          </p:cNvSpPr>
          <p:nvPr>
            <p:ph type="dt" sz="half" idx="10"/>
          </p:nvPr>
        </p:nvSpPr>
        <p:spPr/>
        <p:txBody>
          <a:bodyPr/>
          <a:lstStyle/>
          <a:p>
            <a:pPr>
              <a:defRPr/>
            </a:pPr>
            <a:fld id="{7B7D0871-AFD9-4691-8300-AA1F4FD6907A}"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3</a:t>
            </a:fld>
            <a:endParaRPr lang="en-US"/>
          </a:p>
        </p:txBody>
      </p:sp>
    </p:spTree>
    <p:extLst>
      <p:ext uri="{BB962C8B-B14F-4D97-AF65-F5344CB8AC3E}">
        <p14:creationId xmlns:p14="http://schemas.microsoft.com/office/powerpoint/2010/main" val="206307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reasoning over time</a:t>
            </a:r>
          </a:p>
        </p:txBody>
      </p:sp>
      <p:sp>
        <p:nvSpPr>
          <p:cNvPr id="3" name="Content Placeholder 2"/>
          <p:cNvSpPr>
            <a:spLocks noGrp="1"/>
          </p:cNvSpPr>
          <p:nvPr>
            <p:ph idx="1"/>
          </p:nvPr>
        </p:nvSpPr>
        <p:spPr/>
        <p:txBody>
          <a:bodyPr>
            <a:normAutofit fontScale="77500" lnSpcReduction="20000"/>
          </a:bodyPr>
          <a:lstStyle/>
          <a:p>
            <a:r>
              <a:rPr lang="en-US" dirty="0"/>
              <a:t>This involves both </a:t>
            </a:r>
          </a:p>
          <a:p>
            <a:pPr lvl="1"/>
            <a:r>
              <a:rPr lang="en-US" dirty="0"/>
              <a:t>a transition model (how the state is assumed to change) </a:t>
            </a:r>
          </a:p>
          <a:p>
            <a:pPr lvl="1"/>
            <a:r>
              <a:rPr lang="en-US" dirty="0"/>
              <a:t>a sensor model (how observations / percepts are related to the world state).</a:t>
            </a:r>
          </a:p>
          <a:p>
            <a:r>
              <a:rPr lang="en-US" dirty="0"/>
              <a:t>Previously: </a:t>
            </a:r>
          </a:p>
          <a:p>
            <a:pPr lvl="1"/>
            <a:r>
              <a:rPr lang="en-US" dirty="0"/>
              <a:t>the focus was on what was possible to happen (e.g., search), now it is on what is likely / unlikely to happen</a:t>
            </a:r>
          </a:p>
          <a:p>
            <a:pPr lvl="1"/>
            <a:r>
              <a:rPr lang="en-US" dirty="0"/>
              <a:t>the focus was on static worlds (Bayesian networks), now we look at dynamic processes where everything (state AND observations) depend on time.</a:t>
            </a:r>
            <a:endParaRPr lang="en-IN" dirty="0"/>
          </a:p>
        </p:txBody>
      </p:sp>
      <p:sp>
        <p:nvSpPr>
          <p:cNvPr id="4" name="Date Placeholder 3"/>
          <p:cNvSpPr>
            <a:spLocks noGrp="1"/>
          </p:cNvSpPr>
          <p:nvPr>
            <p:ph type="dt" sz="half" idx="10"/>
          </p:nvPr>
        </p:nvSpPr>
        <p:spPr/>
        <p:txBody>
          <a:bodyPr/>
          <a:lstStyle/>
          <a:p>
            <a:pPr>
              <a:defRPr/>
            </a:pPr>
            <a:fld id="{95050776-9A19-422E-A502-711788905B24}"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4</a:t>
            </a:fld>
            <a:endParaRPr lang="en-US"/>
          </a:p>
        </p:txBody>
      </p:sp>
    </p:spTree>
    <p:extLst>
      <p:ext uri="{BB962C8B-B14F-4D97-AF65-F5344CB8AC3E}">
        <p14:creationId xmlns:p14="http://schemas.microsoft.com/office/powerpoint/2010/main" val="87169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Reasoning over time </a:t>
            </a:r>
          </a:p>
        </p:txBody>
      </p:sp>
      <p:sp>
        <p:nvSpPr>
          <p:cNvPr id="3" name="Content Placeholder 2"/>
          <p:cNvSpPr>
            <a:spLocks noGrp="1"/>
          </p:cNvSpPr>
          <p:nvPr>
            <p:ph idx="1"/>
          </p:nvPr>
        </p:nvSpPr>
        <p:spPr/>
        <p:txBody>
          <a:bodyPr/>
          <a:lstStyle/>
          <a:p>
            <a:r>
              <a:rPr lang="en-US" dirty="0"/>
              <a:t>With </a:t>
            </a:r>
          </a:p>
          <a:p>
            <a:pPr lvl="1"/>
            <a:r>
              <a:rPr lang="en-US" dirty="0" err="1"/>
              <a:t>Xt</a:t>
            </a:r>
            <a:r>
              <a:rPr lang="en-US" dirty="0"/>
              <a:t> the current state description at time t </a:t>
            </a:r>
          </a:p>
          <a:p>
            <a:pPr lvl="1"/>
            <a:r>
              <a:rPr lang="en-US" dirty="0"/>
              <a:t>Et the evidence obtained at time t </a:t>
            </a:r>
          </a:p>
          <a:p>
            <a:r>
              <a:rPr lang="en-US" dirty="0"/>
              <a:t>we can describe a state transition model and a sensor model that we can use to model a time step sequence - a chain of states and sensor readings according to discrete time steps - so that we can understand the ongoing process. </a:t>
            </a:r>
            <a:endParaRPr lang="en-IN" dirty="0"/>
          </a:p>
        </p:txBody>
      </p:sp>
      <p:sp>
        <p:nvSpPr>
          <p:cNvPr id="4" name="Date Placeholder 3"/>
          <p:cNvSpPr>
            <a:spLocks noGrp="1"/>
          </p:cNvSpPr>
          <p:nvPr>
            <p:ph type="dt" sz="half" idx="10"/>
          </p:nvPr>
        </p:nvSpPr>
        <p:spPr/>
        <p:txBody>
          <a:bodyPr/>
          <a:lstStyle/>
          <a:p>
            <a:pPr>
              <a:defRPr/>
            </a:pPr>
            <a:fld id="{ECAB10FF-E2A3-48A5-BDED-3A7625076F0C}"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5</a:t>
            </a:fld>
            <a:endParaRPr lang="en-US"/>
          </a:p>
        </p:txBody>
      </p:sp>
    </p:spTree>
    <p:extLst>
      <p:ext uri="{BB962C8B-B14F-4D97-AF65-F5344CB8AC3E}">
        <p14:creationId xmlns:p14="http://schemas.microsoft.com/office/powerpoint/2010/main" val="360987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Reasoning over time </a:t>
            </a:r>
          </a:p>
        </p:txBody>
      </p:sp>
      <p:sp>
        <p:nvSpPr>
          <p:cNvPr id="3" name="Content Placeholder 2"/>
          <p:cNvSpPr>
            <a:spLocks noGrp="1"/>
          </p:cNvSpPr>
          <p:nvPr>
            <p:ph idx="1"/>
          </p:nvPr>
        </p:nvSpPr>
        <p:spPr/>
        <p:txBody>
          <a:bodyPr/>
          <a:lstStyle/>
          <a:p>
            <a:r>
              <a:rPr lang="en-US" dirty="0"/>
              <a:t>We assume to start out in X0, but evidence will only arrive after the first state transition is made: E1 is then the first piece of evidence to be plugged into the chain. </a:t>
            </a:r>
          </a:p>
          <a:p>
            <a:r>
              <a:rPr lang="en-US" dirty="0"/>
              <a:t>The “general” transition model would then specify </a:t>
            </a:r>
          </a:p>
          <a:p>
            <a:pPr lvl="1"/>
            <a:r>
              <a:rPr lang="en-US" dirty="0"/>
              <a:t>ℙ( </a:t>
            </a:r>
            <a:r>
              <a:rPr lang="en-US" dirty="0" err="1"/>
              <a:t>Xt</a:t>
            </a:r>
            <a:r>
              <a:rPr lang="en-US" dirty="0"/>
              <a:t> | X0:t-1) </a:t>
            </a:r>
          </a:p>
          <a:p>
            <a:pPr marL="457200" lvl="1" indent="0">
              <a:buNone/>
            </a:pPr>
            <a:r>
              <a:rPr lang="en-US" dirty="0"/>
              <a:t>      ... this would mean we need full joint distributions over all time steps... or not?</a:t>
            </a:r>
            <a:endParaRPr lang="en-IN" dirty="0"/>
          </a:p>
        </p:txBody>
      </p:sp>
      <p:sp>
        <p:nvSpPr>
          <p:cNvPr id="4" name="Date Placeholder 3"/>
          <p:cNvSpPr>
            <a:spLocks noGrp="1"/>
          </p:cNvSpPr>
          <p:nvPr>
            <p:ph type="dt" sz="half" idx="10"/>
          </p:nvPr>
        </p:nvSpPr>
        <p:spPr/>
        <p:txBody>
          <a:bodyPr/>
          <a:lstStyle/>
          <a:p>
            <a:pPr>
              <a:defRPr/>
            </a:pPr>
            <a:fld id="{5A9331DB-D66B-493C-8BDB-D5E145A24D95}"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6</a:t>
            </a:fld>
            <a:endParaRPr lang="en-US"/>
          </a:p>
        </p:txBody>
      </p:sp>
    </p:spTree>
    <p:extLst>
      <p:ext uri="{BB962C8B-B14F-4D97-AF65-F5344CB8AC3E}">
        <p14:creationId xmlns:p14="http://schemas.microsoft.com/office/powerpoint/2010/main" val="289556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Markov assumption</a:t>
            </a:r>
          </a:p>
        </p:txBody>
      </p:sp>
      <p:sp>
        <p:nvSpPr>
          <p:cNvPr id="3" name="Content Placeholder 2"/>
          <p:cNvSpPr>
            <a:spLocks noGrp="1"/>
          </p:cNvSpPr>
          <p:nvPr>
            <p:ph idx="1"/>
          </p:nvPr>
        </p:nvSpPr>
        <p:spPr/>
        <p:txBody>
          <a:bodyPr/>
          <a:lstStyle/>
          <a:p>
            <a:r>
              <a:rPr lang="en-US" dirty="0"/>
              <a:t>A process is Markov (i.e., complies with the Markov assumption), when any given state </a:t>
            </a:r>
            <a:r>
              <a:rPr lang="en-US" dirty="0" err="1"/>
              <a:t>Xt</a:t>
            </a:r>
            <a:r>
              <a:rPr lang="en-US" dirty="0"/>
              <a:t> depends only on a finite and fixed number of previous states.</a:t>
            </a:r>
            <a:endParaRPr lang="en-IN" dirty="0"/>
          </a:p>
        </p:txBody>
      </p:sp>
      <p:sp>
        <p:nvSpPr>
          <p:cNvPr id="4" name="Date Placeholder 3"/>
          <p:cNvSpPr>
            <a:spLocks noGrp="1"/>
          </p:cNvSpPr>
          <p:nvPr>
            <p:ph type="dt" sz="half" idx="10"/>
          </p:nvPr>
        </p:nvSpPr>
        <p:spPr/>
        <p:txBody>
          <a:bodyPr/>
          <a:lstStyle/>
          <a:p>
            <a:pPr>
              <a:defRPr/>
            </a:pPr>
            <a:fld id="{E0D49431-F11A-49B5-A1F1-BD4646439A0A}"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7</a:t>
            </a:fld>
            <a:endParaRPr lang="en-US"/>
          </a:p>
        </p:txBody>
      </p:sp>
      <p:pic>
        <p:nvPicPr>
          <p:cNvPr id="6" name="Picture 5"/>
          <p:cNvPicPr>
            <a:picLocks noChangeAspect="1"/>
          </p:cNvPicPr>
          <p:nvPr/>
        </p:nvPicPr>
        <p:blipFill rotWithShape="1">
          <a:blip r:embed="rId2"/>
          <a:srcRect t="37203" r="4952" b="17516"/>
          <a:stretch/>
        </p:blipFill>
        <p:spPr>
          <a:xfrm>
            <a:off x="-230031" y="3718481"/>
            <a:ext cx="10358479" cy="2774420"/>
          </a:xfrm>
          <a:prstGeom prst="rect">
            <a:avLst/>
          </a:prstGeom>
        </p:spPr>
      </p:pic>
    </p:spTree>
    <p:extLst>
      <p:ext uri="{BB962C8B-B14F-4D97-AF65-F5344CB8AC3E}">
        <p14:creationId xmlns:p14="http://schemas.microsoft.com/office/powerpoint/2010/main" val="218000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Inference for any t</a:t>
            </a:r>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C600F119-8B57-4047-857C-E3C873F8EF8C}" type="datetime8">
              <a:rPr lang="en-US" smtClean="0"/>
              <a:t>1/11/2021 9:43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8</a:t>
            </a:fld>
            <a:endParaRPr lang="en-US"/>
          </a:p>
        </p:txBody>
      </p:sp>
      <p:pic>
        <p:nvPicPr>
          <p:cNvPr id="6" name="Picture 5"/>
          <p:cNvPicPr>
            <a:picLocks noChangeAspect="1"/>
          </p:cNvPicPr>
          <p:nvPr/>
        </p:nvPicPr>
        <p:blipFill>
          <a:blip r:embed="rId2"/>
          <a:stretch>
            <a:fillRect/>
          </a:stretch>
        </p:blipFill>
        <p:spPr>
          <a:xfrm>
            <a:off x="586867" y="1600202"/>
            <a:ext cx="8257609" cy="4205062"/>
          </a:xfrm>
          <a:prstGeom prst="rect">
            <a:avLst/>
          </a:prstGeom>
        </p:spPr>
      </p:pic>
    </p:spTree>
    <p:extLst>
      <p:ext uri="{BB962C8B-B14F-4D97-AF65-F5344CB8AC3E}">
        <p14:creationId xmlns:p14="http://schemas.microsoft.com/office/powerpoint/2010/main" val="399445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dirty="0">
                <a:ea typeface="ＭＳ Ｐゴシック" pitchFamily="34" charset="-128"/>
              </a:rPr>
              <a:t>Reasoning over Time or Space</a:t>
            </a:r>
          </a:p>
        </p:txBody>
      </p:sp>
      <p:sp>
        <p:nvSpPr>
          <p:cNvPr id="20482" name="Rectangle 3"/>
          <p:cNvSpPr>
            <a:spLocks noGrp="1" noChangeArrowheads="1"/>
          </p:cNvSpPr>
          <p:nvPr>
            <p:ph idx="1"/>
          </p:nvPr>
        </p:nvSpPr>
        <p:spPr>
          <a:xfrm>
            <a:off x="342900" y="1828800"/>
            <a:ext cx="9220200" cy="4419600"/>
          </a:xfrm>
        </p:spPr>
        <p:txBody>
          <a:bodyPr/>
          <a:lstStyle/>
          <a:p>
            <a:pPr>
              <a:lnSpc>
                <a:spcPct val="90000"/>
              </a:lnSpc>
            </a:pPr>
            <a:r>
              <a:rPr lang="en-US" sz="2800" dirty="0">
                <a:latin typeface="Calibri"/>
                <a:ea typeface="ＭＳ Ｐゴシック" pitchFamily="34" charset="-128"/>
                <a:cs typeface="Calibri"/>
              </a:rPr>
              <a:t>Often, we want to </a:t>
            </a:r>
            <a:r>
              <a:rPr lang="en-US" sz="2800" dirty="0">
                <a:solidFill>
                  <a:srgbClr val="CC0000"/>
                </a:solidFill>
                <a:latin typeface="Calibri"/>
                <a:ea typeface="ＭＳ Ｐゴシック" pitchFamily="34" charset="-128"/>
                <a:cs typeface="Calibri"/>
              </a:rPr>
              <a:t>reason about a sequence</a:t>
            </a:r>
            <a:r>
              <a:rPr lang="en-US" sz="2800" dirty="0">
                <a:latin typeface="Calibri"/>
                <a:ea typeface="ＭＳ Ｐゴシック" pitchFamily="34" charset="-128"/>
                <a:cs typeface="Calibri"/>
              </a:rPr>
              <a:t> of observations</a:t>
            </a:r>
          </a:p>
          <a:p>
            <a:pPr lvl="4">
              <a:lnSpc>
                <a:spcPct val="90000"/>
              </a:lnSpc>
            </a:pPr>
            <a:endParaRPr lang="en-US" sz="6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Speech recognition</a:t>
            </a:r>
          </a:p>
          <a:p>
            <a:pPr lvl="4">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Robot localization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User attention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Medical monitoring</a:t>
            </a:r>
          </a:p>
          <a:p>
            <a:pPr>
              <a:lnSpc>
                <a:spcPct val="90000"/>
              </a:lnSpc>
            </a:pPr>
            <a:endParaRPr lang="en-US" sz="2800" dirty="0">
              <a:latin typeface="Calibri"/>
              <a:ea typeface="ＭＳ Ｐゴシック" pitchFamily="34" charset="-128"/>
              <a:cs typeface="Calibri"/>
            </a:endParaRPr>
          </a:p>
          <a:p>
            <a:pPr>
              <a:lnSpc>
                <a:spcPct val="90000"/>
              </a:lnSpc>
            </a:pPr>
            <a:r>
              <a:rPr lang="en-US" sz="2800" dirty="0">
                <a:latin typeface="Calibri"/>
                <a:ea typeface="ＭＳ Ｐゴシック" pitchFamily="34" charset="-128"/>
                <a:cs typeface="Calibri"/>
              </a:rPr>
              <a:t>Need to introduce time (or space) into our models</a:t>
            </a:r>
          </a:p>
        </p:txBody>
      </p:sp>
      <p:pic>
        <p:nvPicPr>
          <p:cNvPr id="2" name="Picture 1"/>
          <p:cNvPicPr>
            <a:picLocks noChangeAspect="1"/>
          </p:cNvPicPr>
          <p:nvPr/>
        </p:nvPicPr>
        <p:blipFill>
          <a:blip r:embed="rId2"/>
          <a:stretch>
            <a:fillRect/>
          </a:stretch>
        </p:blipFill>
        <p:spPr>
          <a:xfrm>
            <a:off x="9563100" y="7010400"/>
            <a:ext cx="2628900" cy="1968500"/>
          </a:xfrm>
          <a:prstGeom prst="rect">
            <a:avLst/>
          </a:prstGeom>
        </p:spPr>
      </p:pic>
      <p:sp>
        <p:nvSpPr>
          <p:cNvPr id="3" name="Date Placeholder 2"/>
          <p:cNvSpPr>
            <a:spLocks noGrp="1"/>
          </p:cNvSpPr>
          <p:nvPr>
            <p:ph type="dt" sz="half" idx="10"/>
          </p:nvPr>
        </p:nvSpPr>
        <p:spPr/>
        <p:txBody>
          <a:bodyPr/>
          <a:lstStyle/>
          <a:p>
            <a:pPr>
              <a:defRPr/>
            </a:pPr>
            <a:fld id="{9477ED1F-BFFE-49AF-9D1A-6CB1A00ED68B}" type="datetime8">
              <a:rPr lang="en-US" smtClean="0"/>
              <a:t>1/11/2021 9:43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9</a:t>
            </a:fld>
            <a:endParaRPr lang="en-US"/>
          </a:p>
        </p:txBody>
      </p:sp>
    </p:spTree>
    <p:extLst>
      <p:ext uri="{BB962C8B-B14F-4D97-AF65-F5344CB8AC3E}">
        <p14:creationId xmlns:p14="http://schemas.microsoft.com/office/powerpoint/2010/main" val="35827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1.85185E-6 L -2.5E-6 -0.36667 " pathEditMode="relative" ptsTypes="AA">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begin{eqnarray*}&#10;P(X_2 = \mbox{sun}) = &amp;&amp; \textcolor{YellowOrange}{P(X_2 = \mbox{sun} | X_1 = \mbox{sun}) P(X_1 = \mbox{sun})}+\\&#10;                      &amp;&amp; \textcolor{RoyalBlue}{P(X_2 = \mbox{sun} | X_1 = \mbox{rain}) P(X_1 = \mbox{rai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566"/>
  <p:tag name="PICTUREFILESIZE" val="6361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YellowOrange}{0.9 \cdot 1.0}+ \textcolor{RoyalBlue}{0.3 \cdot 0.0} = 0.9&#10;\]&#10;\end{document}&#10;"/>
  <p:tag name="FILENAME" val="txp_fig"/>
  <p:tag name="FORMAT" val="png16m"/>
  <p:tag name="RES" val="1200"/>
  <p:tag name="BLEND" val="0"/>
  <p:tag name="TRANSPARENT" val="0"/>
  <p:tag name="TBUG" val="0"/>
  <p:tag name="ALLOWFS" val="0"/>
  <p:tag name="ORIGWIDTH" val="242"/>
  <p:tag name="PICTUREFILESIZE" val="1501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rickRed}{P(x_1)} = \mbox{know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52"/>
  <p:tag name="PICTUREFILESIZE" val="111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13694</TotalTime>
  <Words>1327</Words>
  <Application>Microsoft Office PowerPoint</Application>
  <PresentationFormat>Widescreen</PresentationFormat>
  <Paragraphs>256</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Adobe Caslon Pro</vt:lpstr>
      <vt:lpstr>Adobe Caslon Pro Bold</vt:lpstr>
      <vt:lpstr>Arial</vt:lpstr>
      <vt:lpstr>Calibri</vt:lpstr>
      <vt:lpstr>Helvetica</vt:lpstr>
      <vt:lpstr>Helvetica Neue</vt:lpstr>
      <vt:lpstr>Palatino</vt:lpstr>
      <vt:lpstr>Palatino Linotype</vt:lpstr>
      <vt:lpstr>Times New Roman</vt:lpstr>
      <vt:lpstr>Wingdings</vt:lpstr>
      <vt:lpstr>Office Theme</vt:lpstr>
      <vt:lpstr>PowerPoint Presentation</vt:lpstr>
      <vt:lpstr>Today</vt:lpstr>
      <vt:lpstr>Probabilistic reasoning over time</vt:lpstr>
      <vt:lpstr>Probabilistic reasoning over time</vt:lpstr>
      <vt:lpstr>Reasoning over time </vt:lpstr>
      <vt:lpstr>Reasoning over time </vt:lpstr>
      <vt:lpstr>The Markov assumption</vt:lpstr>
      <vt:lpstr>Inference for any t</vt:lpstr>
      <vt:lpstr>Reasoning over Time or Space</vt:lpstr>
      <vt:lpstr>Markov Models</vt:lpstr>
      <vt:lpstr>Markov Assumption: Conditional Independence</vt:lpstr>
      <vt:lpstr>Example Markov Chain: Weather</vt:lpstr>
      <vt:lpstr>Example Markov Chain: Weather</vt:lpstr>
      <vt:lpstr>Mini-Forward Algorithm</vt:lpstr>
      <vt:lpstr>Why Hidden, Markov Model?</vt:lpstr>
      <vt:lpstr>Why Hidden, Markov Model?</vt:lpstr>
      <vt:lpstr>Hidden Markov Models</vt:lpstr>
      <vt:lpstr>Conditional Independence</vt:lpstr>
      <vt:lpstr>HMM</vt:lpstr>
      <vt:lpstr>Hidden Markov Models(Example 1)</vt:lpstr>
      <vt:lpstr>HMM Example 1 contd.  </vt:lpstr>
      <vt:lpstr>PowerPoint Presentation</vt:lpstr>
      <vt:lpstr>PowerPoint Presentation</vt:lpstr>
      <vt:lpstr>Problem 3:</vt:lpstr>
      <vt:lpstr>PowerPoint Presentation</vt:lpstr>
      <vt:lpstr>Real HMM Examples</vt:lpstr>
      <vt:lpstr>PowerPoint Presentation</vt:lpstr>
    </vt:vector>
  </TitlesOfParts>
  <Company>ambiaance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saikishor jangiti</dc:creator>
  <cp:lastModifiedBy>jyotsana grover</cp:lastModifiedBy>
  <cp:revision>1231</cp:revision>
  <dcterms:created xsi:type="dcterms:W3CDTF">2011-05-03T06:18:41Z</dcterms:created>
  <dcterms:modified xsi:type="dcterms:W3CDTF">2021-01-11T16:43:14Z</dcterms:modified>
</cp:coreProperties>
</file>