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60" r:id="rId2"/>
  </p:sldMasterIdLst>
  <p:notesMasterIdLst>
    <p:notesMasterId r:id="rId64"/>
  </p:notesMasterIdLst>
  <p:sldIdLst>
    <p:sldId id="334" r:id="rId3"/>
    <p:sldId id="413" r:id="rId4"/>
    <p:sldId id="445" r:id="rId5"/>
    <p:sldId id="446" r:id="rId6"/>
    <p:sldId id="447" r:id="rId7"/>
    <p:sldId id="448" r:id="rId8"/>
    <p:sldId id="449" r:id="rId9"/>
    <p:sldId id="450" r:id="rId10"/>
    <p:sldId id="451" r:id="rId11"/>
    <p:sldId id="452" r:id="rId12"/>
    <p:sldId id="453" r:id="rId13"/>
    <p:sldId id="496" r:id="rId14"/>
    <p:sldId id="454" r:id="rId15"/>
    <p:sldId id="455" r:id="rId16"/>
    <p:sldId id="328" r:id="rId17"/>
    <p:sldId id="329" r:id="rId18"/>
    <p:sldId id="456" r:id="rId19"/>
    <p:sldId id="497" r:id="rId20"/>
    <p:sldId id="457" r:id="rId21"/>
    <p:sldId id="458" r:id="rId22"/>
    <p:sldId id="459" r:id="rId23"/>
    <p:sldId id="460" r:id="rId24"/>
    <p:sldId id="461" r:id="rId25"/>
    <p:sldId id="462" r:id="rId26"/>
    <p:sldId id="463" r:id="rId27"/>
    <p:sldId id="464" r:id="rId28"/>
    <p:sldId id="465" r:id="rId29"/>
    <p:sldId id="466" r:id="rId30"/>
    <p:sldId id="467" r:id="rId31"/>
    <p:sldId id="468" r:id="rId32"/>
    <p:sldId id="469" r:id="rId33"/>
    <p:sldId id="470" r:id="rId34"/>
    <p:sldId id="471" r:id="rId35"/>
    <p:sldId id="472" r:id="rId36"/>
    <p:sldId id="473" r:id="rId37"/>
    <p:sldId id="474" r:id="rId38"/>
    <p:sldId id="475" r:id="rId39"/>
    <p:sldId id="476" r:id="rId40"/>
    <p:sldId id="477" r:id="rId41"/>
    <p:sldId id="498" r:id="rId42"/>
    <p:sldId id="478" r:id="rId43"/>
    <p:sldId id="479" r:id="rId44"/>
    <p:sldId id="480" r:id="rId45"/>
    <p:sldId id="481" r:id="rId46"/>
    <p:sldId id="500" r:id="rId47"/>
    <p:sldId id="502" r:id="rId48"/>
    <p:sldId id="490" r:id="rId49"/>
    <p:sldId id="491" r:id="rId50"/>
    <p:sldId id="492" r:id="rId51"/>
    <p:sldId id="501" r:id="rId52"/>
    <p:sldId id="493" r:id="rId53"/>
    <p:sldId id="494" r:id="rId54"/>
    <p:sldId id="495" r:id="rId55"/>
    <p:sldId id="499" r:id="rId56"/>
    <p:sldId id="482" r:id="rId57"/>
    <p:sldId id="483" r:id="rId58"/>
    <p:sldId id="484" r:id="rId59"/>
    <p:sldId id="485" r:id="rId60"/>
    <p:sldId id="486" r:id="rId61"/>
    <p:sldId id="487" r:id="rId62"/>
    <p:sldId id="488"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80" d="100"/>
          <a:sy n="80"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BDB91-BD20-F34E-8501-D6EAE4E19979}" type="datetimeFigureOut">
              <a:rPr lang="en-US" smtClean="0"/>
              <a:t>9/12/2020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3024E-180E-B547-B31B-52F478C0999E}" type="slidenum">
              <a:rPr lang="en-US" smtClean="0"/>
              <a:t>‹#›</a:t>
            </a:fld>
            <a:endParaRPr lang="en-US"/>
          </a:p>
        </p:txBody>
      </p:sp>
    </p:spTree>
    <p:extLst>
      <p:ext uri="{BB962C8B-B14F-4D97-AF65-F5344CB8AC3E}">
        <p14:creationId xmlns:p14="http://schemas.microsoft.com/office/powerpoint/2010/main" val="1068379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26"/>
          <p:cNvSpPr>
            <a:spLocks noGrp="1" noRot="1" noChangeAspect="1" noChangeArrowheads="1" noTextEdit="1"/>
          </p:cNvSpPr>
          <p:nvPr>
            <p:ph type="sldImg"/>
          </p:nvPr>
        </p:nvSpPr>
        <p:spPr>
          <a:ln/>
        </p:spPr>
      </p:sp>
      <p:sp>
        <p:nvSpPr>
          <p:cNvPr id="5124" name="Rectangle 1027"/>
          <p:cNvSpPr>
            <a:spLocks noGrp="1" noChangeArrowheads="1"/>
          </p:cNvSpPr>
          <p:nvPr>
            <p:ph type="body" idx="1"/>
          </p:nvPr>
        </p:nvSpPr>
        <p:spPr>
          <a:noFill/>
          <a:ln/>
        </p:spPr>
        <p:txBody>
          <a:bodyPr/>
          <a:lstStyle/>
          <a:p>
            <a:pPr eaLnBrk="1" hangingPunct="1"/>
            <a:endParaRPr lang="en-GB">
              <a:cs typeface="Arial" pitchFamily="34" charset="0"/>
            </a:endParaRPr>
          </a:p>
        </p:txBody>
      </p:sp>
      <p:sp>
        <p:nvSpPr>
          <p:cNvPr id="2" name="Date Placeholder 1"/>
          <p:cNvSpPr>
            <a:spLocks noGrp="1"/>
          </p:cNvSpPr>
          <p:nvPr>
            <p:ph type="dt" idx="10"/>
          </p:nvPr>
        </p:nvSpPr>
        <p:spPr/>
        <p:txBody>
          <a:bodyPr/>
          <a:lstStyle/>
          <a:p>
            <a:pPr>
              <a:defRPr/>
            </a:pPr>
            <a:fld id="{1EAC8832-0276-4566-AB5B-ADB4EB261C2C}" type="datetime3">
              <a:rPr lang="en-US" smtClean="0">
                <a:solidFill>
                  <a:srgbClr val="000000"/>
                </a:solidFill>
              </a:rPr>
              <a:pPr>
                <a:defRPr/>
              </a:pPr>
              <a:t>12 September 2020</a:t>
            </a:fld>
            <a:endParaRPr lang="en-US">
              <a:solidFill>
                <a:srgbClr val="000000"/>
              </a:solidFill>
            </a:endParaRPr>
          </a:p>
        </p:txBody>
      </p:sp>
      <p:sp>
        <p:nvSpPr>
          <p:cNvPr id="3" name="Slide Number Placeholder 2"/>
          <p:cNvSpPr>
            <a:spLocks noGrp="1"/>
          </p:cNvSpPr>
          <p:nvPr>
            <p:ph type="sldNum" sz="quarter" idx="11"/>
          </p:nvPr>
        </p:nvSpPr>
        <p:spPr/>
        <p:txBody>
          <a:bodyPr/>
          <a:lstStyle/>
          <a:p>
            <a:pPr>
              <a:defRPr/>
            </a:pPr>
            <a:fld id="{C39833DA-7024-4341-A038-616BCD192136}" type="slidenum">
              <a:rPr lang="en-US" smtClean="0">
                <a:solidFill>
                  <a:srgbClr val="000000"/>
                </a:solidFill>
              </a:rPr>
              <a:pPr>
                <a:defRPr/>
              </a:pPr>
              <a:t>1</a:t>
            </a:fld>
            <a:endParaRPr lang="en-US">
              <a:solidFill>
                <a:srgbClr val="000000"/>
              </a:solidFill>
            </a:endParaRPr>
          </a:p>
        </p:txBody>
      </p:sp>
    </p:spTree>
    <p:extLst>
      <p:ext uri="{BB962C8B-B14F-4D97-AF65-F5344CB8AC3E}">
        <p14:creationId xmlns:p14="http://schemas.microsoft.com/office/powerpoint/2010/main" val="73752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26"/>
          <p:cNvSpPr>
            <a:spLocks noGrp="1" noRot="1" noChangeAspect="1" noChangeArrowheads="1" noTextEdit="1"/>
          </p:cNvSpPr>
          <p:nvPr>
            <p:ph type="sldImg"/>
          </p:nvPr>
        </p:nvSpPr>
        <p:spPr>
          <a:ln/>
        </p:spPr>
      </p:sp>
      <p:sp>
        <p:nvSpPr>
          <p:cNvPr id="5124" name="Rectangle 1027"/>
          <p:cNvSpPr>
            <a:spLocks noGrp="1" noChangeArrowheads="1"/>
          </p:cNvSpPr>
          <p:nvPr>
            <p:ph type="body" idx="1"/>
          </p:nvPr>
        </p:nvSpPr>
        <p:spPr>
          <a:noFill/>
          <a:ln/>
        </p:spPr>
        <p:txBody>
          <a:bodyPr/>
          <a:lstStyle/>
          <a:p>
            <a:pPr eaLnBrk="1" hangingPunct="1"/>
            <a:endParaRPr lang="en-GB">
              <a:cs typeface="Arial" pitchFamily="34" charset="0"/>
            </a:endParaRPr>
          </a:p>
        </p:txBody>
      </p:sp>
      <p:sp>
        <p:nvSpPr>
          <p:cNvPr id="2" name="Date Placeholder 1"/>
          <p:cNvSpPr>
            <a:spLocks noGrp="1"/>
          </p:cNvSpPr>
          <p:nvPr>
            <p:ph type="dt" idx="10"/>
          </p:nvPr>
        </p:nvSpPr>
        <p:spPr/>
        <p:txBody>
          <a:bodyPr/>
          <a:lstStyle/>
          <a:p>
            <a:pPr>
              <a:defRPr/>
            </a:pPr>
            <a:fld id="{1EAC8832-0276-4566-AB5B-ADB4EB261C2C}" type="datetime3">
              <a:rPr lang="en-US" smtClean="0">
                <a:solidFill>
                  <a:srgbClr val="000000"/>
                </a:solidFill>
              </a:rPr>
              <a:pPr>
                <a:defRPr/>
              </a:pPr>
              <a:t>12 September 2020</a:t>
            </a:fld>
            <a:endParaRPr lang="en-US">
              <a:solidFill>
                <a:srgbClr val="000000"/>
              </a:solidFill>
            </a:endParaRPr>
          </a:p>
        </p:txBody>
      </p:sp>
      <p:sp>
        <p:nvSpPr>
          <p:cNvPr id="3" name="Slide Number Placeholder 2"/>
          <p:cNvSpPr>
            <a:spLocks noGrp="1"/>
          </p:cNvSpPr>
          <p:nvPr>
            <p:ph type="sldNum" sz="quarter" idx="11"/>
          </p:nvPr>
        </p:nvSpPr>
        <p:spPr/>
        <p:txBody>
          <a:bodyPr/>
          <a:lstStyle/>
          <a:p>
            <a:pPr>
              <a:defRPr/>
            </a:pPr>
            <a:fld id="{C39833DA-7024-4341-A038-616BCD192136}" type="slidenum">
              <a:rPr lang="en-US" smtClean="0">
                <a:solidFill>
                  <a:srgbClr val="000000"/>
                </a:solidFill>
              </a:rPr>
              <a:pPr>
                <a:defRPr/>
              </a:pPr>
              <a:t>2</a:t>
            </a:fld>
            <a:endParaRPr lang="en-US">
              <a:solidFill>
                <a:srgbClr val="000000"/>
              </a:solidFill>
            </a:endParaRPr>
          </a:p>
        </p:txBody>
      </p:sp>
    </p:spTree>
    <p:extLst>
      <p:ext uri="{BB962C8B-B14F-4D97-AF65-F5344CB8AC3E}">
        <p14:creationId xmlns:p14="http://schemas.microsoft.com/office/powerpoint/2010/main" val="1834049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511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0870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F2C042E-461D-405B-84B2-4D769ADF6871}"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3837325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C042E-461D-405B-84B2-4D769ADF6871}"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116841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C042E-461D-405B-84B2-4D769ADF6871}"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474405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baseline="0">
                <a:solidFill>
                  <a:srgbClr val="002060"/>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baseline="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713023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203200" y="152400"/>
            <a:ext cx="8703733" cy="838200"/>
          </a:xfrm>
        </p:spPr>
        <p:txBody>
          <a:bodyPr/>
          <a:lstStyle>
            <a:lvl1pPr>
              <a:defRPr baseline="0">
                <a:solidFill>
                  <a:srgbClr val="002060"/>
                </a:solidFill>
              </a:defRPr>
            </a:lvl1pPr>
          </a:lstStyle>
          <a:p>
            <a:r>
              <a:rPr lang="en-US" dirty="0"/>
              <a:t>Click to edit Master title style</a:t>
            </a:r>
          </a:p>
        </p:txBody>
      </p:sp>
      <p:sp>
        <p:nvSpPr>
          <p:cNvPr id="6" name="Content Placeholder 2"/>
          <p:cNvSpPr>
            <a:spLocks noGrp="1"/>
          </p:cNvSpPr>
          <p:nvPr>
            <p:ph idx="1"/>
          </p:nvPr>
        </p:nvSpPr>
        <p:spPr>
          <a:xfrm>
            <a:off x="304800" y="1066800"/>
            <a:ext cx="10905067" cy="5562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14014" y="6626735"/>
            <a:ext cx="822661" cy="215444"/>
          </a:xfrm>
          <a:prstGeom prst="rect">
            <a:avLst/>
          </a:prstGeom>
        </p:spPr>
        <p:txBody>
          <a:bodyPr wrap="none">
            <a:spAutoFit/>
          </a:bodyPr>
          <a:lstStyle/>
          <a:p>
            <a:pPr eaLnBrk="0" fontAlgn="base" hangingPunct="0">
              <a:spcBef>
                <a:spcPct val="0"/>
              </a:spcBef>
              <a:spcAft>
                <a:spcPct val="0"/>
              </a:spcAft>
            </a:pPr>
            <a:fld id="{A648C8F4-FC3C-4AA0-8761-F031D75DF9F5}" type="datetime4">
              <a:rPr lang="en-US" sz="800" smtClean="0">
                <a:solidFill>
                  <a:srgbClr val="000000"/>
                </a:solidFill>
              </a:rPr>
              <a:pPr eaLnBrk="0" fontAlgn="base" hangingPunct="0">
                <a:spcBef>
                  <a:spcPct val="0"/>
                </a:spcBef>
                <a:spcAft>
                  <a:spcPct val="0"/>
                </a:spcAft>
              </a:pPr>
              <a:t>September 12, 2020</a:t>
            </a:fld>
            <a:endParaRPr lang="en-US" sz="800" dirty="0">
              <a:solidFill>
                <a:prstClr val="black"/>
              </a:solidFill>
            </a:endParaRPr>
          </a:p>
        </p:txBody>
      </p:sp>
      <p:sp>
        <p:nvSpPr>
          <p:cNvPr id="8" name="TextBox 7"/>
          <p:cNvSpPr txBox="1"/>
          <p:nvPr userDrawn="1"/>
        </p:nvSpPr>
        <p:spPr>
          <a:xfrm>
            <a:off x="5588000" y="6642556"/>
            <a:ext cx="508000" cy="215444"/>
          </a:xfrm>
          <a:prstGeom prst="rect">
            <a:avLst/>
          </a:prstGeom>
          <a:noFill/>
        </p:spPr>
        <p:txBody>
          <a:bodyPr wrap="square" rtlCol="0">
            <a:spAutoFit/>
          </a:bodyPr>
          <a:lstStyle/>
          <a:p>
            <a:pPr eaLnBrk="0" fontAlgn="base" hangingPunct="0">
              <a:spcBef>
                <a:spcPct val="0"/>
              </a:spcBef>
              <a:spcAft>
                <a:spcPct val="0"/>
              </a:spcAft>
            </a:pPr>
            <a:fld id="{0FA3180E-9B00-4B7F-9CB2-BA798693DBF1}" type="slidenum">
              <a:rPr lang="en-IN" sz="800" smtClean="0">
                <a:solidFill>
                  <a:srgbClr val="000000"/>
                </a:solidFill>
              </a:rPr>
              <a:pPr eaLnBrk="0" fontAlgn="base" hangingPunct="0">
                <a:spcBef>
                  <a:spcPct val="0"/>
                </a:spcBef>
                <a:spcAft>
                  <a:spcPct val="0"/>
                </a:spcAft>
              </a:pPr>
              <a:t>‹#›</a:t>
            </a:fld>
            <a:endParaRPr lang="en-IN" sz="1400" dirty="0">
              <a:solidFill>
                <a:srgbClr val="000000"/>
              </a:solidFill>
            </a:endParaRPr>
          </a:p>
        </p:txBody>
      </p:sp>
      <p:sp>
        <p:nvSpPr>
          <p:cNvPr id="9" name="TextBox 8"/>
          <p:cNvSpPr txBox="1"/>
          <p:nvPr userDrawn="1"/>
        </p:nvSpPr>
        <p:spPr>
          <a:xfrm>
            <a:off x="8737600" y="6654799"/>
            <a:ext cx="3471333" cy="215444"/>
          </a:xfrm>
          <a:prstGeom prst="rect">
            <a:avLst/>
          </a:prstGeom>
          <a:noFill/>
        </p:spPr>
        <p:txBody>
          <a:bodyPr wrap="square" rtlCol="0">
            <a:spAutoFit/>
          </a:bodyPr>
          <a:lstStyle/>
          <a:p>
            <a:pPr algn="r" eaLnBrk="0" fontAlgn="base" hangingPunct="0">
              <a:spcBef>
                <a:spcPct val="0"/>
              </a:spcBef>
              <a:spcAft>
                <a:spcPct val="0"/>
              </a:spcAft>
            </a:pPr>
            <a:r>
              <a:rPr lang="en-GB" sz="800" dirty="0">
                <a:solidFill>
                  <a:srgbClr val="000000"/>
                </a:solidFill>
              </a:rPr>
              <a:t>BITS </a:t>
            </a:r>
            <a:r>
              <a:rPr lang="en-GB" sz="800" dirty="0" err="1">
                <a:solidFill>
                  <a:srgbClr val="000000"/>
                </a:solidFill>
              </a:rPr>
              <a:t>Pilani</a:t>
            </a:r>
            <a:r>
              <a:rPr lang="en-GB" sz="800" dirty="0">
                <a:solidFill>
                  <a:srgbClr val="000000"/>
                </a:solidFill>
              </a:rPr>
              <a:t> WILP Workshop</a:t>
            </a:r>
            <a:endParaRPr lang="en-US" sz="800" dirty="0">
              <a:solidFill>
                <a:srgbClr val="000000"/>
              </a:solidFill>
            </a:endParaRPr>
          </a:p>
        </p:txBody>
      </p:sp>
    </p:spTree>
    <p:extLst>
      <p:ext uri="{BB962C8B-B14F-4D97-AF65-F5344CB8AC3E}">
        <p14:creationId xmlns:p14="http://schemas.microsoft.com/office/powerpoint/2010/main" val="3078724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8703733" cy="838200"/>
          </a:xfrm>
        </p:spPr>
        <p:txBody>
          <a:bodyPr/>
          <a:lstStyle>
            <a:lvl1pPr>
              <a:defRPr baseline="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304800" y="1066800"/>
            <a:ext cx="10905067" cy="5562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14014" y="6626735"/>
            <a:ext cx="822661" cy="215444"/>
          </a:xfrm>
          <a:prstGeom prst="rect">
            <a:avLst/>
          </a:prstGeom>
        </p:spPr>
        <p:txBody>
          <a:bodyPr wrap="none">
            <a:spAutoFit/>
          </a:bodyPr>
          <a:lstStyle/>
          <a:p>
            <a:pPr eaLnBrk="0" fontAlgn="base" hangingPunct="0">
              <a:spcBef>
                <a:spcPct val="0"/>
              </a:spcBef>
              <a:spcAft>
                <a:spcPct val="0"/>
              </a:spcAft>
            </a:pPr>
            <a:fld id="{A648C8F4-FC3C-4AA0-8761-F031D75DF9F5}" type="datetime4">
              <a:rPr lang="en-US" sz="800" smtClean="0">
                <a:solidFill>
                  <a:srgbClr val="000000"/>
                </a:solidFill>
              </a:rPr>
              <a:pPr eaLnBrk="0" fontAlgn="base" hangingPunct="0">
                <a:spcBef>
                  <a:spcPct val="0"/>
                </a:spcBef>
                <a:spcAft>
                  <a:spcPct val="0"/>
                </a:spcAft>
              </a:pPr>
              <a:t>September 12, 2020</a:t>
            </a:fld>
            <a:endParaRPr lang="en-US" sz="800" dirty="0">
              <a:solidFill>
                <a:prstClr val="black"/>
              </a:solidFill>
            </a:endParaRPr>
          </a:p>
        </p:txBody>
      </p:sp>
      <p:sp>
        <p:nvSpPr>
          <p:cNvPr id="6" name="TextBox 5"/>
          <p:cNvSpPr txBox="1"/>
          <p:nvPr userDrawn="1"/>
        </p:nvSpPr>
        <p:spPr>
          <a:xfrm>
            <a:off x="5588000" y="6642556"/>
            <a:ext cx="508000" cy="215444"/>
          </a:xfrm>
          <a:prstGeom prst="rect">
            <a:avLst/>
          </a:prstGeom>
          <a:noFill/>
        </p:spPr>
        <p:txBody>
          <a:bodyPr wrap="square" rtlCol="0">
            <a:spAutoFit/>
          </a:bodyPr>
          <a:lstStyle/>
          <a:p>
            <a:pPr eaLnBrk="0" fontAlgn="base" hangingPunct="0">
              <a:spcBef>
                <a:spcPct val="0"/>
              </a:spcBef>
              <a:spcAft>
                <a:spcPct val="0"/>
              </a:spcAft>
            </a:pPr>
            <a:fld id="{0FA3180E-9B00-4B7F-9CB2-BA798693DBF1}" type="slidenum">
              <a:rPr lang="en-IN" sz="800" smtClean="0">
                <a:solidFill>
                  <a:srgbClr val="000000"/>
                </a:solidFill>
              </a:rPr>
              <a:pPr eaLnBrk="0" fontAlgn="base" hangingPunct="0">
                <a:spcBef>
                  <a:spcPct val="0"/>
                </a:spcBef>
                <a:spcAft>
                  <a:spcPct val="0"/>
                </a:spcAft>
              </a:pPr>
              <a:t>‹#›</a:t>
            </a:fld>
            <a:endParaRPr lang="en-IN" sz="1400" dirty="0">
              <a:solidFill>
                <a:srgbClr val="000000"/>
              </a:solidFill>
            </a:endParaRPr>
          </a:p>
        </p:txBody>
      </p:sp>
      <p:sp>
        <p:nvSpPr>
          <p:cNvPr id="7" name="TextBox 6"/>
          <p:cNvSpPr txBox="1"/>
          <p:nvPr userDrawn="1"/>
        </p:nvSpPr>
        <p:spPr>
          <a:xfrm>
            <a:off x="8534400" y="6646187"/>
            <a:ext cx="3657600" cy="215444"/>
          </a:xfrm>
          <a:prstGeom prst="rect">
            <a:avLst/>
          </a:prstGeom>
          <a:noFill/>
        </p:spPr>
        <p:txBody>
          <a:bodyPr wrap="square" rtlCol="0">
            <a:spAutoFit/>
          </a:bodyPr>
          <a:lstStyle/>
          <a:p>
            <a:pPr eaLnBrk="0" fontAlgn="base" hangingPunct="0">
              <a:spcBef>
                <a:spcPct val="0"/>
              </a:spcBef>
              <a:spcAft>
                <a:spcPct val="0"/>
              </a:spcAft>
            </a:pPr>
            <a:r>
              <a:rPr lang="en-US" sz="800" dirty="0">
                <a:solidFill>
                  <a:srgbClr val="000000"/>
                </a:solidFill>
              </a:rPr>
              <a:t>BAZG523(Introduction to Data Science) </a:t>
            </a:r>
          </a:p>
        </p:txBody>
      </p:sp>
    </p:spTree>
    <p:extLst>
      <p:ext uri="{BB962C8B-B14F-4D97-AF65-F5344CB8AC3E}">
        <p14:creationId xmlns:p14="http://schemas.microsoft.com/office/powerpoint/2010/main" val="1110125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5" name="Text Box 11"/>
          <p:cNvSpPr txBox="1">
            <a:spLocks noChangeArrowheads="1"/>
          </p:cNvSpPr>
          <p:nvPr userDrawn="1"/>
        </p:nvSpPr>
        <p:spPr bwMode="auto">
          <a:xfrm>
            <a:off x="8839200" y="6705601"/>
            <a:ext cx="3352800" cy="217625"/>
          </a:xfrm>
          <a:prstGeom prst="rect">
            <a:avLst/>
          </a:prstGeom>
          <a:noFill/>
          <a:ln w="9525">
            <a:noFill/>
            <a:miter lim="800000"/>
            <a:headEnd/>
            <a:tailEnd/>
          </a:ln>
          <a:effectLst/>
        </p:spPr>
        <p:txBody>
          <a:bodyPr wrap="square" lIns="90000" tIns="46800" rIns="90000" bIns="46800">
            <a:spAutoFit/>
          </a:bodyPr>
          <a:lstStyle/>
          <a:p>
            <a:pPr eaLnBrk="0" fontAlgn="base" hangingPunct="0">
              <a:spcBef>
                <a:spcPct val="0"/>
              </a:spcBef>
              <a:spcAft>
                <a:spcPct val="0"/>
              </a:spcAft>
            </a:pPr>
            <a:r>
              <a:rPr lang="en-US" sz="800" dirty="0">
                <a:solidFill>
                  <a:srgbClr val="000000"/>
                </a:solidFill>
              </a:rPr>
              <a:t>BAZG523(Introduction to Data Science) </a:t>
            </a:r>
          </a:p>
        </p:txBody>
      </p:sp>
      <p:sp>
        <p:nvSpPr>
          <p:cNvPr id="6" name="TextBox 5"/>
          <p:cNvSpPr txBox="1"/>
          <p:nvPr userDrawn="1"/>
        </p:nvSpPr>
        <p:spPr>
          <a:xfrm>
            <a:off x="5469856" y="6588724"/>
            <a:ext cx="508000" cy="215444"/>
          </a:xfrm>
          <a:prstGeom prst="rect">
            <a:avLst/>
          </a:prstGeom>
          <a:noFill/>
        </p:spPr>
        <p:txBody>
          <a:bodyPr wrap="square" rtlCol="0">
            <a:spAutoFit/>
          </a:bodyPr>
          <a:lstStyle/>
          <a:p>
            <a:pPr eaLnBrk="0" fontAlgn="base" hangingPunct="0">
              <a:spcBef>
                <a:spcPct val="0"/>
              </a:spcBef>
              <a:spcAft>
                <a:spcPct val="0"/>
              </a:spcAft>
            </a:pPr>
            <a:fld id="{9A63F8F2-0A73-426D-A604-52FD0B47C989}" type="slidenum">
              <a:rPr lang="en-US" sz="800" smtClean="0">
                <a:solidFill>
                  <a:prstClr val="black"/>
                </a:solidFill>
                <a:latin typeface="Calibri" pitchFamily="34" charset="0"/>
                <a:cs typeface="Calibri" pitchFamily="34" charset="0"/>
              </a:rPr>
              <a:pPr eaLnBrk="0" fontAlgn="base" hangingPunct="0">
                <a:spcBef>
                  <a:spcPct val="0"/>
                </a:spcBef>
                <a:spcAft>
                  <a:spcPct val="0"/>
                </a:spcAft>
              </a:pPr>
              <a:t>‹#›</a:t>
            </a:fld>
            <a:endParaRPr lang="en-US" sz="1800" dirty="0">
              <a:solidFill>
                <a:prstClr val="black"/>
              </a:solidFill>
              <a:latin typeface="Calibri" pitchFamily="34" charset="0"/>
              <a:cs typeface="Calibri" pitchFamily="34" charset="0"/>
            </a:endParaRPr>
          </a:p>
        </p:txBody>
      </p:sp>
      <p:sp>
        <p:nvSpPr>
          <p:cNvPr id="2" name="TextBox 1"/>
          <p:cNvSpPr txBox="1"/>
          <p:nvPr userDrawn="1"/>
        </p:nvSpPr>
        <p:spPr>
          <a:xfrm>
            <a:off x="5080000" y="6434836"/>
            <a:ext cx="754309" cy="369332"/>
          </a:xfrm>
          <a:prstGeom prst="rect">
            <a:avLst/>
          </a:prstGeom>
          <a:noFill/>
        </p:spPr>
        <p:txBody>
          <a:bodyPr wrap="square" rtlCol="0">
            <a:spAutoFit/>
          </a:bodyPr>
          <a:lstStyle/>
          <a:p>
            <a:pPr algn="ctr" eaLnBrk="0" fontAlgn="base" hangingPunct="0">
              <a:spcBef>
                <a:spcPct val="0"/>
              </a:spcBef>
              <a:spcAft>
                <a:spcPct val="0"/>
              </a:spcAft>
            </a:pPr>
            <a:endParaRPr lang="en-IN" sz="1800" dirty="0">
              <a:solidFill>
                <a:prstClr val="black"/>
              </a:solidFill>
            </a:endParaRPr>
          </a:p>
        </p:txBody>
      </p:sp>
      <p:sp>
        <p:nvSpPr>
          <p:cNvPr id="7" name="TextBox 6"/>
          <p:cNvSpPr txBox="1"/>
          <p:nvPr userDrawn="1"/>
        </p:nvSpPr>
        <p:spPr>
          <a:xfrm>
            <a:off x="0" y="6619502"/>
            <a:ext cx="1930400" cy="215444"/>
          </a:xfrm>
          <a:prstGeom prst="rect">
            <a:avLst/>
          </a:prstGeom>
          <a:noFill/>
        </p:spPr>
        <p:txBody>
          <a:bodyPr wrap="square" rtlCol="0">
            <a:spAutoFit/>
          </a:bodyPr>
          <a:lstStyle/>
          <a:p>
            <a:pPr eaLnBrk="0" fontAlgn="base" hangingPunct="0">
              <a:spcBef>
                <a:spcPct val="0"/>
              </a:spcBef>
              <a:spcAft>
                <a:spcPct val="0"/>
              </a:spcAft>
            </a:pPr>
            <a:r>
              <a:rPr lang="en-US" sz="800" dirty="0">
                <a:solidFill>
                  <a:prstClr val="black"/>
                </a:solidFill>
                <a:latin typeface="Calibri" panose="020F0502020204030204" pitchFamily="34" charset="0"/>
              </a:rPr>
              <a:t>13 October 2014</a:t>
            </a:r>
            <a:endParaRPr lang="en-IN" sz="800" dirty="0">
              <a:solidFill>
                <a:prstClr val="black"/>
              </a:solidFill>
              <a:latin typeface="Calibri" panose="020F0502020204030204" pitchFamily="34" charset="0"/>
            </a:endParaRPr>
          </a:p>
        </p:txBody>
      </p:sp>
    </p:spTree>
    <p:extLst>
      <p:ext uri="{BB962C8B-B14F-4D97-AF65-F5344CB8AC3E}">
        <p14:creationId xmlns:p14="http://schemas.microsoft.com/office/powerpoint/2010/main" val="338257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C042E-461D-405B-84B2-4D769ADF6871}"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376562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C042E-461D-405B-84B2-4D769ADF6871}"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3807892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2C042E-461D-405B-84B2-4D769ADF6871}"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39943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2C042E-461D-405B-84B2-4D769ADF6871}" type="datetimeFigureOut">
              <a:rPr lang="en-US" smtClean="0"/>
              <a:t>9/12/2020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3728732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2C042E-461D-405B-84B2-4D769ADF6871}"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2119001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C042E-461D-405B-84B2-4D769ADF6871}" type="datetimeFigureOut">
              <a:rPr lang="en-US" smtClean="0"/>
              <a:t>9/12/2020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119268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2C042E-461D-405B-84B2-4D769ADF6871}"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170925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2C042E-461D-405B-84B2-4D769ADF6871}"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216013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C042E-461D-405B-84B2-4D769ADF6871}" type="datetimeFigureOut">
              <a:rPr lang="en-US" smtClean="0"/>
              <a:t>9/12/2020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9559B1-A423-4A9A-84DF-47A9F9FBF241}" type="slidenum">
              <a:rPr lang="en-US" smtClean="0"/>
              <a:t>‹#›</a:t>
            </a:fld>
            <a:endParaRPr lang="en-US"/>
          </a:p>
        </p:txBody>
      </p:sp>
    </p:spTree>
    <p:extLst>
      <p:ext uri="{BB962C8B-B14F-4D97-AF65-F5344CB8AC3E}">
        <p14:creationId xmlns:p14="http://schemas.microsoft.com/office/powerpoint/2010/main" val="410032683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52400"/>
            <a:ext cx="8602133"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609600" y="1066800"/>
            <a:ext cx="10905067"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7460" name="Line 4"/>
          <p:cNvSpPr>
            <a:spLocks noChangeShapeType="1"/>
          </p:cNvSpPr>
          <p:nvPr userDrawn="1"/>
        </p:nvSpPr>
        <p:spPr bwMode="auto">
          <a:xfrm>
            <a:off x="101600" y="990600"/>
            <a:ext cx="11277600" cy="0"/>
          </a:xfrm>
          <a:prstGeom prst="line">
            <a:avLst/>
          </a:prstGeom>
          <a:noFill/>
          <a:ln w="76200">
            <a:solidFill>
              <a:srgbClr val="FF0000"/>
            </a:solidFill>
            <a:round/>
            <a:headEnd/>
            <a:tailEnd/>
          </a:ln>
          <a:effectLst/>
        </p:spPr>
        <p:txBody>
          <a:bodyPr wrap="none" lIns="90000" tIns="46800" rIns="90000" bIns="46800" anchor="ctr"/>
          <a:lstStyle/>
          <a:p>
            <a:pPr eaLnBrk="0" fontAlgn="base" hangingPunct="0">
              <a:spcBef>
                <a:spcPct val="0"/>
              </a:spcBef>
              <a:spcAft>
                <a:spcPct val="0"/>
              </a:spcAft>
              <a:defRPr/>
            </a:pPr>
            <a:endParaRPr lang="en-US" sz="1800">
              <a:solidFill>
                <a:prstClr val="black"/>
              </a:solidFill>
            </a:endParaRPr>
          </a:p>
        </p:txBody>
      </p:sp>
      <p:sp>
        <p:nvSpPr>
          <p:cNvPr id="147461" name="Text Box 5"/>
          <p:cNvSpPr txBox="1">
            <a:spLocks noChangeArrowheads="1"/>
          </p:cNvSpPr>
          <p:nvPr userDrawn="1"/>
        </p:nvSpPr>
        <p:spPr bwMode="auto">
          <a:xfrm>
            <a:off x="692152" y="6137275"/>
            <a:ext cx="1847849" cy="463846"/>
          </a:xfrm>
          <a:prstGeom prst="rect">
            <a:avLst/>
          </a:prstGeom>
          <a:noFill/>
          <a:ln w="9525">
            <a:noFill/>
            <a:miter lim="800000"/>
            <a:headEnd/>
            <a:tailEnd/>
          </a:ln>
          <a:effectLst/>
        </p:spPr>
        <p:txBody>
          <a:bodyPr lIns="90000" tIns="46800" rIns="90000" bIns="46800">
            <a:spAutoFit/>
          </a:bodyPr>
          <a:lstStyle/>
          <a:p>
            <a:pPr eaLnBrk="0" fontAlgn="base" hangingPunct="0">
              <a:spcBef>
                <a:spcPct val="0"/>
              </a:spcBef>
              <a:spcAft>
                <a:spcPct val="0"/>
              </a:spcAft>
              <a:defRPr/>
            </a:pPr>
            <a:endParaRPr lang="en-US" sz="2400">
              <a:solidFill>
                <a:prstClr val="black"/>
              </a:solidFill>
              <a:latin typeface="Times New Roman" pitchFamily="18" charset="0"/>
            </a:endParaRPr>
          </a:p>
        </p:txBody>
      </p:sp>
      <p:sp>
        <p:nvSpPr>
          <p:cNvPr id="147462" name="Text Box 6"/>
          <p:cNvSpPr txBox="1">
            <a:spLocks noChangeArrowheads="1"/>
          </p:cNvSpPr>
          <p:nvPr userDrawn="1"/>
        </p:nvSpPr>
        <p:spPr bwMode="auto">
          <a:xfrm>
            <a:off x="5994400" y="6248400"/>
            <a:ext cx="181822" cy="463846"/>
          </a:xfrm>
          <a:prstGeom prst="rect">
            <a:avLst/>
          </a:prstGeom>
          <a:noFill/>
          <a:ln w="9525">
            <a:noFill/>
            <a:miter lim="800000"/>
            <a:headEnd/>
            <a:tailEnd/>
          </a:ln>
          <a:effectLst/>
        </p:spPr>
        <p:txBody>
          <a:bodyPr wrap="none" lIns="90000" tIns="46800" rIns="90000" bIns="46800">
            <a:spAutoFit/>
          </a:bodyPr>
          <a:lstStyle/>
          <a:p>
            <a:pPr eaLnBrk="0" fontAlgn="base" hangingPunct="0">
              <a:spcBef>
                <a:spcPct val="0"/>
              </a:spcBef>
              <a:spcAft>
                <a:spcPct val="0"/>
              </a:spcAft>
              <a:defRPr/>
            </a:pPr>
            <a:endParaRPr lang="en-US" sz="2400">
              <a:solidFill>
                <a:prstClr val="black"/>
              </a:solidFill>
              <a:latin typeface="Times New Roman" pitchFamily="18" charset="0"/>
            </a:endParaRPr>
          </a:p>
        </p:txBody>
      </p:sp>
      <p:sp>
        <p:nvSpPr>
          <p:cNvPr id="147465" name="Text Box 9"/>
          <p:cNvSpPr txBox="1">
            <a:spLocks noChangeArrowheads="1"/>
          </p:cNvSpPr>
          <p:nvPr userDrawn="1"/>
        </p:nvSpPr>
        <p:spPr bwMode="auto">
          <a:xfrm>
            <a:off x="692152" y="6137275"/>
            <a:ext cx="1847849" cy="463846"/>
          </a:xfrm>
          <a:prstGeom prst="rect">
            <a:avLst/>
          </a:prstGeom>
          <a:noFill/>
          <a:ln w="9525">
            <a:noFill/>
            <a:miter lim="800000"/>
            <a:headEnd/>
            <a:tailEnd/>
          </a:ln>
          <a:effectLst/>
        </p:spPr>
        <p:txBody>
          <a:bodyPr lIns="90000" tIns="46800" rIns="90000" bIns="46800">
            <a:spAutoFit/>
          </a:bodyPr>
          <a:lstStyle/>
          <a:p>
            <a:pPr eaLnBrk="0" fontAlgn="base" hangingPunct="0">
              <a:spcBef>
                <a:spcPct val="0"/>
              </a:spcBef>
              <a:spcAft>
                <a:spcPct val="0"/>
              </a:spcAft>
              <a:defRPr/>
            </a:pPr>
            <a:endParaRPr lang="en-US" sz="2400">
              <a:solidFill>
                <a:prstClr val="black"/>
              </a:solidFill>
              <a:latin typeface="Times New Roman" pitchFamily="18" charset="0"/>
            </a:endParaRPr>
          </a:p>
        </p:txBody>
      </p:sp>
      <p:sp>
        <p:nvSpPr>
          <p:cNvPr id="147466" name="Text Box 10"/>
          <p:cNvSpPr txBox="1">
            <a:spLocks noChangeArrowheads="1"/>
          </p:cNvSpPr>
          <p:nvPr userDrawn="1"/>
        </p:nvSpPr>
        <p:spPr bwMode="auto">
          <a:xfrm>
            <a:off x="5994400" y="6248400"/>
            <a:ext cx="181822" cy="463846"/>
          </a:xfrm>
          <a:prstGeom prst="rect">
            <a:avLst/>
          </a:prstGeom>
          <a:noFill/>
          <a:ln w="9525">
            <a:noFill/>
            <a:miter lim="800000"/>
            <a:headEnd/>
            <a:tailEnd/>
          </a:ln>
          <a:effectLst/>
        </p:spPr>
        <p:txBody>
          <a:bodyPr wrap="none" lIns="90000" tIns="46800" rIns="90000" bIns="46800">
            <a:spAutoFit/>
          </a:bodyPr>
          <a:lstStyle/>
          <a:p>
            <a:pPr eaLnBrk="0" fontAlgn="base" hangingPunct="0">
              <a:spcBef>
                <a:spcPct val="0"/>
              </a:spcBef>
              <a:spcAft>
                <a:spcPct val="0"/>
              </a:spcAft>
              <a:defRPr/>
            </a:pPr>
            <a:endParaRPr lang="en-US" sz="2400">
              <a:solidFill>
                <a:prstClr val="black"/>
              </a:solidFill>
              <a:latin typeface="Times New Roman" pitchFamily="18" charset="0"/>
            </a:endParaRPr>
          </a:p>
        </p:txBody>
      </p:sp>
      <p:pic>
        <p:nvPicPr>
          <p:cNvPr id="1028" name="Picture 4"/>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871200" y="0"/>
            <a:ext cx="1242587" cy="930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772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sldNum="0" hdr="0" ftr="0" dt="0"/>
  <p:txStyles>
    <p:titleStyle>
      <a:lvl1pPr algn="l" rtl="0" eaLnBrk="0" fontAlgn="base" hangingPunct="0">
        <a:spcBef>
          <a:spcPct val="0"/>
        </a:spcBef>
        <a:spcAft>
          <a:spcPct val="0"/>
        </a:spcAft>
        <a:defRPr kumimoji="1" sz="3200" b="1">
          <a:solidFill>
            <a:srgbClr val="002060"/>
          </a:solidFill>
          <a:latin typeface="+mj-lt"/>
          <a:ea typeface="+mj-ea"/>
          <a:cs typeface="+mj-cs"/>
        </a:defRPr>
      </a:lvl1pPr>
      <a:lvl2pPr algn="l" rtl="0" eaLnBrk="0" fontAlgn="base" hangingPunct="0">
        <a:spcBef>
          <a:spcPct val="0"/>
        </a:spcBef>
        <a:spcAft>
          <a:spcPct val="0"/>
        </a:spcAft>
        <a:defRPr kumimoji="1" sz="3200" b="1">
          <a:solidFill>
            <a:schemeClr val="tx2"/>
          </a:solidFill>
          <a:latin typeface="Arial" charset="0"/>
        </a:defRPr>
      </a:lvl2pPr>
      <a:lvl3pPr algn="l" rtl="0" eaLnBrk="0" fontAlgn="base" hangingPunct="0">
        <a:spcBef>
          <a:spcPct val="0"/>
        </a:spcBef>
        <a:spcAft>
          <a:spcPct val="0"/>
        </a:spcAft>
        <a:defRPr kumimoji="1" sz="3200" b="1">
          <a:solidFill>
            <a:schemeClr val="tx2"/>
          </a:solidFill>
          <a:latin typeface="Arial" charset="0"/>
        </a:defRPr>
      </a:lvl3pPr>
      <a:lvl4pPr algn="l" rtl="0" eaLnBrk="0" fontAlgn="base" hangingPunct="0">
        <a:spcBef>
          <a:spcPct val="0"/>
        </a:spcBef>
        <a:spcAft>
          <a:spcPct val="0"/>
        </a:spcAft>
        <a:defRPr kumimoji="1" sz="3200" b="1">
          <a:solidFill>
            <a:schemeClr val="tx2"/>
          </a:solidFill>
          <a:latin typeface="Arial" charset="0"/>
        </a:defRPr>
      </a:lvl4pPr>
      <a:lvl5pPr algn="l" rtl="0" eaLnBrk="0" fontAlgn="base" hangingPunct="0">
        <a:spcBef>
          <a:spcPct val="0"/>
        </a:spcBef>
        <a:spcAft>
          <a:spcPct val="0"/>
        </a:spcAft>
        <a:defRPr kumimoji="1" sz="3200" b="1">
          <a:solidFill>
            <a:schemeClr val="tx2"/>
          </a:solidFill>
          <a:latin typeface="Arial" charset="0"/>
        </a:defRPr>
      </a:lvl5pPr>
      <a:lvl6pPr marL="457200" algn="l" rtl="0" eaLnBrk="0" fontAlgn="base" hangingPunct="0">
        <a:spcBef>
          <a:spcPct val="0"/>
        </a:spcBef>
        <a:spcAft>
          <a:spcPct val="0"/>
        </a:spcAft>
        <a:defRPr kumimoji="1" sz="3200" b="1">
          <a:solidFill>
            <a:schemeClr val="tx2"/>
          </a:solidFill>
          <a:latin typeface="Arial" charset="0"/>
        </a:defRPr>
      </a:lvl6pPr>
      <a:lvl7pPr marL="914400" algn="l" rtl="0" eaLnBrk="0" fontAlgn="base" hangingPunct="0">
        <a:spcBef>
          <a:spcPct val="0"/>
        </a:spcBef>
        <a:spcAft>
          <a:spcPct val="0"/>
        </a:spcAft>
        <a:defRPr kumimoji="1" sz="3200" b="1">
          <a:solidFill>
            <a:schemeClr val="tx2"/>
          </a:solidFill>
          <a:latin typeface="Arial" charset="0"/>
        </a:defRPr>
      </a:lvl7pPr>
      <a:lvl8pPr marL="1371600" algn="l" rtl="0" eaLnBrk="0" fontAlgn="base" hangingPunct="0">
        <a:spcBef>
          <a:spcPct val="0"/>
        </a:spcBef>
        <a:spcAft>
          <a:spcPct val="0"/>
        </a:spcAft>
        <a:defRPr kumimoji="1" sz="3200" b="1">
          <a:solidFill>
            <a:schemeClr val="tx2"/>
          </a:solidFill>
          <a:latin typeface="Arial" charset="0"/>
        </a:defRPr>
      </a:lvl8pPr>
      <a:lvl9pPr marL="1828800" algn="l" rtl="0" eaLnBrk="0" fontAlgn="base" hangingPunct="0">
        <a:spcBef>
          <a:spcPct val="0"/>
        </a:spcBef>
        <a:spcAft>
          <a:spcPct val="0"/>
        </a:spcAft>
        <a:defRPr kumimoji="1" sz="3200" b="1">
          <a:solidFill>
            <a:schemeClr val="tx2"/>
          </a:solidFill>
          <a:latin typeface="Arial" charset="0"/>
        </a:defRPr>
      </a:lvl9pPr>
    </p:titleStyle>
    <p:bodyStyle>
      <a:lvl1pPr marL="342900" indent="-342900" algn="l" rtl="0" eaLnBrk="0" fontAlgn="base" hangingPunct="0">
        <a:spcBef>
          <a:spcPct val="20000"/>
        </a:spcBef>
        <a:spcAft>
          <a:spcPct val="0"/>
        </a:spcAft>
        <a:buClr>
          <a:srgbClr val="FF0000"/>
        </a:buClr>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Char char="—"/>
        <a:defRPr kumimoji="1" sz="2400">
          <a:solidFill>
            <a:schemeClr val="tx1"/>
          </a:solidFill>
          <a:latin typeface="+mn-lt"/>
        </a:defRPr>
      </a:lvl2pPr>
      <a:lvl3pPr marL="1143000" indent="-228600" algn="l" rtl="0" eaLnBrk="0" fontAlgn="base" hangingPunct="0">
        <a:spcBef>
          <a:spcPct val="20000"/>
        </a:spcBef>
        <a:spcAft>
          <a:spcPct val="0"/>
        </a:spcAft>
        <a:buClr>
          <a:srgbClr val="FF0000"/>
        </a:buClr>
        <a:buChar char="–"/>
        <a:defRPr kumimoji="1" sz="2000">
          <a:solidFill>
            <a:schemeClr val="tx1"/>
          </a:solidFill>
          <a:latin typeface="+mn-lt"/>
        </a:defRPr>
      </a:lvl3pPr>
      <a:lvl4pPr marL="1600200" indent="-228600" algn="l" rtl="0" eaLnBrk="0" fontAlgn="base" hangingPunct="0">
        <a:spcBef>
          <a:spcPct val="20000"/>
        </a:spcBef>
        <a:spcAft>
          <a:spcPct val="0"/>
        </a:spcAft>
        <a:buClr>
          <a:srgbClr val="FF0000"/>
        </a:buClr>
        <a:buChar char="+"/>
        <a:defRPr kumimoji="1" sz="2000">
          <a:solidFill>
            <a:schemeClr val="tx1"/>
          </a:solidFill>
          <a:latin typeface="+mn-lt"/>
        </a:defRPr>
      </a:lvl4pPr>
      <a:lvl5pPr marL="2057400" indent="-228600" algn="l" rtl="0" eaLnBrk="0" fontAlgn="base" hangingPunct="0">
        <a:spcBef>
          <a:spcPct val="20000"/>
        </a:spcBef>
        <a:spcAft>
          <a:spcPct val="0"/>
        </a:spcAft>
        <a:buClr>
          <a:srgbClr val="FF0000"/>
        </a:buClr>
        <a:buChar char="o"/>
        <a:defRPr kumimoji="1" sz="2000">
          <a:solidFill>
            <a:schemeClr val="tx1"/>
          </a:solidFill>
          <a:latin typeface="+mn-lt"/>
        </a:defRPr>
      </a:lvl5pPr>
      <a:lvl6pPr marL="2514600" indent="-228600" algn="l" rtl="0" eaLnBrk="0" fontAlgn="base" hangingPunct="0">
        <a:spcBef>
          <a:spcPct val="20000"/>
        </a:spcBef>
        <a:spcAft>
          <a:spcPct val="0"/>
        </a:spcAft>
        <a:buClr>
          <a:srgbClr val="FF0000"/>
        </a:buClr>
        <a:buChar char="o"/>
        <a:defRPr kumimoji="1">
          <a:solidFill>
            <a:schemeClr val="tx1"/>
          </a:solidFill>
          <a:latin typeface="+mn-lt"/>
        </a:defRPr>
      </a:lvl6pPr>
      <a:lvl7pPr marL="2971800" indent="-228600" algn="l" rtl="0" eaLnBrk="0" fontAlgn="base" hangingPunct="0">
        <a:spcBef>
          <a:spcPct val="20000"/>
        </a:spcBef>
        <a:spcAft>
          <a:spcPct val="0"/>
        </a:spcAft>
        <a:buClr>
          <a:srgbClr val="FF0000"/>
        </a:buClr>
        <a:buChar char="o"/>
        <a:defRPr kumimoji="1">
          <a:solidFill>
            <a:schemeClr val="tx1"/>
          </a:solidFill>
          <a:latin typeface="+mn-lt"/>
        </a:defRPr>
      </a:lvl7pPr>
      <a:lvl8pPr marL="3429000" indent="-228600" algn="l" rtl="0" eaLnBrk="0" fontAlgn="base" hangingPunct="0">
        <a:spcBef>
          <a:spcPct val="20000"/>
        </a:spcBef>
        <a:spcAft>
          <a:spcPct val="0"/>
        </a:spcAft>
        <a:buClr>
          <a:srgbClr val="FF0000"/>
        </a:buClr>
        <a:buChar char="o"/>
        <a:defRPr kumimoji="1">
          <a:solidFill>
            <a:schemeClr val="tx1"/>
          </a:solidFill>
          <a:latin typeface="+mn-lt"/>
        </a:defRPr>
      </a:lvl8pPr>
      <a:lvl9pPr marL="3886200" indent="-228600" algn="l" rtl="0" eaLnBrk="0" fontAlgn="base" hangingPunct="0">
        <a:spcBef>
          <a:spcPct val="20000"/>
        </a:spcBef>
        <a:spcAft>
          <a:spcPct val="0"/>
        </a:spcAft>
        <a:buClr>
          <a:srgbClr val="FF0000"/>
        </a:buClr>
        <a:buChar char="o"/>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914400" y="1584515"/>
            <a:ext cx="10363200" cy="1470025"/>
          </a:xfrm>
        </p:spPr>
        <p:txBody>
          <a:bodyPr>
            <a:noAutofit/>
          </a:bodyPr>
          <a:lstStyle/>
          <a:p>
            <a:pPr algn="ctr"/>
            <a:r>
              <a:rPr lang="en-US" sz="4000" dirty="0"/>
              <a:t>Artificial &amp; Computational Intelligence</a:t>
            </a:r>
          </a:p>
        </p:txBody>
      </p:sp>
      <p:sp>
        <p:nvSpPr>
          <p:cNvPr id="4" name="TextBox 3"/>
          <p:cNvSpPr txBox="1"/>
          <p:nvPr/>
        </p:nvSpPr>
        <p:spPr>
          <a:xfrm>
            <a:off x="1678675" y="3575712"/>
            <a:ext cx="9280477" cy="461665"/>
          </a:xfrm>
          <a:prstGeom prst="rect">
            <a:avLst/>
          </a:prstGeom>
          <a:noFill/>
        </p:spPr>
        <p:txBody>
          <a:bodyPr wrap="square" rtlCol="0">
            <a:spAutoFit/>
          </a:bodyPr>
          <a:lstStyle/>
          <a:p>
            <a:r>
              <a:rPr lang="en-GB" sz="2400" b="1" dirty="0"/>
              <a:t>Session 3: </a:t>
            </a:r>
            <a:r>
              <a:rPr lang="en-US" sz="2400" b="1" dirty="0"/>
              <a:t>Problem Solving Agent using Uninformed Search</a:t>
            </a:r>
            <a:endParaRPr lang="en-GB" sz="2400" b="1" dirty="0"/>
          </a:p>
        </p:txBody>
      </p:sp>
    </p:spTree>
    <p:extLst>
      <p:ext uri="{BB962C8B-B14F-4D97-AF65-F5344CB8AC3E}">
        <p14:creationId xmlns:p14="http://schemas.microsoft.com/office/powerpoint/2010/main" val="301055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Problem Solving Agents</a:t>
            </a:r>
          </a:p>
        </p:txBody>
      </p:sp>
      <p:sp>
        <p:nvSpPr>
          <p:cNvPr id="3" name="Content Placeholder 2"/>
          <p:cNvSpPr>
            <a:spLocks noGrp="1"/>
          </p:cNvSpPr>
          <p:nvPr>
            <p:ph idx="1"/>
          </p:nvPr>
        </p:nvSpPr>
        <p:spPr/>
        <p:txBody>
          <a:bodyPr/>
          <a:lstStyle/>
          <a:p>
            <a:r>
              <a:rPr lang="en-US" dirty="0">
                <a:solidFill>
                  <a:srgbClr val="002060"/>
                </a:solidFill>
              </a:rPr>
              <a:t>Under these assumptions, the solution would be</a:t>
            </a:r>
          </a:p>
          <a:p>
            <a:pPr lvl="1"/>
            <a:r>
              <a:rPr lang="en-US" i="1" dirty="0">
                <a:solidFill>
                  <a:srgbClr val="002060"/>
                </a:solidFill>
              </a:rPr>
              <a:t>A Fixed Sequence of Actions</a:t>
            </a:r>
          </a:p>
          <a:p>
            <a:pPr lvl="1"/>
            <a:endParaRPr lang="en-US" dirty="0">
              <a:solidFill>
                <a:srgbClr val="002060"/>
              </a:solidFill>
            </a:endParaRPr>
          </a:p>
          <a:p>
            <a:r>
              <a:rPr lang="en-US" b="1" dirty="0">
                <a:solidFill>
                  <a:srgbClr val="002060"/>
                </a:solidFill>
              </a:rPr>
              <a:t>Search</a:t>
            </a:r>
            <a:r>
              <a:rPr lang="en-US" dirty="0">
                <a:solidFill>
                  <a:srgbClr val="002060"/>
                </a:solidFill>
              </a:rPr>
              <a:t>: The process of looking for a fixed sequence of actions that reaches a goal</a:t>
            </a:r>
          </a:p>
          <a:p>
            <a:endParaRPr lang="en-US" dirty="0">
              <a:solidFill>
                <a:srgbClr val="002060"/>
              </a:solidFill>
            </a:endParaRPr>
          </a:p>
          <a:p>
            <a:r>
              <a:rPr lang="en-US" b="1" dirty="0">
                <a:solidFill>
                  <a:srgbClr val="002060"/>
                </a:solidFill>
              </a:rPr>
              <a:t>Search Algorithm</a:t>
            </a:r>
            <a:r>
              <a:rPr lang="en-US" dirty="0">
                <a:solidFill>
                  <a:srgbClr val="002060"/>
                </a:solidFill>
              </a:rPr>
              <a:t>: Takes problem as input and outputs sequence of actions</a:t>
            </a:r>
          </a:p>
        </p:txBody>
      </p:sp>
    </p:spTree>
    <p:extLst>
      <p:ext uri="{BB962C8B-B14F-4D97-AF65-F5344CB8AC3E}">
        <p14:creationId xmlns:p14="http://schemas.microsoft.com/office/powerpoint/2010/main" val="1571551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Problem Solving Agents</a:t>
            </a:r>
          </a:p>
        </p:txBody>
      </p:sp>
      <p:sp>
        <p:nvSpPr>
          <p:cNvPr id="3" name="Content Placeholder 2"/>
          <p:cNvSpPr>
            <a:spLocks noGrp="1"/>
          </p:cNvSpPr>
          <p:nvPr>
            <p:ph idx="1"/>
          </p:nvPr>
        </p:nvSpPr>
        <p:spPr/>
        <p:txBody>
          <a:bodyPr/>
          <a:lstStyle/>
          <a:p>
            <a:pPr marL="514350" indent="-514350">
              <a:lnSpc>
                <a:spcPct val="100000"/>
              </a:lnSpc>
              <a:spcBef>
                <a:spcPts val="0"/>
              </a:spcBef>
              <a:buFont typeface="+mj-lt"/>
              <a:buAutoNum type="arabicPeriod"/>
            </a:pPr>
            <a:r>
              <a:rPr lang="en-US" dirty="0">
                <a:solidFill>
                  <a:srgbClr val="002060"/>
                </a:solidFill>
              </a:rPr>
              <a:t>Formulate – Define the problem and its components</a:t>
            </a:r>
          </a:p>
          <a:p>
            <a:pPr marL="514350" indent="-514350">
              <a:lnSpc>
                <a:spcPct val="100000"/>
              </a:lnSpc>
              <a:spcBef>
                <a:spcPts val="0"/>
              </a:spcBef>
              <a:buFont typeface="+mj-lt"/>
              <a:buAutoNum type="arabicPeriod"/>
            </a:pPr>
            <a:r>
              <a:rPr lang="en-US" dirty="0">
                <a:solidFill>
                  <a:srgbClr val="002060"/>
                </a:solidFill>
              </a:rPr>
              <a:t>Search – Solve the problem using search algorithms</a:t>
            </a:r>
          </a:p>
          <a:p>
            <a:pPr marL="514350" indent="-514350">
              <a:lnSpc>
                <a:spcPct val="100000"/>
              </a:lnSpc>
              <a:spcBef>
                <a:spcPts val="0"/>
              </a:spcBef>
              <a:buFont typeface="+mj-lt"/>
              <a:buAutoNum type="arabicPeriod"/>
            </a:pPr>
            <a:r>
              <a:rPr lang="en-US" dirty="0">
                <a:solidFill>
                  <a:srgbClr val="002060"/>
                </a:solidFill>
              </a:rPr>
              <a:t>Execute – Execute the solution of fixed sequence of actions</a:t>
            </a:r>
          </a:p>
        </p:txBody>
      </p:sp>
    </p:spTree>
    <p:extLst>
      <p:ext uri="{BB962C8B-B14F-4D97-AF65-F5344CB8AC3E}">
        <p14:creationId xmlns:p14="http://schemas.microsoft.com/office/powerpoint/2010/main" val="1115310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DFB2-6720-4578-8BF3-491587F624FA}"/>
              </a:ext>
            </a:extLst>
          </p:cNvPr>
          <p:cNvSpPr>
            <a:spLocks noGrp="1"/>
          </p:cNvSpPr>
          <p:nvPr>
            <p:ph type="title"/>
          </p:nvPr>
        </p:nvSpPr>
        <p:spPr/>
        <p:txBody>
          <a:bodyPr/>
          <a:lstStyle/>
          <a:p>
            <a:r>
              <a:rPr lang="en-US" dirty="0"/>
              <a:t>Notion of a state</a:t>
            </a:r>
          </a:p>
        </p:txBody>
      </p:sp>
      <p:pic>
        <p:nvPicPr>
          <p:cNvPr id="7" name="Content Placeholder 3">
            <a:extLst>
              <a:ext uri="{FF2B5EF4-FFF2-40B4-BE49-F238E27FC236}">
                <a16:creationId xmlns:a16="http://schemas.microsoft.com/office/drawing/2014/main" id="{D3531F80-B343-4608-A374-33A350FC479F}"/>
              </a:ext>
            </a:extLst>
          </p:cNvPr>
          <p:cNvPicPr>
            <a:picLocks noGrp="1" noChangeAspect="1"/>
          </p:cNvPicPr>
          <p:nvPr>
            <p:ph idx="1"/>
          </p:nvPr>
        </p:nvPicPr>
        <p:blipFill rotWithShape="1">
          <a:blip r:embed="rId2"/>
          <a:srcRect l="7742" t="18457" r="8106" b="37851"/>
          <a:stretch/>
        </p:blipFill>
        <p:spPr>
          <a:xfrm>
            <a:off x="304800" y="1311442"/>
            <a:ext cx="10904538" cy="4704347"/>
          </a:xfrm>
          <a:prstGeom prst="rect">
            <a:avLst/>
          </a:prstGeom>
        </p:spPr>
      </p:pic>
    </p:spTree>
    <p:extLst>
      <p:ext uri="{BB962C8B-B14F-4D97-AF65-F5344CB8AC3E}">
        <p14:creationId xmlns:p14="http://schemas.microsoft.com/office/powerpoint/2010/main" val="2342363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Problem Solving Agents – Formulate</a:t>
            </a:r>
          </a:p>
        </p:txBody>
      </p:sp>
      <p:sp>
        <p:nvSpPr>
          <p:cNvPr id="3" name="Content Placeholder 2"/>
          <p:cNvSpPr>
            <a:spLocks noGrp="1"/>
          </p:cNvSpPr>
          <p:nvPr>
            <p:ph idx="1"/>
          </p:nvPr>
        </p:nvSpPr>
        <p:spPr>
          <a:xfrm>
            <a:off x="756312" y="1197827"/>
            <a:ext cx="10515600" cy="5032375"/>
          </a:xfrm>
        </p:spPr>
        <p:txBody>
          <a:bodyPr>
            <a:normAutofit fontScale="92500" lnSpcReduction="10000"/>
          </a:bodyPr>
          <a:lstStyle/>
          <a:p>
            <a:r>
              <a:rPr lang="en-US" dirty="0">
                <a:solidFill>
                  <a:srgbClr val="002060"/>
                </a:solidFill>
              </a:rPr>
              <a:t>A problem can be formulated using five components</a:t>
            </a:r>
          </a:p>
          <a:p>
            <a:pPr lvl="1"/>
            <a:r>
              <a:rPr lang="en-US" b="1" dirty="0">
                <a:solidFill>
                  <a:srgbClr val="002060"/>
                </a:solidFill>
              </a:rPr>
              <a:t>Initial State – </a:t>
            </a:r>
            <a:r>
              <a:rPr lang="en-US" dirty="0">
                <a:solidFill>
                  <a:srgbClr val="002060"/>
                </a:solidFill>
              </a:rPr>
              <a:t>The agent’s starting state. E.g., </a:t>
            </a:r>
            <a:r>
              <a:rPr lang="en-US" i="1" dirty="0">
                <a:solidFill>
                  <a:srgbClr val="002060"/>
                </a:solidFill>
              </a:rPr>
              <a:t>In(Arad)</a:t>
            </a:r>
            <a:endParaRPr lang="en-US" dirty="0">
              <a:solidFill>
                <a:srgbClr val="002060"/>
              </a:solidFill>
            </a:endParaRPr>
          </a:p>
          <a:p>
            <a:pPr lvl="1"/>
            <a:r>
              <a:rPr lang="en-US" b="1" dirty="0">
                <a:solidFill>
                  <a:srgbClr val="002060"/>
                </a:solidFill>
              </a:rPr>
              <a:t>Possible Actions – </a:t>
            </a:r>
            <a:r>
              <a:rPr lang="en-US" dirty="0">
                <a:solidFill>
                  <a:srgbClr val="002060"/>
                </a:solidFill>
              </a:rPr>
              <a:t>Set of applicable actions in a given state. E.g., from the state </a:t>
            </a:r>
            <a:r>
              <a:rPr lang="en-US" i="1" dirty="0">
                <a:solidFill>
                  <a:srgbClr val="002060"/>
                </a:solidFill>
              </a:rPr>
              <a:t>s = In(Arad)</a:t>
            </a:r>
            <a:r>
              <a:rPr lang="en-US" dirty="0">
                <a:solidFill>
                  <a:srgbClr val="002060"/>
                </a:solidFill>
              </a:rPr>
              <a:t>, applicable actions </a:t>
            </a:r>
          </a:p>
          <a:p>
            <a:pPr marL="457200" lvl="1" indent="0">
              <a:buNone/>
            </a:pPr>
            <a:r>
              <a:rPr lang="en-US" i="1" dirty="0">
                <a:solidFill>
                  <a:srgbClr val="002060"/>
                </a:solidFill>
              </a:rPr>
              <a:t>		ACTIONS(s) </a:t>
            </a:r>
            <a:r>
              <a:rPr lang="en-US" i="1" dirty="0">
                <a:solidFill>
                  <a:srgbClr val="002060"/>
                </a:solidFill>
                <a:sym typeface="Wingdings"/>
              </a:rPr>
              <a:t></a:t>
            </a:r>
            <a:r>
              <a:rPr lang="en-US" dirty="0">
                <a:solidFill>
                  <a:srgbClr val="002060"/>
                </a:solidFill>
              </a:rPr>
              <a:t> </a:t>
            </a:r>
            <a:r>
              <a:rPr lang="en-US" i="1" dirty="0">
                <a:solidFill>
                  <a:srgbClr val="002060"/>
                </a:solidFill>
              </a:rPr>
              <a:t>{Go(Sibiu), Go(Timisoara), Go(</a:t>
            </a:r>
            <a:r>
              <a:rPr lang="en-US" i="1" dirty="0" err="1">
                <a:solidFill>
                  <a:srgbClr val="002060"/>
                </a:solidFill>
              </a:rPr>
              <a:t>Zerind</a:t>
            </a:r>
            <a:r>
              <a:rPr lang="en-US" i="1" dirty="0">
                <a:solidFill>
                  <a:srgbClr val="002060"/>
                </a:solidFill>
              </a:rPr>
              <a:t>)}</a:t>
            </a:r>
          </a:p>
          <a:p>
            <a:pPr lvl="1"/>
            <a:r>
              <a:rPr lang="en-US" b="1" dirty="0">
                <a:solidFill>
                  <a:srgbClr val="002060"/>
                </a:solidFill>
              </a:rPr>
              <a:t>Transition Model –</a:t>
            </a:r>
            <a:r>
              <a:rPr lang="en-US" dirty="0">
                <a:solidFill>
                  <a:srgbClr val="002060"/>
                </a:solidFill>
              </a:rPr>
              <a:t> The resulting state of an action in a given state, modeled as RESULT(s, a)</a:t>
            </a:r>
          </a:p>
          <a:p>
            <a:pPr marL="914400" lvl="2" indent="0">
              <a:buNone/>
            </a:pPr>
            <a:r>
              <a:rPr lang="en-US" dirty="0">
                <a:solidFill>
                  <a:srgbClr val="002060"/>
                </a:solidFill>
              </a:rPr>
              <a:t>	</a:t>
            </a:r>
            <a:r>
              <a:rPr lang="en-US" sz="2400" i="1" dirty="0">
                <a:solidFill>
                  <a:srgbClr val="002060"/>
                </a:solidFill>
              </a:rPr>
              <a:t>RESULT( In(Arad), Go(Sibiu) )  = In(Sibiu)</a:t>
            </a:r>
            <a:r>
              <a:rPr lang="en-US" sz="2400" dirty="0">
                <a:solidFill>
                  <a:srgbClr val="002060"/>
                </a:solidFill>
              </a:rPr>
              <a:t> </a:t>
            </a:r>
          </a:p>
          <a:p>
            <a:pPr lvl="1"/>
            <a:r>
              <a:rPr lang="en-US" b="1" dirty="0">
                <a:solidFill>
                  <a:srgbClr val="002060"/>
                </a:solidFill>
              </a:rPr>
              <a:t>Goal Test –</a:t>
            </a:r>
            <a:r>
              <a:rPr lang="en-US" dirty="0">
                <a:solidFill>
                  <a:srgbClr val="002060"/>
                </a:solidFill>
              </a:rPr>
              <a:t> Determines whether a given state is a goal state.</a:t>
            </a:r>
          </a:p>
          <a:p>
            <a:pPr marL="457200" lvl="1" indent="0">
              <a:buNone/>
            </a:pPr>
            <a:r>
              <a:rPr lang="en-US" dirty="0">
                <a:solidFill>
                  <a:srgbClr val="002060"/>
                </a:solidFill>
              </a:rPr>
              <a:t>		</a:t>
            </a:r>
            <a:r>
              <a:rPr lang="en-US" i="1" dirty="0" err="1">
                <a:solidFill>
                  <a:srgbClr val="002060"/>
                </a:solidFill>
              </a:rPr>
              <a:t>IsGoal</a:t>
            </a:r>
            <a:r>
              <a:rPr lang="en-US" i="1" dirty="0">
                <a:solidFill>
                  <a:srgbClr val="002060"/>
                </a:solidFill>
              </a:rPr>
              <a:t>( In(Bucharest) ) = Yes</a:t>
            </a:r>
          </a:p>
          <a:p>
            <a:pPr lvl="1"/>
            <a:r>
              <a:rPr lang="en-US" b="1" dirty="0">
                <a:solidFill>
                  <a:srgbClr val="002060"/>
                </a:solidFill>
              </a:rPr>
              <a:t>Path Cost –</a:t>
            </a:r>
            <a:r>
              <a:rPr lang="en-US" dirty="0">
                <a:solidFill>
                  <a:srgbClr val="002060"/>
                </a:solidFill>
              </a:rPr>
              <a:t> A function that assigns a numeric cost to each path.  A path is a series of actions. Each action is given a cost depending on the problem.</a:t>
            </a:r>
          </a:p>
          <a:p>
            <a:pPr marL="457200" lvl="1" indent="0">
              <a:buNone/>
            </a:pPr>
            <a:r>
              <a:rPr lang="en-US" dirty="0">
                <a:solidFill>
                  <a:srgbClr val="002060"/>
                </a:solidFill>
              </a:rPr>
              <a:t>		</a:t>
            </a:r>
            <a:r>
              <a:rPr lang="en-US" i="1" dirty="0">
                <a:solidFill>
                  <a:srgbClr val="002060"/>
                </a:solidFill>
              </a:rPr>
              <a:t>cost( In(Arad), go(Sibiu)) = 140 </a:t>
            </a:r>
            <a:r>
              <a:rPr lang="en-US" i="1" dirty="0" err="1">
                <a:solidFill>
                  <a:srgbClr val="002060"/>
                </a:solidFill>
              </a:rPr>
              <a:t>kms</a:t>
            </a:r>
            <a:endParaRPr lang="en-US" i="1" dirty="0">
              <a:solidFill>
                <a:srgbClr val="002060"/>
              </a:solidFill>
            </a:endParaRPr>
          </a:p>
        </p:txBody>
      </p:sp>
    </p:spTree>
    <p:extLst>
      <p:ext uri="{BB962C8B-B14F-4D97-AF65-F5344CB8AC3E}">
        <p14:creationId xmlns:p14="http://schemas.microsoft.com/office/powerpoint/2010/main" val="771657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Problem Solving Agents – Formulate</a:t>
            </a:r>
          </a:p>
        </p:txBody>
      </p:sp>
      <p:sp>
        <p:nvSpPr>
          <p:cNvPr id="3" name="Content Placeholder 2"/>
          <p:cNvSpPr>
            <a:spLocks noGrp="1"/>
          </p:cNvSpPr>
          <p:nvPr>
            <p:ph idx="1"/>
          </p:nvPr>
        </p:nvSpPr>
        <p:spPr/>
        <p:txBody>
          <a:bodyPr/>
          <a:lstStyle/>
          <a:p>
            <a:r>
              <a:rPr lang="en-US" dirty="0">
                <a:solidFill>
                  <a:srgbClr val="002060"/>
                </a:solidFill>
              </a:rPr>
              <a:t>In the above definition</a:t>
            </a:r>
          </a:p>
          <a:p>
            <a:pPr lvl="1"/>
            <a:r>
              <a:rPr lang="en-US" dirty="0">
                <a:solidFill>
                  <a:srgbClr val="002060"/>
                </a:solidFill>
              </a:rPr>
              <a:t>Many possible states – In(Arad), the agent has many possibilities in real world, e.g., can be in the middle of Arad, near an airport, shopping center, hotel, etc.</a:t>
            </a:r>
          </a:p>
          <a:p>
            <a:pPr lvl="1"/>
            <a:r>
              <a:rPr lang="en-US" dirty="0">
                <a:solidFill>
                  <a:srgbClr val="002060"/>
                </a:solidFill>
              </a:rPr>
              <a:t>Many possible actions – Agent can take several actions while driving from Arad to Sibiu. It can halt at a place, take a detour, turn the radio on.</a:t>
            </a:r>
          </a:p>
          <a:p>
            <a:pPr lvl="1"/>
            <a:r>
              <a:rPr lang="en-US" dirty="0">
                <a:solidFill>
                  <a:srgbClr val="002060"/>
                </a:solidFill>
              </a:rPr>
              <a:t>However, they are irrelevant for finding the solution of path to Bucharest</a:t>
            </a:r>
          </a:p>
          <a:p>
            <a:pPr lvl="1"/>
            <a:r>
              <a:rPr lang="en-US" dirty="0">
                <a:solidFill>
                  <a:srgbClr val="002060"/>
                </a:solidFill>
              </a:rPr>
              <a:t>Hence, can be abstracted</a:t>
            </a:r>
          </a:p>
          <a:p>
            <a:pPr lvl="1"/>
            <a:endParaRPr lang="en-US" dirty="0">
              <a:solidFill>
                <a:srgbClr val="002060"/>
              </a:solidFill>
            </a:endParaRPr>
          </a:p>
          <a:p>
            <a:r>
              <a:rPr lang="en-US" dirty="0">
                <a:solidFill>
                  <a:srgbClr val="002060"/>
                </a:solidFill>
              </a:rPr>
              <a:t>Abstraction – Process of removing detail from a representation</a:t>
            </a:r>
          </a:p>
        </p:txBody>
      </p:sp>
    </p:spTree>
    <p:extLst>
      <p:ext uri="{BB962C8B-B14F-4D97-AF65-F5344CB8AC3E}">
        <p14:creationId xmlns:p14="http://schemas.microsoft.com/office/powerpoint/2010/main" val="2780690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Problem formulation of the Eight Tile Puzzle</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1660359" y="967410"/>
            <a:ext cx="10412372"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eight tile puzzle consist of a 3 by 3 (3 × 3) square frame board which holds eight movable tiles numbered 1 to 8. One square is empty, allowing the adjacent tiles to be shifted. The objective of the puzzle is to find a sequence of tile movements that leads from a starting configuration to a goal configuration</a:t>
            </a:r>
            <a:r>
              <a:rPr lang="en-US" sz="2400" dirty="0"/>
              <a:t>.</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5538826A-C326-42AC-8049-96363C23113A}"/>
              </a:ext>
            </a:extLst>
          </p:cNvPr>
          <p:cNvPicPr>
            <a:picLocks noChangeAspect="1"/>
          </p:cNvPicPr>
          <p:nvPr/>
        </p:nvPicPr>
        <p:blipFill rotWithShape="1">
          <a:blip r:embed="rId3"/>
          <a:srcRect t="14419"/>
          <a:stretch/>
        </p:blipFill>
        <p:spPr>
          <a:xfrm>
            <a:off x="2863703" y="2911642"/>
            <a:ext cx="6464594" cy="3244348"/>
          </a:xfrm>
          <a:prstGeom prst="rect">
            <a:avLst/>
          </a:prstGeom>
        </p:spPr>
      </p:pic>
    </p:spTree>
    <p:extLst>
      <p:ext uri="{BB962C8B-B14F-4D97-AF65-F5344CB8AC3E}">
        <p14:creationId xmlns:p14="http://schemas.microsoft.com/office/powerpoint/2010/main" val="1599923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2400" dirty="0">
                <a:solidFill>
                  <a:srgbClr val="C00000"/>
                </a:solidFill>
                <a:latin typeface="Times New Roman" panose="02020603050405020304" pitchFamily="18" charset="0"/>
                <a:cs typeface="Times New Roman" panose="02020603050405020304" pitchFamily="18" charset="0"/>
              </a:rPr>
              <a:t>Problem formulation of the Eight Tile Puzzle</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1070811" y="967410"/>
            <a:ext cx="11001919" cy="5525464"/>
          </a:xfrm>
        </p:spPr>
        <p:txBody>
          <a:bodyPr>
            <a:noAutofit/>
          </a:bodyPr>
          <a:lstStyle/>
          <a:p>
            <a:r>
              <a:rPr lang="en-US" sz="2400" b="1" dirty="0">
                <a:solidFill>
                  <a:srgbClr val="C00000"/>
                </a:solidFill>
                <a:latin typeface="Times New Roman" panose="02020603050405020304" pitchFamily="18" charset="0"/>
                <a:cs typeface="Times New Roman" panose="02020603050405020304" pitchFamily="18" charset="0"/>
              </a:rPr>
              <a:t>States: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specifies the location of each of the eight tiles and the blank in one of the nice squares.</a:t>
            </a:r>
          </a:p>
          <a:p>
            <a:r>
              <a:rPr lang="en-US" sz="2400" b="1" dirty="0">
                <a:solidFill>
                  <a:srgbClr val="C00000"/>
                </a:solidFill>
                <a:latin typeface="Times New Roman" panose="02020603050405020304" pitchFamily="18" charset="0"/>
                <a:cs typeface="Times New Roman" panose="02020603050405020304" pitchFamily="18" charset="0"/>
              </a:rPr>
              <a:t>Initial state: </a:t>
            </a:r>
            <a:r>
              <a:rPr lang="en-US" sz="2400" dirty="0">
                <a:latin typeface="Times New Roman" panose="02020603050405020304" pitchFamily="18" charset="0"/>
                <a:cs typeface="Times New Roman" panose="02020603050405020304" pitchFamily="18" charset="0"/>
              </a:rPr>
              <a:t>Any state can be designated as the initial state.</a:t>
            </a:r>
          </a:p>
          <a:p>
            <a:r>
              <a:rPr lang="en-US" sz="2400" b="1" dirty="0">
                <a:solidFill>
                  <a:srgbClr val="C00000"/>
                </a:solidFill>
                <a:latin typeface="Times New Roman" panose="02020603050405020304" pitchFamily="18" charset="0"/>
                <a:cs typeface="Times New Roman" panose="02020603050405020304" pitchFamily="18" charset="0"/>
              </a:rPr>
              <a:t>Goal: </a:t>
            </a:r>
            <a:r>
              <a:rPr lang="en-US" sz="2400" dirty="0">
                <a:latin typeface="Times New Roman" panose="02020603050405020304" pitchFamily="18" charset="0"/>
                <a:cs typeface="Times New Roman" panose="02020603050405020304" pitchFamily="18" charset="0"/>
              </a:rPr>
              <a:t>Many goal configurations are possible.</a:t>
            </a:r>
          </a:p>
          <a:p>
            <a:r>
              <a:rPr lang="en-US" sz="2400" b="1" dirty="0">
                <a:solidFill>
                  <a:srgbClr val="C00000"/>
                </a:solidFill>
                <a:latin typeface="Times New Roman" panose="02020603050405020304" pitchFamily="18" charset="0"/>
                <a:cs typeface="Times New Roman" panose="02020603050405020304" pitchFamily="18" charset="0"/>
              </a:rPr>
              <a:t>Legal moves (or state): </a:t>
            </a:r>
            <a:r>
              <a:rPr lang="en-US" sz="2400" dirty="0">
                <a:latin typeface="Times New Roman" panose="02020603050405020304" pitchFamily="18" charset="0"/>
                <a:cs typeface="Times New Roman" panose="02020603050405020304" pitchFamily="18" charset="0"/>
              </a:rPr>
              <a:t>They generate legal states that result from trying the four actions:</a:t>
            </a:r>
          </a:p>
          <a:p>
            <a:pPr lvl="1" hangingPunct="0"/>
            <a:r>
              <a:rPr lang="en-US" dirty="0">
                <a:latin typeface="Times New Roman" panose="02020603050405020304" pitchFamily="18" charset="0"/>
                <a:cs typeface="Times New Roman" panose="02020603050405020304" pitchFamily="18" charset="0"/>
              </a:rPr>
              <a:t>Blank moves left</a:t>
            </a:r>
          </a:p>
          <a:p>
            <a:pPr lvl="1" hangingPunct="0"/>
            <a:r>
              <a:rPr lang="en-US" dirty="0">
                <a:latin typeface="Times New Roman" panose="02020603050405020304" pitchFamily="18" charset="0"/>
                <a:cs typeface="Times New Roman" panose="02020603050405020304" pitchFamily="18" charset="0"/>
              </a:rPr>
              <a:t>Blank moves right</a:t>
            </a:r>
          </a:p>
          <a:p>
            <a:pPr lvl="1" hangingPunct="0"/>
            <a:r>
              <a:rPr lang="en-US" dirty="0">
                <a:latin typeface="Times New Roman" panose="02020603050405020304" pitchFamily="18" charset="0"/>
                <a:cs typeface="Times New Roman" panose="02020603050405020304" pitchFamily="18" charset="0"/>
              </a:rPr>
              <a:t>Blank moves up</a:t>
            </a:r>
          </a:p>
          <a:p>
            <a:pPr lvl="1" hangingPunct="0"/>
            <a:r>
              <a:rPr lang="en-US" dirty="0">
                <a:latin typeface="Times New Roman" panose="02020603050405020304" pitchFamily="18" charset="0"/>
                <a:cs typeface="Times New Roman" panose="02020603050405020304" pitchFamily="18" charset="0"/>
              </a:rPr>
              <a:t>Blank moves down</a:t>
            </a:r>
          </a:p>
          <a:p>
            <a:r>
              <a:rPr lang="en-US" sz="2400" b="1" dirty="0">
                <a:solidFill>
                  <a:srgbClr val="C00000"/>
                </a:solidFill>
                <a:latin typeface="Times New Roman" panose="02020603050405020304" pitchFamily="18" charset="0"/>
                <a:cs typeface="Times New Roman" panose="02020603050405020304" pitchFamily="18" charset="0"/>
              </a:rPr>
              <a:t>Path cost: </a:t>
            </a:r>
            <a:r>
              <a:rPr lang="en-US" sz="2400" dirty="0">
                <a:latin typeface="Times New Roman" panose="02020603050405020304" pitchFamily="18" charset="0"/>
                <a:cs typeface="Times New Roman" panose="02020603050405020304" pitchFamily="18" charset="0"/>
              </a:rPr>
              <a:t>Each step costs 1, so the path cost is the number of steps in the path.</a:t>
            </a:r>
          </a:p>
          <a:p>
            <a:endParaRPr lang="en-US" dirty="0"/>
          </a:p>
          <a:p>
            <a:pPr marL="0" indent="0">
              <a:buNone/>
            </a:pPr>
            <a:endParaRPr lang="en-US" dirty="0"/>
          </a:p>
        </p:txBody>
      </p:sp>
    </p:spTree>
    <p:extLst>
      <p:ext uri="{BB962C8B-B14F-4D97-AF65-F5344CB8AC3E}">
        <p14:creationId xmlns:p14="http://schemas.microsoft.com/office/powerpoint/2010/main" val="3617294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Formulate – Vacuum Cleaner Example</a:t>
            </a:r>
          </a:p>
        </p:txBody>
      </p:sp>
      <p:sp>
        <p:nvSpPr>
          <p:cNvPr id="5" name="TextBox 4"/>
          <p:cNvSpPr txBox="1"/>
          <p:nvPr/>
        </p:nvSpPr>
        <p:spPr>
          <a:xfrm>
            <a:off x="4931673" y="5168885"/>
            <a:ext cx="2328651" cy="523220"/>
          </a:xfrm>
          <a:prstGeom prst="rect">
            <a:avLst/>
          </a:prstGeom>
          <a:noFill/>
        </p:spPr>
        <p:txBody>
          <a:bodyPr wrap="none" rtlCol="0">
            <a:spAutoFit/>
          </a:bodyPr>
          <a:lstStyle/>
          <a:p>
            <a:r>
              <a:rPr lang="en-US" sz="2800" dirty="0">
                <a:solidFill>
                  <a:srgbClr val="002060"/>
                </a:solidFill>
              </a:rPr>
              <a:t>Vacuum World</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0711" y="2540506"/>
            <a:ext cx="3966999" cy="2040171"/>
          </a:xfrm>
        </p:spPr>
      </p:pic>
    </p:spTree>
    <p:extLst>
      <p:ext uri="{BB962C8B-B14F-4D97-AF65-F5344CB8AC3E}">
        <p14:creationId xmlns:p14="http://schemas.microsoft.com/office/powerpoint/2010/main" val="2925296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806D-F870-4EEF-8955-E6A73FAA7165}"/>
              </a:ext>
            </a:extLst>
          </p:cNvPr>
          <p:cNvSpPr>
            <a:spLocks noGrp="1"/>
          </p:cNvSpPr>
          <p:nvPr>
            <p:ph type="title"/>
          </p:nvPr>
        </p:nvSpPr>
        <p:spPr/>
        <p:txBody>
          <a:bodyPr/>
          <a:lstStyle/>
          <a:p>
            <a:r>
              <a:rPr lang="en-US" dirty="0"/>
              <a:t>States in Vacuum Cleaner</a:t>
            </a:r>
          </a:p>
        </p:txBody>
      </p:sp>
      <p:pic>
        <p:nvPicPr>
          <p:cNvPr id="7" name="Content Placeholder 3">
            <a:extLst>
              <a:ext uri="{FF2B5EF4-FFF2-40B4-BE49-F238E27FC236}">
                <a16:creationId xmlns:a16="http://schemas.microsoft.com/office/drawing/2014/main" id="{18748988-92FD-41EC-A907-EA022AC57B95}"/>
              </a:ext>
            </a:extLst>
          </p:cNvPr>
          <p:cNvPicPr>
            <a:picLocks noGrp="1" noChangeAspect="1"/>
          </p:cNvPicPr>
          <p:nvPr>
            <p:ph idx="1"/>
          </p:nvPr>
        </p:nvPicPr>
        <p:blipFill rotWithShape="1">
          <a:blip r:embed="rId2"/>
          <a:srcRect l="33888" t="21918" r="34738" b="37202"/>
          <a:stretch/>
        </p:blipFill>
        <p:spPr>
          <a:xfrm>
            <a:off x="1913021" y="1032049"/>
            <a:ext cx="7483641" cy="5482322"/>
          </a:xfrm>
          <a:prstGeom prst="rect">
            <a:avLst/>
          </a:prstGeom>
        </p:spPr>
      </p:pic>
    </p:spTree>
    <p:extLst>
      <p:ext uri="{BB962C8B-B14F-4D97-AF65-F5344CB8AC3E}">
        <p14:creationId xmlns:p14="http://schemas.microsoft.com/office/powerpoint/2010/main" val="608902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Formulate – Vacuum cleaner Example</a:t>
            </a:r>
          </a:p>
        </p:txBody>
      </p:sp>
      <p:sp>
        <p:nvSpPr>
          <p:cNvPr id="3" name="Content Placeholder 2"/>
          <p:cNvSpPr>
            <a:spLocks noGrp="1"/>
          </p:cNvSpPr>
          <p:nvPr>
            <p:ph idx="1"/>
          </p:nvPr>
        </p:nvSpPr>
        <p:spPr/>
        <p:txBody>
          <a:bodyPr>
            <a:normAutofit/>
          </a:bodyPr>
          <a:lstStyle/>
          <a:p>
            <a:r>
              <a:rPr lang="en-US" sz="2400" dirty="0">
                <a:solidFill>
                  <a:srgbClr val="002060"/>
                </a:solidFill>
              </a:rPr>
              <a:t>Possible States – There are two locations and two possibilities of dirt. Hence, there would be a total of 8 possible states, i.e., 2x2</a:t>
            </a:r>
            <a:r>
              <a:rPr lang="en-US" sz="2400" baseline="30000" dirty="0">
                <a:solidFill>
                  <a:srgbClr val="002060"/>
                </a:solidFill>
              </a:rPr>
              <a:t>2</a:t>
            </a:r>
          </a:p>
          <a:p>
            <a:endParaRPr lang="en-US" sz="2400" baseline="30000" dirty="0">
              <a:solidFill>
                <a:srgbClr val="002060"/>
              </a:solidFill>
            </a:endParaRPr>
          </a:p>
          <a:p>
            <a:pPr marL="514350" indent="-514350">
              <a:buFont typeface="+mj-lt"/>
              <a:buAutoNum type="arabicPeriod"/>
            </a:pPr>
            <a:r>
              <a:rPr lang="en-US" sz="2400" dirty="0">
                <a:solidFill>
                  <a:srgbClr val="002060"/>
                </a:solidFill>
              </a:rPr>
              <a:t>Initial State – Any state with position of agent and dirt mentioned</a:t>
            </a:r>
          </a:p>
          <a:p>
            <a:pPr marL="514350" indent="-514350">
              <a:buFont typeface="+mj-lt"/>
              <a:buAutoNum type="arabicPeriod"/>
            </a:pPr>
            <a:r>
              <a:rPr lang="en-US" sz="2400" dirty="0">
                <a:solidFill>
                  <a:srgbClr val="002060"/>
                </a:solidFill>
              </a:rPr>
              <a:t>Actions – Three possible actions, Left, Right, Suck</a:t>
            </a:r>
          </a:p>
          <a:p>
            <a:pPr marL="514350" indent="-514350">
              <a:buFont typeface="+mj-lt"/>
              <a:buAutoNum type="arabicPeriod"/>
            </a:pPr>
            <a:r>
              <a:rPr lang="en-US" sz="2400" dirty="0">
                <a:solidFill>
                  <a:srgbClr val="002060"/>
                </a:solidFill>
              </a:rPr>
              <a:t>Transition Model – Left would move the agent to left location, except when the agent is in leftmost location, there would be no effect. Similarly for Right action. Suck would remove the dirt, if any.</a:t>
            </a:r>
          </a:p>
          <a:p>
            <a:pPr marL="514350" indent="-514350">
              <a:buFont typeface="+mj-lt"/>
              <a:buAutoNum type="arabicPeriod"/>
            </a:pPr>
            <a:r>
              <a:rPr lang="en-US" sz="2400" dirty="0">
                <a:solidFill>
                  <a:srgbClr val="002060"/>
                </a:solidFill>
              </a:rPr>
              <a:t>Goal Test – Checks whether all locations are clean</a:t>
            </a:r>
          </a:p>
          <a:p>
            <a:pPr marL="514350" indent="-514350">
              <a:buFont typeface="+mj-lt"/>
              <a:buAutoNum type="arabicPeriod"/>
            </a:pPr>
            <a:r>
              <a:rPr lang="en-US" sz="2400" dirty="0">
                <a:solidFill>
                  <a:srgbClr val="002060"/>
                </a:solidFill>
              </a:rPr>
              <a:t>Path cost – Each step costs 1, so the path cost is total number of steps</a:t>
            </a:r>
          </a:p>
          <a:p>
            <a:endParaRPr lang="en-US" sz="2400" dirty="0">
              <a:solidFill>
                <a:srgbClr val="002060"/>
              </a:solidFill>
            </a:endParaRPr>
          </a:p>
        </p:txBody>
      </p:sp>
    </p:spTree>
    <p:extLst>
      <p:ext uri="{BB962C8B-B14F-4D97-AF65-F5344CB8AC3E}">
        <p14:creationId xmlns:p14="http://schemas.microsoft.com/office/powerpoint/2010/main" val="3628394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647129" y="-330914"/>
            <a:ext cx="10515600" cy="13255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b="1" baseline="0">
                <a:solidFill>
                  <a:srgbClr val="002060"/>
                </a:solidFill>
                <a:latin typeface="+mj-lt"/>
                <a:ea typeface="+mj-ea"/>
                <a:cs typeface="+mj-cs"/>
              </a:defRPr>
            </a:lvl1pPr>
            <a:lvl2pPr algn="l" rtl="0" eaLnBrk="0" fontAlgn="base" hangingPunct="0">
              <a:spcBef>
                <a:spcPct val="0"/>
              </a:spcBef>
              <a:spcAft>
                <a:spcPct val="0"/>
              </a:spcAft>
              <a:defRPr kumimoji="1" sz="3200" b="1">
                <a:solidFill>
                  <a:schemeClr val="tx2"/>
                </a:solidFill>
                <a:latin typeface="Arial" charset="0"/>
              </a:defRPr>
            </a:lvl2pPr>
            <a:lvl3pPr algn="l" rtl="0" eaLnBrk="0" fontAlgn="base" hangingPunct="0">
              <a:spcBef>
                <a:spcPct val="0"/>
              </a:spcBef>
              <a:spcAft>
                <a:spcPct val="0"/>
              </a:spcAft>
              <a:defRPr kumimoji="1" sz="3200" b="1">
                <a:solidFill>
                  <a:schemeClr val="tx2"/>
                </a:solidFill>
                <a:latin typeface="Arial" charset="0"/>
              </a:defRPr>
            </a:lvl3pPr>
            <a:lvl4pPr algn="l" rtl="0" eaLnBrk="0" fontAlgn="base" hangingPunct="0">
              <a:spcBef>
                <a:spcPct val="0"/>
              </a:spcBef>
              <a:spcAft>
                <a:spcPct val="0"/>
              </a:spcAft>
              <a:defRPr kumimoji="1" sz="3200" b="1">
                <a:solidFill>
                  <a:schemeClr val="tx2"/>
                </a:solidFill>
                <a:latin typeface="Arial" charset="0"/>
              </a:defRPr>
            </a:lvl4pPr>
            <a:lvl5pPr algn="l" rtl="0" eaLnBrk="0" fontAlgn="base" hangingPunct="0">
              <a:spcBef>
                <a:spcPct val="0"/>
              </a:spcBef>
              <a:spcAft>
                <a:spcPct val="0"/>
              </a:spcAft>
              <a:defRPr kumimoji="1" sz="3200" b="1">
                <a:solidFill>
                  <a:schemeClr val="tx2"/>
                </a:solidFill>
                <a:latin typeface="Arial" charset="0"/>
              </a:defRPr>
            </a:lvl5pPr>
            <a:lvl6pPr marL="457200" algn="l" rtl="0" eaLnBrk="0" fontAlgn="base" hangingPunct="0">
              <a:spcBef>
                <a:spcPct val="0"/>
              </a:spcBef>
              <a:spcAft>
                <a:spcPct val="0"/>
              </a:spcAft>
              <a:defRPr kumimoji="1" sz="3200" b="1">
                <a:solidFill>
                  <a:schemeClr val="tx2"/>
                </a:solidFill>
                <a:latin typeface="Arial" charset="0"/>
              </a:defRPr>
            </a:lvl6pPr>
            <a:lvl7pPr marL="914400" algn="l" rtl="0" eaLnBrk="0" fontAlgn="base" hangingPunct="0">
              <a:spcBef>
                <a:spcPct val="0"/>
              </a:spcBef>
              <a:spcAft>
                <a:spcPct val="0"/>
              </a:spcAft>
              <a:defRPr kumimoji="1" sz="3200" b="1">
                <a:solidFill>
                  <a:schemeClr val="tx2"/>
                </a:solidFill>
                <a:latin typeface="Arial" charset="0"/>
              </a:defRPr>
            </a:lvl7pPr>
            <a:lvl8pPr marL="1371600" algn="l" rtl="0" eaLnBrk="0" fontAlgn="base" hangingPunct="0">
              <a:spcBef>
                <a:spcPct val="0"/>
              </a:spcBef>
              <a:spcAft>
                <a:spcPct val="0"/>
              </a:spcAft>
              <a:defRPr kumimoji="1" sz="3200" b="1">
                <a:solidFill>
                  <a:schemeClr val="tx2"/>
                </a:solidFill>
                <a:latin typeface="Arial" charset="0"/>
              </a:defRPr>
            </a:lvl8pPr>
            <a:lvl9pPr marL="1828800" algn="l" rtl="0" eaLnBrk="0" fontAlgn="base" hangingPunct="0">
              <a:spcBef>
                <a:spcPct val="0"/>
              </a:spcBef>
              <a:spcAft>
                <a:spcPct val="0"/>
              </a:spcAft>
              <a:defRPr kumimoji="1" sz="3200" b="1">
                <a:solidFill>
                  <a:schemeClr val="tx2"/>
                </a:solidFill>
                <a:latin typeface="Arial" charset="0"/>
              </a:defRPr>
            </a:lvl9pPr>
          </a:lstStyle>
          <a:p>
            <a:r>
              <a:rPr lang="en-US" kern="0" dirty="0"/>
              <a:t>Lecture Outline</a:t>
            </a:r>
          </a:p>
        </p:txBody>
      </p:sp>
      <p:sp>
        <p:nvSpPr>
          <p:cNvPr id="5" name="Content Placeholder 2"/>
          <p:cNvSpPr txBox="1">
            <a:spLocks/>
          </p:cNvSpPr>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FF0000"/>
              </a:buClr>
              <a:buNone/>
              <a:defRPr kumimoji="1" sz="2800" baseline="0">
                <a:solidFill>
                  <a:schemeClr val="tx1"/>
                </a:solidFill>
                <a:latin typeface="+mn-lt"/>
                <a:ea typeface="+mn-ea"/>
                <a:cs typeface="+mn-cs"/>
              </a:defRPr>
            </a:lvl1pPr>
            <a:lvl2pPr marL="457200" indent="0" algn="ctr" rtl="0" eaLnBrk="0" fontAlgn="base" hangingPunct="0">
              <a:spcBef>
                <a:spcPct val="20000"/>
              </a:spcBef>
              <a:spcAft>
                <a:spcPct val="0"/>
              </a:spcAft>
              <a:buClr>
                <a:srgbClr val="FF0000"/>
              </a:buClr>
              <a:buNone/>
              <a:defRPr kumimoji="1" sz="2400">
                <a:solidFill>
                  <a:schemeClr val="tx1"/>
                </a:solidFill>
                <a:latin typeface="+mn-lt"/>
              </a:defRPr>
            </a:lvl2pPr>
            <a:lvl3pPr marL="914400" indent="0" algn="ctr" rtl="0" eaLnBrk="0" fontAlgn="base" hangingPunct="0">
              <a:spcBef>
                <a:spcPct val="20000"/>
              </a:spcBef>
              <a:spcAft>
                <a:spcPct val="0"/>
              </a:spcAft>
              <a:buClr>
                <a:srgbClr val="FF0000"/>
              </a:buClr>
              <a:buNone/>
              <a:defRPr kumimoji="1" sz="2000">
                <a:solidFill>
                  <a:schemeClr val="tx1"/>
                </a:solidFill>
                <a:latin typeface="+mn-lt"/>
              </a:defRPr>
            </a:lvl3pPr>
            <a:lvl4pPr marL="1371600" indent="0" algn="ctr" rtl="0" eaLnBrk="0" fontAlgn="base" hangingPunct="0">
              <a:spcBef>
                <a:spcPct val="20000"/>
              </a:spcBef>
              <a:spcAft>
                <a:spcPct val="0"/>
              </a:spcAft>
              <a:buClr>
                <a:srgbClr val="FF0000"/>
              </a:buClr>
              <a:buNone/>
              <a:defRPr kumimoji="1" sz="2000">
                <a:solidFill>
                  <a:schemeClr val="tx1"/>
                </a:solidFill>
                <a:latin typeface="+mn-lt"/>
              </a:defRPr>
            </a:lvl4pPr>
            <a:lvl5pPr marL="1828800" indent="0" algn="ctr" rtl="0" eaLnBrk="0" fontAlgn="base" hangingPunct="0">
              <a:spcBef>
                <a:spcPct val="20000"/>
              </a:spcBef>
              <a:spcAft>
                <a:spcPct val="0"/>
              </a:spcAft>
              <a:buClr>
                <a:srgbClr val="FF0000"/>
              </a:buClr>
              <a:buNone/>
              <a:defRPr kumimoji="1" sz="2000">
                <a:solidFill>
                  <a:schemeClr val="tx1"/>
                </a:solidFill>
                <a:latin typeface="+mn-lt"/>
              </a:defRPr>
            </a:lvl5pPr>
            <a:lvl6pPr marL="2286000" indent="0" algn="ctr" rtl="0" eaLnBrk="0" fontAlgn="base" hangingPunct="0">
              <a:spcBef>
                <a:spcPct val="20000"/>
              </a:spcBef>
              <a:spcAft>
                <a:spcPct val="0"/>
              </a:spcAft>
              <a:buClr>
                <a:srgbClr val="FF0000"/>
              </a:buClr>
              <a:buNone/>
              <a:defRPr kumimoji="1">
                <a:solidFill>
                  <a:schemeClr val="tx1"/>
                </a:solidFill>
                <a:latin typeface="+mn-lt"/>
              </a:defRPr>
            </a:lvl6pPr>
            <a:lvl7pPr marL="2743200" indent="0" algn="ctr" rtl="0" eaLnBrk="0" fontAlgn="base" hangingPunct="0">
              <a:spcBef>
                <a:spcPct val="20000"/>
              </a:spcBef>
              <a:spcAft>
                <a:spcPct val="0"/>
              </a:spcAft>
              <a:buClr>
                <a:srgbClr val="FF0000"/>
              </a:buClr>
              <a:buNone/>
              <a:defRPr kumimoji="1">
                <a:solidFill>
                  <a:schemeClr val="tx1"/>
                </a:solidFill>
                <a:latin typeface="+mn-lt"/>
              </a:defRPr>
            </a:lvl7pPr>
            <a:lvl8pPr marL="3200400" indent="0" algn="ctr" rtl="0" eaLnBrk="0" fontAlgn="base" hangingPunct="0">
              <a:spcBef>
                <a:spcPct val="20000"/>
              </a:spcBef>
              <a:spcAft>
                <a:spcPct val="0"/>
              </a:spcAft>
              <a:buClr>
                <a:srgbClr val="FF0000"/>
              </a:buClr>
              <a:buNone/>
              <a:defRPr kumimoji="1">
                <a:solidFill>
                  <a:schemeClr val="tx1"/>
                </a:solidFill>
                <a:latin typeface="+mn-lt"/>
              </a:defRPr>
            </a:lvl8pPr>
            <a:lvl9pPr marL="3657600" indent="0" algn="ctr" rtl="0" eaLnBrk="0" fontAlgn="base" hangingPunct="0">
              <a:spcBef>
                <a:spcPct val="20000"/>
              </a:spcBef>
              <a:spcAft>
                <a:spcPct val="0"/>
              </a:spcAft>
              <a:buClr>
                <a:srgbClr val="FF0000"/>
              </a:buClr>
              <a:buNone/>
              <a:defRPr kumimoji="1">
                <a:solidFill>
                  <a:schemeClr val="tx1"/>
                </a:solidFill>
                <a:latin typeface="+mn-lt"/>
              </a:defRPr>
            </a:lvl9pPr>
          </a:lstStyle>
          <a:p>
            <a:pPr marL="457200" indent="-457200" algn="l">
              <a:buFont typeface="Arial" panose="020B0604020202020204" pitchFamily="34" charset="0"/>
              <a:buChar char="•"/>
            </a:pPr>
            <a:r>
              <a:rPr lang="en-US" dirty="0"/>
              <a:t>Problem Formulation – Examples</a:t>
            </a:r>
          </a:p>
          <a:p>
            <a:pPr marL="457200" indent="-457200" algn="l">
              <a:buFont typeface="Arial" panose="020B0604020202020204" pitchFamily="34" charset="0"/>
              <a:buChar char="•"/>
            </a:pPr>
            <a:r>
              <a:rPr lang="en-US" dirty="0"/>
              <a:t>Algorithms: BFS, Uniform cost Search, DFS, Depth Limited Search, Iterative Deepening Search, Bidirectional Search</a:t>
            </a:r>
          </a:p>
          <a:p>
            <a:pPr marL="457200" indent="-457200" algn="l">
              <a:buFont typeface="Arial" panose="020B0604020202020204" pitchFamily="34" charset="0"/>
              <a:buChar char="•"/>
            </a:pPr>
            <a:r>
              <a:rPr lang="en-US" dirty="0"/>
              <a:t>Comparisons of algorithms</a:t>
            </a:r>
            <a:endParaRPr lang="en-US" kern="0" dirty="0"/>
          </a:p>
          <a:p>
            <a:pPr algn="l"/>
            <a:endParaRPr lang="en-US" kern="0" dirty="0"/>
          </a:p>
          <a:p>
            <a:pPr algn="l"/>
            <a:r>
              <a:rPr lang="en-US" sz="1600" kern="0" dirty="0"/>
              <a:t>Reference: Chapter 3.1-3.4 from AI: A modern approach (Russell, </a:t>
            </a:r>
            <a:r>
              <a:rPr lang="en-US" sz="1600" kern="0" dirty="0" err="1"/>
              <a:t>Norvig</a:t>
            </a:r>
            <a:r>
              <a:rPr lang="en-US" sz="1600" kern="0" dirty="0"/>
              <a:t>)</a:t>
            </a:r>
          </a:p>
        </p:txBody>
      </p:sp>
    </p:spTree>
    <p:extLst>
      <p:ext uri="{BB962C8B-B14F-4D97-AF65-F5344CB8AC3E}">
        <p14:creationId xmlns:p14="http://schemas.microsoft.com/office/powerpoint/2010/main" val="2208469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Formulate – Toy Problem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6158" y="1825625"/>
            <a:ext cx="8439683" cy="4351338"/>
          </a:xfrm>
        </p:spPr>
      </p:pic>
    </p:spTree>
    <p:extLst>
      <p:ext uri="{BB962C8B-B14F-4D97-AF65-F5344CB8AC3E}">
        <p14:creationId xmlns:p14="http://schemas.microsoft.com/office/powerpoint/2010/main" val="2362951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Formulate – Toy Problem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7557" y="2065284"/>
            <a:ext cx="6696885" cy="3332573"/>
          </a:xfrm>
        </p:spPr>
      </p:pic>
      <p:sp>
        <p:nvSpPr>
          <p:cNvPr id="5" name="TextBox 4"/>
          <p:cNvSpPr txBox="1"/>
          <p:nvPr/>
        </p:nvSpPr>
        <p:spPr>
          <a:xfrm>
            <a:off x="5482690" y="5772453"/>
            <a:ext cx="1226618" cy="461665"/>
          </a:xfrm>
          <a:prstGeom prst="rect">
            <a:avLst/>
          </a:prstGeom>
          <a:noFill/>
        </p:spPr>
        <p:txBody>
          <a:bodyPr wrap="none" rtlCol="0">
            <a:spAutoFit/>
          </a:bodyPr>
          <a:lstStyle/>
          <a:p>
            <a:r>
              <a:rPr lang="en-US" sz="2400" dirty="0">
                <a:solidFill>
                  <a:srgbClr val="002060"/>
                </a:solidFill>
              </a:rPr>
              <a:t>8-puzzle</a:t>
            </a:r>
          </a:p>
        </p:txBody>
      </p:sp>
    </p:spTree>
    <p:extLst>
      <p:ext uri="{BB962C8B-B14F-4D97-AF65-F5344CB8AC3E}">
        <p14:creationId xmlns:p14="http://schemas.microsoft.com/office/powerpoint/2010/main" val="1932273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Formulate – Toy Problem Example</a:t>
            </a:r>
          </a:p>
        </p:txBody>
      </p:sp>
      <p:sp>
        <p:nvSpPr>
          <p:cNvPr id="3" name="Content Placeholder 2"/>
          <p:cNvSpPr>
            <a:spLocks noGrp="1"/>
          </p:cNvSpPr>
          <p:nvPr>
            <p:ph idx="1"/>
          </p:nvPr>
        </p:nvSpPr>
        <p:spPr>
          <a:xfrm>
            <a:off x="838199" y="1307006"/>
            <a:ext cx="11080531" cy="5158499"/>
          </a:xfrm>
        </p:spPr>
        <p:txBody>
          <a:bodyPr>
            <a:normAutofit/>
          </a:bodyPr>
          <a:lstStyle/>
          <a:p>
            <a:pPr marL="0" indent="0">
              <a:buNone/>
            </a:pPr>
            <a:endParaRPr lang="en-US" dirty="0">
              <a:solidFill>
                <a:srgbClr val="002060"/>
              </a:solidFill>
            </a:endParaRPr>
          </a:p>
          <a:p>
            <a:pPr marL="514350" indent="-514350">
              <a:buFont typeface="+mj-lt"/>
              <a:buAutoNum type="arabicPeriod"/>
            </a:pPr>
            <a:r>
              <a:rPr lang="en-US" dirty="0">
                <a:solidFill>
                  <a:srgbClr val="002060"/>
                </a:solidFill>
              </a:rPr>
              <a:t>Initial State – Any permutation of 1-8 numbers with a blank </a:t>
            </a:r>
          </a:p>
          <a:p>
            <a:pPr marL="514350" indent="-514350">
              <a:buFont typeface="+mj-lt"/>
              <a:buAutoNum type="arabicPeriod"/>
            </a:pPr>
            <a:r>
              <a:rPr lang="en-US" dirty="0">
                <a:solidFill>
                  <a:srgbClr val="002060"/>
                </a:solidFill>
              </a:rPr>
              <a:t>Actions – Movement of blank space either by Left, Right, Up or Down</a:t>
            </a:r>
          </a:p>
          <a:p>
            <a:pPr marL="514350" indent="-514350">
              <a:buFont typeface="+mj-lt"/>
              <a:buAutoNum type="arabicPeriod"/>
            </a:pPr>
            <a:r>
              <a:rPr lang="en-US" dirty="0">
                <a:solidFill>
                  <a:srgbClr val="002060"/>
                </a:solidFill>
              </a:rPr>
              <a:t>Transition Model – The resulting state after moving the blank space will replace the digit</a:t>
            </a:r>
          </a:p>
          <a:p>
            <a:pPr marL="514350" indent="-514350">
              <a:buFont typeface="+mj-lt"/>
              <a:buAutoNum type="arabicPeriod"/>
            </a:pPr>
            <a:r>
              <a:rPr lang="en-US" dirty="0">
                <a:solidFill>
                  <a:srgbClr val="002060"/>
                </a:solidFill>
              </a:rPr>
              <a:t>Goal Test – Check whether the state matches the goal configuration</a:t>
            </a:r>
          </a:p>
          <a:p>
            <a:pPr marL="514350" indent="-514350">
              <a:buFont typeface="+mj-lt"/>
              <a:buAutoNum type="arabicPeriod"/>
            </a:pPr>
            <a:r>
              <a:rPr lang="en-US" dirty="0">
                <a:solidFill>
                  <a:srgbClr val="002060"/>
                </a:solidFill>
              </a:rPr>
              <a:t>Path cost – Each step costs 1, so the path cost is total number of steps</a:t>
            </a:r>
          </a:p>
          <a:p>
            <a:endParaRPr lang="en-US" dirty="0">
              <a:solidFill>
                <a:srgbClr val="002060"/>
              </a:solidFill>
            </a:endParaRPr>
          </a:p>
        </p:txBody>
      </p:sp>
    </p:spTree>
    <p:extLst>
      <p:ext uri="{BB962C8B-B14F-4D97-AF65-F5344CB8AC3E}">
        <p14:creationId xmlns:p14="http://schemas.microsoft.com/office/powerpoint/2010/main" val="539514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Formulate – Real World Example</a:t>
            </a:r>
          </a:p>
        </p:txBody>
      </p:sp>
      <p:sp>
        <p:nvSpPr>
          <p:cNvPr id="3" name="Content Placeholder 2"/>
          <p:cNvSpPr>
            <a:spLocks noGrp="1"/>
          </p:cNvSpPr>
          <p:nvPr>
            <p:ph idx="1"/>
          </p:nvPr>
        </p:nvSpPr>
        <p:spPr>
          <a:xfrm>
            <a:off x="701720" y="1252417"/>
            <a:ext cx="10749456" cy="5032375"/>
          </a:xfrm>
        </p:spPr>
        <p:txBody>
          <a:bodyPr>
            <a:normAutofit/>
          </a:bodyPr>
          <a:lstStyle/>
          <a:p>
            <a:r>
              <a:rPr lang="en-US" sz="2400" dirty="0">
                <a:solidFill>
                  <a:srgbClr val="002060"/>
                </a:solidFill>
              </a:rPr>
              <a:t>Airline Travel problem – the task of a travel agent to book cheapest and fastest flight route from City A to City B.</a:t>
            </a:r>
          </a:p>
          <a:p>
            <a:r>
              <a:rPr lang="en-US" sz="2400" dirty="0">
                <a:solidFill>
                  <a:srgbClr val="002060"/>
                </a:solidFill>
              </a:rPr>
              <a:t>E.g., Need to Travel from Delhi to Los Angeles within </a:t>
            </a:r>
            <a:r>
              <a:rPr lang="en-US" sz="2400" dirty="0" err="1">
                <a:solidFill>
                  <a:srgbClr val="002060"/>
                </a:solidFill>
              </a:rPr>
              <a:t>Rs</a:t>
            </a:r>
            <a:r>
              <a:rPr lang="en-US" sz="2400" dirty="0">
                <a:solidFill>
                  <a:srgbClr val="002060"/>
                </a:solidFill>
              </a:rPr>
              <a:t>. 70,000</a:t>
            </a:r>
          </a:p>
          <a:p>
            <a:endParaRPr lang="en-US" sz="2400" dirty="0">
              <a:solidFill>
                <a:srgbClr val="002060"/>
              </a:solidFill>
            </a:endParaRPr>
          </a:p>
          <a:p>
            <a:r>
              <a:rPr lang="en-US" sz="2400" dirty="0">
                <a:solidFill>
                  <a:srgbClr val="002060"/>
                </a:solidFill>
              </a:rPr>
              <a:t>Possible States – Each state is a location and current time. </a:t>
            </a:r>
          </a:p>
          <a:p>
            <a:pPr marL="514350" indent="-514350">
              <a:buFont typeface="+mj-lt"/>
              <a:buAutoNum type="arabicPeriod"/>
            </a:pPr>
            <a:r>
              <a:rPr lang="en-US" sz="2400" dirty="0">
                <a:solidFill>
                  <a:srgbClr val="002060"/>
                </a:solidFill>
              </a:rPr>
              <a:t>Initial State – Specified by User’s query</a:t>
            </a:r>
          </a:p>
          <a:p>
            <a:pPr marL="514350" indent="-514350">
              <a:buFont typeface="+mj-lt"/>
              <a:buAutoNum type="arabicPeriod"/>
            </a:pPr>
            <a:r>
              <a:rPr lang="en-US" sz="2400" dirty="0">
                <a:solidFill>
                  <a:srgbClr val="002060"/>
                </a:solidFill>
              </a:rPr>
              <a:t>Actions – Flight from current location at a particular time with enough time for within-airport transfer if needed</a:t>
            </a:r>
          </a:p>
          <a:p>
            <a:pPr marL="514350" indent="-514350">
              <a:buFont typeface="+mj-lt"/>
              <a:buAutoNum type="arabicPeriod"/>
            </a:pPr>
            <a:r>
              <a:rPr lang="en-US" sz="2400" dirty="0">
                <a:solidFill>
                  <a:srgbClr val="002060"/>
                </a:solidFill>
              </a:rPr>
              <a:t>Transition Model – The destination location and arrival time</a:t>
            </a:r>
          </a:p>
          <a:p>
            <a:pPr marL="514350" indent="-514350">
              <a:buFont typeface="+mj-lt"/>
              <a:buAutoNum type="arabicPeriod"/>
            </a:pPr>
            <a:r>
              <a:rPr lang="en-US" sz="2400" dirty="0">
                <a:solidFill>
                  <a:srgbClr val="002060"/>
                </a:solidFill>
              </a:rPr>
              <a:t>Goal test – Are we at final destination at the specified time?</a:t>
            </a:r>
          </a:p>
          <a:p>
            <a:pPr marL="514350" indent="-514350">
              <a:buFont typeface="+mj-lt"/>
              <a:buAutoNum type="arabicPeriod"/>
            </a:pPr>
            <a:r>
              <a:rPr lang="en-US" sz="2400" dirty="0">
                <a:solidFill>
                  <a:srgbClr val="002060"/>
                </a:solidFill>
              </a:rPr>
              <a:t>Path Cost – Flight cost + Duration + Waiting time + Immigration, etc.</a:t>
            </a:r>
          </a:p>
          <a:p>
            <a:pPr marL="514350" indent="-514350">
              <a:buFont typeface="+mj-lt"/>
              <a:buAutoNum type="arabicPeriod"/>
            </a:pPr>
            <a:endParaRPr lang="en-US" sz="2400" dirty="0">
              <a:solidFill>
                <a:srgbClr val="002060"/>
              </a:solidFill>
            </a:endParaRPr>
          </a:p>
        </p:txBody>
      </p:sp>
    </p:spTree>
    <p:extLst>
      <p:ext uri="{BB962C8B-B14F-4D97-AF65-F5344CB8AC3E}">
        <p14:creationId xmlns:p14="http://schemas.microsoft.com/office/powerpoint/2010/main" val="1163291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5659821" y="6408927"/>
            <a:ext cx="1308371" cy="369332"/>
          </a:xfrm>
          <a:prstGeom prst="rect">
            <a:avLst/>
          </a:prstGeom>
          <a:noFill/>
        </p:spPr>
        <p:txBody>
          <a:bodyPr wrap="none" rtlCol="0">
            <a:spAutoFit/>
          </a:bodyPr>
          <a:lstStyle/>
          <a:p>
            <a:r>
              <a:rPr lang="en-US" dirty="0">
                <a:solidFill>
                  <a:srgbClr val="002060"/>
                </a:solidFill>
              </a:rPr>
              <a:t>Child Nodes</a:t>
            </a:r>
          </a:p>
        </p:txBody>
      </p:sp>
      <p:cxnSp>
        <p:nvCxnSpPr>
          <p:cNvPr id="20" name="Curved Connector 19"/>
          <p:cNvCxnSpPr/>
          <p:nvPr/>
        </p:nvCxnSpPr>
        <p:spPr>
          <a:xfrm>
            <a:off x="4228371" y="6176963"/>
            <a:ext cx="1431450" cy="3814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p:nvPr/>
        </p:nvCxnSpPr>
        <p:spPr>
          <a:xfrm rot="10800000" flipV="1">
            <a:off x="7078718" y="6213818"/>
            <a:ext cx="1939159" cy="3761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p:nvPr/>
        </p:nvCxnSpPr>
        <p:spPr>
          <a:xfrm rot="16200000" flipH="1">
            <a:off x="5916484" y="6261884"/>
            <a:ext cx="381492" cy="22460"/>
          </a:xfrm>
          <a:prstGeom prst="curvedConnector3">
            <a:avLst>
              <a:gd name="adj1" fmla="val 409"/>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494346" y="4537349"/>
            <a:ext cx="1359346" cy="369332"/>
          </a:xfrm>
          <a:prstGeom prst="rect">
            <a:avLst/>
          </a:prstGeom>
          <a:noFill/>
        </p:spPr>
        <p:txBody>
          <a:bodyPr wrap="none" rtlCol="0">
            <a:spAutoFit/>
          </a:bodyPr>
          <a:lstStyle/>
          <a:p>
            <a:r>
              <a:rPr lang="en-US" dirty="0">
                <a:solidFill>
                  <a:srgbClr val="002060"/>
                </a:solidFill>
              </a:rPr>
              <a:t>Parent Node</a:t>
            </a:r>
          </a:p>
        </p:txBody>
      </p:sp>
      <p:cxnSp>
        <p:nvCxnSpPr>
          <p:cNvPr id="30" name="Straight Arrow Connector 29"/>
          <p:cNvCxnSpPr/>
          <p:nvPr/>
        </p:nvCxnSpPr>
        <p:spPr>
          <a:xfrm>
            <a:off x="6834031" y="4666595"/>
            <a:ext cx="2660315" cy="15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48112" y="5659821"/>
            <a:ext cx="960519" cy="369332"/>
          </a:xfrm>
          <a:prstGeom prst="rect">
            <a:avLst/>
          </a:prstGeom>
          <a:noFill/>
        </p:spPr>
        <p:txBody>
          <a:bodyPr wrap="none" rtlCol="0">
            <a:spAutoFit/>
          </a:bodyPr>
          <a:lstStyle/>
          <a:p>
            <a:r>
              <a:rPr lang="en-US" dirty="0">
                <a:solidFill>
                  <a:srgbClr val="002060"/>
                </a:solidFill>
              </a:rPr>
              <a:t>In(Sibiu)</a:t>
            </a:r>
          </a:p>
        </p:txBody>
      </p:sp>
      <p:sp>
        <p:nvSpPr>
          <p:cNvPr id="6" name="TextBox 5"/>
          <p:cNvSpPr txBox="1"/>
          <p:nvPr/>
        </p:nvSpPr>
        <p:spPr>
          <a:xfrm>
            <a:off x="3911636" y="5103507"/>
            <a:ext cx="1048685" cy="369332"/>
          </a:xfrm>
          <a:prstGeom prst="rect">
            <a:avLst/>
          </a:prstGeom>
          <a:noFill/>
        </p:spPr>
        <p:txBody>
          <a:bodyPr wrap="none" rtlCol="0">
            <a:spAutoFit/>
          </a:bodyPr>
          <a:lstStyle/>
          <a:p>
            <a:r>
              <a:rPr lang="en-US" dirty="0">
                <a:solidFill>
                  <a:srgbClr val="002060"/>
                </a:solidFill>
              </a:rPr>
              <a:t>Go(Sibiu)</a:t>
            </a:r>
          </a:p>
        </p:txBody>
      </p:sp>
      <p:cxnSp>
        <p:nvCxnSpPr>
          <p:cNvPr id="5" name="Straight Arrow Connector 4"/>
          <p:cNvCxnSpPr/>
          <p:nvPr/>
        </p:nvCxnSpPr>
        <p:spPr>
          <a:xfrm flipH="1">
            <a:off x="4508938" y="4918841"/>
            <a:ext cx="1355834" cy="74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410478" y="5659821"/>
            <a:ext cx="1415965" cy="369332"/>
          </a:xfrm>
          <a:prstGeom prst="rect">
            <a:avLst/>
          </a:prstGeom>
          <a:noFill/>
        </p:spPr>
        <p:txBody>
          <a:bodyPr wrap="none" rtlCol="0">
            <a:spAutoFit/>
          </a:bodyPr>
          <a:lstStyle/>
          <a:p>
            <a:r>
              <a:rPr lang="en-US" dirty="0">
                <a:solidFill>
                  <a:srgbClr val="002060"/>
                </a:solidFill>
              </a:rPr>
              <a:t>In(Timisoara)</a:t>
            </a:r>
          </a:p>
        </p:txBody>
      </p:sp>
      <p:sp>
        <p:nvSpPr>
          <p:cNvPr id="11" name="TextBox 10"/>
          <p:cNvSpPr txBox="1"/>
          <p:nvPr/>
        </p:nvSpPr>
        <p:spPr>
          <a:xfrm>
            <a:off x="6081966" y="5103507"/>
            <a:ext cx="1504130" cy="369332"/>
          </a:xfrm>
          <a:prstGeom prst="rect">
            <a:avLst/>
          </a:prstGeom>
          <a:noFill/>
        </p:spPr>
        <p:txBody>
          <a:bodyPr wrap="none" rtlCol="0">
            <a:spAutoFit/>
          </a:bodyPr>
          <a:lstStyle/>
          <a:p>
            <a:r>
              <a:rPr lang="en-US" dirty="0">
                <a:solidFill>
                  <a:srgbClr val="002060"/>
                </a:solidFill>
              </a:rPr>
              <a:t>Go(Timisoara)</a:t>
            </a:r>
          </a:p>
        </p:txBody>
      </p:sp>
      <p:cxnSp>
        <p:nvCxnSpPr>
          <p:cNvPr id="9" name="Straight Arrow Connector 8"/>
          <p:cNvCxnSpPr/>
          <p:nvPr/>
        </p:nvCxnSpPr>
        <p:spPr>
          <a:xfrm>
            <a:off x="6096000" y="4918841"/>
            <a:ext cx="0" cy="74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325322" y="5659821"/>
            <a:ext cx="1101327" cy="369332"/>
          </a:xfrm>
          <a:prstGeom prst="rect">
            <a:avLst/>
          </a:prstGeom>
          <a:noFill/>
        </p:spPr>
        <p:txBody>
          <a:bodyPr wrap="none" rtlCol="0">
            <a:spAutoFit/>
          </a:bodyPr>
          <a:lstStyle/>
          <a:p>
            <a:r>
              <a:rPr lang="en-US" dirty="0">
                <a:solidFill>
                  <a:srgbClr val="002060"/>
                </a:solidFill>
              </a:rPr>
              <a:t>In(</a:t>
            </a:r>
            <a:r>
              <a:rPr lang="en-US" dirty="0" err="1">
                <a:solidFill>
                  <a:srgbClr val="002060"/>
                </a:solidFill>
              </a:rPr>
              <a:t>Zerind</a:t>
            </a:r>
            <a:r>
              <a:rPr lang="en-US" dirty="0">
                <a:solidFill>
                  <a:srgbClr val="002060"/>
                </a:solidFill>
              </a:rPr>
              <a:t>)</a:t>
            </a:r>
          </a:p>
        </p:txBody>
      </p:sp>
      <p:sp>
        <p:nvSpPr>
          <p:cNvPr id="18" name="TextBox 17"/>
          <p:cNvSpPr txBox="1"/>
          <p:nvPr/>
        </p:nvSpPr>
        <p:spPr>
          <a:xfrm>
            <a:off x="8304853" y="5103507"/>
            <a:ext cx="1189493" cy="369332"/>
          </a:xfrm>
          <a:prstGeom prst="rect">
            <a:avLst/>
          </a:prstGeom>
          <a:noFill/>
        </p:spPr>
        <p:txBody>
          <a:bodyPr wrap="none" rtlCol="0">
            <a:spAutoFit/>
          </a:bodyPr>
          <a:lstStyle/>
          <a:p>
            <a:r>
              <a:rPr lang="en-US" dirty="0">
                <a:solidFill>
                  <a:srgbClr val="002060"/>
                </a:solidFill>
              </a:rPr>
              <a:t>Go(</a:t>
            </a:r>
            <a:r>
              <a:rPr lang="en-US" dirty="0" err="1">
                <a:solidFill>
                  <a:srgbClr val="002060"/>
                </a:solidFill>
              </a:rPr>
              <a:t>Zerind</a:t>
            </a:r>
            <a:r>
              <a:rPr lang="en-US" dirty="0">
                <a:solidFill>
                  <a:srgbClr val="002060"/>
                </a:solidFill>
              </a:rPr>
              <a:t>)</a:t>
            </a:r>
          </a:p>
        </p:txBody>
      </p:sp>
      <p:cxnSp>
        <p:nvCxnSpPr>
          <p:cNvPr id="15" name="Straight Arrow Connector 14"/>
          <p:cNvCxnSpPr/>
          <p:nvPr/>
        </p:nvCxnSpPr>
        <p:spPr>
          <a:xfrm>
            <a:off x="6826443" y="4918841"/>
            <a:ext cx="2049543" cy="74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760282" y="4497694"/>
            <a:ext cx="946285" cy="369332"/>
          </a:xfrm>
          <a:prstGeom prst="rect">
            <a:avLst/>
          </a:prstGeom>
          <a:noFill/>
        </p:spPr>
        <p:txBody>
          <a:bodyPr wrap="none" rtlCol="0">
            <a:spAutoFit/>
          </a:bodyPr>
          <a:lstStyle/>
          <a:p>
            <a:r>
              <a:rPr lang="en-US" dirty="0">
                <a:solidFill>
                  <a:srgbClr val="002060"/>
                </a:solidFill>
              </a:rPr>
              <a:t>In(Arad)</a:t>
            </a:r>
          </a:p>
        </p:txBody>
      </p:sp>
      <p:sp>
        <p:nvSpPr>
          <p:cNvPr id="3" name="Content Placeholder 2"/>
          <p:cNvSpPr>
            <a:spLocks noGrp="1"/>
          </p:cNvSpPr>
          <p:nvPr>
            <p:ph idx="1"/>
          </p:nvPr>
        </p:nvSpPr>
        <p:spPr>
          <a:xfrm>
            <a:off x="975624" y="1313853"/>
            <a:ext cx="10515600" cy="4351338"/>
          </a:xfrm>
        </p:spPr>
        <p:txBody>
          <a:bodyPr>
            <a:normAutofit/>
          </a:bodyPr>
          <a:lstStyle/>
          <a:p>
            <a:r>
              <a:rPr lang="en-US" sz="2400" dirty="0">
                <a:solidFill>
                  <a:srgbClr val="002060"/>
                </a:solidFill>
              </a:rPr>
              <a:t>Solution for above Problems: A sequence of possible actions starting at the initial state and reaching the destination specified</a:t>
            </a:r>
          </a:p>
          <a:p>
            <a:r>
              <a:rPr lang="en-US" sz="2400" dirty="0">
                <a:solidFill>
                  <a:srgbClr val="002060"/>
                </a:solidFill>
              </a:rPr>
              <a:t>Search Algorithms:</a:t>
            </a:r>
          </a:p>
          <a:p>
            <a:pPr lvl="1"/>
            <a:r>
              <a:rPr lang="en-US" dirty="0">
                <a:solidFill>
                  <a:srgbClr val="002060"/>
                </a:solidFill>
              </a:rPr>
              <a:t>Given problem formulation as input, these algorithms would output the sequence of actions</a:t>
            </a:r>
          </a:p>
          <a:p>
            <a:pPr lvl="1"/>
            <a:r>
              <a:rPr lang="en-US" dirty="0">
                <a:solidFill>
                  <a:srgbClr val="002060"/>
                </a:solidFill>
              </a:rPr>
              <a:t>Search Trees - Where states are nodes and actions are edges. The initial state will be the root node and possible actions are branches </a:t>
            </a:r>
            <a:endParaRPr lang="en-US" sz="2400" dirty="0">
              <a:solidFill>
                <a:srgbClr val="002060"/>
              </a:solidFill>
            </a:endParaRPr>
          </a:p>
          <a:p>
            <a:pPr marL="0" indent="0" algn="ctr">
              <a:buNone/>
            </a:pPr>
            <a:r>
              <a:rPr lang="en-US" sz="1800" dirty="0">
                <a:solidFill>
                  <a:srgbClr val="002060"/>
                </a:solidFill>
              </a:rPr>
              <a:t>      </a:t>
            </a:r>
          </a:p>
          <a:p>
            <a:endParaRPr lang="en-US" sz="2400" dirty="0">
              <a:solidFill>
                <a:srgbClr val="002060"/>
              </a:solidFill>
            </a:endParaRPr>
          </a:p>
          <a:p>
            <a:endParaRPr lang="en-US" sz="2400" dirty="0">
              <a:solidFill>
                <a:srgbClr val="002060"/>
              </a:solidFill>
            </a:endParaRPr>
          </a:p>
        </p:txBody>
      </p:sp>
      <p:sp>
        <p:nvSpPr>
          <p:cNvPr id="2" name="Title 1"/>
          <p:cNvSpPr>
            <a:spLocks noGrp="1"/>
          </p:cNvSpPr>
          <p:nvPr>
            <p:ph type="title"/>
          </p:nvPr>
        </p:nvSpPr>
        <p:spPr/>
        <p:txBody>
          <a:bodyPr/>
          <a:lstStyle/>
          <a:p>
            <a:r>
              <a:rPr lang="en-US" dirty="0">
                <a:solidFill>
                  <a:srgbClr val="002060"/>
                </a:solidFill>
              </a:rPr>
              <a:t>Searching for Solutions</a:t>
            </a:r>
          </a:p>
        </p:txBody>
      </p:sp>
    </p:spTree>
    <p:extLst>
      <p:ext uri="{BB962C8B-B14F-4D97-AF65-F5344CB8AC3E}">
        <p14:creationId xmlns:p14="http://schemas.microsoft.com/office/powerpoint/2010/main" val="393373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1" grpId="0"/>
      <p:bldP spid="7" grpId="0"/>
      <p:bldP spid="6" grpId="0"/>
      <p:bldP spid="10" grpId="0"/>
      <p:bldP spid="11" grpId="0"/>
      <p:bldP spid="16" grpId="0"/>
      <p:bldP spid="18" grpId="0"/>
      <p:bldP spid="33" grpId="0"/>
      <p:bldP spid="3" grpId="0" build="p"/>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Searching for Solutions</a:t>
            </a:r>
          </a:p>
        </p:txBody>
      </p:sp>
      <p:grpSp>
        <p:nvGrpSpPr>
          <p:cNvPr id="20" name="Group 19"/>
          <p:cNvGrpSpPr/>
          <p:nvPr/>
        </p:nvGrpSpPr>
        <p:grpSpPr>
          <a:xfrm>
            <a:off x="3621987" y="1990976"/>
            <a:ext cx="5746234" cy="1531459"/>
            <a:chOff x="3748112" y="4497694"/>
            <a:chExt cx="5746234" cy="1531459"/>
          </a:xfrm>
        </p:grpSpPr>
        <p:sp>
          <p:nvSpPr>
            <p:cNvPr id="9" name="TextBox 8"/>
            <p:cNvSpPr txBox="1"/>
            <p:nvPr/>
          </p:nvSpPr>
          <p:spPr>
            <a:xfrm>
              <a:off x="3748112" y="5659821"/>
              <a:ext cx="960519" cy="369332"/>
            </a:xfrm>
            <a:prstGeom prst="rect">
              <a:avLst/>
            </a:prstGeom>
            <a:noFill/>
          </p:spPr>
          <p:txBody>
            <a:bodyPr wrap="none" rtlCol="0">
              <a:spAutoFit/>
            </a:bodyPr>
            <a:lstStyle/>
            <a:p>
              <a:r>
                <a:rPr lang="en-US" dirty="0">
                  <a:solidFill>
                    <a:srgbClr val="002060"/>
                  </a:solidFill>
                </a:rPr>
                <a:t>In(Sibiu)</a:t>
              </a:r>
            </a:p>
          </p:txBody>
        </p:sp>
        <p:sp>
          <p:nvSpPr>
            <p:cNvPr id="10" name="TextBox 9"/>
            <p:cNvSpPr txBox="1"/>
            <p:nvPr/>
          </p:nvSpPr>
          <p:spPr>
            <a:xfrm>
              <a:off x="3911636" y="5103507"/>
              <a:ext cx="1048685" cy="369332"/>
            </a:xfrm>
            <a:prstGeom prst="rect">
              <a:avLst/>
            </a:prstGeom>
            <a:noFill/>
          </p:spPr>
          <p:txBody>
            <a:bodyPr wrap="none" rtlCol="0">
              <a:spAutoFit/>
            </a:bodyPr>
            <a:lstStyle/>
            <a:p>
              <a:r>
                <a:rPr lang="en-US" dirty="0">
                  <a:solidFill>
                    <a:srgbClr val="002060"/>
                  </a:solidFill>
                </a:rPr>
                <a:t>Go(Sibiu)</a:t>
              </a:r>
            </a:p>
          </p:txBody>
        </p:sp>
        <p:cxnSp>
          <p:nvCxnSpPr>
            <p:cNvPr id="11" name="Straight Arrow Connector 10"/>
            <p:cNvCxnSpPr/>
            <p:nvPr/>
          </p:nvCxnSpPr>
          <p:spPr>
            <a:xfrm flipH="1">
              <a:off x="4508938" y="4918841"/>
              <a:ext cx="1355834" cy="74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10478" y="5659821"/>
              <a:ext cx="1415965" cy="369332"/>
            </a:xfrm>
            <a:prstGeom prst="rect">
              <a:avLst/>
            </a:prstGeom>
            <a:noFill/>
          </p:spPr>
          <p:txBody>
            <a:bodyPr wrap="none" rtlCol="0">
              <a:spAutoFit/>
            </a:bodyPr>
            <a:lstStyle/>
            <a:p>
              <a:r>
                <a:rPr lang="en-US" dirty="0">
                  <a:solidFill>
                    <a:srgbClr val="002060"/>
                  </a:solidFill>
                </a:rPr>
                <a:t>In(Timisoara)</a:t>
              </a:r>
            </a:p>
          </p:txBody>
        </p:sp>
        <p:sp>
          <p:nvSpPr>
            <p:cNvPr id="13" name="TextBox 12"/>
            <p:cNvSpPr txBox="1"/>
            <p:nvPr/>
          </p:nvSpPr>
          <p:spPr>
            <a:xfrm>
              <a:off x="6081966" y="5103507"/>
              <a:ext cx="1504130" cy="369332"/>
            </a:xfrm>
            <a:prstGeom prst="rect">
              <a:avLst/>
            </a:prstGeom>
            <a:noFill/>
          </p:spPr>
          <p:txBody>
            <a:bodyPr wrap="none" rtlCol="0">
              <a:spAutoFit/>
            </a:bodyPr>
            <a:lstStyle/>
            <a:p>
              <a:r>
                <a:rPr lang="en-US" dirty="0">
                  <a:solidFill>
                    <a:srgbClr val="002060"/>
                  </a:solidFill>
                </a:rPr>
                <a:t>Go(Timisoara)</a:t>
              </a:r>
            </a:p>
          </p:txBody>
        </p:sp>
        <p:cxnSp>
          <p:nvCxnSpPr>
            <p:cNvPr id="14" name="Straight Arrow Connector 13"/>
            <p:cNvCxnSpPr/>
            <p:nvPr/>
          </p:nvCxnSpPr>
          <p:spPr>
            <a:xfrm>
              <a:off x="6096000" y="4918841"/>
              <a:ext cx="0" cy="74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325322" y="5659821"/>
              <a:ext cx="1101327" cy="369332"/>
            </a:xfrm>
            <a:prstGeom prst="rect">
              <a:avLst/>
            </a:prstGeom>
            <a:noFill/>
          </p:spPr>
          <p:txBody>
            <a:bodyPr wrap="none" rtlCol="0">
              <a:spAutoFit/>
            </a:bodyPr>
            <a:lstStyle/>
            <a:p>
              <a:r>
                <a:rPr lang="en-US" dirty="0">
                  <a:solidFill>
                    <a:srgbClr val="002060"/>
                  </a:solidFill>
                </a:rPr>
                <a:t>In(</a:t>
              </a:r>
              <a:r>
                <a:rPr lang="en-US" dirty="0" err="1">
                  <a:solidFill>
                    <a:srgbClr val="002060"/>
                  </a:solidFill>
                </a:rPr>
                <a:t>Zerind</a:t>
              </a:r>
              <a:r>
                <a:rPr lang="en-US" dirty="0">
                  <a:solidFill>
                    <a:srgbClr val="002060"/>
                  </a:solidFill>
                </a:rPr>
                <a:t>)</a:t>
              </a:r>
            </a:p>
          </p:txBody>
        </p:sp>
        <p:sp>
          <p:nvSpPr>
            <p:cNvPr id="16" name="TextBox 15"/>
            <p:cNvSpPr txBox="1"/>
            <p:nvPr/>
          </p:nvSpPr>
          <p:spPr>
            <a:xfrm>
              <a:off x="8304853" y="5103507"/>
              <a:ext cx="1189493" cy="369332"/>
            </a:xfrm>
            <a:prstGeom prst="rect">
              <a:avLst/>
            </a:prstGeom>
            <a:noFill/>
          </p:spPr>
          <p:txBody>
            <a:bodyPr wrap="none" rtlCol="0">
              <a:spAutoFit/>
            </a:bodyPr>
            <a:lstStyle/>
            <a:p>
              <a:r>
                <a:rPr lang="en-US" dirty="0">
                  <a:solidFill>
                    <a:srgbClr val="002060"/>
                  </a:solidFill>
                </a:rPr>
                <a:t>Go(</a:t>
              </a:r>
              <a:r>
                <a:rPr lang="en-US" dirty="0" err="1">
                  <a:solidFill>
                    <a:srgbClr val="002060"/>
                  </a:solidFill>
                </a:rPr>
                <a:t>Zerind</a:t>
              </a:r>
              <a:r>
                <a:rPr lang="en-US" dirty="0">
                  <a:solidFill>
                    <a:srgbClr val="002060"/>
                  </a:solidFill>
                </a:rPr>
                <a:t>)</a:t>
              </a:r>
            </a:p>
          </p:txBody>
        </p:sp>
        <p:cxnSp>
          <p:nvCxnSpPr>
            <p:cNvPr id="17" name="Straight Arrow Connector 16"/>
            <p:cNvCxnSpPr/>
            <p:nvPr/>
          </p:nvCxnSpPr>
          <p:spPr>
            <a:xfrm>
              <a:off x="6826443" y="4918841"/>
              <a:ext cx="2049543" cy="74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60282" y="4497694"/>
              <a:ext cx="946285" cy="369332"/>
            </a:xfrm>
            <a:prstGeom prst="rect">
              <a:avLst/>
            </a:prstGeom>
            <a:noFill/>
          </p:spPr>
          <p:txBody>
            <a:bodyPr wrap="none" rtlCol="0">
              <a:spAutoFit/>
            </a:bodyPr>
            <a:lstStyle/>
            <a:p>
              <a:r>
                <a:rPr lang="en-US" dirty="0">
                  <a:solidFill>
                    <a:srgbClr val="002060"/>
                  </a:solidFill>
                </a:rPr>
                <a:t>In(Arad)</a:t>
              </a:r>
            </a:p>
          </p:txBody>
        </p:sp>
      </p:grpSp>
      <p:grpSp>
        <p:nvGrpSpPr>
          <p:cNvPr id="27" name="Group 26"/>
          <p:cNvGrpSpPr/>
          <p:nvPr/>
        </p:nvGrpSpPr>
        <p:grpSpPr>
          <a:xfrm>
            <a:off x="1710171" y="2175642"/>
            <a:ext cx="1286221" cy="790479"/>
            <a:chOff x="1723819" y="2175642"/>
            <a:chExt cx="1286221" cy="790479"/>
          </a:xfrm>
        </p:grpSpPr>
        <p:cxnSp>
          <p:nvCxnSpPr>
            <p:cNvPr id="22" name="Straight Arrow Connector 21"/>
            <p:cNvCxnSpPr/>
            <p:nvPr/>
          </p:nvCxnSpPr>
          <p:spPr>
            <a:xfrm>
              <a:off x="2994274" y="2175642"/>
              <a:ext cx="15766" cy="7904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723819" y="2360308"/>
              <a:ext cx="1240789" cy="369332"/>
            </a:xfrm>
            <a:prstGeom prst="rect">
              <a:avLst/>
            </a:prstGeom>
            <a:noFill/>
          </p:spPr>
          <p:txBody>
            <a:bodyPr wrap="none" rtlCol="0">
              <a:spAutoFit/>
            </a:bodyPr>
            <a:lstStyle/>
            <a:p>
              <a:r>
                <a:rPr lang="en-US" dirty="0">
                  <a:solidFill>
                    <a:srgbClr val="002060"/>
                  </a:solidFill>
                </a:rPr>
                <a:t>Generation</a:t>
              </a:r>
            </a:p>
          </p:txBody>
        </p:sp>
      </p:grpSp>
      <p:grpSp>
        <p:nvGrpSpPr>
          <p:cNvPr id="28" name="Group 27"/>
          <p:cNvGrpSpPr/>
          <p:nvPr/>
        </p:nvGrpSpPr>
        <p:grpSpPr>
          <a:xfrm>
            <a:off x="1195849" y="3153103"/>
            <a:ext cx="2036082" cy="369332"/>
            <a:chOff x="1195849" y="3153103"/>
            <a:chExt cx="2036082" cy="369332"/>
          </a:xfrm>
        </p:grpSpPr>
        <p:cxnSp>
          <p:nvCxnSpPr>
            <p:cNvPr id="25" name="Straight Arrow Connector 24"/>
            <p:cNvCxnSpPr/>
            <p:nvPr/>
          </p:nvCxnSpPr>
          <p:spPr>
            <a:xfrm>
              <a:off x="2443655" y="3337769"/>
              <a:ext cx="7882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195849" y="3153103"/>
              <a:ext cx="1136850" cy="369332"/>
            </a:xfrm>
            <a:prstGeom prst="rect">
              <a:avLst/>
            </a:prstGeom>
            <a:noFill/>
          </p:spPr>
          <p:txBody>
            <a:bodyPr wrap="none" rtlCol="0">
              <a:spAutoFit/>
            </a:bodyPr>
            <a:lstStyle/>
            <a:p>
              <a:r>
                <a:rPr lang="en-US" dirty="0">
                  <a:solidFill>
                    <a:srgbClr val="002060"/>
                  </a:solidFill>
                </a:rPr>
                <a:t>Expansion</a:t>
              </a:r>
            </a:p>
          </p:txBody>
        </p:sp>
      </p:grpSp>
      <p:sp>
        <p:nvSpPr>
          <p:cNvPr id="29" name="Content Placeholder 2"/>
          <p:cNvSpPr>
            <a:spLocks noGrp="1"/>
          </p:cNvSpPr>
          <p:nvPr>
            <p:ph idx="1"/>
          </p:nvPr>
        </p:nvSpPr>
        <p:spPr>
          <a:xfrm>
            <a:off x="838200" y="4613202"/>
            <a:ext cx="10515600" cy="925646"/>
          </a:xfrm>
        </p:spPr>
        <p:txBody>
          <a:bodyPr>
            <a:normAutofit/>
          </a:bodyPr>
          <a:lstStyle/>
          <a:p>
            <a:r>
              <a:rPr lang="en-US" dirty="0">
                <a:solidFill>
                  <a:srgbClr val="002060"/>
                </a:solidFill>
              </a:rPr>
              <a:t>Search Problem: Which branch to generate next?</a:t>
            </a:r>
          </a:p>
        </p:txBody>
      </p:sp>
      <p:cxnSp>
        <p:nvCxnSpPr>
          <p:cNvPr id="31" name="Straight Arrow Connector 30"/>
          <p:cNvCxnSpPr>
            <a:stCxn id="9" idx="2"/>
          </p:cNvCxnSpPr>
          <p:nvPr/>
        </p:nvCxnSpPr>
        <p:spPr>
          <a:xfrm flipH="1">
            <a:off x="3621987" y="3522435"/>
            <a:ext cx="480260" cy="592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p:cNvCxnSpPr>
          <p:nvPr/>
        </p:nvCxnSpPr>
        <p:spPr>
          <a:xfrm>
            <a:off x="4102247" y="3522435"/>
            <a:ext cx="12553" cy="6238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2"/>
          </p:cNvCxnSpPr>
          <p:nvPr/>
        </p:nvCxnSpPr>
        <p:spPr>
          <a:xfrm>
            <a:off x="4102247" y="3522435"/>
            <a:ext cx="480259" cy="592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25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Tree Search Algorithm</a:t>
            </a:r>
          </a:p>
        </p:txBody>
      </p:sp>
      <p:grpSp>
        <p:nvGrpSpPr>
          <p:cNvPr id="4" name="Group 3"/>
          <p:cNvGrpSpPr/>
          <p:nvPr/>
        </p:nvGrpSpPr>
        <p:grpSpPr>
          <a:xfrm>
            <a:off x="3621987" y="1990976"/>
            <a:ext cx="5746234" cy="1531459"/>
            <a:chOff x="3748112" y="4497694"/>
            <a:chExt cx="5746234" cy="1531459"/>
          </a:xfrm>
        </p:grpSpPr>
        <p:sp>
          <p:nvSpPr>
            <p:cNvPr id="5" name="TextBox 4"/>
            <p:cNvSpPr txBox="1"/>
            <p:nvPr/>
          </p:nvSpPr>
          <p:spPr>
            <a:xfrm>
              <a:off x="3748112" y="5659821"/>
              <a:ext cx="981359" cy="369332"/>
            </a:xfrm>
            <a:prstGeom prst="rect">
              <a:avLst/>
            </a:prstGeom>
            <a:noFill/>
          </p:spPr>
          <p:txBody>
            <a:bodyPr wrap="none" rtlCol="0">
              <a:spAutoFit/>
            </a:bodyPr>
            <a:lstStyle/>
            <a:p>
              <a:r>
                <a:rPr lang="en-US" b="1" dirty="0">
                  <a:solidFill>
                    <a:srgbClr val="002060"/>
                  </a:solidFill>
                </a:rPr>
                <a:t>In(Sibiu)</a:t>
              </a:r>
            </a:p>
          </p:txBody>
        </p:sp>
        <p:sp>
          <p:nvSpPr>
            <p:cNvPr id="6" name="TextBox 5"/>
            <p:cNvSpPr txBox="1"/>
            <p:nvPr/>
          </p:nvSpPr>
          <p:spPr>
            <a:xfrm>
              <a:off x="3911636" y="5103507"/>
              <a:ext cx="1067921" cy="369332"/>
            </a:xfrm>
            <a:prstGeom prst="rect">
              <a:avLst/>
            </a:prstGeom>
            <a:noFill/>
          </p:spPr>
          <p:txBody>
            <a:bodyPr wrap="none" rtlCol="0">
              <a:spAutoFit/>
            </a:bodyPr>
            <a:lstStyle/>
            <a:p>
              <a:r>
                <a:rPr lang="en-US" b="1" dirty="0">
                  <a:solidFill>
                    <a:srgbClr val="002060"/>
                  </a:solidFill>
                </a:rPr>
                <a:t>Go(Sibiu)</a:t>
              </a:r>
            </a:p>
          </p:txBody>
        </p:sp>
        <p:cxnSp>
          <p:nvCxnSpPr>
            <p:cNvPr id="7" name="Straight Arrow Connector 6"/>
            <p:cNvCxnSpPr/>
            <p:nvPr/>
          </p:nvCxnSpPr>
          <p:spPr>
            <a:xfrm flipH="1">
              <a:off x="4508938" y="4918841"/>
              <a:ext cx="1355834" cy="740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10478" y="5659821"/>
              <a:ext cx="1415965" cy="369332"/>
            </a:xfrm>
            <a:prstGeom prst="rect">
              <a:avLst/>
            </a:prstGeom>
            <a:noFill/>
          </p:spPr>
          <p:txBody>
            <a:bodyPr wrap="none" rtlCol="0">
              <a:spAutoFit/>
            </a:bodyPr>
            <a:lstStyle/>
            <a:p>
              <a:r>
                <a:rPr lang="en-US" dirty="0">
                  <a:solidFill>
                    <a:srgbClr val="002060"/>
                  </a:solidFill>
                </a:rPr>
                <a:t>In(Timisoara)</a:t>
              </a:r>
            </a:p>
          </p:txBody>
        </p:sp>
        <p:sp>
          <p:nvSpPr>
            <p:cNvPr id="9" name="TextBox 8"/>
            <p:cNvSpPr txBox="1"/>
            <p:nvPr/>
          </p:nvSpPr>
          <p:spPr>
            <a:xfrm>
              <a:off x="6081966" y="5103507"/>
              <a:ext cx="1504130" cy="369332"/>
            </a:xfrm>
            <a:prstGeom prst="rect">
              <a:avLst/>
            </a:prstGeom>
            <a:noFill/>
          </p:spPr>
          <p:txBody>
            <a:bodyPr wrap="none" rtlCol="0">
              <a:spAutoFit/>
            </a:bodyPr>
            <a:lstStyle/>
            <a:p>
              <a:r>
                <a:rPr lang="en-US" dirty="0">
                  <a:solidFill>
                    <a:srgbClr val="002060"/>
                  </a:solidFill>
                </a:rPr>
                <a:t>Go(Timisoara)</a:t>
              </a:r>
            </a:p>
          </p:txBody>
        </p:sp>
        <p:cxnSp>
          <p:nvCxnSpPr>
            <p:cNvPr id="10" name="Straight Arrow Connector 9"/>
            <p:cNvCxnSpPr/>
            <p:nvPr/>
          </p:nvCxnSpPr>
          <p:spPr>
            <a:xfrm>
              <a:off x="6096000" y="4918841"/>
              <a:ext cx="0" cy="74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25322" y="5659821"/>
              <a:ext cx="1101327" cy="369332"/>
            </a:xfrm>
            <a:prstGeom prst="rect">
              <a:avLst/>
            </a:prstGeom>
            <a:noFill/>
          </p:spPr>
          <p:txBody>
            <a:bodyPr wrap="none" rtlCol="0">
              <a:spAutoFit/>
            </a:bodyPr>
            <a:lstStyle/>
            <a:p>
              <a:r>
                <a:rPr lang="en-US" dirty="0">
                  <a:solidFill>
                    <a:srgbClr val="002060"/>
                  </a:solidFill>
                </a:rPr>
                <a:t>In(</a:t>
              </a:r>
              <a:r>
                <a:rPr lang="en-US" dirty="0" err="1">
                  <a:solidFill>
                    <a:srgbClr val="002060"/>
                  </a:solidFill>
                </a:rPr>
                <a:t>Zerind</a:t>
              </a:r>
              <a:r>
                <a:rPr lang="en-US" dirty="0">
                  <a:solidFill>
                    <a:srgbClr val="002060"/>
                  </a:solidFill>
                </a:rPr>
                <a:t>)</a:t>
              </a:r>
            </a:p>
          </p:txBody>
        </p:sp>
        <p:sp>
          <p:nvSpPr>
            <p:cNvPr id="12" name="TextBox 11"/>
            <p:cNvSpPr txBox="1"/>
            <p:nvPr/>
          </p:nvSpPr>
          <p:spPr>
            <a:xfrm>
              <a:off x="8304853" y="5103507"/>
              <a:ext cx="1189493" cy="369332"/>
            </a:xfrm>
            <a:prstGeom prst="rect">
              <a:avLst/>
            </a:prstGeom>
            <a:noFill/>
          </p:spPr>
          <p:txBody>
            <a:bodyPr wrap="none" rtlCol="0">
              <a:spAutoFit/>
            </a:bodyPr>
            <a:lstStyle/>
            <a:p>
              <a:r>
                <a:rPr lang="en-US" dirty="0">
                  <a:solidFill>
                    <a:srgbClr val="002060"/>
                  </a:solidFill>
                </a:rPr>
                <a:t>Go(</a:t>
              </a:r>
              <a:r>
                <a:rPr lang="en-US" dirty="0" err="1">
                  <a:solidFill>
                    <a:srgbClr val="002060"/>
                  </a:solidFill>
                </a:rPr>
                <a:t>Zerind</a:t>
              </a:r>
              <a:r>
                <a:rPr lang="en-US" dirty="0">
                  <a:solidFill>
                    <a:srgbClr val="002060"/>
                  </a:solidFill>
                </a:rPr>
                <a:t>)</a:t>
              </a:r>
            </a:p>
          </p:txBody>
        </p:sp>
        <p:cxnSp>
          <p:nvCxnSpPr>
            <p:cNvPr id="13" name="Straight Arrow Connector 12"/>
            <p:cNvCxnSpPr/>
            <p:nvPr/>
          </p:nvCxnSpPr>
          <p:spPr>
            <a:xfrm>
              <a:off x="6826443" y="4918841"/>
              <a:ext cx="2049543" cy="74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60282" y="4497694"/>
              <a:ext cx="966868" cy="369332"/>
            </a:xfrm>
            <a:prstGeom prst="rect">
              <a:avLst/>
            </a:prstGeom>
            <a:noFill/>
          </p:spPr>
          <p:txBody>
            <a:bodyPr wrap="none" rtlCol="0">
              <a:spAutoFit/>
            </a:bodyPr>
            <a:lstStyle/>
            <a:p>
              <a:r>
                <a:rPr lang="en-US" b="1" dirty="0">
                  <a:solidFill>
                    <a:srgbClr val="002060"/>
                  </a:solidFill>
                </a:rPr>
                <a:t>In(Arad)</a:t>
              </a:r>
            </a:p>
          </p:txBody>
        </p:sp>
      </p:grpSp>
      <p:cxnSp>
        <p:nvCxnSpPr>
          <p:cNvPr id="18" name="Straight Arrow Connector 17"/>
          <p:cNvCxnSpPr/>
          <p:nvPr/>
        </p:nvCxnSpPr>
        <p:spPr>
          <a:xfrm flipH="1">
            <a:off x="1639614" y="3522435"/>
            <a:ext cx="1982373" cy="9865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42273" y="4015686"/>
            <a:ext cx="1034450" cy="369332"/>
          </a:xfrm>
          <a:prstGeom prst="rect">
            <a:avLst/>
          </a:prstGeom>
          <a:noFill/>
        </p:spPr>
        <p:txBody>
          <a:bodyPr wrap="none" rtlCol="0">
            <a:spAutoFit/>
          </a:bodyPr>
          <a:lstStyle/>
          <a:p>
            <a:r>
              <a:rPr lang="en-US" dirty="0">
                <a:solidFill>
                  <a:srgbClr val="002060"/>
                </a:solidFill>
              </a:rPr>
              <a:t>Go(Arad)</a:t>
            </a:r>
          </a:p>
        </p:txBody>
      </p:sp>
      <p:sp>
        <p:nvSpPr>
          <p:cNvPr id="20" name="TextBox 19"/>
          <p:cNvSpPr txBox="1"/>
          <p:nvPr/>
        </p:nvSpPr>
        <p:spPr>
          <a:xfrm>
            <a:off x="818863" y="4508937"/>
            <a:ext cx="946285" cy="369332"/>
          </a:xfrm>
          <a:prstGeom prst="rect">
            <a:avLst/>
          </a:prstGeom>
          <a:noFill/>
        </p:spPr>
        <p:txBody>
          <a:bodyPr wrap="none" rtlCol="0">
            <a:spAutoFit/>
          </a:bodyPr>
          <a:lstStyle/>
          <a:p>
            <a:r>
              <a:rPr lang="en-US" dirty="0">
                <a:solidFill>
                  <a:srgbClr val="002060"/>
                </a:solidFill>
              </a:rPr>
              <a:t>In(Arad)</a:t>
            </a:r>
          </a:p>
        </p:txBody>
      </p:sp>
      <p:cxnSp>
        <p:nvCxnSpPr>
          <p:cNvPr id="22" name="Straight Arrow Connector 21"/>
          <p:cNvCxnSpPr/>
          <p:nvPr/>
        </p:nvCxnSpPr>
        <p:spPr>
          <a:xfrm flipH="1">
            <a:off x="3468414" y="3522435"/>
            <a:ext cx="317097" cy="9865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326824" y="4015686"/>
            <a:ext cx="1295163" cy="369332"/>
          </a:xfrm>
          <a:prstGeom prst="rect">
            <a:avLst/>
          </a:prstGeom>
          <a:noFill/>
        </p:spPr>
        <p:txBody>
          <a:bodyPr wrap="none" rtlCol="0">
            <a:spAutoFit/>
          </a:bodyPr>
          <a:lstStyle/>
          <a:p>
            <a:r>
              <a:rPr lang="en-US" dirty="0">
                <a:solidFill>
                  <a:srgbClr val="002060"/>
                </a:solidFill>
              </a:rPr>
              <a:t>Go(</a:t>
            </a:r>
            <a:r>
              <a:rPr lang="en-US" dirty="0" err="1">
                <a:solidFill>
                  <a:srgbClr val="002060"/>
                </a:solidFill>
              </a:rPr>
              <a:t>Fagaras</a:t>
            </a:r>
            <a:r>
              <a:rPr lang="en-US" dirty="0">
                <a:solidFill>
                  <a:srgbClr val="002060"/>
                </a:solidFill>
              </a:rPr>
              <a:t>)</a:t>
            </a:r>
          </a:p>
        </p:txBody>
      </p:sp>
      <p:sp>
        <p:nvSpPr>
          <p:cNvPr id="24" name="TextBox 23"/>
          <p:cNvSpPr txBox="1"/>
          <p:nvPr/>
        </p:nvSpPr>
        <p:spPr>
          <a:xfrm>
            <a:off x="2376435" y="4508937"/>
            <a:ext cx="1206997" cy="369332"/>
          </a:xfrm>
          <a:prstGeom prst="rect">
            <a:avLst/>
          </a:prstGeom>
          <a:noFill/>
        </p:spPr>
        <p:txBody>
          <a:bodyPr wrap="none" rtlCol="0">
            <a:spAutoFit/>
          </a:bodyPr>
          <a:lstStyle/>
          <a:p>
            <a:r>
              <a:rPr lang="en-US" dirty="0">
                <a:solidFill>
                  <a:srgbClr val="002060"/>
                </a:solidFill>
              </a:rPr>
              <a:t>In(</a:t>
            </a:r>
            <a:r>
              <a:rPr lang="en-US" dirty="0" err="1">
                <a:solidFill>
                  <a:srgbClr val="002060"/>
                </a:solidFill>
              </a:rPr>
              <a:t>Fagaras</a:t>
            </a:r>
            <a:r>
              <a:rPr lang="en-US" dirty="0">
                <a:solidFill>
                  <a:srgbClr val="002060"/>
                </a:solidFill>
              </a:rPr>
              <a:t>)</a:t>
            </a:r>
          </a:p>
        </p:txBody>
      </p:sp>
      <p:cxnSp>
        <p:nvCxnSpPr>
          <p:cNvPr id="26" name="Straight Arrow Connector 25"/>
          <p:cNvCxnSpPr>
            <a:stCxn id="5" idx="2"/>
          </p:cNvCxnSpPr>
          <p:nvPr/>
        </p:nvCxnSpPr>
        <p:spPr>
          <a:xfrm flipH="1">
            <a:off x="4112666" y="3522435"/>
            <a:ext cx="1" cy="986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096900" y="4015686"/>
            <a:ext cx="1279709" cy="369332"/>
          </a:xfrm>
          <a:prstGeom prst="rect">
            <a:avLst/>
          </a:prstGeom>
          <a:noFill/>
        </p:spPr>
        <p:txBody>
          <a:bodyPr wrap="none" rtlCol="0">
            <a:spAutoFit/>
          </a:bodyPr>
          <a:lstStyle/>
          <a:p>
            <a:r>
              <a:rPr lang="en-US" dirty="0">
                <a:solidFill>
                  <a:srgbClr val="002060"/>
                </a:solidFill>
              </a:rPr>
              <a:t>Go(Oradea)</a:t>
            </a:r>
          </a:p>
        </p:txBody>
      </p:sp>
      <p:sp>
        <p:nvSpPr>
          <p:cNvPr id="28" name="TextBox 27"/>
          <p:cNvSpPr txBox="1"/>
          <p:nvPr/>
        </p:nvSpPr>
        <p:spPr>
          <a:xfrm>
            <a:off x="3715972" y="4508937"/>
            <a:ext cx="1191545" cy="369332"/>
          </a:xfrm>
          <a:prstGeom prst="rect">
            <a:avLst/>
          </a:prstGeom>
          <a:noFill/>
        </p:spPr>
        <p:txBody>
          <a:bodyPr wrap="none" rtlCol="0">
            <a:spAutoFit/>
          </a:bodyPr>
          <a:lstStyle/>
          <a:p>
            <a:r>
              <a:rPr lang="en-US" dirty="0">
                <a:solidFill>
                  <a:srgbClr val="002060"/>
                </a:solidFill>
              </a:rPr>
              <a:t>In(Oradea)</a:t>
            </a:r>
          </a:p>
        </p:txBody>
      </p:sp>
      <p:cxnSp>
        <p:nvCxnSpPr>
          <p:cNvPr id="30" name="Straight Arrow Connector 29"/>
          <p:cNvCxnSpPr/>
          <p:nvPr/>
        </p:nvCxnSpPr>
        <p:spPr>
          <a:xfrm>
            <a:off x="4603346" y="3522435"/>
            <a:ext cx="1514245" cy="986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66506" y="4015686"/>
            <a:ext cx="1963999" cy="369332"/>
          </a:xfrm>
          <a:prstGeom prst="rect">
            <a:avLst/>
          </a:prstGeom>
          <a:noFill/>
        </p:spPr>
        <p:txBody>
          <a:bodyPr wrap="none" rtlCol="0">
            <a:spAutoFit/>
          </a:bodyPr>
          <a:lstStyle/>
          <a:p>
            <a:r>
              <a:rPr lang="en-US" dirty="0">
                <a:solidFill>
                  <a:srgbClr val="002060"/>
                </a:solidFill>
              </a:rPr>
              <a:t>Go(</a:t>
            </a:r>
            <a:r>
              <a:rPr lang="en-US" dirty="0" err="1">
                <a:solidFill>
                  <a:srgbClr val="002060"/>
                </a:solidFill>
              </a:rPr>
              <a:t>Rimnicu</a:t>
            </a:r>
            <a:r>
              <a:rPr lang="en-US" dirty="0">
                <a:solidFill>
                  <a:srgbClr val="002060"/>
                </a:solidFill>
              </a:rPr>
              <a:t> </a:t>
            </a:r>
            <a:r>
              <a:rPr lang="en-US" dirty="0" err="1">
                <a:solidFill>
                  <a:srgbClr val="002060"/>
                </a:solidFill>
              </a:rPr>
              <a:t>Vilcea</a:t>
            </a:r>
            <a:r>
              <a:rPr lang="en-US" dirty="0">
                <a:solidFill>
                  <a:srgbClr val="002060"/>
                </a:solidFill>
              </a:rPr>
              <a:t>)</a:t>
            </a:r>
          </a:p>
        </p:txBody>
      </p:sp>
      <p:sp>
        <p:nvSpPr>
          <p:cNvPr id="32" name="TextBox 31"/>
          <p:cNvSpPr txBox="1"/>
          <p:nvPr/>
        </p:nvSpPr>
        <p:spPr>
          <a:xfrm>
            <a:off x="5857839" y="4508937"/>
            <a:ext cx="1875835" cy="369332"/>
          </a:xfrm>
          <a:prstGeom prst="rect">
            <a:avLst/>
          </a:prstGeom>
          <a:noFill/>
        </p:spPr>
        <p:txBody>
          <a:bodyPr wrap="none" rtlCol="0">
            <a:spAutoFit/>
          </a:bodyPr>
          <a:lstStyle/>
          <a:p>
            <a:r>
              <a:rPr lang="en-US" dirty="0">
                <a:solidFill>
                  <a:srgbClr val="002060"/>
                </a:solidFill>
              </a:rPr>
              <a:t>In(</a:t>
            </a:r>
            <a:r>
              <a:rPr lang="en-US" dirty="0" err="1">
                <a:solidFill>
                  <a:srgbClr val="002060"/>
                </a:solidFill>
              </a:rPr>
              <a:t>Rimnicu</a:t>
            </a:r>
            <a:r>
              <a:rPr lang="en-US" dirty="0">
                <a:solidFill>
                  <a:srgbClr val="002060"/>
                </a:solidFill>
              </a:rPr>
              <a:t> </a:t>
            </a:r>
            <a:r>
              <a:rPr lang="en-US" dirty="0" err="1">
                <a:solidFill>
                  <a:srgbClr val="002060"/>
                </a:solidFill>
              </a:rPr>
              <a:t>Vilcea</a:t>
            </a:r>
            <a:r>
              <a:rPr lang="en-US" dirty="0">
                <a:solidFill>
                  <a:srgbClr val="002060"/>
                </a:solidFill>
              </a:rPr>
              <a:t>)</a:t>
            </a:r>
          </a:p>
        </p:txBody>
      </p:sp>
      <p:sp>
        <p:nvSpPr>
          <p:cNvPr id="33" name="TextBox 32"/>
          <p:cNvSpPr txBox="1"/>
          <p:nvPr/>
        </p:nvSpPr>
        <p:spPr>
          <a:xfrm>
            <a:off x="4987698" y="5864771"/>
            <a:ext cx="3226653" cy="461665"/>
          </a:xfrm>
          <a:prstGeom prst="rect">
            <a:avLst/>
          </a:prstGeom>
          <a:noFill/>
        </p:spPr>
        <p:txBody>
          <a:bodyPr wrap="none" rtlCol="0">
            <a:spAutoFit/>
          </a:bodyPr>
          <a:lstStyle/>
          <a:p>
            <a:r>
              <a:rPr lang="en-US" sz="2400" b="1" dirty="0">
                <a:solidFill>
                  <a:srgbClr val="002060"/>
                </a:solidFill>
              </a:rPr>
              <a:t>Tree – Search Algorithm</a:t>
            </a:r>
          </a:p>
        </p:txBody>
      </p:sp>
    </p:spTree>
    <p:extLst>
      <p:ext uri="{BB962C8B-B14F-4D97-AF65-F5344CB8AC3E}">
        <p14:creationId xmlns:p14="http://schemas.microsoft.com/office/powerpoint/2010/main" val="385829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Tree Search Algorithm</a:t>
            </a:r>
          </a:p>
        </p:txBody>
      </p:sp>
      <p:grpSp>
        <p:nvGrpSpPr>
          <p:cNvPr id="4" name="Group 3"/>
          <p:cNvGrpSpPr/>
          <p:nvPr/>
        </p:nvGrpSpPr>
        <p:grpSpPr>
          <a:xfrm>
            <a:off x="3621987" y="1990976"/>
            <a:ext cx="5746234" cy="1531459"/>
            <a:chOff x="3748112" y="4497694"/>
            <a:chExt cx="5746234" cy="1531459"/>
          </a:xfrm>
        </p:grpSpPr>
        <p:sp>
          <p:nvSpPr>
            <p:cNvPr id="5" name="TextBox 4"/>
            <p:cNvSpPr txBox="1"/>
            <p:nvPr/>
          </p:nvSpPr>
          <p:spPr>
            <a:xfrm>
              <a:off x="3748112" y="5659821"/>
              <a:ext cx="981359" cy="369332"/>
            </a:xfrm>
            <a:prstGeom prst="rect">
              <a:avLst/>
            </a:prstGeom>
            <a:noFill/>
          </p:spPr>
          <p:txBody>
            <a:bodyPr wrap="none" rtlCol="0">
              <a:spAutoFit/>
            </a:bodyPr>
            <a:lstStyle/>
            <a:p>
              <a:r>
                <a:rPr lang="en-US" b="1" dirty="0"/>
                <a:t>In(Sibiu)</a:t>
              </a:r>
            </a:p>
          </p:txBody>
        </p:sp>
        <p:sp>
          <p:nvSpPr>
            <p:cNvPr id="6" name="TextBox 5"/>
            <p:cNvSpPr txBox="1"/>
            <p:nvPr/>
          </p:nvSpPr>
          <p:spPr>
            <a:xfrm>
              <a:off x="3911636" y="5103507"/>
              <a:ext cx="1067921" cy="369332"/>
            </a:xfrm>
            <a:prstGeom prst="rect">
              <a:avLst/>
            </a:prstGeom>
            <a:noFill/>
          </p:spPr>
          <p:txBody>
            <a:bodyPr wrap="none" rtlCol="0">
              <a:spAutoFit/>
            </a:bodyPr>
            <a:lstStyle/>
            <a:p>
              <a:r>
                <a:rPr lang="en-US" b="1" dirty="0"/>
                <a:t>Go(Sibiu)</a:t>
              </a:r>
            </a:p>
          </p:txBody>
        </p:sp>
        <p:cxnSp>
          <p:nvCxnSpPr>
            <p:cNvPr id="7" name="Straight Arrow Connector 6"/>
            <p:cNvCxnSpPr/>
            <p:nvPr/>
          </p:nvCxnSpPr>
          <p:spPr>
            <a:xfrm flipH="1">
              <a:off x="4508938" y="4918841"/>
              <a:ext cx="1355834" cy="740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10478" y="5659821"/>
              <a:ext cx="1415965" cy="369332"/>
            </a:xfrm>
            <a:prstGeom prst="rect">
              <a:avLst/>
            </a:prstGeom>
            <a:noFill/>
          </p:spPr>
          <p:txBody>
            <a:bodyPr wrap="none" rtlCol="0">
              <a:spAutoFit/>
            </a:bodyPr>
            <a:lstStyle/>
            <a:p>
              <a:r>
                <a:rPr lang="en-US" dirty="0"/>
                <a:t>In(Timisoara)</a:t>
              </a:r>
            </a:p>
          </p:txBody>
        </p:sp>
        <p:sp>
          <p:nvSpPr>
            <p:cNvPr id="9" name="TextBox 8"/>
            <p:cNvSpPr txBox="1"/>
            <p:nvPr/>
          </p:nvSpPr>
          <p:spPr>
            <a:xfrm>
              <a:off x="6081966" y="5103507"/>
              <a:ext cx="1504130" cy="369332"/>
            </a:xfrm>
            <a:prstGeom prst="rect">
              <a:avLst/>
            </a:prstGeom>
            <a:noFill/>
          </p:spPr>
          <p:txBody>
            <a:bodyPr wrap="none" rtlCol="0">
              <a:spAutoFit/>
            </a:bodyPr>
            <a:lstStyle/>
            <a:p>
              <a:r>
                <a:rPr lang="en-US" dirty="0"/>
                <a:t>Go(Timisoara)</a:t>
              </a:r>
            </a:p>
          </p:txBody>
        </p:sp>
        <p:cxnSp>
          <p:nvCxnSpPr>
            <p:cNvPr id="10" name="Straight Arrow Connector 9"/>
            <p:cNvCxnSpPr/>
            <p:nvPr/>
          </p:nvCxnSpPr>
          <p:spPr>
            <a:xfrm>
              <a:off x="6096000" y="4918841"/>
              <a:ext cx="0" cy="74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25322" y="5659821"/>
              <a:ext cx="1101327" cy="369332"/>
            </a:xfrm>
            <a:prstGeom prst="rect">
              <a:avLst/>
            </a:prstGeom>
            <a:noFill/>
          </p:spPr>
          <p:txBody>
            <a:bodyPr wrap="none" rtlCol="0">
              <a:spAutoFit/>
            </a:bodyPr>
            <a:lstStyle/>
            <a:p>
              <a:r>
                <a:rPr lang="en-US" dirty="0"/>
                <a:t>In(</a:t>
              </a:r>
              <a:r>
                <a:rPr lang="en-US" dirty="0" err="1"/>
                <a:t>Zerind</a:t>
              </a:r>
              <a:r>
                <a:rPr lang="en-US" dirty="0"/>
                <a:t>)</a:t>
              </a:r>
            </a:p>
          </p:txBody>
        </p:sp>
        <p:sp>
          <p:nvSpPr>
            <p:cNvPr id="12" name="TextBox 11"/>
            <p:cNvSpPr txBox="1"/>
            <p:nvPr/>
          </p:nvSpPr>
          <p:spPr>
            <a:xfrm>
              <a:off x="8304853" y="5103507"/>
              <a:ext cx="1189493" cy="369332"/>
            </a:xfrm>
            <a:prstGeom prst="rect">
              <a:avLst/>
            </a:prstGeom>
            <a:noFill/>
          </p:spPr>
          <p:txBody>
            <a:bodyPr wrap="none" rtlCol="0">
              <a:spAutoFit/>
            </a:bodyPr>
            <a:lstStyle/>
            <a:p>
              <a:r>
                <a:rPr lang="en-US" dirty="0"/>
                <a:t>Go(</a:t>
              </a:r>
              <a:r>
                <a:rPr lang="en-US" dirty="0" err="1"/>
                <a:t>Zerind</a:t>
              </a:r>
              <a:r>
                <a:rPr lang="en-US" dirty="0"/>
                <a:t>)</a:t>
              </a:r>
            </a:p>
          </p:txBody>
        </p:sp>
        <p:cxnSp>
          <p:nvCxnSpPr>
            <p:cNvPr id="13" name="Straight Arrow Connector 12"/>
            <p:cNvCxnSpPr/>
            <p:nvPr/>
          </p:nvCxnSpPr>
          <p:spPr>
            <a:xfrm>
              <a:off x="6826443" y="4918841"/>
              <a:ext cx="2049543" cy="74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60282" y="4497694"/>
              <a:ext cx="966868" cy="369332"/>
            </a:xfrm>
            <a:prstGeom prst="rect">
              <a:avLst/>
            </a:prstGeom>
            <a:noFill/>
          </p:spPr>
          <p:txBody>
            <a:bodyPr wrap="none" rtlCol="0">
              <a:spAutoFit/>
            </a:bodyPr>
            <a:lstStyle/>
            <a:p>
              <a:r>
                <a:rPr lang="en-US" b="1" dirty="0"/>
                <a:t>In(Arad)</a:t>
              </a:r>
            </a:p>
          </p:txBody>
        </p:sp>
      </p:grpSp>
      <p:cxnSp>
        <p:nvCxnSpPr>
          <p:cNvPr id="18" name="Straight Arrow Connector 17"/>
          <p:cNvCxnSpPr/>
          <p:nvPr/>
        </p:nvCxnSpPr>
        <p:spPr>
          <a:xfrm flipH="1">
            <a:off x="1639614" y="3522435"/>
            <a:ext cx="1982373" cy="9865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42273" y="4015686"/>
            <a:ext cx="1034450" cy="369332"/>
          </a:xfrm>
          <a:prstGeom prst="rect">
            <a:avLst/>
          </a:prstGeom>
          <a:noFill/>
        </p:spPr>
        <p:txBody>
          <a:bodyPr wrap="none" rtlCol="0">
            <a:spAutoFit/>
          </a:bodyPr>
          <a:lstStyle/>
          <a:p>
            <a:r>
              <a:rPr lang="en-US" dirty="0"/>
              <a:t>Go(Arad)</a:t>
            </a:r>
          </a:p>
        </p:txBody>
      </p:sp>
      <p:sp>
        <p:nvSpPr>
          <p:cNvPr id="20" name="TextBox 19"/>
          <p:cNvSpPr txBox="1"/>
          <p:nvPr/>
        </p:nvSpPr>
        <p:spPr>
          <a:xfrm>
            <a:off x="818863" y="4508937"/>
            <a:ext cx="946285" cy="369332"/>
          </a:xfrm>
          <a:prstGeom prst="rect">
            <a:avLst/>
          </a:prstGeom>
          <a:noFill/>
        </p:spPr>
        <p:txBody>
          <a:bodyPr wrap="none" rtlCol="0">
            <a:spAutoFit/>
          </a:bodyPr>
          <a:lstStyle/>
          <a:p>
            <a:r>
              <a:rPr lang="en-US" dirty="0"/>
              <a:t>In(Arad)</a:t>
            </a:r>
          </a:p>
        </p:txBody>
      </p:sp>
      <p:cxnSp>
        <p:nvCxnSpPr>
          <p:cNvPr id="22" name="Straight Arrow Connector 21"/>
          <p:cNvCxnSpPr/>
          <p:nvPr/>
        </p:nvCxnSpPr>
        <p:spPr>
          <a:xfrm flipH="1">
            <a:off x="3468414" y="3522435"/>
            <a:ext cx="317097" cy="9865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326824" y="4015686"/>
            <a:ext cx="1295163" cy="369332"/>
          </a:xfrm>
          <a:prstGeom prst="rect">
            <a:avLst/>
          </a:prstGeom>
          <a:noFill/>
        </p:spPr>
        <p:txBody>
          <a:bodyPr wrap="none" rtlCol="0">
            <a:spAutoFit/>
          </a:bodyPr>
          <a:lstStyle/>
          <a:p>
            <a:r>
              <a:rPr lang="en-US" dirty="0"/>
              <a:t>Go(</a:t>
            </a:r>
            <a:r>
              <a:rPr lang="en-US" dirty="0" err="1"/>
              <a:t>Fagaras</a:t>
            </a:r>
            <a:r>
              <a:rPr lang="en-US" dirty="0"/>
              <a:t>)</a:t>
            </a:r>
          </a:p>
        </p:txBody>
      </p:sp>
      <p:sp>
        <p:nvSpPr>
          <p:cNvPr id="24" name="TextBox 23"/>
          <p:cNvSpPr txBox="1"/>
          <p:nvPr/>
        </p:nvSpPr>
        <p:spPr>
          <a:xfrm>
            <a:off x="2376435" y="4508937"/>
            <a:ext cx="1206997" cy="369332"/>
          </a:xfrm>
          <a:prstGeom prst="rect">
            <a:avLst/>
          </a:prstGeom>
          <a:noFill/>
        </p:spPr>
        <p:txBody>
          <a:bodyPr wrap="none" rtlCol="0">
            <a:spAutoFit/>
          </a:bodyPr>
          <a:lstStyle/>
          <a:p>
            <a:r>
              <a:rPr lang="en-US" dirty="0"/>
              <a:t>In(</a:t>
            </a:r>
            <a:r>
              <a:rPr lang="en-US" dirty="0" err="1"/>
              <a:t>Fagaras</a:t>
            </a:r>
            <a:r>
              <a:rPr lang="en-US" dirty="0"/>
              <a:t>)</a:t>
            </a:r>
          </a:p>
        </p:txBody>
      </p:sp>
      <p:cxnSp>
        <p:nvCxnSpPr>
          <p:cNvPr id="26" name="Straight Arrow Connector 25"/>
          <p:cNvCxnSpPr>
            <a:stCxn id="5" idx="2"/>
          </p:cNvCxnSpPr>
          <p:nvPr/>
        </p:nvCxnSpPr>
        <p:spPr>
          <a:xfrm flipH="1">
            <a:off x="4112666" y="3522435"/>
            <a:ext cx="1" cy="986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096900" y="4015686"/>
            <a:ext cx="1279709" cy="369332"/>
          </a:xfrm>
          <a:prstGeom prst="rect">
            <a:avLst/>
          </a:prstGeom>
          <a:noFill/>
        </p:spPr>
        <p:txBody>
          <a:bodyPr wrap="none" rtlCol="0">
            <a:spAutoFit/>
          </a:bodyPr>
          <a:lstStyle/>
          <a:p>
            <a:r>
              <a:rPr lang="en-US" dirty="0"/>
              <a:t>Go(Oradea)</a:t>
            </a:r>
          </a:p>
        </p:txBody>
      </p:sp>
      <p:sp>
        <p:nvSpPr>
          <p:cNvPr id="28" name="TextBox 27"/>
          <p:cNvSpPr txBox="1"/>
          <p:nvPr/>
        </p:nvSpPr>
        <p:spPr>
          <a:xfrm>
            <a:off x="3715972" y="4508937"/>
            <a:ext cx="1191545" cy="369332"/>
          </a:xfrm>
          <a:prstGeom prst="rect">
            <a:avLst/>
          </a:prstGeom>
          <a:noFill/>
        </p:spPr>
        <p:txBody>
          <a:bodyPr wrap="none" rtlCol="0">
            <a:spAutoFit/>
          </a:bodyPr>
          <a:lstStyle/>
          <a:p>
            <a:r>
              <a:rPr lang="en-US" dirty="0"/>
              <a:t>In(Oradea)</a:t>
            </a:r>
          </a:p>
        </p:txBody>
      </p:sp>
      <p:cxnSp>
        <p:nvCxnSpPr>
          <p:cNvPr id="30" name="Straight Arrow Connector 29"/>
          <p:cNvCxnSpPr/>
          <p:nvPr/>
        </p:nvCxnSpPr>
        <p:spPr>
          <a:xfrm>
            <a:off x="4603346" y="3522435"/>
            <a:ext cx="1514245" cy="986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66506" y="4015686"/>
            <a:ext cx="1963999" cy="369332"/>
          </a:xfrm>
          <a:prstGeom prst="rect">
            <a:avLst/>
          </a:prstGeom>
          <a:noFill/>
        </p:spPr>
        <p:txBody>
          <a:bodyPr wrap="none" rtlCol="0">
            <a:spAutoFit/>
          </a:bodyPr>
          <a:lstStyle/>
          <a:p>
            <a:r>
              <a:rPr lang="en-US" dirty="0"/>
              <a:t>Go(</a:t>
            </a:r>
            <a:r>
              <a:rPr lang="en-US" dirty="0" err="1"/>
              <a:t>Rimnicu</a:t>
            </a:r>
            <a:r>
              <a:rPr lang="en-US" dirty="0"/>
              <a:t> </a:t>
            </a:r>
            <a:r>
              <a:rPr lang="en-US" dirty="0" err="1"/>
              <a:t>Vilcea</a:t>
            </a:r>
            <a:r>
              <a:rPr lang="en-US" dirty="0"/>
              <a:t>)</a:t>
            </a:r>
          </a:p>
        </p:txBody>
      </p:sp>
      <p:sp>
        <p:nvSpPr>
          <p:cNvPr id="32" name="TextBox 31"/>
          <p:cNvSpPr txBox="1"/>
          <p:nvPr/>
        </p:nvSpPr>
        <p:spPr>
          <a:xfrm>
            <a:off x="5857839" y="4508937"/>
            <a:ext cx="1875835" cy="369332"/>
          </a:xfrm>
          <a:prstGeom prst="rect">
            <a:avLst/>
          </a:prstGeom>
          <a:noFill/>
        </p:spPr>
        <p:txBody>
          <a:bodyPr wrap="none" rtlCol="0">
            <a:spAutoFit/>
          </a:bodyPr>
          <a:lstStyle/>
          <a:p>
            <a:r>
              <a:rPr lang="en-US" dirty="0"/>
              <a:t>In(</a:t>
            </a:r>
            <a:r>
              <a:rPr lang="en-US" dirty="0" err="1"/>
              <a:t>Rimnicu</a:t>
            </a:r>
            <a:r>
              <a:rPr lang="en-US" dirty="0"/>
              <a:t> </a:t>
            </a:r>
            <a:r>
              <a:rPr lang="en-US" dirty="0" err="1"/>
              <a:t>Vilcea</a:t>
            </a:r>
            <a:r>
              <a:rPr lang="en-US" dirty="0"/>
              <a:t>)</a:t>
            </a:r>
          </a:p>
        </p:txBody>
      </p:sp>
      <p:sp>
        <p:nvSpPr>
          <p:cNvPr id="16" name="TextBox 15"/>
          <p:cNvSpPr txBox="1"/>
          <p:nvPr/>
        </p:nvSpPr>
        <p:spPr>
          <a:xfrm>
            <a:off x="6595247" y="5533752"/>
            <a:ext cx="1729448" cy="646331"/>
          </a:xfrm>
          <a:prstGeom prst="rect">
            <a:avLst/>
          </a:prstGeom>
          <a:noFill/>
        </p:spPr>
        <p:txBody>
          <a:bodyPr wrap="none" rtlCol="0">
            <a:spAutoFit/>
          </a:bodyPr>
          <a:lstStyle/>
          <a:p>
            <a:pPr algn="ctr"/>
            <a:r>
              <a:rPr lang="en-US" dirty="0"/>
              <a:t>Leaf Nodes</a:t>
            </a:r>
          </a:p>
          <a:p>
            <a:r>
              <a:rPr lang="en-US" dirty="0"/>
              <a:t>(no children yet)</a:t>
            </a:r>
          </a:p>
        </p:txBody>
      </p:sp>
      <p:cxnSp>
        <p:nvCxnSpPr>
          <p:cNvPr id="21" name="Elbow Connector 20"/>
          <p:cNvCxnSpPr>
            <a:stCxn id="8" idx="3"/>
          </p:cNvCxnSpPr>
          <p:nvPr/>
        </p:nvCxnSpPr>
        <p:spPr>
          <a:xfrm>
            <a:off x="6700318" y="3337769"/>
            <a:ext cx="1324330" cy="21486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1" idx="3"/>
            <a:endCxn id="16" idx="3"/>
          </p:cNvCxnSpPr>
          <p:nvPr/>
        </p:nvCxnSpPr>
        <p:spPr>
          <a:xfrm flipH="1">
            <a:off x="8324695" y="3337769"/>
            <a:ext cx="975829" cy="2519149"/>
          </a:xfrm>
          <a:prstGeom prst="bentConnector3">
            <a:avLst>
              <a:gd name="adj1" fmla="val -234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32" idx="2"/>
            <a:endCxn id="16" idx="0"/>
          </p:cNvCxnSpPr>
          <p:nvPr/>
        </p:nvCxnSpPr>
        <p:spPr>
          <a:xfrm rot="16200000" flipH="1">
            <a:off x="6800123" y="4873903"/>
            <a:ext cx="655483" cy="6642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8" idx="2"/>
          </p:cNvCxnSpPr>
          <p:nvPr/>
        </p:nvCxnSpPr>
        <p:spPr>
          <a:xfrm rot="16200000" flipH="1">
            <a:off x="4847256" y="4342758"/>
            <a:ext cx="1049565" cy="21205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4" idx="2"/>
          </p:cNvCxnSpPr>
          <p:nvPr/>
        </p:nvCxnSpPr>
        <p:spPr>
          <a:xfrm rot="16200000" flipH="1">
            <a:off x="4240484" y="3617718"/>
            <a:ext cx="931297" cy="34523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0" idx="2"/>
          </p:cNvCxnSpPr>
          <p:nvPr/>
        </p:nvCxnSpPr>
        <p:spPr>
          <a:xfrm rot="16200000" flipH="1">
            <a:off x="3463511" y="2706764"/>
            <a:ext cx="797317" cy="51403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42273" y="6046214"/>
            <a:ext cx="9177449" cy="830997"/>
          </a:xfrm>
          <a:prstGeom prst="rect">
            <a:avLst/>
          </a:prstGeom>
          <a:noFill/>
        </p:spPr>
        <p:txBody>
          <a:bodyPr wrap="none" rtlCol="0">
            <a:spAutoFit/>
          </a:bodyPr>
          <a:lstStyle/>
          <a:p>
            <a:r>
              <a:rPr lang="en-US" sz="2400" b="1" dirty="0"/>
              <a:t>Frontier: </a:t>
            </a:r>
            <a:r>
              <a:rPr lang="en-US" sz="2400" dirty="0"/>
              <a:t>Set of all leaf nodes available for expansion at any given point</a:t>
            </a:r>
          </a:p>
          <a:p>
            <a:r>
              <a:rPr lang="en-US" sz="2400" b="1" dirty="0"/>
              <a:t>Search Strategy: </a:t>
            </a:r>
            <a:r>
              <a:rPr lang="en-US" sz="2400" dirty="0"/>
              <a:t>Choosing which state to expand next</a:t>
            </a:r>
            <a:endParaRPr lang="en-US" sz="2400" b="1" dirty="0"/>
          </a:p>
        </p:txBody>
      </p:sp>
    </p:spTree>
    <p:extLst>
      <p:ext uri="{BB962C8B-B14F-4D97-AF65-F5344CB8AC3E}">
        <p14:creationId xmlns:p14="http://schemas.microsoft.com/office/powerpoint/2010/main" val="69305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3" grpId="0"/>
      <p:bldP spid="24" grpId="0"/>
      <p:bldP spid="27" grpId="0"/>
      <p:bldP spid="28" grpId="0"/>
      <p:bldP spid="31" grpId="0"/>
      <p:bldP spid="32" grpId="0"/>
      <p:bldP spid="16" grpId="0"/>
      <p:bldP spid="4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Tree Search Algorithm</a:t>
            </a:r>
          </a:p>
        </p:txBody>
      </p:sp>
      <p:grpSp>
        <p:nvGrpSpPr>
          <p:cNvPr id="4" name="Group 3"/>
          <p:cNvGrpSpPr/>
          <p:nvPr/>
        </p:nvGrpSpPr>
        <p:grpSpPr>
          <a:xfrm>
            <a:off x="3621987" y="1990976"/>
            <a:ext cx="5746234" cy="1531459"/>
            <a:chOff x="3748112" y="4497694"/>
            <a:chExt cx="5746234" cy="1531459"/>
          </a:xfrm>
        </p:grpSpPr>
        <p:sp>
          <p:nvSpPr>
            <p:cNvPr id="5" name="TextBox 4"/>
            <p:cNvSpPr txBox="1"/>
            <p:nvPr/>
          </p:nvSpPr>
          <p:spPr>
            <a:xfrm>
              <a:off x="3748112" y="5659821"/>
              <a:ext cx="981359" cy="369332"/>
            </a:xfrm>
            <a:prstGeom prst="rect">
              <a:avLst/>
            </a:prstGeom>
            <a:noFill/>
          </p:spPr>
          <p:txBody>
            <a:bodyPr wrap="none" rtlCol="0">
              <a:spAutoFit/>
            </a:bodyPr>
            <a:lstStyle/>
            <a:p>
              <a:r>
                <a:rPr lang="en-US" b="1" dirty="0"/>
                <a:t>In(Sibiu)</a:t>
              </a:r>
            </a:p>
          </p:txBody>
        </p:sp>
        <p:sp>
          <p:nvSpPr>
            <p:cNvPr id="6" name="TextBox 5"/>
            <p:cNvSpPr txBox="1"/>
            <p:nvPr/>
          </p:nvSpPr>
          <p:spPr>
            <a:xfrm>
              <a:off x="3911636" y="5103507"/>
              <a:ext cx="1067921" cy="369332"/>
            </a:xfrm>
            <a:prstGeom prst="rect">
              <a:avLst/>
            </a:prstGeom>
            <a:noFill/>
          </p:spPr>
          <p:txBody>
            <a:bodyPr wrap="none" rtlCol="0">
              <a:spAutoFit/>
            </a:bodyPr>
            <a:lstStyle/>
            <a:p>
              <a:r>
                <a:rPr lang="en-US" b="1" dirty="0"/>
                <a:t>Go(Sibiu)</a:t>
              </a:r>
            </a:p>
          </p:txBody>
        </p:sp>
        <p:cxnSp>
          <p:nvCxnSpPr>
            <p:cNvPr id="7" name="Straight Arrow Connector 6"/>
            <p:cNvCxnSpPr/>
            <p:nvPr/>
          </p:nvCxnSpPr>
          <p:spPr>
            <a:xfrm flipH="1">
              <a:off x="4508938" y="4918841"/>
              <a:ext cx="1355834" cy="740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10478" y="5659821"/>
              <a:ext cx="1415965" cy="369332"/>
            </a:xfrm>
            <a:prstGeom prst="rect">
              <a:avLst/>
            </a:prstGeom>
            <a:noFill/>
          </p:spPr>
          <p:txBody>
            <a:bodyPr wrap="none" rtlCol="0">
              <a:spAutoFit/>
            </a:bodyPr>
            <a:lstStyle/>
            <a:p>
              <a:r>
                <a:rPr lang="en-US" dirty="0"/>
                <a:t>In(Timisoara)</a:t>
              </a:r>
            </a:p>
          </p:txBody>
        </p:sp>
        <p:sp>
          <p:nvSpPr>
            <p:cNvPr id="9" name="TextBox 8"/>
            <p:cNvSpPr txBox="1"/>
            <p:nvPr/>
          </p:nvSpPr>
          <p:spPr>
            <a:xfrm>
              <a:off x="6081966" y="5103507"/>
              <a:ext cx="1504130" cy="369332"/>
            </a:xfrm>
            <a:prstGeom prst="rect">
              <a:avLst/>
            </a:prstGeom>
            <a:noFill/>
          </p:spPr>
          <p:txBody>
            <a:bodyPr wrap="none" rtlCol="0">
              <a:spAutoFit/>
            </a:bodyPr>
            <a:lstStyle/>
            <a:p>
              <a:r>
                <a:rPr lang="en-US" dirty="0"/>
                <a:t>Go(Timisoara)</a:t>
              </a:r>
            </a:p>
          </p:txBody>
        </p:sp>
        <p:cxnSp>
          <p:nvCxnSpPr>
            <p:cNvPr id="10" name="Straight Arrow Connector 9"/>
            <p:cNvCxnSpPr/>
            <p:nvPr/>
          </p:nvCxnSpPr>
          <p:spPr>
            <a:xfrm>
              <a:off x="6096000" y="4918841"/>
              <a:ext cx="0" cy="74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25322" y="5659821"/>
              <a:ext cx="1101327" cy="369332"/>
            </a:xfrm>
            <a:prstGeom prst="rect">
              <a:avLst/>
            </a:prstGeom>
            <a:noFill/>
          </p:spPr>
          <p:txBody>
            <a:bodyPr wrap="none" rtlCol="0">
              <a:spAutoFit/>
            </a:bodyPr>
            <a:lstStyle/>
            <a:p>
              <a:r>
                <a:rPr lang="en-US" dirty="0"/>
                <a:t>In(</a:t>
              </a:r>
              <a:r>
                <a:rPr lang="en-US" dirty="0" err="1"/>
                <a:t>Zerind</a:t>
              </a:r>
              <a:r>
                <a:rPr lang="en-US" dirty="0"/>
                <a:t>)</a:t>
              </a:r>
            </a:p>
          </p:txBody>
        </p:sp>
        <p:sp>
          <p:nvSpPr>
            <p:cNvPr id="12" name="TextBox 11"/>
            <p:cNvSpPr txBox="1"/>
            <p:nvPr/>
          </p:nvSpPr>
          <p:spPr>
            <a:xfrm>
              <a:off x="8304853" y="5103507"/>
              <a:ext cx="1189493" cy="369332"/>
            </a:xfrm>
            <a:prstGeom prst="rect">
              <a:avLst/>
            </a:prstGeom>
            <a:noFill/>
          </p:spPr>
          <p:txBody>
            <a:bodyPr wrap="none" rtlCol="0">
              <a:spAutoFit/>
            </a:bodyPr>
            <a:lstStyle/>
            <a:p>
              <a:r>
                <a:rPr lang="en-US" dirty="0"/>
                <a:t>Go(</a:t>
              </a:r>
              <a:r>
                <a:rPr lang="en-US" dirty="0" err="1"/>
                <a:t>Zerind</a:t>
              </a:r>
              <a:r>
                <a:rPr lang="en-US" dirty="0"/>
                <a:t>)</a:t>
              </a:r>
            </a:p>
          </p:txBody>
        </p:sp>
        <p:cxnSp>
          <p:nvCxnSpPr>
            <p:cNvPr id="13" name="Straight Arrow Connector 12"/>
            <p:cNvCxnSpPr/>
            <p:nvPr/>
          </p:nvCxnSpPr>
          <p:spPr>
            <a:xfrm>
              <a:off x="6826443" y="4918841"/>
              <a:ext cx="2049543" cy="74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60282" y="4497694"/>
              <a:ext cx="966868" cy="369332"/>
            </a:xfrm>
            <a:prstGeom prst="rect">
              <a:avLst/>
            </a:prstGeom>
            <a:noFill/>
          </p:spPr>
          <p:txBody>
            <a:bodyPr wrap="none" rtlCol="0">
              <a:spAutoFit/>
            </a:bodyPr>
            <a:lstStyle/>
            <a:p>
              <a:r>
                <a:rPr lang="en-US" b="1" dirty="0"/>
                <a:t>In(Arad)</a:t>
              </a:r>
            </a:p>
          </p:txBody>
        </p:sp>
      </p:grpSp>
      <p:cxnSp>
        <p:nvCxnSpPr>
          <p:cNvPr id="18" name="Straight Arrow Connector 17"/>
          <p:cNvCxnSpPr/>
          <p:nvPr/>
        </p:nvCxnSpPr>
        <p:spPr>
          <a:xfrm flipH="1">
            <a:off x="1639614" y="3522435"/>
            <a:ext cx="1982373" cy="9865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42273" y="4015686"/>
            <a:ext cx="1034450" cy="369332"/>
          </a:xfrm>
          <a:prstGeom prst="rect">
            <a:avLst/>
          </a:prstGeom>
          <a:noFill/>
        </p:spPr>
        <p:txBody>
          <a:bodyPr wrap="none" rtlCol="0">
            <a:spAutoFit/>
          </a:bodyPr>
          <a:lstStyle/>
          <a:p>
            <a:r>
              <a:rPr lang="en-US" dirty="0"/>
              <a:t>Go(Arad)</a:t>
            </a:r>
          </a:p>
        </p:txBody>
      </p:sp>
      <p:sp>
        <p:nvSpPr>
          <p:cNvPr id="20" name="TextBox 19"/>
          <p:cNvSpPr txBox="1"/>
          <p:nvPr/>
        </p:nvSpPr>
        <p:spPr>
          <a:xfrm>
            <a:off x="818863" y="4508937"/>
            <a:ext cx="946285" cy="369332"/>
          </a:xfrm>
          <a:prstGeom prst="rect">
            <a:avLst/>
          </a:prstGeom>
          <a:noFill/>
        </p:spPr>
        <p:txBody>
          <a:bodyPr wrap="none" rtlCol="0">
            <a:spAutoFit/>
          </a:bodyPr>
          <a:lstStyle/>
          <a:p>
            <a:r>
              <a:rPr lang="en-US" dirty="0"/>
              <a:t>In(Arad)</a:t>
            </a:r>
          </a:p>
        </p:txBody>
      </p:sp>
      <p:cxnSp>
        <p:nvCxnSpPr>
          <p:cNvPr id="22" name="Straight Arrow Connector 21"/>
          <p:cNvCxnSpPr/>
          <p:nvPr/>
        </p:nvCxnSpPr>
        <p:spPr>
          <a:xfrm flipH="1">
            <a:off x="3468414" y="3522435"/>
            <a:ext cx="317097" cy="9865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326824" y="4015686"/>
            <a:ext cx="1295163" cy="369332"/>
          </a:xfrm>
          <a:prstGeom prst="rect">
            <a:avLst/>
          </a:prstGeom>
          <a:noFill/>
        </p:spPr>
        <p:txBody>
          <a:bodyPr wrap="none" rtlCol="0">
            <a:spAutoFit/>
          </a:bodyPr>
          <a:lstStyle/>
          <a:p>
            <a:r>
              <a:rPr lang="en-US" dirty="0"/>
              <a:t>Go(</a:t>
            </a:r>
            <a:r>
              <a:rPr lang="en-US" dirty="0" err="1"/>
              <a:t>Fagaras</a:t>
            </a:r>
            <a:r>
              <a:rPr lang="en-US" dirty="0"/>
              <a:t>)</a:t>
            </a:r>
          </a:p>
        </p:txBody>
      </p:sp>
      <p:sp>
        <p:nvSpPr>
          <p:cNvPr id="24" name="TextBox 23"/>
          <p:cNvSpPr txBox="1"/>
          <p:nvPr/>
        </p:nvSpPr>
        <p:spPr>
          <a:xfrm>
            <a:off x="2376435" y="4508937"/>
            <a:ext cx="1206997" cy="369332"/>
          </a:xfrm>
          <a:prstGeom prst="rect">
            <a:avLst/>
          </a:prstGeom>
          <a:noFill/>
        </p:spPr>
        <p:txBody>
          <a:bodyPr wrap="none" rtlCol="0">
            <a:spAutoFit/>
          </a:bodyPr>
          <a:lstStyle/>
          <a:p>
            <a:r>
              <a:rPr lang="en-US" dirty="0"/>
              <a:t>In(</a:t>
            </a:r>
            <a:r>
              <a:rPr lang="en-US" dirty="0" err="1"/>
              <a:t>Fagaras</a:t>
            </a:r>
            <a:r>
              <a:rPr lang="en-US" dirty="0"/>
              <a:t>)</a:t>
            </a:r>
          </a:p>
        </p:txBody>
      </p:sp>
      <p:cxnSp>
        <p:nvCxnSpPr>
          <p:cNvPr id="26" name="Straight Arrow Connector 25"/>
          <p:cNvCxnSpPr>
            <a:stCxn id="5" idx="2"/>
          </p:cNvCxnSpPr>
          <p:nvPr/>
        </p:nvCxnSpPr>
        <p:spPr>
          <a:xfrm flipH="1">
            <a:off x="4112666" y="3522435"/>
            <a:ext cx="1" cy="986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096900" y="4015686"/>
            <a:ext cx="1279709" cy="369332"/>
          </a:xfrm>
          <a:prstGeom prst="rect">
            <a:avLst/>
          </a:prstGeom>
          <a:noFill/>
        </p:spPr>
        <p:txBody>
          <a:bodyPr wrap="none" rtlCol="0">
            <a:spAutoFit/>
          </a:bodyPr>
          <a:lstStyle/>
          <a:p>
            <a:r>
              <a:rPr lang="en-US" dirty="0"/>
              <a:t>Go(Oradea)</a:t>
            </a:r>
          </a:p>
        </p:txBody>
      </p:sp>
      <p:sp>
        <p:nvSpPr>
          <p:cNvPr id="28" name="TextBox 27"/>
          <p:cNvSpPr txBox="1"/>
          <p:nvPr/>
        </p:nvSpPr>
        <p:spPr>
          <a:xfrm>
            <a:off x="3715972" y="4508937"/>
            <a:ext cx="1191545" cy="369332"/>
          </a:xfrm>
          <a:prstGeom prst="rect">
            <a:avLst/>
          </a:prstGeom>
          <a:noFill/>
        </p:spPr>
        <p:txBody>
          <a:bodyPr wrap="none" rtlCol="0">
            <a:spAutoFit/>
          </a:bodyPr>
          <a:lstStyle/>
          <a:p>
            <a:r>
              <a:rPr lang="en-US" dirty="0"/>
              <a:t>In(Oradea)</a:t>
            </a:r>
          </a:p>
        </p:txBody>
      </p:sp>
      <p:cxnSp>
        <p:nvCxnSpPr>
          <p:cNvPr id="30" name="Straight Arrow Connector 29"/>
          <p:cNvCxnSpPr/>
          <p:nvPr/>
        </p:nvCxnSpPr>
        <p:spPr>
          <a:xfrm>
            <a:off x="4603346" y="3522435"/>
            <a:ext cx="1514245" cy="986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66506" y="4015686"/>
            <a:ext cx="1963999" cy="369332"/>
          </a:xfrm>
          <a:prstGeom prst="rect">
            <a:avLst/>
          </a:prstGeom>
          <a:noFill/>
        </p:spPr>
        <p:txBody>
          <a:bodyPr wrap="none" rtlCol="0">
            <a:spAutoFit/>
          </a:bodyPr>
          <a:lstStyle/>
          <a:p>
            <a:r>
              <a:rPr lang="en-US" dirty="0"/>
              <a:t>Go(</a:t>
            </a:r>
            <a:r>
              <a:rPr lang="en-US" dirty="0" err="1"/>
              <a:t>Rimnicu</a:t>
            </a:r>
            <a:r>
              <a:rPr lang="en-US" dirty="0"/>
              <a:t> </a:t>
            </a:r>
            <a:r>
              <a:rPr lang="en-US" dirty="0" err="1"/>
              <a:t>Vilcea</a:t>
            </a:r>
            <a:r>
              <a:rPr lang="en-US" dirty="0"/>
              <a:t>)</a:t>
            </a:r>
          </a:p>
        </p:txBody>
      </p:sp>
      <p:sp>
        <p:nvSpPr>
          <p:cNvPr id="32" name="TextBox 31"/>
          <p:cNvSpPr txBox="1"/>
          <p:nvPr/>
        </p:nvSpPr>
        <p:spPr>
          <a:xfrm>
            <a:off x="5857839" y="4508937"/>
            <a:ext cx="1875835" cy="369332"/>
          </a:xfrm>
          <a:prstGeom prst="rect">
            <a:avLst/>
          </a:prstGeom>
          <a:noFill/>
        </p:spPr>
        <p:txBody>
          <a:bodyPr wrap="none" rtlCol="0">
            <a:spAutoFit/>
          </a:bodyPr>
          <a:lstStyle/>
          <a:p>
            <a:r>
              <a:rPr lang="en-US" dirty="0"/>
              <a:t>In(</a:t>
            </a:r>
            <a:r>
              <a:rPr lang="en-US" dirty="0" err="1"/>
              <a:t>Rimnicu</a:t>
            </a:r>
            <a:r>
              <a:rPr lang="en-US" dirty="0"/>
              <a:t> </a:t>
            </a:r>
            <a:r>
              <a:rPr lang="en-US" dirty="0" err="1"/>
              <a:t>Vilcea</a:t>
            </a:r>
            <a:r>
              <a:rPr lang="en-US" dirty="0"/>
              <a:t>)</a:t>
            </a:r>
          </a:p>
        </p:txBody>
      </p:sp>
      <p:cxnSp>
        <p:nvCxnSpPr>
          <p:cNvPr id="15" name="Curved Connector 14"/>
          <p:cNvCxnSpPr>
            <a:stCxn id="20" idx="1"/>
            <a:endCxn id="14" idx="0"/>
          </p:cNvCxnSpPr>
          <p:nvPr/>
        </p:nvCxnSpPr>
        <p:spPr>
          <a:xfrm rot="10800000" flipH="1">
            <a:off x="818863" y="1990977"/>
            <a:ext cx="5298728" cy="2702627"/>
          </a:xfrm>
          <a:prstGeom prst="curvedConnector4">
            <a:avLst>
              <a:gd name="adj1" fmla="val -4314"/>
              <a:gd name="adj2" fmla="val 108458"/>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9522" y="2405398"/>
            <a:ext cx="1610377" cy="923330"/>
          </a:xfrm>
          <a:prstGeom prst="rect">
            <a:avLst/>
          </a:prstGeom>
          <a:noFill/>
        </p:spPr>
        <p:txBody>
          <a:bodyPr wrap="none" rtlCol="0">
            <a:spAutoFit/>
          </a:bodyPr>
          <a:lstStyle/>
          <a:p>
            <a:pPr algn="ctr"/>
            <a:r>
              <a:rPr lang="en-US" dirty="0"/>
              <a:t>Repeated State</a:t>
            </a:r>
          </a:p>
          <a:p>
            <a:pPr algn="ctr"/>
            <a:r>
              <a:rPr lang="en-US" dirty="0"/>
              <a:t>generated by</a:t>
            </a:r>
          </a:p>
          <a:p>
            <a:pPr algn="ctr"/>
            <a:r>
              <a:rPr lang="en-US" dirty="0"/>
              <a:t>Loopy Path</a:t>
            </a:r>
          </a:p>
        </p:txBody>
      </p:sp>
      <p:sp>
        <p:nvSpPr>
          <p:cNvPr id="21" name="TextBox 20"/>
          <p:cNvSpPr txBox="1"/>
          <p:nvPr/>
        </p:nvSpPr>
        <p:spPr>
          <a:xfrm>
            <a:off x="838200" y="5517931"/>
            <a:ext cx="8235844" cy="1446550"/>
          </a:xfrm>
          <a:prstGeom prst="rect">
            <a:avLst/>
          </a:prstGeom>
          <a:noFill/>
        </p:spPr>
        <p:txBody>
          <a:bodyPr wrap="none" rtlCol="0">
            <a:spAutoFit/>
          </a:bodyPr>
          <a:lstStyle/>
          <a:p>
            <a:r>
              <a:rPr lang="en-US" sz="2200" b="1" dirty="0"/>
              <a:t>Redundant Path:</a:t>
            </a:r>
            <a:r>
              <a:rPr lang="en-US" sz="2200" dirty="0"/>
              <a:t> More than one way to reach a state from another. </a:t>
            </a:r>
          </a:p>
          <a:p>
            <a:pPr marL="285750" indent="-285750">
              <a:buFontTx/>
              <a:buChar char="-"/>
            </a:pPr>
            <a:r>
              <a:rPr lang="en-US" sz="2200" dirty="0"/>
              <a:t>E.g., Arad – Sibiu (140 </a:t>
            </a:r>
            <a:r>
              <a:rPr lang="en-US" sz="2200" dirty="0" err="1"/>
              <a:t>kms</a:t>
            </a:r>
            <a:r>
              <a:rPr lang="en-US" sz="2200" dirty="0"/>
              <a:t>) and Arad-</a:t>
            </a:r>
            <a:r>
              <a:rPr lang="en-US" sz="2200" dirty="0" err="1"/>
              <a:t>Zerind</a:t>
            </a:r>
            <a:r>
              <a:rPr lang="en-US" sz="2200" dirty="0"/>
              <a:t>-Oradea-Sibiu (297 </a:t>
            </a:r>
            <a:r>
              <a:rPr lang="en-US" sz="2200" dirty="0" err="1"/>
              <a:t>kms</a:t>
            </a:r>
            <a:r>
              <a:rPr lang="en-US" sz="2200" dirty="0"/>
              <a:t>)</a:t>
            </a:r>
          </a:p>
          <a:p>
            <a:pPr marL="285750" indent="-285750">
              <a:buFontTx/>
              <a:buChar char="-"/>
            </a:pPr>
            <a:r>
              <a:rPr lang="en-US" sz="2200" dirty="0"/>
              <a:t>Loopy Path is a special case</a:t>
            </a:r>
          </a:p>
          <a:p>
            <a:endParaRPr lang="en-US" sz="2200" dirty="0"/>
          </a:p>
        </p:txBody>
      </p:sp>
    </p:spTree>
    <p:extLst>
      <p:ext uri="{BB962C8B-B14F-4D97-AF65-F5344CB8AC3E}">
        <p14:creationId xmlns:p14="http://schemas.microsoft.com/office/powerpoint/2010/main" val="1916916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Graph Search Algorithm</a:t>
            </a:r>
          </a:p>
        </p:txBody>
      </p:sp>
      <p:sp>
        <p:nvSpPr>
          <p:cNvPr id="3" name="Content Placeholder 2"/>
          <p:cNvSpPr>
            <a:spLocks noGrp="1"/>
          </p:cNvSpPr>
          <p:nvPr>
            <p:ph idx="1"/>
          </p:nvPr>
        </p:nvSpPr>
        <p:spPr/>
        <p:txBody>
          <a:bodyPr/>
          <a:lstStyle/>
          <a:p>
            <a:r>
              <a:rPr lang="en-US" dirty="0"/>
              <a:t>To solve the Redundancy Path problem,</a:t>
            </a:r>
          </a:p>
          <a:p>
            <a:pPr lvl="1"/>
            <a:r>
              <a:rPr lang="en-US" dirty="0"/>
              <a:t>Explored Set: keeps track of states that are already visited</a:t>
            </a:r>
          </a:p>
          <a:p>
            <a:pPr lvl="1"/>
            <a:r>
              <a:rPr lang="en-US" dirty="0"/>
              <a:t>Augments the Tree-Search algorithm to solve redundancy</a:t>
            </a:r>
          </a:p>
          <a:p>
            <a:pPr lvl="1"/>
            <a:r>
              <a:rPr lang="en-US" dirty="0"/>
              <a:t>We call it </a:t>
            </a:r>
            <a:r>
              <a:rPr lang="en-US" b="1" dirty="0"/>
              <a:t>Graph-Search Algorithm</a:t>
            </a:r>
          </a:p>
          <a:p>
            <a:pPr lvl="1"/>
            <a:r>
              <a:rPr lang="en-US" dirty="0"/>
              <a:t>Therefore, the search tree contains at most one copy of each state</a:t>
            </a:r>
          </a:p>
          <a:p>
            <a:pPr lvl="1"/>
            <a:r>
              <a:rPr lang="en-US" dirty="0"/>
              <a:t>Growing a tree directly on the state-space graph</a:t>
            </a:r>
          </a:p>
        </p:txBody>
      </p:sp>
    </p:spTree>
    <p:extLst>
      <p:ext uri="{BB962C8B-B14F-4D97-AF65-F5344CB8AC3E}">
        <p14:creationId xmlns:p14="http://schemas.microsoft.com/office/powerpoint/2010/main" val="142158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Agent Architecture Recap</a:t>
            </a:r>
          </a:p>
        </p:txBody>
      </p:sp>
      <p:sp>
        <p:nvSpPr>
          <p:cNvPr id="3" name="Content Placeholder 2"/>
          <p:cNvSpPr>
            <a:spLocks noGrp="1"/>
          </p:cNvSpPr>
          <p:nvPr>
            <p:ph idx="1"/>
          </p:nvPr>
        </p:nvSpPr>
        <p:spPr/>
        <p:txBody>
          <a:bodyPr/>
          <a:lstStyle/>
          <a:p>
            <a:r>
              <a:rPr lang="en-US" b="1" dirty="0">
                <a:solidFill>
                  <a:srgbClr val="002060"/>
                </a:solidFill>
              </a:rPr>
              <a:t>Goal based Agent</a:t>
            </a:r>
          </a:p>
          <a:p>
            <a:pPr lvl="1"/>
            <a:r>
              <a:rPr lang="en-US" b="1" dirty="0">
                <a:solidFill>
                  <a:srgbClr val="002060"/>
                </a:solidFill>
              </a:rPr>
              <a:t>Problem Solving Agents</a:t>
            </a:r>
          </a:p>
        </p:txBody>
      </p:sp>
    </p:spTree>
    <p:extLst>
      <p:ext uri="{BB962C8B-B14F-4D97-AF65-F5344CB8AC3E}">
        <p14:creationId xmlns:p14="http://schemas.microsoft.com/office/powerpoint/2010/main" val="187081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Graph Search Algorithm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9850" y="2270372"/>
            <a:ext cx="9512300" cy="2705100"/>
          </a:xfrm>
        </p:spPr>
      </p:pic>
      <p:sp>
        <p:nvSpPr>
          <p:cNvPr id="5" name="TextBox 4"/>
          <p:cNvSpPr txBox="1"/>
          <p:nvPr/>
        </p:nvSpPr>
        <p:spPr>
          <a:xfrm>
            <a:off x="4655101" y="5324323"/>
            <a:ext cx="3395994" cy="461665"/>
          </a:xfrm>
          <a:prstGeom prst="rect">
            <a:avLst/>
          </a:prstGeom>
          <a:noFill/>
        </p:spPr>
        <p:txBody>
          <a:bodyPr wrap="none" rtlCol="0">
            <a:spAutoFit/>
          </a:bodyPr>
          <a:lstStyle/>
          <a:p>
            <a:r>
              <a:rPr lang="en-US" sz="2400" dirty="0"/>
              <a:t>Rectangular Grid Problem</a:t>
            </a:r>
          </a:p>
        </p:txBody>
      </p:sp>
    </p:spTree>
    <p:extLst>
      <p:ext uri="{BB962C8B-B14F-4D97-AF65-F5344CB8AC3E}">
        <p14:creationId xmlns:p14="http://schemas.microsoft.com/office/powerpoint/2010/main" val="2753038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Graph Search Algorithm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0457" y="1825625"/>
            <a:ext cx="7171086" cy="4351338"/>
          </a:xfrm>
        </p:spPr>
      </p:pic>
    </p:spTree>
    <p:extLst>
      <p:ext uri="{BB962C8B-B14F-4D97-AF65-F5344CB8AC3E}">
        <p14:creationId xmlns:p14="http://schemas.microsoft.com/office/powerpoint/2010/main" val="3882817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Graph Search Algorithm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4300" y="2997994"/>
            <a:ext cx="9423400" cy="2006600"/>
          </a:xfrm>
        </p:spPr>
      </p:pic>
      <p:sp>
        <p:nvSpPr>
          <p:cNvPr id="7" name="TextBox 6"/>
          <p:cNvSpPr txBox="1"/>
          <p:nvPr/>
        </p:nvSpPr>
        <p:spPr>
          <a:xfrm>
            <a:off x="1071458" y="3373821"/>
            <a:ext cx="625684" cy="369332"/>
          </a:xfrm>
          <a:prstGeom prst="rect">
            <a:avLst/>
          </a:prstGeom>
          <a:noFill/>
        </p:spPr>
        <p:txBody>
          <a:bodyPr wrap="none" rtlCol="0">
            <a:spAutoFit/>
          </a:bodyPr>
          <a:lstStyle/>
          <a:p>
            <a:r>
              <a:rPr lang="en-US"/>
              <a:t>Arad</a:t>
            </a:r>
          </a:p>
        </p:txBody>
      </p:sp>
      <p:sp>
        <p:nvSpPr>
          <p:cNvPr id="8" name="TextBox 7"/>
          <p:cNvSpPr txBox="1"/>
          <p:nvPr/>
        </p:nvSpPr>
        <p:spPr>
          <a:xfrm>
            <a:off x="2569778" y="3400832"/>
            <a:ext cx="639919" cy="369332"/>
          </a:xfrm>
          <a:prstGeom prst="rect">
            <a:avLst/>
          </a:prstGeom>
          <a:noFill/>
        </p:spPr>
        <p:txBody>
          <a:bodyPr wrap="none" rtlCol="0">
            <a:spAutoFit/>
          </a:bodyPr>
          <a:lstStyle/>
          <a:p>
            <a:r>
              <a:rPr lang="en-US"/>
              <a:t>Sibiu</a:t>
            </a:r>
          </a:p>
        </p:txBody>
      </p:sp>
      <p:sp>
        <p:nvSpPr>
          <p:cNvPr id="9" name="TextBox 8"/>
          <p:cNvSpPr txBox="1"/>
          <p:nvPr/>
        </p:nvSpPr>
        <p:spPr>
          <a:xfrm>
            <a:off x="838200" y="4077753"/>
            <a:ext cx="1095364" cy="369332"/>
          </a:xfrm>
          <a:prstGeom prst="rect">
            <a:avLst/>
          </a:prstGeom>
          <a:noFill/>
        </p:spPr>
        <p:txBody>
          <a:bodyPr wrap="none" rtlCol="0">
            <a:spAutoFit/>
          </a:bodyPr>
          <a:lstStyle/>
          <a:p>
            <a:r>
              <a:rPr lang="en-US"/>
              <a:t>Timisoara</a:t>
            </a:r>
            <a:endParaRPr lang="en-US" dirty="0"/>
          </a:p>
        </p:txBody>
      </p:sp>
      <p:sp>
        <p:nvSpPr>
          <p:cNvPr id="11" name="TextBox 10"/>
          <p:cNvSpPr txBox="1"/>
          <p:nvPr/>
        </p:nvSpPr>
        <p:spPr>
          <a:xfrm>
            <a:off x="1306778" y="2970567"/>
            <a:ext cx="780727" cy="369332"/>
          </a:xfrm>
          <a:prstGeom prst="rect">
            <a:avLst/>
          </a:prstGeom>
          <a:noFill/>
        </p:spPr>
        <p:txBody>
          <a:bodyPr wrap="none" rtlCol="0">
            <a:spAutoFit/>
          </a:bodyPr>
          <a:lstStyle/>
          <a:p>
            <a:r>
              <a:rPr lang="en-US"/>
              <a:t>Zerind</a:t>
            </a:r>
            <a:endParaRPr lang="en-US" dirty="0"/>
          </a:p>
        </p:txBody>
      </p:sp>
    </p:spTree>
    <p:extLst>
      <p:ext uri="{BB962C8B-B14F-4D97-AF65-F5344CB8AC3E}">
        <p14:creationId xmlns:p14="http://schemas.microsoft.com/office/powerpoint/2010/main" val="3338281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Infrastructure for Search Algorithms</a:t>
            </a:r>
          </a:p>
        </p:txBody>
      </p:sp>
      <p:sp>
        <p:nvSpPr>
          <p:cNvPr id="3" name="Content Placeholder 2"/>
          <p:cNvSpPr>
            <a:spLocks noGrp="1"/>
          </p:cNvSpPr>
          <p:nvPr>
            <p:ph idx="1"/>
          </p:nvPr>
        </p:nvSpPr>
        <p:spPr/>
        <p:txBody>
          <a:bodyPr/>
          <a:lstStyle/>
          <a:p>
            <a:r>
              <a:rPr lang="en-US" dirty="0"/>
              <a:t>For each node </a:t>
            </a:r>
            <a:r>
              <a:rPr lang="en-US" i="1" dirty="0"/>
              <a:t>n</a:t>
            </a:r>
            <a:r>
              <a:rPr lang="en-US" dirty="0"/>
              <a:t> of the tree,</a:t>
            </a:r>
          </a:p>
          <a:p>
            <a:pPr lvl="1"/>
            <a:r>
              <a:rPr lang="en-US" i="1" dirty="0" err="1"/>
              <a:t>n.STATE</a:t>
            </a:r>
            <a:r>
              <a:rPr lang="en-US" i="1" dirty="0"/>
              <a:t>: </a:t>
            </a:r>
            <a:r>
              <a:rPr lang="en-US" dirty="0"/>
              <a:t>the state in the state space to which node corresponds</a:t>
            </a:r>
          </a:p>
          <a:p>
            <a:pPr lvl="1"/>
            <a:r>
              <a:rPr lang="en-US" i="1" dirty="0" err="1"/>
              <a:t>n.PARENT</a:t>
            </a:r>
            <a:r>
              <a:rPr lang="en-US" i="1" dirty="0"/>
              <a:t>: </a:t>
            </a:r>
            <a:r>
              <a:rPr lang="en-US" dirty="0"/>
              <a:t>the node in the search tree that generated this node</a:t>
            </a:r>
          </a:p>
          <a:p>
            <a:pPr lvl="1"/>
            <a:r>
              <a:rPr lang="en-US" i="1" dirty="0" err="1"/>
              <a:t>n.ACTION</a:t>
            </a:r>
            <a:r>
              <a:rPr lang="en-US" i="1" dirty="0"/>
              <a:t>: </a:t>
            </a:r>
            <a:r>
              <a:rPr lang="en-US" dirty="0"/>
              <a:t>the action that was applied to parent to generate the node</a:t>
            </a:r>
          </a:p>
          <a:p>
            <a:pPr lvl="1"/>
            <a:r>
              <a:rPr lang="en-US" i="1" dirty="0" err="1"/>
              <a:t>n.PATH</a:t>
            </a:r>
            <a:r>
              <a:rPr lang="en-US" i="1" dirty="0"/>
              <a:t>-COST: </a:t>
            </a:r>
            <a:r>
              <a:rPr lang="en-US" dirty="0"/>
              <a:t>the cost, denoted by </a:t>
            </a:r>
            <a:r>
              <a:rPr lang="en-US" i="1" dirty="0"/>
              <a:t>g(n)</a:t>
            </a:r>
            <a:r>
              <a:rPr lang="en-US" dirty="0"/>
              <a:t>, of the path from initial state to node</a:t>
            </a:r>
          </a:p>
          <a:p>
            <a:pPr lvl="1"/>
            <a:endParaRPr lang="en-US" i="1" dirty="0"/>
          </a:p>
        </p:txBody>
      </p:sp>
      <p:sp>
        <p:nvSpPr>
          <p:cNvPr id="5" name="Oval 4"/>
          <p:cNvSpPr/>
          <p:nvPr/>
        </p:nvSpPr>
        <p:spPr>
          <a:xfrm>
            <a:off x="6082862" y="4177862"/>
            <a:ext cx="604344" cy="6117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176346" y="5050631"/>
            <a:ext cx="604344" cy="6117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25008" y="6006046"/>
            <a:ext cx="604344" cy="6117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82862" y="5996589"/>
            <a:ext cx="604344" cy="6117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6" idx="7"/>
            <a:endCxn id="5" idx="3"/>
          </p:cNvCxnSpPr>
          <p:nvPr/>
        </p:nvCxnSpPr>
        <p:spPr>
          <a:xfrm flipV="1">
            <a:off x="5692186" y="4699987"/>
            <a:ext cx="479180" cy="4402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7"/>
            <a:endCxn id="6" idx="3"/>
          </p:cNvCxnSpPr>
          <p:nvPr/>
        </p:nvCxnSpPr>
        <p:spPr>
          <a:xfrm flipV="1">
            <a:off x="4840848" y="5572756"/>
            <a:ext cx="424002" cy="5228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1"/>
            <a:endCxn id="6" idx="5"/>
          </p:cNvCxnSpPr>
          <p:nvPr/>
        </p:nvCxnSpPr>
        <p:spPr>
          <a:xfrm flipH="1" flipV="1">
            <a:off x="5692186" y="5572756"/>
            <a:ext cx="479180" cy="5134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84567" y="4565050"/>
            <a:ext cx="798295" cy="369332"/>
          </a:xfrm>
          <a:prstGeom prst="rect">
            <a:avLst/>
          </a:prstGeom>
          <a:noFill/>
        </p:spPr>
        <p:txBody>
          <a:bodyPr wrap="none" rtlCol="0">
            <a:spAutoFit/>
          </a:bodyPr>
          <a:lstStyle/>
          <a:p>
            <a:r>
              <a:rPr lang="en-US"/>
              <a:t>Parent</a:t>
            </a:r>
          </a:p>
        </p:txBody>
      </p:sp>
      <p:sp>
        <p:nvSpPr>
          <p:cNvPr id="23" name="TextBox 22"/>
          <p:cNvSpPr txBox="1"/>
          <p:nvPr/>
        </p:nvSpPr>
        <p:spPr>
          <a:xfrm>
            <a:off x="4369500" y="5195923"/>
            <a:ext cx="692818" cy="369332"/>
          </a:xfrm>
          <a:prstGeom prst="rect">
            <a:avLst/>
          </a:prstGeom>
          <a:noFill/>
        </p:spPr>
        <p:txBody>
          <a:bodyPr wrap="none" rtlCol="0">
            <a:spAutoFit/>
          </a:bodyPr>
          <a:lstStyle/>
          <a:p>
            <a:r>
              <a:rPr lang="en-US" dirty="0"/>
              <a:t>Node</a:t>
            </a:r>
          </a:p>
        </p:txBody>
      </p:sp>
      <p:sp>
        <p:nvSpPr>
          <p:cNvPr id="24" name="TextBox 23"/>
          <p:cNvSpPr txBox="1"/>
          <p:nvPr/>
        </p:nvSpPr>
        <p:spPr>
          <a:xfrm>
            <a:off x="7125564" y="4895300"/>
            <a:ext cx="2477432" cy="1200329"/>
          </a:xfrm>
          <a:prstGeom prst="rect">
            <a:avLst/>
          </a:prstGeom>
          <a:noFill/>
        </p:spPr>
        <p:txBody>
          <a:bodyPr wrap="square" rtlCol="0">
            <a:spAutoFit/>
          </a:bodyPr>
          <a:lstStyle/>
          <a:p>
            <a:r>
              <a:rPr lang="en-US" dirty="0"/>
              <a:t>State = Sibiu</a:t>
            </a:r>
          </a:p>
          <a:p>
            <a:r>
              <a:rPr lang="en-US" dirty="0"/>
              <a:t>Action = Go(Sibiu)</a:t>
            </a:r>
          </a:p>
          <a:p>
            <a:r>
              <a:rPr lang="en-US" dirty="0"/>
              <a:t>Path Cost = 300kms</a:t>
            </a:r>
          </a:p>
          <a:p>
            <a:endParaRPr lang="en-US" dirty="0"/>
          </a:p>
        </p:txBody>
      </p:sp>
      <p:cxnSp>
        <p:nvCxnSpPr>
          <p:cNvPr id="26" name="Straight Arrow Connector 25"/>
          <p:cNvCxnSpPr>
            <a:stCxn id="6" idx="6"/>
          </p:cNvCxnSpPr>
          <p:nvPr/>
        </p:nvCxnSpPr>
        <p:spPr>
          <a:xfrm>
            <a:off x="5780690" y="5356485"/>
            <a:ext cx="1297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424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Infrastructure for Search Algorithms</a:t>
            </a:r>
          </a:p>
        </p:txBody>
      </p:sp>
      <p:sp>
        <p:nvSpPr>
          <p:cNvPr id="3" name="Content Placeholder 2"/>
          <p:cNvSpPr>
            <a:spLocks noGrp="1"/>
          </p:cNvSpPr>
          <p:nvPr>
            <p:ph idx="1"/>
          </p:nvPr>
        </p:nvSpPr>
        <p:spPr>
          <a:xfrm>
            <a:off x="838200" y="1388894"/>
            <a:ext cx="10515600" cy="4606706"/>
          </a:xfrm>
        </p:spPr>
        <p:txBody>
          <a:bodyPr>
            <a:normAutofit fontScale="92500" lnSpcReduction="20000"/>
          </a:bodyPr>
          <a:lstStyle/>
          <a:p>
            <a:r>
              <a:rPr lang="en-US" dirty="0"/>
              <a:t>Nodes vs States</a:t>
            </a:r>
          </a:p>
          <a:p>
            <a:pPr lvl="1"/>
            <a:r>
              <a:rPr lang="en-US" dirty="0"/>
              <a:t>Node – a bookkeeping data structure used to represent the search tree</a:t>
            </a:r>
          </a:p>
          <a:p>
            <a:pPr lvl="1"/>
            <a:r>
              <a:rPr lang="en-US" dirty="0"/>
              <a:t>State – configuration of the world</a:t>
            </a:r>
          </a:p>
          <a:p>
            <a:pPr lvl="1"/>
            <a:r>
              <a:rPr lang="en-US" dirty="0"/>
              <a:t>Two different nodes might have same state – if that state is generated from two different paths</a:t>
            </a:r>
          </a:p>
          <a:p>
            <a:pPr lvl="1"/>
            <a:endParaRPr lang="en-US" dirty="0"/>
          </a:p>
          <a:p>
            <a:r>
              <a:rPr lang="en-US" dirty="0"/>
              <a:t>Frontier – needs to be stored in a queue with a strategy to help pick the next node for expansion</a:t>
            </a:r>
          </a:p>
          <a:p>
            <a:endParaRPr lang="en-US" dirty="0"/>
          </a:p>
          <a:p>
            <a:r>
              <a:rPr lang="en-US" dirty="0"/>
              <a:t>Strategies can be</a:t>
            </a:r>
          </a:p>
          <a:p>
            <a:pPr lvl="1"/>
            <a:r>
              <a:rPr lang="en-US" dirty="0"/>
              <a:t>FIFO (First In First Out) – Pops the oldest element of the queue</a:t>
            </a:r>
          </a:p>
          <a:p>
            <a:pPr lvl="1"/>
            <a:r>
              <a:rPr lang="en-US" dirty="0"/>
              <a:t>LIFO (Last In First Out) – Pops the newest element of the queue</a:t>
            </a:r>
          </a:p>
          <a:p>
            <a:pPr lvl="1"/>
            <a:r>
              <a:rPr lang="en-US" dirty="0"/>
              <a:t>Priority Queue – pops the element with highest priority</a:t>
            </a:r>
          </a:p>
        </p:txBody>
      </p:sp>
    </p:spTree>
    <p:extLst>
      <p:ext uri="{BB962C8B-B14F-4D97-AF65-F5344CB8AC3E}">
        <p14:creationId xmlns:p14="http://schemas.microsoft.com/office/powerpoint/2010/main" val="2724536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Measuring Search Algorithm Performance</a:t>
            </a:r>
          </a:p>
        </p:txBody>
      </p:sp>
      <p:sp>
        <p:nvSpPr>
          <p:cNvPr id="3" name="Content Placeholder 2"/>
          <p:cNvSpPr>
            <a:spLocks noGrp="1"/>
          </p:cNvSpPr>
          <p:nvPr>
            <p:ph idx="1"/>
          </p:nvPr>
        </p:nvSpPr>
        <p:spPr/>
        <p:txBody>
          <a:bodyPr/>
          <a:lstStyle/>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r>
              <a:rPr lang="en-US" dirty="0"/>
              <a:t>Completeness – Is the algorithm guaranteed to find a solution when there is one?</a:t>
            </a:r>
          </a:p>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r>
              <a:rPr lang="en-US" dirty="0"/>
              <a:t>Optimality – Does the algorithm find the optimal solution?</a:t>
            </a:r>
          </a:p>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r>
              <a:rPr lang="en-US" dirty="0"/>
              <a:t>Time Complexity – How long does it take to find the solution?</a:t>
            </a:r>
          </a:p>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r>
              <a:rPr lang="en-US" dirty="0"/>
              <a:t>Space Complexity – How much memory is needed to perform the search?</a:t>
            </a:r>
          </a:p>
        </p:txBody>
      </p:sp>
    </p:spTree>
    <p:extLst>
      <p:ext uri="{BB962C8B-B14F-4D97-AF65-F5344CB8AC3E}">
        <p14:creationId xmlns:p14="http://schemas.microsoft.com/office/powerpoint/2010/main" val="2698528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Measuring Search Algorithm Performance</a:t>
            </a:r>
          </a:p>
        </p:txBody>
      </p:sp>
      <p:sp>
        <p:nvSpPr>
          <p:cNvPr id="3" name="Content Placeholder 2"/>
          <p:cNvSpPr>
            <a:spLocks noGrp="1"/>
          </p:cNvSpPr>
          <p:nvPr>
            <p:ph idx="1"/>
          </p:nvPr>
        </p:nvSpPr>
        <p:spPr>
          <a:xfrm>
            <a:off x="633481" y="1402541"/>
            <a:ext cx="10515600" cy="4748597"/>
          </a:xfrm>
        </p:spPr>
        <p:txBody>
          <a:bodyPr>
            <a:normAutofit/>
          </a:bodyPr>
          <a:lstStyle/>
          <a:p>
            <a:r>
              <a:rPr lang="en-US" sz="2400" dirty="0"/>
              <a:t>Time and space complexity</a:t>
            </a:r>
          </a:p>
          <a:p>
            <a:pPr lvl="1"/>
            <a:r>
              <a:rPr lang="en-US" dirty="0"/>
              <a:t>Search in AI is represented by initial state, actions and transitions which usually result in infinite Nodes and Edges in a graph.</a:t>
            </a:r>
          </a:p>
          <a:p>
            <a:pPr lvl="1"/>
            <a:r>
              <a:rPr lang="en-US" dirty="0"/>
              <a:t>Hence, the complexity is rather measured by</a:t>
            </a:r>
          </a:p>
          <a:p>
            <a:pPr lvl="2"/>
            <a:r>
              <a:rPr lang="en-US" sz="2400" b="1" dirty="0"/>
              <a:t>Branching Factor b: </a:t>
            </a:r>
            <a:r>
              <a:rPr lang="en-US" sz="2400" dirty="0"/>
              <a:t>Maximum number of successors of any node</a:t>
            </a:r>
          </a:p>
          <a:p>
            <a:pPr lvl="2"/>
            <a:r>
              <a:rPr lang="en-US" sz="2400" b="1" dirty="0"/>
              <a:t>Depth d </a:t>
            </a:r>
            <a:r>
              <a:rPr lang="en-US" sz="2400" dirty="0"/>
              <a:t>of the shallowest goal, i.e., number of steps from initial node</a:t>
            </a:r>
          </a:p>
          <a:p>
            <a:pPr lvl="2"/>
            <a:r>
              <a:rPr lang="en-US" sz="2400" b="1" dirty="0"/>
              <a:t>Maximum length (m) of any path in state space</a:t>
            </a:r>
            <a:endParaRPr lang="en-US" sz="2400" dirty="0"/>
          </a:p>
        </p:txBody>
      </p:sp>
    </p:spTree>
    <p:extLst>
      <p:ext uri="{BB962C8B-B14F-4D97-AF65-F5344CB8AC3E}">
        <p14:creationId xmlns:p14="http://schemas.microsoft.com/office/powerpoint/2010/main" val="2613269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Measuring Search Algorithm Performance</a:t>
            </a:r>
          </a:p>
        </p:txBody>
      </p:sp>
      <p:sp>
        <p:nvSpPr>
          <p:cNvPr id="3" name="Content Placeholder 2"/>
          <p:cNvSpPr>
            <a:spLocks noGrp="1"/>
          </p:cNvSpPr>
          <p:nvPr>
            <p:ph idx="1"/>
          </p:nvPr>
        </p:nvSpPr>
        <p:spPr/>
        <p:txBody>
          <a:bodyPr/>
          <a:lstStyle/>
          <a:p>
            <a:r>
              <a:rPr lang="en-US" sz="2400" dirty="0"/>
              <a:t>Effectiveness of an algorithm can be measured by:</a:t>
            </a:r>
          </a:p>
          <a:p>
            <a:pPr lvl="1"/>
            <a:r>
              <a:rPr lang="en-US" dirty="0"/>
              <a:t>Search Cost: Time spent by the algorithm in finding a solution (can also include memory usage)</a:t>
            </a:r>
          </a:p>
          <a:p>
            <a:pPr lvl="1"/>
            <a:r>
              <a:rPr lang="en-US" dirty="0"/>
              <a:t>Solution Cost: Path cost of the solution</a:t>
            </a:r>
          </a:p>
          <a:p>
            <a:pPr lvl="1"/>
            <a:r>
              <a:rPr lang="en-US" dirty="0"/>
              <a:t>Total Cost: Search Cost + Solution Cost (if not in same units, convert them)</a:t>
            </a:r>
          </a:p>
          <a:p>
            <a:endParaRPr lang="en-US" dirty="0"/>
          </a:p>
        </p:txBody>
      </p:sp>
    </p:spTree>
    <p:extLst>
      <p:ext uri="{BB962C8B-B14F-4D97-AF65-F5344CB8AC3E}">
        <p14:creationId xmlns:p14="http://schemas.microsoft.com/office/powerpoint/2010/main" val="1634998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Search Algorithms</a:t>
            </a:r>
          </a:p>
        </p:txBody>
      </p:sp>
      <p:sp>
        <p:nvSpPr>
          <p:cNvPr id="3" name="Content Placeholder 2"/>
          <p:cNvSpPr>
            <a:spLocks noGrp="1"/>
          </p:cNvSpPr>
          <p:nvPr>
            <p:ph idx="1"/>
          </p:nvPr>
        </p:nvSpPr>
        <p:spPr/>
        <p:txBody>
          <a:bodyPr/>
          <a:lstStyle/>
          <a:p>
            <a:r>
              <a:rPr lang="en-US" dirty="0"/>
              <a:t>Uninformed Search Algorithms</a:t>
            </a:r>
          </a:p>
          <a:p>
            <a:pPr lvl="1"/>
            <a:r>
              <a:rPr lang="en-US" dirty="0"/>
              <a:t>No additional information about states beyond what is provided in problem formulation</a:t>
            </a:r>
          </a:p>
          <a:p>
            <a:pPr lvl="1"/>
            <a:r>
              <a:rPr lang="en-US" dirty="0"/>
              <a:t>Generate successors and distinguish a goal state from a non-goal state</a:t>
            </a:r>
          </a:p>
          <a:p>
            <a:pPr lvl="1"/>
            <a:endParaRPr lang="en-US" dirty="0"/>
          </a:p>
          <a:p>
            <a:r>
              <a:rPr lang="en-US" dirty="0"/>
              <a:t>Informed Search Algorithms</a:t>
            </a:r>
          </a:p>
          <a:p>
            <a:pPr lvl="1"/>
            <a:r>
              <a:rPr lang="en-US" dirty="0"/>
              <a:t>Strategies that know if one non-goal state is more promising than another non-goal state</a:t>
            </a:r>
          </a:p>
          <a:p>
            <a:pPr lvl="1"/>
            <a:r>
              <a:rPr lang="en-US" dirty="0"/>
              <a:t>Also called Heuristic Search strategies</a:t>
            </a:r>
          </a:p>
        </p:txBody>
      </p:sp>
    </p:spTree>
    <p:extLst>
      <p:ext uri="{BB962C8B-B14F-4D97-AF65-F5344CB8AC3E}">
        <p14:creationId xmlns:p14="http://schemas.microsoft.com/office/powerpoint/2010/main" val="948319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Uninformed Search Algorithms</a:t>
            </a:r>
          </a:p>
        </p:txBody>
      </p:sp>
      <p:sp>
        <p:nvSpPr>
          <p:cNvPr id="3" name="Content Placeholder 2"/>
          <p:cNvSpPr>
            <a:spLocks noGrp="1"/>
          </p:cNvSpPr>
          <p:nvPr>
            <p:ph idx="1"/>
          </p:nvPr>
        </p:nvSpPr>
        <p:spPr/>
        <p:txBody>
          <a:bodyPr/>
          <a:lstStyle/>
          <a:p>
            <a:pPr marL="514350" indent="-514350">
              <a:buFont typeface="+mj-lt"/>
              <a:buAutoNum type="arabicPeriod"/>
            </a:pPr>
            <a:r>
              <a:rPr lang="en-US" dirty="0"/>
              <a:t>Breadth First Search</a:t>
            </a:r>
          </a:p>
          <a:p>
            <a:pPr marL="514350" indent="-514350">
              <a:buFont typeface="+mj-lt"/>
              <a:buAutoNum type="arabicPeriod"/>
            </a:pPr>
            <a:r>
              <a:rPr lang="en-US" dirty="0"/>
              <a:t>Uniform Cost Search</a:t>
            </a:r>
          </a:p>
          <a:p>
            <a:pPr marL="514350" indent="-514350">
              <a:buFont typeface="+mj-lt"/>
              <a:buAutoNum type="arabicPeriod"/>
            </a:pPr>
            <a:r>
              <a:rPr lang="en-US" dirty="0"/>
              <a:t>Depth First Search</a:t>
            </a:r>
          </a:p>
          <a:p>
            <a:pPr marL="514350" indent="-514350">
              <a:buFont typeface="+mj-lt"/>
              <a:buAutoNum type="arabicPeriod"/>
            </a:pPr>
            <a:r>
              <a:rPr lang="en-US" dirty="0"/>
              <a:t>Depth Limited Search</a:t>
            </a:r>
          </a:p>
          <a:p>
            <a:pPr marL="514350" indent="-514350">
              <a:buFont typeface="+mj-lt"/>
              <a:buAutoNum type="arabicPeriod"/>
            </a:pPr>
            <a:r>
              <a:rPr lang="en-US" dirty="0"/>
              <a:t>Iterative deepening Depth First Search</a:t>
            </a:r>
          </a:p>
        </p:txBody>
      </p:sp>
    </p:spTree>
    <p:extLst>
      <p:ext uri="{BB962C8B-B14F-4D97-AF65-F5344CB8AC3E}">
        <p14:creationId xmlns:p14="http://schemas.microsoft.com/office/powerpoint/2010/main" val="150460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Problem Solving Agents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0457" y="1690688"/>
            <a:ext cx="7171086" cy="4351338"/>
          </a:xfrm>
        </p:spPr>
      </p:pic>
      <p:sp>
        <p:nvSpPr>
          <p:cNvPr id="5" name="TextBox 4"/>
          <p:cNvSpPr txBox="1"/>
          <p:nvPr/>
        </p:nvSpPr>
        <p:spPr>
          <a:xfrm>
            <a:off x="76479" y="2739809"/>
            <a:ext cx="1821781" cy="461665"/>
          </a:xfrm>
          <a:prstGeom prst="rect">
            <a:avLst/>
          </a:prstGeom>
          <a:noFill/>
        </p:spPr>
        <p:txBody>
          <a:bodyPr wrap="none" rtlCol="0">
            <a:spAutoFit/>
          </a:bodyPr>
          <a:lstStyle/>
          <a:p>
            <a:r>
              <a:rPr lang="en-US" sz="2400" dirty="0">
                <a:solidFill>
                  <a:srgbClr val="002060"/>
                </a:solidFill>
              </a:rPr>
              <a:t>Agent is here</a:t>
            </a:r>
          </a:p>
        </p:txBody>
      </p:sp>
      <p:cxnSp>
        <p:nvCxnSpPr>
          <p:cNvPr id="7" name="Straight Arrow Connector 6"/>
          <p:cNvCxnSpPr/>
          <p:nvPr/>
        </p:nvCxnSpPr>
        <p:spPr>
          <a:xfrm>
            <a:off x="1898260" y="2970642"/>
            <a:ext cx="61219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165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F9F4C-4102-4203-879B-6FFEDB92DF34}"/>
              </a:ext>
            </a:extLst>
          </p:cNvPr>
          <p:cNvSpPr>
            <a:spLocks noGrp="1"/>
          </p:cNvSpPr>
          <p:nvPr>
            <p:ph type="title"/>
          </p:nvPr>
        </p:nvSpPr>
        <p:spPr/>
        <p:txBody>
          <a:bodyPr/>
          <a:lstStyle/>
          <a:p>
            <a:r>
              <a:rPr lang="en-US" dirty="0"/>
              <a:t>Breadth First Search</a:t>
            </a:r>
          </a:p>
        </p:txBody>
      </p:sp>
      <p:pic>
        <p:nvPicPr>
          <p:cNvPr id="4" name="Content Placeholder 3">
            <a:extLst>
              <a:ext uri="{FF2B5EF4-FFF2-40B4-BE49-F238E27FC236}">
                <a16:creationId xmlns:a16="http://schemas.microsoft.com/office/drawing/2014/main" id="{3C5815DB-7CDD-42FC-8925-F7E6C2CDB7EB}"/>
              </a:ext>
            </a:extLst>
          </p:cNvPr>
          <p:cNvPicPr>
            <a:picLocks noGrp="1" noChangeAspect="1"/>
          </p:cNvPicPr>
          <p:nvPr>
            <p:ph idx="1"/>
          </p:nvPr>
        </p:nvPicPr>
        <p:blipFill>
          <a:blip r:embed="rId2"/>
          <a:stretch>
            <a:fillRect/>
          </a:stretch>
        </p:blipFill>
        <p:spPr>
          <a:xfrm>
            <a:off x="1114444" y="1696454"/>
            <a:ext cx="9461314" cy="4384890"/>
          </a:xfrm>
          <a:prstGeom prst="rect">
            <a:avLst/>
          </a:prstGeom>
        </p:spPr>
      </p:pic>
    </p:spTree>
    <p:extLst>
      <p:ext uri="{BB962C8B-B14F-4D97-AF65-F5344CB8AC3E}">
        <p14:creationId xmlns:p14="http://schemas.microsoft.com/office/powerpoint/2010/main" val="26761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Breadth First Search (BFS)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687" y="1503946"/>
            <a:ext cx="8778668" cy="1367358"/>
          </a:xfrm>
        </p:spPr>
      </p:pic>
      <p:sp>
        <p:nvSpPr>
          <p:cNvPr id="5" name="TextBox 4"/>
          <p:cNvSpPr txBox="1"/>
          <p:nvPr/>
        </p:nvSpPr>
        <p:spPr>
          <a:xfrm>
            <a:off x="1082842" y="3384650"/>
            <a:ext cx="9372600" cy="2800767"/>
          </a:xfrm>
          <a:prstGeom prst="rect">
            <a:avLst/>
          </a:prstGeom>
          <a:noFill/>
        </p:spPr>
        <p:txBody>
          <a:bodyPr wrap="square" rtlCol="0">
            <a:spAutoFit/>
          </a:bodyPr>
          <a:lstStyle/>
          <a:p>
            <a:r>
              <a:rPr lang="en-US" sz="2200" dirty="0"/>
              <a:t>Initially fringe is  1. A     </a:t>
            </a:r>
          </a:p>
          <a:p>
            <a:r>
              <a:rPr lang="en-US" sz="2200" dirty="0"/>
              <a:t>2. B C                                               goal node: F</a:t>
            </a:r>
          </a:p>
          <a:p>
            <a:r>
              <a:rPr lang="en-US" sz="2200" dirty="0"/>
              <a:t>3. C D E</a:t>
            </a:r>
          </a:p>
          <a:p>
            <a:r>
              <a:rPr lang="en-US" sz="2200" dirty="0"/>
              <a:t>4. D E F G</a:t>
            </a:r>
          </a:p>
          <a:p>
            <a:pPr marL="457200" indent="-457200">
              <a:buAutoNum type="arabicPeriod" startAt="4"/>
            </a:pPr>
            <a:r>
              <a:rPr lang="en-US" sz="2200" dirty="0"/>
              <a:t>E F G                                     PATH:                  A- C-F:  COST:1+1:2</a:t>
            </a:r>
          </a:p>
          <a:p>
            <a:pPr marL="457200" indent="-457200">
              <a:buAutoNum type="arabicPeriod" startAt="4"/>
            </a:pPr>
            <a:r>
              <a:rPr lang="en-US" sz="2200" dirty="0"/>
              <a:t>F G</a:t>
            </a:r>
          </a:p>
          <a:p>
            <a:r>
              <a:rPr lang="en-US" sz="2200" dirty="0"/>
              <a:t>        </a:t>
            </a:r>
          </a:p>
          <a:p>
            <a:r>
              <a:rPr lang="en-US" sz="2200" dirty="0"/>
              <a:t> Generate all nodes at a given depth before proceeding to deeper nodes</a:t>
            </a:r>
          </a:p>
        </p:txBody>
      </p:sp>
    </p:spTree>
    <p:extLst>
      <p:ext uri="{BB962C8B-B14F-4D97-AF65-F5344CB8AC3E}">
        <p14:creationId xmlns:p14="http://schemas.microsoft.com/office/powerpoint/2010/main" val="1816765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Breadth First Search</a:t>
            </a:r>
          </a:p>
        </p:txBody>
      </p:sp>
      <p:sp>
        <p:nvSpPr>
          <p:cNvPr id="3" name="Content Placeholder 2"/>
          <p:cNvSpPr>
            <a:spLocks noGrp="1"/>
          </p:cNvSpPr>
          <p:nvPr>
            <p:ph idx="1"/>
          </p:nvPr>
        </p:nvSpPr>
        <p:spPr/>
        <p:txBody>
          <a:bodyPr/>
          <a:lstStyle/>
          <a:p>
            <a:r>
              <a:rPr lang="en-US" dirty="0"/>
              <a:t>All nodes at a given depth are expanded first before any nodes at next level</a:t>
            </a:r>
          </a:p>
          <a:p>
            <a:r>
              <a:rPr lang="en-US" dirty="0"/>
              <a:t>FIFO queue for Frontier</a:t>
            </a:r>
          </a:p>
          <a:p>
            <a:r>
              <a:rPr lang="en-US" dirty="0"/>
              <a:t>Shallowest (min depth) unexpanded node is chosen for expansion</a:t>
            </a:r>
          </a:p>
          <a:p>
            <a:endParaRPr lang="en-US" dirty="0"/>
          </a:p>
          <a:p>
            <a:r>
              <a:rPr lang="en-US" dirty="0"/>
              <a:t>Instance of general graph-search algorithm</a:t>
            </a:r>
          </a:p>
          <a:p>
            <a:r>
              <a:rPr lang="en-US" dirty="0"/>
              <a:t>Discards any redundant path by checking with Explored Set and Frontier Set (must have a path shallower which was seen before)</a:t>
            </a:r>
          </a:p>
          <a:p>
            <a:r>
              <a:rPr lang="en-US" dirty="0"/>
              <a:t>Hence, it always has the shallowest path to every state</a:t>
            </a:r>
          </a:p>
        </p:txBody>
      </p:sp>
    </p:spTree>
    <p:extLst>
      <p:ext uri="{BB962C8B-B14F-4D97-AF65-F5344CB8AC3E}">
        <p14:creationId xmlns:p14="http://schemas.microsoft.com/office/powerpoint/2010/main" val="9111749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Breadth First Search – Evaluation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7819" y="1334302"/>
                <a:ext cx="11049000" cy="5032376"/>
              </a:xfrm>
            </p:spPr>
            <p:txBody>
              <a:bodyPr>
                <a:normAutofit/>
              </a:bodyPr>
              <a:lstStyle/>
              <a:p>
                <a:r>
                  <a:rPr lang="en-US" sz="2400" dirty="0"/>
                  <a:t>Complete – If the shallowest goal node is at a depth d, BFS will eventually find it by generating all shallower nodes</a:t>
                </a:r>
              </a:p>
              <a:p>
                <a:r>
                  <a:rPr lang="en-US" sz="2400" dirty="0"/>
                  <a:t>Optimal – Not necessarily. Optimal if path cost is non-decreasing function of depth of node. E.g., all actions have same cost</a:t>
                </a:r>
              </a:p>
              <a:p>
                <a:r>
                  <a:rPr lang="en-US" sz="2400" dirty="0"/>
                  <a:t>Time Complexity – </a:t>
                </a:r>
                <a14:m>
                  <m:oMath xmlns:m="http://schemas.openxmlformats.org/officeDocument/2006/math">
                    <m:r>
                      <a:rPr lang="en-US" sz="2400" b="0" i="1" smtClean="0">
                        <a:latin typeface="Cambria Math" charset="0"/>
                        <a:ea typeface="Cambria Math" charset="0"/>
                        <a:cs typeface="Cambria Math" charset="0"/>
                      </a:rPr>
                      <m:t>𝒪</m:t>
                    </m:r>
                    <m:r>
                      <a:rPr lang="en-US" sz="2400" b="0" i="1" smtClean="0">
                        <a:latin typeface="Cambria Math" charset="0"/>
                        <a:ea typeface="Cambria Math" charset="0"/>
                        <a:cs typeface="Cambria Math" charset="0"/>
                      </a:rPr>
                      <m:t>(</m:t>
                    </m:r>
                    <m:sSup>
                      <m:sSupPr>
                        <m:ctrlPr>
                          <a:rPr lang="en-US" sz="2400" b="0" i="1" smtClean="0">
                            <a:latin typeface="Cambria Math" panose="02040503050406030204" pitchFamily="18" charset="0"/>
                            <a:ea typeface="Cambria Math" charset="0"/>
                            <a:cs typeface="Cambria Math" charset="0"/>
                          </a:rPr>
                        </m:ctrlPr>
                      </m:sSupPr>
                      <m:e>
                        <m:r>
                          <a:rPr lang="en-US" sz="2400" b="0" i="1" smtClean="0">
                            <a:latin typeface="Cambria Math" charset="0"/>
                            <a:ea typeface="Cambria Math" charset="0"/>
                            <a:cs typeface="Cambria Math" charset="0"/>
                          </a:rPr>
                          <m:t>𝑏</m:t>
                        </m:r>
                      </m:e>
                      <m:sup>
                        <m:r>
                          <a:rPr lang="en-US" sz="2400" b="0" i="1" smtClean="0">
                            <a:latin typeface="Cambria Math" charset="0"/>
                            <a:ea typeface="Cambria Math" charset="0"/>
                            <a:cs typeface="Cambria Math" charset="0"/>
                          </a:rPr>
                          <m:t>𝑑</m:t>
                        </m:r>
                      </m:sup>
                    </m:sSup>
                    <m:r>
                      <a:rPr lang="en-US" sz="2400" b="0" i="1" smtClean="0">
                        <a:latin typeface="Cambria Math" charset="0"/>
                        <a:ea typeface="Cambria Math" charset="0"/>
                        <a:cs typeface="Cambria Math" charset="0"/>
                      </a:rPr>
                      <m:t>)</m:t>
                    </m:r>
                  </m:oMath>
                </a14:m>
                <a:r>
                  <a:rPr lang="en-US" sz="2400" dirty="0"/>
                  <a:t> b - branching factor, d – depth</a:t>
                </a:r>
              </a:p>
              <a:p>
                <a:pPr lvl="1"/>
                <a:r>
                  <a:rPr lang="en-US" dirty="0"/>
                  <a:t>Nodes expanded at depth 1 = b</a:t>
                </a:r>
              </a:p>
              <a:p>
                <a:pPr lvl="1"/>
                <a:r>
                  <a:rPr lang="en-US" dirty="0"/>
                  <a:t>Nodes expanded at depth 2 = b</a:t>
                </a:r>
                <a:r>
                  <a:rPr lang="en-US" baseline="30000" dirty="0"/>
                  <a:t>2</a:t>
                </a:r>
                <a:endParaRPr lang="en-US" dirty="0"/>
              </a:p>
              <a:p>
                <a:pPr lvl="1"/>
                <a:r>
                  <a:rPr lang="en-US" dirty="0"/>
                  <a:t>Nodes expanded at depth d = b</a:t>
                </a:r>
                <a:r>
                  <a:rPr lang="en-US" baseline="30000" dirty="0"/>
                  <a:t>d</a:t>
                </a:r>
                <a:endParaRPr lang="en-US" dirty="0"/>
              </a:p>
              <a:p>
                <a:pPr marL="457200" lvl="1" indent="0">
                  <a:buNone/>
                </a:pPr>
                <a:r>
                  <a:rPr lang="en-US" sz="2400" dirty="0"/>
                  <a:t>Space Complexity – </a:t>
                </a:r>
                <a14:m>
                  <m:oMath xmlns:m="http://schemas.openxmlformats.org/officeDocument/2006/math">
                    <m:r>
                      <a:rPr lang="en-US" sz="2400" i="1">
                        <a:latin typeface="Cambria Math" charset="0"/>
                        <a:ea typeface="Cambria Math" charset="0"/>
                        <a:cs typeface="Cambria Math" charset="0"/>
                      </a:rPr>
                      <m:t>𝒪</m:t>
                    </m:r>
                    <m:r>
                      <a:rPr lang="en-US" sz="2400" i="1">
                        <a:latin typeface="Cambria Math" charset="0"/>
                        <a:ea typeface="Cambria Math" charset="0"/>
                        <a:cs typeface="Cambria Math" charset="0"/>
                      </a:rPr>
                      <m:t>(</m:t>
                    </m:r>
                    <m:sSup>
                      <m:sSupPr>
                        <m:ctrlPr>
                          <a:rPr lang="en-US" sz="2400" i="1">
                            <a:latin typeface="Cambria Math" panose="02040503050406030204" pitchFamily="18" charset="0"/>
                            <a:ea typeface="Cambria Math" charset="0"/>
                            <a:cs typeface="Cambria Math" charset="0"/>
                          </a:rPr>
                        </m:ctrlPr>
                      </m:sSupPr>
                      <m:e>
                        <m:r>
                          <a:rPr lang="en-US" sz="2400" i="1">
                            <a:latin typeface="Cambria Math" charset="0"/>
                            <a:ea typeface="Cambria Math" charset="0"/>
                            <a:cs typeface="Cambria Math" charset="0"/>
                          </a:rPr>
                          <m:t>𝑏</m:t>
                        </m:r>
                      </m:e>
                      <m:sup>
                        <m:r>
                          <a:rPr lang="en-US" sz="2400" i="1">
                            <a:latin typeface="Cambria Math" charset="0"/>
                            <a:ea typeface="Cambria Math" charset="0"/>
                            <a:cs typeface="Cambria Math" charset="0"/>
                          </a:rPr>
                          <m:t>𝑑</m:t>
                        </m:r>
                      </m:sup>
                    </m:sSup>
                    <m:r>
                      <a:rPr lang="en-US" sz="2400" i="1">
                        <a:latin typeface="Cambria Math" charset="0"/>
                        <a:ea typeface="Cambria Math" charset="0"/>
                        <a:cs typeface="Cambria Math" charset="0"/>
                      </a:rPr>
                      <m:t>)</m:t>
                    </m:r>
                  </m:oMath>
                </a14:m>
                <a:r>
                  <a:rPr lang="en-US" sz="2400" dirty="0"/>
                  <a:t> </a:t>
                </a:r>
              </a:p>
              <a:p>
                <a:pPr lvl="1"/>
                <a14:m>
                  <m:oMath xmlns:m="http://schemas.openxmlformats.org/officeDocument/2006/math">
                    <m:r>
                      <a:rPr lang="en-US" i="1">
                        <a:latin typeface="Cambria Math" charset="0"/>
                        <a:ea typeface="Cambria Math" charset="0"/>
                        <a:cs typeface="Cambria Math" charset="0"/>
                      </a:rPr>
                      <m:t>𝒪</m:t>
                    </m:r>
                    <m:r>
                      <a:rPr lang="en-US" i="1">
                        <a:latin typeface="Cambria Math" charset="0"/>
                        <a:ea typeface="Cambria Math" charset="0"/>
                        <a:cs typeface="Cambria Math" charset="0"/>
                      </a:rPr>
                      <m:t>(</m:t>
                    </m:r>
                    <m:sSup>
                      <m:sSupPr>
                        <m:ctrlPr>
                          <a:rPr lang="en-US" i="1">
                            <a:latin typeface="Cambria Math" panose="02040503050406030204" pitchFamily="18" charset="0"/>
                            <a:ea typeface="Cambria Math" charset="0"/>
                            <a:cs typeface="Cambria Math" charset="0"/>
                          </a:rPr>
                        </m:ctrlPr>
                      </m:sSupPr>
                      <m:e>
                        <m:r>
                          <a:rPr lang="en-US" i="1">
                            <a:latin typeface="Cambria Math" charset="0"/>
                            <a:ea typeface="Cambria Math" charset="0"/>
                            <a:cs typeface="Cambria Math" charset="0"/>
                          </a:rPr>
                          <m:t>𝑏</m:t>
                        </m:r>
                      </m:e>
                      <m:sup>
                        <m:r>
                          <a:rPr lang="en-US" i="1">
                            <a:latin typeface="Cambria Math" charset="0"/>
                            <a:ea typeface="Cambria Math" charset="0"/>
                            <a:cs typeface="Cambria Math" charset="0"/>
                          </a:rPr>
                          <m:t>𝑑</m:t>
                        </m:r>
                        <m:r>
                          <a:rPr lang="en-US" b="0" i="1" smtClean="0">
                            <a:latin typeface="Cambria Math" charset="0"/>
                            <a:ea typeface="Cambria Math" charset="0"/>
                            <a:cs typeface="Cambria Math" charset="0"/>
                          </a:rPr>
                          <m:t>−1</m:t>
                        </m:r>
                      </m:sup>
                    </m:sSup>
                    <m:r>
                      <a:rPr lang="en-US" i="1">
                        <a:latin typeface="Cambria Math" charset="0"/>
                        <a:ea typeface="Cambria Math" charset="0"/>
                        <a:cs typeface="Cambria Math" charset="0"/>
                      </a:rPr>
                      <m:t>)</m:t>
                    </m:r>
                  </m:oMath>
                </a14:m>
                <a:r>
                  <a:rPr lang="en-US" dirty="0"/>
                  <a:t> in explored set</a:t>
                </a:r>
                <a14:m>
                  <m:oMath xmlns:m="http://schemas.openxmlformats.org/officeDocument/2006/math">
                    <m:r>
                      <a:rPr lang="en-US" b="0" i="0" smtClean="0">
                        <a:latin typeface="Cambria Math" panose="02040503050406030204" pitchFamily="18" charset="0"/>
                        <a:ea typeface="Cambria Math" charset="0"/>
                        <a:cs typeface="Cambria Math" charset="0"/>
                      </a:rPr>
                      <m:t>,  </m:t>
                    </m:r>
                    <m:r>
                      <a:rPr lang="en-US" i="1">
                        <a:latin typeface="Cambria Math" charset="0"/>
                        <a:ea typeface="Cambria Math" charset="0"/>
                        <a:cs typeface="Cambria Math" charset="0"/>
                      </a:rPr>
                      <m:t>𝒪</m:t>
                    </m:r>
                    <m:r>
                      <a:rPr lang="en-US" i="1">
                        <a:latin typeface="Cambria Math" charset="0"/>
                        <a:ea typeface="Cambria Math" charset="0"/>
                        <a:cs typeface="Cambria Math" charset="0"/>
                      </a:rPr>
                      <m:t>(</m:t>
                    </m:r>
                    <m:sSup>
                      <m:sSupPr>
                        <m:ctrlPr>
                          <a:rPr lang="en-US" i="1">
                            <a:latin typeface="Cambria Math" panose="02040503050406030204" pitchFamily="18" charset="0"/>
                            <a:ea typeface="Cambria Math" charset="0"/>
                            <a:cs typeface="Cambria Math" charset="0"/>
                          </a:rPr>
                        </m:ctrlPr>
                      </m:sSupPr>
                      <m:e>
                        <m:r>
                          <a:rPr lang="en-US" i="1">
                            <a:latin typeface="Cambria Math" charset="0"/>
                            <a:ea typeface="Cambria Math" charset="0"/>
                            <a:cs typeface="Cambria Math" charset="0"/>
                          </a:rPr>
                          <m:t>𝑏</m:t>
                        </m:r>
                      </m:e>
                      <m:sup>
                        <m:r>
                          <a:rPr lang="en-US" i="1">
                            <a:latin typeface="Cambria Math" charset="0"/>
                            <a:ea typeface="Cambria Math" charset="0"/>
                            <a:cs typeface="Cambria Math" charset="0"/>
                          </a:rPr>
                          <m:t>𝑑</m:t>
                        </m:r>
                      </m:sup>
                    </m:sSup>
                    <m:r>
                      <a:rPr lang="en-US" i="1">
                        <a:latin typeface="Cambria Math" charset="0"/>
                        <a:ea typeface="Cambria Math" charset="0"/>
                        <a:cs typeface="Cambria Math" charset="0"/>
                      </a:rPr>
                      <m:t>)</m:t>
                    </m:r>
                  </m:oMath>
                </a14:m>
                <a:r>
                  <a:rPr lang="en-US" dirty="0"/>
                  <a:t> in frontier set.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7819" y="1334302"/>
                <a:ext cx="11049000" cy="5032376"/>
              </a:xfrm>
              <a:blipFill>
                <a:blip r:embed="rId2"/>
                <a:stretch>
                  <a:fillRect l="-773" t="-848"/>
                </a:stretch>
              </a:blipFill>
            </p:spPr>
            <p:txBody>
              <a:bodyPr/>
              <a:lstStyle/>
              <a:p>
                <a:r>
                  <a:rPr lang="en-US">
                    <a:noFill/>
                  </a:rPr>
                  <a:t> </a:t>
                </a:r>
              </a:p>
            </p:txBody>
          </p:sp>
        </mc:Fallback>
      </mc:AlternateContent>
    </p:spTree>
    <p:extLst>
      <p:ext uri="{BB962C8B-B14F-4D97-AF65-F5344CB8AC3E}">
        <p14:creationId xmlns:p14="http://schemas.microsoft.com/office/powerpoint/2010/main" val="26204150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Breadth First Search – Evaluation</a:t>
            </a:r>
          </a:p>
        </p:txBody>
      </p:sp>
      <p:sp>
        <p:nvSpPr>
          <p:cNvPr id="3" name="Content Placeholder 2"/>
          <p:cNvSpPr>
            <a:spLocks noGrp="1"/>
          </p:cNvSpPr>
          <p:nvPr>
            <p:ph idx="1"/>
          </p:nvPr>
        </p:nvSpPr>
        <p:spPr/>
        <p:txBody>
          <a:bodyPr/>
          <a:lstStyle/>
          <a:p>
            <a:r>
              <a:rPr lang="en-US" dirty="0"/>
              <a:t>Why is Space Complexity a big problem? Imagine a problem with</a:t>
            </a:r>
          </a:p>
          <a:p>
            <a:pPr lvl="1"/>
            <a:r>
              <a:rPr lang="en-US" dirty="0"/>
              <a:t>branching factor b = 10 </a:t>
            </a:r>
          </a:p>
          <a:p>
            <a:pPr lvl="1"/>
            <a:r>
              <a:rPr lang="en-US" dirty="0"/>
              <a:t>generates 1 million nodes/sec</a:t>
            </a:r>
          </a:p>
          <a:p>
            <a:pPr lvl="1"/>
            <a:r>
              <a:rPr lang="en-US" dirty="0"/>
              <a:t>Each node requires 1KB</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447" y="3641897"/>
            <a:ext cx="8474622" cy="2906924"/>
          </a:xfrm>
          <a:prstGeom prst="rect">
            <a:avLst/>
          </a:prstGeom>
        </p:spPr>
      </p:pic>
    </p:spTree>
    <p:extLst>
      <p:ext uri="{BB962C8B-B14F-4D97-AF65-F5344CB8AC3E}">
        <p14:creationId xmlns:p14="http://schemas.microsoft.com/office/powerpoint/2010/main" val="2298384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18528-1725-4834-ACC0-881B23943C7C}"/>
              </a:ext>
            </a:extLst>
          </p:cNvPr>
          <p:cNvSpPr>
            <a:spLocks noGrp="1"/>
          </p:cNvSpPr>
          <p:nvPr>
            <p:ph type="title"/>
          </p:nvPr>
        </p:nvSpPr>
        <p:spPr/>
        <p:txBody>
          <a:bodyPr/>
          <a:lstStyle/>
          <a:p>
            <a:r>
              <a:rPr lang="en-US" dirty="0"/>
              <a:t>Depth First Search</a:t>
            </a:r>
          </a:p>
        </p:txBody>
      </p:sp>
      <p:pic>
        <p:nvPicPr>
          <p:cNvPr id="5" name="Content Placeholder 4">
            <a:extLst>
              <a:ext uri="{FF2B5EF4-FFF2-40B4-BE49-F238E27FC236}">
                <a16:creationId xmlns:a16="http://schemas.microsoft.com/office/drawing/2014/main" id="{21844C42-4DA7-4F82-A97F-93D941D18D07}"/>
              </a:ext>
            </a:extLst>
          </p:cNvPr>
          <p:cNvPicPr>
            <a:picLocks noGrp="1" noChangeAspect="1"/>
          </p:cNvPicPr>
          <p:nvPr>
            <p:ph idx="1"/>
          </p:nvPr>
        </p:nvPicPr>
        <p:blipFill>
          <a:blip r:embed="rId2"/>
          <a:stretch>
            <a:fillRect/>
          </a:stretch>
        </p:blipFill>
        <p:spPr>
          <a:xfrm>
            <a:off x="863641" y="1684422"/>
            <a:ext cx="7620300" cy="3369392"/>
          </a:xfrm>
          <a:prstGeom prst="rect">
            <a:avLst/>
          </a:prstGeom>
        </p:spPr>
      </p:pic>
    </p:spTree>
    <p:extLst>
      <p:ext uri="{BB962C8B-B14F-4D97-AF65-F5344CB8AC3E}">
        <p14:creationId xmlns:p14="http://schemas.microsoft.com/office/powerpoint/2010/main" val="30634878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EF1E-F21B-4754-A039-2DEDA9184547}"/>
              </a:ext>
            </a:extLst>
          </p:cNvPr>
          <p:cNvSpPr>
            <a:spLocks noGrp="1"/>
          </p:cNvSpPr>
          <p:nvPr>
            <p:ph type="title"/>
          </p:nvPr>
        </p:nvSpPr>
        <p:spPr/>
        <p:txBody>
          <a:bodyPr/>
          <a:lstStyle/>
          <a:p>
            <a:r>
              <a:rPr lang="en-US" dirty="0"/>
              <a:t>DFS EXAMPLE 1</a:t>
            </a:r>
          </a:p>
        </p:txBody>
      </p:sp>
      <p:pic>
        <p:nvPicPr>
          <p:cNvPr id="1026" name="Picture 2" descr="Example of Depth First Search">
            <a:extLst>
              <a:ext uri="{FF2B5EF4-FFF2-40B4-BE49-F238E27FC236}">
                <a16:creationId xmlns:a16="http://schemas.microsoft.com/office/drawing/2014/main" id="{E0552A64-DEF9-4738-B622-A5D11FA18757}"/>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8069" y="2609850"/>
            <a:ext cx="68580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4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1464" y="990600"/>
            <a:ext cx="9166166" cy="5638800"/>
          </a:xfrm>
        </p:spPr>
      </p:pic>
      <p:sp>
        <p:nvSpPr>
          <p:cNvPr id="2" name="Title 1"/>
          <p:cNvSpPr>
            <a:spLocks noGrp="1"/>
          </p:cNvSpPr>
          <p:nvPr>
            <p:ph type="title"/>
          </p:nvPr>
        </p:nvSpPr>
        <p:spPr/>
        <p:txBody>
          <a:bodyPr/>
          <a:lstStyle/>
          <a:p>
            <a:r>
              <a:rPr lang="en-US" dirty="0"/>
              <a:t>DFS EXAMPLE 2</a:t>
            </a:r>
          </a:p>
        </p:txBody>
      </p:sp>
    </p:spTree>
    <p:extLst>
      <p:ext uri="{BB962C8B-B14F-4D97-AF65-F5344CB8AC3E}">
        <p14:creationId xmlns:p14="http://schemas.microsoft.com/office/powerpoint/2010/main" val="557500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DFS - Evaluation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07007"/>
                <a:ext cx="10515600" cy="5032375"/>
              </a:xfrm>
            </p:spPr>
            <p:txBody>
              <a:bodyPr>
                <a:normAutofit lnSpcReduction="10000"/>
              </a:bodyPr>
              <a:lstStyle/>
              <a:p>
                <a:r>
                  <a:rPr lang="en-US" dirty="0"/>
                  <a:t>Completeness – not Complete in finite state spaces</a:t>
                </a:r>
              </a:p>
              <a:p>
                <a:r>
                  <a:rPr lang="en-US" dirty="0"/>
                  <a:t>Optimal – Not Optimal as it would stop when the goal node is reached without evaluating if there is a better path</a:t>
                </a:r>
              </a:p>
              <a:p>
                <a:r>
                  <a:rPr lang="en-US" dirty="0"/>
                  <a:t>Time Complexity -  </a:t>
                </a:r>
                <a14:m>
                  <m:oMath xmlns:m="http://schemas.openxmlformats.org/officeDocument/2006/math">
                    <m:r>
                      <a:rPr lang="en-US" i="1">
                        <a:latin typeface="Cambria Math" charset="0"/>
                        <a:ea typeface="Cambria Math" charset="0"/>
                        <a:cs typeface="Cambria Math" charset="0"/>
                      </a:rPr>
                      <m:t>𝒪</m:t>
                    </m:r>
                    <m:r>
                      <a:rPr lang="en-US" i="1">
                        <a:latin typeface="Cambria Math" charset="0"/>
                        <a:ea typeface="Cambria Math" charset="0"/>
                        <a:cs typeface="Cambria Math" charset="0"/>
                      </a:rPr>
                      <m:t>(</m:t>
                    </m:r>
                    <m:sSup>
                      <m:sSupPr>
                        <m:ctrlPr>
                          <a:rPr lang="en-US" i="1">
                            <a:latin typeface="Cambria Math" panose="02040503050406030204" pitchFamily="18" charset="0"/>
                            <a:ea typeface="Cambria Math" charset="0"/>
                            <a:cs typeface="Cambria Math" charset="0"/>
                          </a:rPr>
                        </m:ctrlPr>
                      </m:sSupPr>
                      <m:e>
                        <m:r>
                          <a:rPr lang="en-US" i="1">
                            <a:latin typeface="Cambria Math" charset="0"/>
                            <a:ea typeface="Cambria Math" charset="0"/>
                            <a:cs typeface="Cambria Math" charset="0"/>
                          </a:rPr>
                          <m:t>𝑏</m:t>
                        </m:r>
                      </m:e>
                      <m:sup>
                        <m:r>
                          <a:rPr lang="en-US" b="0" i="1" smtClean="0">
                            <a:latin typeface="Cambria Math" charset="0"/>
                            <a:ea typeface="Cambria Math" charset="0"/>
                            <a:cs typeface="Cambria Math" charset="0"/>
                          </a:rPr>
                          <m:t>𝑚</m:t>
                        </m:r>
                      </m:sup>
                    </m:sSup>
                    <m:r>
                      <a:rPr lang="en-US" i="1">
                        <a:latin typeface="Cambria Math" charset="0"/>
                        <a:ea typeface="Cambria Math" charset="0"/>
                        <a:cs typeface="Cambria Math" charset="0"/>
                      </a:rPr>
                      <m:t>)</m:t>
                    </m:r>
                  </m:oMath>
                </a14:m>
                <a:r>
                  <a:rPr lang="en-US" dirty="0"/>
                  <a:t> where m = maximum depth of any node</a:t>
                </a:r>
              </a:p>
              <a:p>
                <a:pPr lvl="1"/>
                <a:r>
                  <a:rPr lang="en-US" dirty="0"/>
                  <a:t>Can be much larger than the size of state space</a:t>
                </a:r>
              </a:p>
              <a:p>
                <a:pPr lvl="1"/>
                <a:r>
                  <a:rPr lang="en-US" dirty="0"/>
                  <a:t>m can be much larger than d (shallowest goal)</a:t>
                </a:r>
              </a:p>
              <a:p>
                <a:r>
                  <a:rPr lang="en-US" dirty="0"/>
                  <a:t>Space Complexity – Needs to store only one path and unexpanded siblings.</a:t>
                </a:r>
              </a:p>
              <a:p>
                <a:pPr lvl="1"/>
                <a:r>
                  <a:rPr lang="en-US" dirty="0"/>
                  <a:t>Any node expanded with all its children can be removed from memory </a:t>
                </a:r>
              </a:p>
              <a:p>
                <a:pPr lvl="1"/>
                <a:r>
                  <a:rPr lang="en-US" dirty="0"/>
                  <a:t>Requires storage of only </a:t>
                </a:r>
                <a14:m>
                  <m:oMath xmlns:m="http://schemas.openxmlformats.org/officeDocument/2006/math">
                    <m:r>
                      <a:rPr lang="en-US" i="1">
                        <a:latin typeface="Cambria Math" charset="0"/>
                        <a:ea typeface="Cambria Math" charset="0"/>
                        <a:cs typeface="Cambria Math" charset="0"/>
                      </a:rPr>
                      <m:t>𝒪</m:t>
                    </m:r>
                    <m:d>
                      <m:dPr>
                        <m:ctrlPr>
                          <a:rPr lang="en-US" i="1">
                            <a:latin typeface="Cambria Math" panose="02040503050406030204" pitchFamily="18" charset="0"/>
                            <a:ea typeface="Cambria Math" charset="0"/>
                            <a:cs typeface="Cambria Math" charset="0"/>
                          </a:rPr>
                        </m:ctrlPr>
                      </m:dPr>
                      <m:e>
                        <m:r>
                          <a:rPr lang="en-US" b="0" i="1" smtClean="0">
                            <a:latin typeface="Cambria Math" charset="0"/>
                            <a:ea typeface="Cambria Math" charset="0"/>
                            <a:cs typeface="Cambria Math" charset="0"/>
                          </a:rPr>
                          <m:t>𝑏𝑚</m:t>
                        </m:r>
                      </m:e>
                    </m:d>
                    <m:r>
                      <a:rPr lang="en-US" b="0" i="0" smtClean="0">
                        <a:latin typeface="Cambria Math" charset="0"/>
                        <a:ea typeface="Cambria Math" charset="0"/>
                        <a:cs typeface="Cambria Math" charset="0"/>
                      </a:rPr>
                      <m:t>,</m:t>
                    </m:r>
                  </m:oMath>
                </a14:m>
                <a:r>
                  <a:rPr lang="en-US" dirty="0"/>
                  <a:t> b – branching factor, m - max depth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07007"/>
                <a:ext cx="10515600" cy="5032375"/>
              </a:xfrm>
              <a:blipFill>
                <a:blip r:embed="rId2"/>
                <a:stretch>
                  <a:fillRect l="-1043" t="-2058" r="-290"/>
                </a:stretch>
              </a:blipFill>
            </p:spPr>
            <p:txBody>
              <a:bodyPr/>
              <a:lstStyle/>
              <a:p>
                <a:r>
                  <a:rPr lang="en-US">
                    <a:noFill/>
                  </a:rPr>
                  <a:t> </a:t>
                </a:r>
              </a:p>
            </p:txBody>
          </p:sp>
        </mc:Fallback>
      </mc:AlternateContent>
    </p:spTree>
    <p:extLst>
      <p:ext uri="{BB962C8B-B14F-4D97-AF65-F5344CB8AC3E}">
        <p14:creationId xmlns:p14="http://schemas.microsoft.com/office/powerpoint/2010/main" val="38423132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Depth Limited Search (DLS)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Running DFS with a predetermined depth limit l</a:t>
                </a:r>
              </a:p>
              <a:p>
                <a:endParaRPr lang="en-US" dirty="0"/>
              </a:p>
              <a:p>
                <a:r>
                  <a:rPr lang="en-US" dirty="0"/>
                  <a:t>Completeness: No, cannot guarantee a goal if l &lt; d</a:t>
                </a:r>
              </a:p>
              <a:p>
                <a:r>
                  <a:rPr lang="en-US" dirty="0"/>
                  <a:t>Optimal: No</a:t>
                </a:r>
              </a:p>
              <a:p>
                <a:r>
                  <a:rPr lang="en-US" dirty="0"/>
                  <a:t>Time complexity: </a:t>
                </a:r>
                <a14:m>
                  <m:oMath xmlns:m="http://schemas.openxmlformats.org/officeDocument/2006/math">
                    <m:r>
                      <a:rPr lang="en-US" i="1">
                        <a:latin typeface="Cambria Math" charset="0"/>
                        <a:ea typeface="Cambria Math" charset="0"/>
                        <a:cs typeface="Cambria Math" charset="0"/>
                      </a:rPr>
                      <m:t>𝒪</m:t>
                    </m:r>
                    <m:r>
                      <a:rPr lang="en-US" i="1">
                        <a:latin typeface="Cambria Math" charset="0"/>
                        <a:ea typeface="Cambria Math" charset="0"/>
                        <a:cs typeface="Cambria Math" charset="0"/>
                      </a:rPr>
                      <m:t>(</m:t>
                    </m:r>
                    <m:sSup>
                      <m:sSupPr>
                        <m:ctrlPr>
                          <a:rPr lang="en-US" i="1">
                            <a:latin typeface="Cambria Math" panose="02040503050406030204" pitchFamily="18" charset="0"/>
                            <a:ea typeface="Cambria Math" charset="0"/>
                            <a:cs typeface="Cambria Math" charset="0"/>
                          </a:rPr>
                        </m:ctrlPr>
                      </m:sSupPr>
                      <m:e>
                        <m:r>
                          <a:rPr lang="en-US" i="1">
                            <a:latin typeface="Cambria Math" charset="0"/>
                            <a:ea typeface="Cambria Math" charset="0"/>
                            <a:cs typeface="Cambria Math" charset="0"/>
                          </a:rPr>
                          <m:t>𝑏</m:t>
                        </m:r>
                      </m:e>
                      <m:sup>
                        <m:r>
                          <a:rPr lang="en-US" b="0" i="1" smtClean="0">
                            <a:latin typeface="Cambria Math" charset="0"/>
                            <a:ea typeface="Cambria Math" charset="0"/>
                            <a:cs typeface="Cambria Math" charset="0"/>
                          </a:rPr>
                          <m:t>𝑙</m:t>
                        </m:r>
                      </m:sup>
                    </m:sSup>
                    <m:r>
                      <a:rPr lang="en-US" i="1">
                        <a:latin typeface="Cambria Math" charset="0"/>
                        <a:ea typeface="Cambria Math" charset="0"/>
                        <a:cs typeface="Cambria Math" charset="0"/>
                      </a:rPr>
                      <m:t>)</m:t>
                    </m:r>
                  </m:oMath>
                </a14:m>
                <a:endParaRPr lang="en-US" dirty="0"/>
              </a:p>
              <a:p>
                <a:r>
                  <a:rPr lang="en-US" dirty="0"/>
                  <a:t>Space Complexity: </a:t>
                </a:r>
                <a14:m>
                  <m:oMath xmlns:m="http://schemas.openxmlformats.org/officeDocument/2006/math">
                    <m:r>
                      <a:rPr lang="en-US" i="1">
                        <a:latin typeface="Cambria Math" charset="0"/>
                        <a:ea typeface="Cambria Math" charset="0"/>
                        <a:cs typeface="Cambria Math" charset="0"/>
                      </a:rPr>
                      <m:t>𝒪</m:t>
                    </m:r>
                    <m:d>
                      <m:dPr>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𝑏</m:t>
                        </m:r>
                        <m:r>
                          <a:rPr lang="en-US" b="0" i="1" smtClean="0">
                            <a:latin typeface="Cambria Math" panose="02040503050406030204" pitchFamily="18" charset="0"/>
                            <a:ea typeface="Cambria Math" charset="0"/>
                            <a:cs typeface="Cambria Math" charset="0"/>
                          </a:rPr>
                          <m:t>𝑙</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06" t="-1095"/>
                </a:stretch>
              </a:blipFill>
            </p:spPr>
            <p:txBody>
              <a:bodyPr/>
              <a:lstStyle/>
              <a:p>
                <a:r>
                  <a:rPr lang="en-US">
                    <a:noFill/>
                  </a:rPr>
                  <a:t> </a:t>
                </a:r>
              </a:p>
            </p:txBody>
          </p:sp>
        </mc:Fallback>
      </mc:AlternateContent>
    </p:spTree>
    <p:extLst>
      <p:ext uri="{BB962C8B-B14F-4D97-AF65-F5344CB8AC3E}">
        <p14:creationId xmlns:p14="http://schemas.microsoft.com/office/powerpoint/2010/main" val="335886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Problem Solving Agents</a:t>
            </a:r>
          </a:p>
        </p:txBody>
      </p:sp>
      <p:sp>
        <p:nvSpPr>
          <p:cNvPr id="3" name="Content Placeholder 2"/>
          <p:cNvSpPr>
            <a:spLocks noGrp="1"/>
          </p:cNvSpPr>
          <p:nvPr>
            <p:ph idx="1"/>
          </p:nvPr>
        </p:nvSpPr>
        <p:spPr/>
        <p:txBody>
          <a:bodyPr/>
          <a:lstStyle/>
          <a:p>
            <a:r>
              <a:rPr lang="en-US" dirty="0">
                <a:solidFill>
                  <a:srgbClr val="002060"/>
                </a:solidFill>
              </a:rPr>
              <a:t>Agent is holidaying in Arad.</a:t>
            </a:r>
          </a:p>
          <a:p>
            <a:r>
              <a:rPr lang="en-US" dirty="0">
                <a:solidFill>
                  <a:srgbClr val="002060"/>
                </a:solidFill>
              </a:rPr>
              <a:t>Many factors in its performance measure</a:t>
            </a:r>
          </a:p>
          <a:p>
            <a:pPr lvl="1"/>
            <a:r>
              <a:rPr lang="en-US" dirty="0">
                <a:solidFill>
                  <a:srgbClr val="002060"/>
                </a:solidFill>
              </a:rPr>
              <a:t>Tour the famous places</a:t>
            </a:r>
          </a:p>
          <a:p>
            <a:pPr lvl="1"/>
            <a:r>
              <a:rPr lang="en-US" dirty="0">
                <a:solidFill>
                  <a:srgbClr val="002060"/>
                </a:solidFill>
              </a:rPr>
              <a:t>Try local cuisine</a:t>
            </a:r>
          </a:p>
          <a:p>
            <a:pPr lvl="1"/>
            <a:r>
              <a:rPr lang="en-US" dirty="0">
                <a:solidFill>
                  <a:srgbClr val="002060"/>
                </a:solidFill>
              </a:rPr>
              <a:t>Souvenir Shopping</a:t>
            </a:r>
          </a:p>
        </p:txBody>
      </p:sp>
    </p:spTree>
    <p:extLst>
      <p:ext uri="{BB962C8B-B14F-4D97-AF65-F5344CB8AC3E}">
        <p14:creationId xmlns:p14="http://schemas.microsoft.com/office/powerpoint/2010/main" val="704024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DE0F-D112-4C79-9331-06B84B066B70}"/>
              </a:ext>
            </a:extLst>
          </p:cNvPr>
          <p:cNvSpPr>
            <a:spLocks noGrp="1"/>
          </p:cNvSpPr>
          <p:nvPr>
            <p:ph type="title"/>
          </p:nvPr>
        </p:nvSpPr>
        <p:spPr/>
        <p:txBody>
          <a:bodyPr/>
          <a:lstStyle/>
          <a:p>
            <a:r>
              <a:rPr lang="en-US" dirty="0">
                <a:solidFill>
                  <a:srgbClr val="002060"/>
                </a:solidFill>
              </a:rPr>
              <a:t>Iterative Deepening Depth First Search (IDS</a:t>
            </a:r>
            <a:endParaRPr lang="en-US" dirty="0"/>
          </a:p>
        </p:txBody>
      </p:sp>
      <p:pic>
        <p:nvPicPr>
          <p:cNvPr id="8" name="Content Placeholder 7">
            <a:extLst>
              <a:ext uri="{FF2B5EF4-FFF2-40B4-BE49-F238E27FC236}">
                <a16:creationId xmlns:a16="http://schemas.microsoft.com/office/drawing/2014/main" id="{BBFBD5E9-2CB8-4669-8E68-F74F26AED8BF}"/>
              </a:ext>
            </a:extLst>
          </p:cNvPr>
          <p:cNvPicPr>
            <a:picLocks noGrp="1" noChangeAspect="1"/>
          </p:cNvPicPr>
          <p:nvPr>
            <p:ph idx="1"/>
          </p:nvPr>
        </p:nvPicPr>
        <p:blipFill>
          <a:blip r:embed="rId2"/>
          <a:stretch>
            <a:fillRect/>
          </a:stretch>
        </p:blipFill>
        <p:spPr>
          <a:xfrm>
            <a:off x="203200" y="1328676"/>
            <a:ext cx="10415124" cy="2644303"/>
          </a:xfrm>
          <a:prstGeom prst="rect">
            <a:avLst/>
          </a:prstGeom>
        </p:spPr>
      </p:pic>
    </p:spTree>
    <p:extLst>
      <p:ext uri="{BB962C8B-B14F-4D97-AF65-F5344CB8AC3E}">
        <p14:creationId xmlns:p14="http://schemas.microsoft.com/office/powerpoint/2010/main" val="24586659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9500358" cy="838200"/>
          </a:xfrm>
        </p:spPr>
        <p:txBody>
          <a:bodyPr/>
          <a:lstStyle/>
          <a:p>
            <a:r>
              <a:rPr lang="en-US" dirty="0">
                <a:solidFill>
                  <a:srgbClr val="002060"/>
                </a:solidFill>
              </a:rPr>
              <a:t>Iterative Deepening Depth First Search (IDS)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38769"/>
                <a:ext cx="10515600" cy="4669768"/>
              </a:xfrm>
            </p:spPr>
            <p:txBody>
              <a:bodyPr>
                <a:normAutofit fontScale="77500" lnSpcReduction="20000"/>
              </a:bodyPr>
              <a:lstStyle/>
              <a:p>
                <a:r>
                  <a:rPr lang="en-US" dirty="0"/>
                  <a:t>Run Depth Limited Search (DLS) by gradually increasing the limit l </a:t>
                </a:r>
              </a:p>
              <a:p>
                <a:pPr lvl="1"/>
                <a:r>
                  <a:rPr lang="en-US" dirty="0"/>
                  <a:t>First with l=1, then l=2, l=3 and so on – until goal is found</a:t>
                </a:r>
              </a:p>
              <a:p>
                <a:pPr lvl="1"/>
                <a:endParaRPr lang="en-US" dirty="0"/>
              </a:p>
              <a:p>
                <a:r>
                  <a:rPr lang="en-US" dirty="0"/>
                  <a:t>Its is a combination of Depth First Search + Breadth First Search</a:t>
                </a:r>
              </a:p>
              <a:p>
                <a:endParaRPr lang="en-US" dirty="0"/>
              </a:p>
              <a:p>
                <a:r>
                  <a:rPr lang="en-US" dirty="0"/>
                  <a:t>Like DFS, memory requirement is a modest </a:t>
                </a:r>
                <a14:m>
                  <m:oMath xmlns:m="http://schemas.openxmlformats.org/officeDocument/2006/math">
                    <m:r>
                      <a:rPr lang="en-US" i="1">
                        <a:latin typeface="Cambria Math" charset="0"/>
                        <a:ea typeface="Cambria Math" charset="0"/>
                        <a:cs typeface="Cambria Math" charset="0"/>
                      </a:rPr>
                      <m:t>𝒪</m:t>
                    </m:r>
                    <m:d>
                      <m:dPr>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𝑏</m:t>
                        </m:r>
                        <m:r>
                          <a:rPr lang="en-US" b="0" i="1" smtClean="0">
                            <a:latin typeface="Cambria Math" charset="0"/>
                            <a:ea typeface="Cambria Math" charset="0"/>
                            <a:cs typeface="Cambria Math" charset="0"/>
                          </a:rPr>
                          <m:t>𝑑</m:t>
                        </m:r>
                      </m:e>
                    </m:d>
                  </m:oMath>
                </a14:m>
                <a:r>
                  <a:rPr lang="en-US" dirty="0"/>
                  <a:t> where d is the depth of shallowest goal</a:t>
                </a:r>
              </a:p>
              <a:p>
                <a:pPr marL="0" indent="0">
                  <a:buNone/>
                </a:pPr>
                <a:r>
                  <a:rPr lang="en-US" dirty="0"/>
                  <a:t>    Reason: DLS with l=1; space requirement is b</a:t>
                </a:r>
              </a:p>
              <a:p>
                <a:pPr marL="0" indent="0">
                  <a:buNone/>
                </a:pPr>
                <a:r>
                  <a:rPr lang="en-US" dirty="0"/>
                  <a:t>                   DLS with l=2. space requirement is </a:t>
                </a:r>
                <a:r>
                  <a:rPr lang="en-US" dirty="0" err="1"/>
                  <a:t>b+b</a:t>
                </a:r>
                <a:r>
                  <a:rPr lang="en-US" dirty="0"/>
                  <a:t>=2b</a:t>
                </a:r>
              </a:p>
              <a:p>
                <a:pPr marL="0" indent="0">
                  <a:buNone/>
                </a:pPr>
                <a:r>
                  <a:rPr lang="en-US" dirty="0"/>
                  <a:t>                   DLS  with l=d, space requirement is b*d=bd</a:t>
                </a:r>
              </a:p>
              <a:p>
                <a:pPr marL="0" indent="0">
                  <a:buNone/>
                </a:pPr>
                <a:r>
                  <a:rPr lang="en-US" dirty="0"/>
                  <a:t>    </a:t>
                </a:r>
              </a:p>
              <a:p>
                <a:r>
                  <a:rPr lang="en-US" dirty="0"/>
                  <a:t>Like BFS</a:t>
                </a:r>
              </a:p>
              <a:p>
                <a:pPr lvl="1"/>
                <a:r>
                  <a:rPr lang="en-US" dirty="0"/>
                  <a:t>Complete when branching factor is finite</a:t>
                </a:r>
              </a:p>
              <a:p>
                <a:pPr lvl="1"/>
                <a:r>
                  <a:rPr lang="en-US" dirty="0"/>
                  <a:t>Guarantee for goal node of minimum depth</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38769"/>
                <a:ext cx="10515600" cy="4669768"/>
              </a:xfrm>
              <a:blipFill>
                <a:blip r:embed="rId2"/>
                <a:stretch>
                  <a:fillRect l="-696" t="-2219"/>
                </a:stretch>
              </a:blipFill>
            </p:spPr>
            <p:txBody>
              <a:bodyPr/>
              <a:lstStyle/>
              <a:p>
                <a:r>
                  <a:rPr lang="en-US">
                    <a:noFill/>
                  </a:rPr>
                  <a:t> </a:t>
                </a:r>
              </a:p>
            </p:txBody>
          </p:sp>
        </mc:Fallback>
      </mc:AlternateContent>
    </p:spTree>
    <p:extLst>
      <p:ext uri="{BB962C8B-B14F-4D97-AF65-F5344CB8AC3E}">
        <p14:creationId xmlns:p14="http://schemas.microsoft.com/office/powerpoint/2010/main" val="23149012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17" y="152400"/>
            <a:ext cx="9309289" cy="838200"/>
          </a:xfrm>
        </p:spPr>
        <p:txBody>
          <a:bodyPr/>
          <a:lstStyle/>
          <a:p>
            <a:r>
              <a:rPr lang="en-US" dirty="0">
                <a:solidFill>
                  <a:srgbClr val="002060"/>
                </a:solidFill>
              </a:rPr>
              <a:t>Iterative Deepening Depth First Search (IDS)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83608" y="1361593"/>
                <a:ext cx="10515600" cy="4717066"/>
              </a:xfrm>
            </p:spPr>
            <p:txBody>
              <a:bodyPr>
                <a:normAutofit lnSpcReduction="10000"/>
              </a:bodyPr>
              <a:lstStyle/>
              <a:p>
                <a:r>
                  <a:rPr lang="en-US" dirty="0"/>
                  <a:t>Time Complexity:</a:t>
                </a:r>
              </a:p>
              <a:p>
                <a:pPr lvl="1"/>
                <a:r>
                  <a:rPr lang="en-US" dirty="0"/>
                  <a:t>Appears that IDS is generating a lot of nodes multiple times</a:t>
                </a:r>
              </a:p>
              <a:p>
                <a:pPr lvl="1"/>
                <a:r>
                  <a:rPr lang="en-US" dirty="0"/>
                  <a:t>However, most of nodes are present in the lower levels which are not repeated often</a:t>
                </a:r>
              </a:p>
              <a:p>
                <a:pPr lvl="1"/>
                <a:r>
                  <a:rPr lang="en-US" dirty="0"/>
                  <a:t>Generation of nodes</a:t>
                </a:r>
              </a:p>
              <a:p>
                <a:pPr lvl="2"/>
                <a:r>
                  <a:rPr lang="en-US" dirty="0"/>
                  <a:t>At level 1 - b nodes generated d times – (d)b</a:t>
                </a:r>
              </a:p>
              <a:p>
                <a:pPr lvl="2"/>
                <a:r>
                  <a:rPr lang="en-US" dirty="0"/>
                  <a:t>At level 2 – b</a:t>
                </a:r>
                <a:r>
                  <a:rPr lang="en-US" baseline="30000" dirty="0"/>
                  <a:t>2</a:t>
                </a:r>
                <a:r>
                  <a:rPr lang="en-US" dirty="0"/>
                  <a:t> nodes generated d-1 times – (d-1)b</a:t>
                </a:r>
                <a:r>
                  <a:rPr lang="en-US" baseline="30000" dirty="0"/>
                  <a:t>2</a:t>
                </a:r>
              </a:p>
              <a:p>
                <a:pPr lvl="2"/>
                <a:r>
                  <a:rPr lang="en-US" dirty="0"/>
                  <a:t>At level d – </a:t>
                </a:r>
                <a:r>
                  <a:rPr lang="en-US" dirty="0" err="1"/>
                  <a:t>b</a:t>
                </a:r>
                <a:r>
                  <a:rPr lang="en-US" baseline="30000" dirty="0" err="1"/>
                  <a:t>d</a:t>
                </a:r>
                <a:r>
                  <a:rPr lang="en-US" dirty="0"/>
                  <a:t> nodes generated once – (1) </a:t>
                </a:r>
                <a:r>
                  <a:rPr lang="en-US" dirty="0" err="1"/>
                  <a:t>b</a:t>
                </a:r>
                <a:r>
                  <a:rPr lang="en-US" baseline="30000" dirty="0" err="1"/>
                  <a:t>d</a:t>
                </a:r>
                <a:endParaRPr lang="en-US" baseline="30000" dirty="0"/>
              </a:p>
              <a:p>
                <a:pPr lvl="2"/>
                <a:endParaRPr lang="en-US" dirty="0"/>
              </a:p>
              <a:p>
                <a:pPr lvl="1"/>
                <a:r>
                  <a:rPr lang="en-US" dirty="0"/>
                  <a:t>Time Complexity N(IDS) = </a:t>
                </a:r>
                <a14:m>
                  <m:oMath xmlns:m="http://schemas.openxmlformats.org/officeDocument/2006/math">
                    <m:r>
                      <a:rPr lang="en-US" i="1">
                        <a:latin typeface="Cambria Math" charset="0"/>
                        <a:ea typeface="Cambria Math" charset="0"/>
                        <a:cs typeface="Cambria Math" charset="0"/>
                      </a:rPr>
                      <m:t>𝒪</m:t>
                    </m:r>
                    <m:r>
                      <a:rPr lang="en-US" i="1">
                        <a:latin typeface="Cambria Math" charset="0"/>
                        <a:ea typeface="Cambria Math" charset="0"/>
                        <a:cs typeface="Cambria Math" charset="0"/>
                      </a:rPr>
                      <m:t>(</m:t>
                    </m:r>
                    <m:sSup>
                      <m:sSupPr>
                        <m:ctrlPr>
                          <a:rPr lang="en-US" i="1">
                            <a:latin typeface="Cambria Math" panose="02040503050406030204" pitchFamily="18" charset="0"/>
                            <a:ea typeface="Cambria Math" charset="0"/>
                            <a:cs typeface="Cambria Math" charset="0"/>
                          </a:rPr>
                        </m:ctrlPr>
                      </m:sSupPr>
                      <m:e>
                        <m:r>
                          <a:rPr lang="en-US" i="1">
                            <a:latin typeface="Cambria Math" charset="0"/>
                            <a:ea typeface="Cambria Math" charset="0"/>
                            <a:cs typeface="Cambria Math" charset="0"/>
                          </a:rPr>
                          <m:t>𝑏</m:t>
                        </m:r>
                      </m:e>
                      <m:sup>
                        <m:r>
                          <a:rPr lang="en-US" i="1">
                            <a:latin typeface="Cambria Math" charset="0"/>
                            <a:ea typeface="Cambria Math" charset="0"/>
                            <a:cs typeface="Cambria Math" charset="0"/>
                          </a:rPr>
                          <m:t>𝑑</m:t>
                        </m:r>
                      </m:sup>
                    </m:sSup>
                    <m:r>
                      <a:rPr lang="en-US" i="1">
                        <a:latin typeface="Cambria Math" charset="0"/>
                        <a:ea typeface="Cambria Math" charset="0"/>
                        <a:cs typeface="Cambria Math" charset="0"/>
                      </a:rPr>
                      <m:t>)</m:t>
                    </m:r>
                  </m:oMath>
                </a14:m>
                <a:r>
                  <a:rPr lang="en-US" dirty="0"/>
                  <a:t>  slightly more than BFS or DFS</a:t>
                </a:r>
              </a:p>
              <a:p>
                <a:r>
                  <a:rPr lang="en-US" dirty="0"/>
                  <a:t>IDS is the preferred uninformed search method when search space is large and depth is unknown</a:t>
                </a:r>
              </a:p>
              <a:p>
                <a:pPr lvl="2"/>
                <a:endParaRPr lang="en-US" sz="2200" baseline="30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83608" y="1361593"/>
                <a:ext cx="10515600" cy="4717066"/>
              </a:xfrm>
              <a:blipFill>
                <a:blip r:embed="rId2"/>
                <a:stretch>
                  <a:fillRect l="-1043" t="-2196" b="-1421"/>
                </a:stretch>
              </a:blipFill>
            </p:spPr>
            <p:txBody>
              <a:bodyPr/>
              <a:lstStyle/>
              <a:p>
                <a:r>
                  <a:rPr lang="en-US">
                    <a:noFill/>
                  </a:rPr>
                  <a:t> </a:t>
                </a:r>
              </a:p>
            </p:txBody>
          </p:sp>
        </mc:Fallback>
      </mc:AlternateContent>
    </p:spTree>
    <p:extLst>
      <p:ext uri="{BB962C8B-B14F-4D97-AF65-F5344CB8AC3E}">
        <p14:creationId xmlns:p14="http://schemas.microsoft.com/office/powerpoint/2010/main" val="35101821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9577" y="365125"/>
            <a:ext cx="6641429" cy="6367895"/>
          </a:xfrm>
        </p:spPr>
      </p:pic>
    </p:spTree>
    <p:extLst>
      <p:ext uri="{BB962C8B-B14F-4D97-AF65-F5344CB8AC3E}">
        <p14:creationId xmlns:p14="http://schemas.microsoft.com/office/powerpoint/2010/main" val="15731071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EC6F-8DFA-4313-BDCC-F70E7F8AC71E}"/>
              </a:ext>
            </a:extLst>
          </p:cNvPr>
          <p:cNvSpPr>
            <a:spLocks noGrp="1"/>
          </p:cNvSpPr>
          <p:nvPr>
            <p:ph type="title"/>
          </p:nvPr>
        </p:nvSpPr>
        <p:spPr/>
        <p:txBody>
          <a:bodyPr/>
          <a:lstStyle/>
          <a:p>
            <a:r>
              <a:rPr lang="en-US" dirty="0"/>
              <a:t>Uniform Cost Search</a:t>
            </a:r>
          </a:p>
        </p:txBody>
      </p:sp>
      <p:sp>
        <p:nvSpPr>
          <p:cNvPr id="3" name="Content Placeholder 2">
            <a:extLst>
              <a:ext uri="{FF2B5EF4-FFF2-40B4-BE49-F238E27FC236}">
                <a16:creationId xmlns:a16="http://schemas.microsoft.com/office/drawing/2014/main" id="{43618BDF-56B9-41F6-A991-26F454F4CFAC}"/>
              </a:ext>
            </a:extLst>
          </p:cNvPr>
          <p:cNvSpPr>
            <a:spLocks noGrp="1"/>
          </p:cNvSpPr>
          <p:nvPr>
            <p:ph idx="1"/>
          </p:nvPr>
        </p:nvSpPr>
        <p:spPr/>
        <p:txBody>
          <a:bodyPr/>
          <a:lstStyle/>
          <a:p>
            <a:pPr marL="88900" marR="97155">
              <a:spcBef>
                <a:spcPts val="910"/>
              </a:spcBef>
              <a:spcAft>
                <a:spcPts val="0"/>
              </a:spcAft>
            </a:pPr>
            <a:r>
              <a:rPr lang="en-US" sz="1800" dirty="0">
                <a:effectLst/>
                <a:latin typeface="Times New Roman" panose="02020603050405020304" pitchFamily="18" charset="0"/>
                <a:ea typeface="Times New Roman" panose="02020603050405020304" pitchFamily="18" charset="0"/>
              </a:rPr>
              <a:t>This algorithm is by Dijkstra [1959]. The algorithm expands nodes in the order of their cost from the source.</a:t>
            </a:r>
          </a:p>
          <a:p>
            <a:pPr marL="0" marR="74295"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74295"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88900" marR="7366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In uniform cost search the newly generated nodes are put in OPEN according to their  path costs. This ensures that when a node is selected for expansion it is a node with the cheapest cost among the nodes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OPEN.</a:t>
            </a:r>
          </a:p>
          <a:p>
            <a:pPr marL="88900" marR="73660" algn="just">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0" marR="7366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88900" marR="7239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Let g(n) = cost of the path from the start node to the current node n. Sort nodes by increasing value of g.</a:t>
            </a:r>
          </a:p>
          <a:p>
            <a:endParaRPr lang="en-US" dirty="0"/>
          </a:p>
        </p:txBody>
      </p:sp>
    </p:spTree>
    <p:extLst>
      <p:ext uri="{BB962C8B-B14F-4D97-AF65-F5344CB8AC3E}">
        <p14:creationId xmlns:p14="http://schemas.microsoft.com/office/powerpoint/2010/main" val="23563364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Uniform Cost Search</a:t>
            </a:r>
          </a:p>
        </p:txBody>
      </p:sp>
      <p:sp>
        <p:nvSpPr>
          <p:cNvPr id="3" name="Content Placeholder 2"/>
          <p:cNvSpPr>
            <a:spLocks noGrp="1"/>
          </p:cNvSpPr>
          <p:nvPr>
            <p:ph idx="1"/>
          </p:nvPr>
        </p:nvSpPr>
        <p:spPr/>
        <p:txBody>
          <a:bodyPr/>
          <a:lstStyle/>
          <a:p>
            <a:r>
              <a:rPr lang="en-US" dirty="0"/>
              <a:t>Instead of expanding the shallowest node, Uniform-Cost search expands the node n with the lowest path cost g(n)</a:t>
            </a:r>
          </a:p>
          <a:p>
            <a:endParaRPr lang="en-US" dirty="0"/>
          </a:p>
          <a:p>
            <a:r>
              <a:rPr lang="en-US" dirty="0"/>
              <a:t>Sorting the Frontier as a priority queue ordered by g(n)</a:t>
            </a:r>
          </a:p>
          <a:p>
            <a:endParaRPr lang="en-US" dirty="0"/>
          </a:p>
          <a:p>
            <a:r>
              <a:rPr lang="en-US" dirty="0"/>
              <a:t>Goal test is applied during expansion</a:t>
            </a:r>
          </a:p>
          <a:p>
            <a:pPr lvl="1"/>
            <a:r>
              <a:rPr lang="en-US" dirty="0"/>
              <a:t>The goal node if generated may not be on the optimal path</a:t>
            </a:r>
          </a:p>
          <a:p>
            <a:pPr lvl="1"/>
            <a:r>
              <a:rPr lang="en-US" dirty="0"/>
              <a:t>Find a better path to a node on the Frontier</a:t>
            </a:r>
          </a:p>
        </p:txBody>
      </p:sp>
    </p:spTree>
    <p:extLst>
      <p:ext uri="{BB962C8B-B14F-4D97-AF65-F5344CB8AC3E}">
        <p14:creationId xmlns:p14="http://schemas.microsoft.com/office/powerpoint/2010/main" val="714309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Uniform Cost Search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58261"/>
            <a:ext cx="5143500" cy="3213100"/>
          </a:xfrm>
        </p:spPr>
      </p:pic>
      <p:sp>
        <p:nvSpPr>
          <p:cNvPr id="5" name="TextBox 4"/>
          <p:cNvSpPr txBox="1"/>
          <p:nvPr/>
        </p:nvSpPr>
        <p:spPr>
          <a:xfrm>
            <a:off x="1245476" y="5754414"/>
            <a:ext cx="3170740" cy="769441"/>
          </a:xfrm>
          <a:prstGeom prst="rect">
            <a:avLst/>
          </a:prstGeom>
          <a:noFill/>
        </p:spPr>
        <p:txBody>
          <a:bodyPr wrap="none" rtlCol="0">
            <a:spAutoFit/>
          </a:bodyPr>
          <a:lstStyle/>
          <a:p>
            <a:r>
              <a:rPr lang="en-US" sz="2200" dirty="0"/>
              <a:t>Initial State: 	Sibiu</a:t>
            </a:r>
          </a:p>
          <a:p>
            <a:r>
              <a:rPr lang="en-US" sz="2200" dirty="0"/>
              <a:t>Goal State: 	Bucharest</a:t>
            </a:r>
          </a:p>
        </p:txBody>
      </p:sp>
      <p:sp>
        <p:nvSpPr>
          <p:cNvPr id="6" name="TextBox 5"/>
          <p:cNvSpPr txBox="1"/>
          <p:nvPr/>
        </p:nvSpPr>
        <p:spPr>
          <a:xfrm>
            <a:off x="6668814" y="1813034"/>
            <a:ext cx="5037598" cy="2862322"/>
          </a:xfrm>
          <a:prstGeom prst="rect">
            <a:avLst/>
          </a:prstGeom>
          <a:noFill/>
        </p:spPr>
        <p:txBody>
          <a:bodyPr wrap="none" rtlCol="0">
            <a:spAutoFit/>
          </a:bodyPr>
          <a:lstStyle/>
          <a:p>
            <a:r>
              <a:rPr lang="en-US" dirty="0"/>
              <a:t>Current State: 	Sibiu</a:t>
            </a:r>
          </a:p>
          <a:p>
            <a:endParaRPr lang="en-US" dirty="0"/>
          </a:p>
          <a:p>
            <a:r>
              <a:rPr lang="en-US" dirty="0"/>
              <a:t>Frontier: 		[]</a:t>
            </a:r>
          </a:p>
          <a:p>
            <a:endParaRPr lang="en-US" dirty="0"/>
          </a:p>
          <a:p>
            <a:r>
              <a:rPr lang="en-US" dirty="0"/>
              <a:t>Step: 		Expand Sibiu </a:t>
            </a:r>
            <a:r>
              <a:rPr lang="en-US" dirty="0">
                <a:sym typeface="Wingdings"/>
              </a:rPr>
              <a:t> </a:t>
            </a:r>
          </a:p>
          <a:p>
            <a:endParaRPr lang="en-US" dirty="0">
              <a:sym typeface="Wingdings"/>
            </a:endParaRPr>
          </a:p>
          <a:p>
            <a:r>
              <a:rPr lang="en-US" dirty="0">
                <a:sym typeface="Wingdings"/>
              </a:rPr>
              <a:t>Result:		Generates (“</a:t>
            </a:r>
            <a:r>
              <a:rPr lang="en-US" dirty="0" err="1">
                <a:sym typeface="Wingdings"/>
              </a:rPr>
              <a:t>Rimnicu</a:t>
            </a:r>
            <a:r>
              <a:rPr lang="en-US" dirty="0">
                <a:sym typeface="Wingdings"/>
              </a:rPr>
              <a:t> </a:t>
            </a:r>
            <a:r>
              <a:rPr lang="en-US" dirty="0" err="1">
                <a:sym typeface="Wingdings"/>
              </a:rPr>
              <a:t>Vilcea</a:t>
            </a:r>
            <a:r>
              <a:rPr lang="en-US" dirty="0">
                <a:sym typeface="Wingdings"/>
              </a:rPr>
              <a:t>” 80)</a:t>
            </a:r>
          </a:p>
          <a:p>
            <a:r>
              <a:rPr lang="en-US" dirty="0">
                <a:sym typeface="Wingdings"/>
              </a:rPr>
              <a:t>			 (“</a:t>
            </a:r>
            <a:r>
              <a:rPr lang="en-US" dirty="0" err="1">
                <a:sym typeface="Wingdings"/>
              </a:rPr>
              <a:t>Fagaras</a:t>
            </a:r>
            <a:r>
              <a:rPr lang="en-US" dirty="0">
                <a:sym typeface="Wingdings"/>
              </a:rPr>
              <a:t>”, 99)</a:t>
            </a:r>
          </a:p>
          <a:p>
            <a:r>
              <a:rPr lang="en-US" dirty="0">
                <a:sym typeface="Wingdings"/>
              </a:rPr>
              <a:t>		Add to Frontier</a:t>
            </a:r>
          </a:p>
          <a:p>
            <a:r>
              <a:rPr lang="en-US" dirty="0">
                <a:sym typeface="Wingdings"/>
              </a:rPr>
              <a:t>		</a:t>
            </a:r>
            <a:endParaRPr lang="en-US" dirty="0"/>
          </a:p>
        </p:txBody>
      </p:sp>
    </p:spTree>
    <p:extLst>
      <p:ext uri="{BB962C8B-B14F-4D97-AF65-F5344CB8AC3E}">
        <p14:creationId xmlns:p14="http://schemas.microsoft.com/office/powerpoint/2010/main" val="32470075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Uniform Cost Search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58261"/>
            <a:ext cx="5143500" cy="3213100"/>
          </a:xfrm>
        </p:spPr>
      </p:pic>
      <p:sp>
        <p:nvSpPr>
          <p:cNvPr id="5" name="TextBox 4"/>
          <p:cNvSpPr txBox="1"/>
          <p:nvPr/>
        </p:nvSpPr>
        <p:spPr>
          <a:xfrm>
            <a:off x="1245476" y="5754414"/>
            <a:ext cx="3170740" cy="769441"/>
          </a:xfrm>
          <a:prstGeom prst="rect">
            <a:avLst/>
          </a:prstGeom>
          <a:noFill/>
        </p:spPr>
        <p:txBody>
          <a:bodyPr wrap="none" rtlCol="0">
            <a:spAutoFit/>
          </a:bodyPr>
          <a:lstStyle/>
          <a:p>
            <a:r>
              <a:rPr lang="en-US" sz="2200" dirty="0"/>
              <a:t>Initial State: 	Sibiu</a:t>
            </a:r>
          </a:p>
          <a:p>
            <a:r>
              <a:rPr lang="en-US" sz="2200" dirty="0"/>
              <a:t>Goal State: 	Bucharest</a:t>
            </a:r>
          </a:p>
        </p:txBody>
      </p:sp>
      <p:sp>
        <p:nvSpPr>
          <p:cNvPr id="6" name="TextBox 5"/>
          <p:cNvSpPr txBox="1"/>
          <p:nvPr/>
        </p:nvSpPr>
        <p:spPr>
          <a:xfrm>
            <a:off x="6668814" y="1813034"/>
            <a:ext cx="5406673" cy="2862322"/>
          </a:xfrm>
          <a:prstGeom prst="rect">
            <a:avLst/>
          </a:prstGeom>
          <a:noFill/>
        </p:spPr>
        <p:txBody>
          <a:bodyPr wrap="none" rtlCol="0">
            <a:spAutoFit/>
          </a:bodyPr>
          <a:lstStyle/>
          <a:p>
            <a:r>
              <a:rPr lang="en-US" dirty="0"/>
              <a:t>Current State: 	Sibiu</a:t>
            </a:r>
          </a:p>
          <a:p>
            <a:endParaRPr lang="en-US" dirty="0"/>
          </a:p>
          <a:p>
            <a:r>
              <a:rPr lang="en-US" dirty="0"/>
              <a:t>Frontier: 		[</a:t>
            </a:r>
            <a:r>
              <a:rPr lang="en-US" dirty="0">
                <a:sym typeface="Wingdings"/>
              </a:rPr>
              <a:t>(“</a:t>
            </a:r>
            <a:r>
              <a:rPr lang="en-US" dirty="0" err="1">
                <a:sym typeface="Wingdings"/>
              </a:rPr>
              <a:t>Rimnicu</a:t>
            </a:r>
            <a:r>
              <a:rPr lang="en-US" dirty="0">
                <a:sym typeface="Wingdings"/>
              </a:rPr>
              <a:t> </a:t>
            </a:r>
            <a:r>
              <a:rPr lang="en-US" dirty="0" err="1">
                <a:sym typeface="Wingdings"/>
              </a:rPr>
              <a:t>Vilcea</a:t>
            </a:r>
            <a:r>
              <a:rPr lang="en-US" dirty="0">
                <a:sym typeface="Wingdings"/>
              </a:rPr>
              <a:t>” 80)</a:t>
            </a:r>
          </a:p>
          <a:p>
            <a:r>
              <a:rPr lang="en-US" dirty="0">
                <a:sym typeface="Wingdings"/>
              </a:rPr>
              <a:t>	 	 (“</a:t>
            </a:r>
            <a:r>
              <a:rPr lang="en-US" dirty="0" err="1">
                <a:sym typeface="Wingdings"/>
              </a:rPr>
              <a:t>Fagaras</a:t>
            </a:r>
            <a:r>
              <a:rPr lang="en-US" dirty="0">
                <a:sym typeface="Wingdings"/>
              </a:rPr>
              <a:t>”, 99)</a:t>
            </a:r>
            <a:r>
              <a:rPr lang="en-US" dirty="0"/>
              <a:t>]</a:t>
            </a:r>
          </a:p>
          <a:p>
            <a:endParaRPr lang="en-US" dirty="0"/>
          </a:p>
          <a:p>
            <a:r>
              <a:rPr lang="en-US" dirty="0"/>
              <a:t>Step: 		Expand “</a:t>
            </a:r>
            <a:r>
              <a:rPr lang="en-US" dirty="0" err="1"/>
              <a:t>Rimnicu</a:t>
            </a:r>
            <a:r>
              <a:rPr lang="en-US" dirty="0"/>
              <a:t> </a:t>
            </a:r>
            <a:r>
              <a:rPr lang="en-US" dirty="0" err="1"/>
              <a:t>Vilcea</a:t>
            </a:r>
            <a:r>
              <a:rPr lang="en-US" dirty="0"/>
              <a:t>” (least cost)</a:t>
            </a:r>
            <a:endParaRPr lang="en-US" dirty="0">
              <a:sym typeface="Wingdings"/>
            </a:endParaRPr>
          </a:p>
          <a:p>
            <a:endParaRPr lang="en-US" dirty="0">
              <a:sym typeface="Wingdings"/>
            </a:endParaRPr>
          </a:p>
          <a:p>
            <a:r>
              <a:rPr lang="en-US" dirty="0">
                <a:sym typeface="Wingdings"/>
              </a:rPr>
              <a:t>Result:		Generates (“Pitesti”,  177)</a:t>
            </a:r>
          </a:p>
          <a:p>
            <a:r>
              <a:rPr lang="en-US" dirty="0">
                <a:sym typeface="Wingdings"/>
              </a:rPr>
              <a:t>		Add to Frontier</a:t>
            </a:r>
          </a:p>
          <a:p>
            <a:r>
              <a:rPr lang="en-US" dirty="0">
                <a:sym typeface="Wingdings"/>
              </a:rPr>
              <a:t>		</a:t>
            </a:r>
            <a:endParaRPr lang="en-US" dirty="0"/>
          </a:p>
        </p:txBody>
      </p:sp>
    </p:spTree>
    <p:extLst>
      <p:ext uri="{BB962C8B-B14F-4D97-AF65-F5344CB8AC3E}">
        <p14:creationId xmlns:p14="http://schemas.microsoft.com/office/powerpoint/2010/main" val="38692297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Uniform Cost Search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58261"/>
            <a:ext cx="5143500" cy="3213100"/>
          </a:xfrm>
        </p:spPr>
      </p:pic>
      <p:sp>
        <p:nvSpPr>
          <p:cNvPr id="5" name="TextBox 4"/>
          <p:cNvSpPr txBox="1"/>
          <p:nvPr/>
        </p:nvSpPr>
        <p:spPr>
          <a:xfrm>
            <a:off x="1245476" y="5754414"/>
            <a:ext cx="3170740" cy="769441"/>
          </a:xfrm>
          <a:prstGeom prst="rect">
            <a:avLst/>
          </a:prstGeom>
          <a:noFill/>
        </p:spPr>
        <p:txBody>
          <a:bodyPr wrap="none" rtlCol="0">
            <a:spAutoFit/>
          </a:bodyPr>
          <a:lstStyle/>
          <a:p>
            <a:r>
              <a:rPr lang="en-US" sz="2200" dirty="0"/>
              <a:t>Initial State: 	Sibiu</a:t>
            </a:r>
          </a:p>
          <a:p>
            <a:r>
              <a:rPr lang="en-US" sz="2200" dirty="0"/>
              <a:t>Goal State: 	Bucharest</a:t>
            </a:r>
          </a:p>
        </p:txBody>
      </p:sp>
      <p:sp>
        <p:nvSpPr>
          <p:cNvPr id="6" name="TextBox 5"/>
          <p:cNvSpPr txBox="1"/>
          <p:nvPr/>
        </p:nvSpPr>
        <p:spPr>
          <a:xfrm>
            <a:off x="6668814" y="1813034"/>
            <a:ext cx="5076967" cy="3693319"/>
          </a:xfrm>
          <a:prstGeom prst="rect">
            <a:avLst/>
          </a:prstGeom>
          <a:noFill/>
        </p:spPr>
        <p:txBody>
          <a:bodyPr wrap="none" rtlCol="0">
            <a:spAutoFit/>
          </a:bodyPr>
          <a:lstStyle/>
          <a:p>
            <a:r>
              <a:rPr lang="en-US" dirty="0"/>
              <a:t>Current State: 	</a:t>
            </a:r>
            <a:r>
              <a:rPr lang="en-US" dirty="0" err="1"/>
              <a:t>Rimnicu</a:t>
            </a:r>
            <a:r>
              <a:rPr lang="en-US" dirty="0"/>
              <a:t> </a:t>
            </a:r>
            <a:r>
              <a:rPr lang="en-US" dirty="0" err="1"/>
              <a:t>Vilcea</a:t>
            </a:r>
            <a:r>
              <a:rPr lang="en-US" dirty="0"/>
              <a:t> (not a Goal state)</a:t>
            </a:r>
          </a:p>
          <a:p>
            <a:endParaRPr lang="en-US" dirty="0"/>
          </a:p>
          <a:p>
            <a:r>
              <a:rPr lang="en-US" dirty="0"/>
              <a:t>Frontier: 		[</a:t>
            </a:r>
            <a:r>
              <a:rPr lang="en-US" dirty="0">
                <a:sym typeface="Wingdings"/>
              </a:rPr>
              <a:t> (“</a:t>
            </a:r>
            <a:r>
              <a:rPr lang="en-US" dirty="0" err="1">
                <a:sym typeface="Wingdings"/>
              </a:rPr>
              <a:t>Fagaras</a:t>
            </a:r>
            <a:r>
              <a:rPr lang="en-US" dirty="0">
                <a:sym typeface="Wingdings"/>
              </a:rPr>
              <a:t>”, 99)</a:t>
            </a:r>
          </a:p>
          <a:p>
            <a:r>
              <a:rPr lang="en-US" dirty="0">
                <a:sym typeface="Wingdings"/>
              </a:rPr>
              <a:t>		 (“Pitesti”, 177)</a:t>
            </a:r>
            <a:r>
              <a:rPr lang="en-US" dirty="0"/>
              <a:t>]</a:t>
            </a:r>
          </a:p>
          <a:p>
            <a:endParaRPr lang="en-US" dirty="0"/>
          </a:p>
          <a:p>
            <a:r>
              <a:rPr lang="en-US" dirty="0"/>
              <a:t>Step: 		Expand “</a:t>
            </a:r>
            <a:r>
              <a:rPr lang="en-US" dirty="0" err="1"/>
              <a:t>Fagaras</a:t>
            </a:r>
            <a:r>
              <a:rPr lang="en-US" dirty="0"/>
              <a:t>” (least cost)</a:t>
            </a:r>
            <a:endParaRPr lang="en-US" dirty="0">
              <a:sym typeface="Wingdings"/>
            </a:endParaRPr>
          </a:p>
          <a:p>
            <a:endParaRPr lang="en-US" dirty="0">
              <a:sym typeface="Wingdings"/>
            </a:endParaRPr>
          </a:p>
          <a:p>
            <a:r>
              <a:rPr lang="en-US" dirty="0">
                <a:sym typeface="Wingdings"/>
              </a:rPr>
              <a:t>Result:		Generates (“Bucharest”,  310)</a:t>
            </a:r>
          </a:p>
          <a:p>
            <a:r>
              <a:rPr lang="en-US" dirty="0">
                <a:sym typeface="Wingdings"/>
              </a:rPr>
              <a:t>		Add to Frontier </a:t>
            </a:r>
          </a:p>
          <a:p>
            <a:r>
              <a:rPr lang="en-US" dirty="0">
                <a:sym typeface="Wingdings"/>
              </a:rPr>
              <a:t>		(It</a:t>
            </a:r>
            <a:r>
              <a:rPr lang="uk-UA" dirty="0">
                <a:sym typeface="Wingdings"/>
              </a:rPr>
              <a:t>’</a:t>
            </a:r>
            <a:r>
              <a:rPr lang="en-US" dirty="0">
                <a:sym typeface="Wingdings"/>
              </a:rPr>
              <a:t>s a Goal State but we won’t </a:t>
            </a:r>
          </a:p>
          <a:p>
            <a:r>
              <a:rPr lang="en-US" dirty="0">
                <a:sym typeface="Wingdings"/>
              </a:rPr>
              <a:t>		test during generation)</a:t>
            </a:r>
          </a:p>
          <a:p>
            <a:r>
              <a:rPr lang="en-US" dirty="0">
                <a:sym typeface="Wingdings"/>
              </a:rPr>
              <a:t>	</a:t>
            </a:r>
          </a:p>
          <a:p>
            <a:r>
              <a:rPr lang="en-US" dirty="0">
                <a:sym typeface="Wingdings"/>
              </a:rPr>
              <a:t>		</a:t>
            </a:r>
            <a:endParaRPr lang="en-US" dirty="0"/>
          </a:p>
        </p:txBody>
      </p:sp>
    </p:spTree>
    <p:extLst>
      <p:ext uri="{BB962C8B-B14F-4D97-AF65-F5344CB8AC3E}">
        <p14:creationId xmlns:p14="http://schemas.microsoft.com/office/powerpoint/2010/main" val="8496848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Uniform Cost Search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58261"/>
            <a:ext cx="5143500" cy="3213100"/>
          </a:xfrm>
        </p:spPr>
      </p:pic>
      <p:sp>
        <p:nvSpPr>
          <p:cNvPr id="5" name="TextBox 4"/>
          <p:cNvSpPr txBox="1"/>
          <p:nvPr/>
        </p:nvSpPr>
        <p:spPr>
          <a:xfrm>
            <a:off x="1245476" y="5754414"/>
            <a:ext cx="3170740" cy="769441"/>
          </a:xfrm>
          <a:prstGeom prst="rect">
            <a:avLst/>
          </a:prstGeom>
          <a:noFill/>
        </p:spPr>
        <p:txBody>
          <a:bodyPr wrap="none" rtlCol="0">
            <a:spAutoFit/>
          </a:bodyPr>
          <a:lstStyle/>
          <a:p>
            <a:r>
              <a:rPr lang="en-US" sz="2200" dirty="0"/>
              <a:t>Initial State: 	Sibiu</a:t>
            </a:r>
          </a:p>
          <a:p>
            <a:r>
              <a:rPr lang="en-US" sz="2200" dirty="0"/>
              <a:t>Goal State: 	Bucharest</a:t>
            </a:r>
          </a:p>
        </p:txBody>
      </p:sp>
      <p:sp>
        <p:nvSpPr>
          <p:cNvPr id="6" name="TextBox 5"/>
          <p:cNvSpPr txBox="1"/>
          <p:nvPr/>
        </p:nvSpPr>
        <p:spPr>
          <a:xfrm>
            <a:off x="6668814" y="1813034"/>
            <a:ext cx="4909036" cy="3693319"/>
          </a:xfrm>
          <a:prstGeom prst="rect">
            <a:avLst/>
          </a:prstGeom>
          <a:noFill/>
        </p:spPr>
        <p:txBody>
          <a:bodyPr wrap="none" rtlCol="0">
            <a:spAutoFit/>
          </a:bodyPr>
          <a:lstStyle/>
          <a:p>
            <a:r>
              <a:rPr lang="en-US" dirty="0"/>
              <a:t>Current State: 	</a:t>
            </a:r>
            <a:r>
              <a:rPr lang="en-US" dirty="0" err="1"/>
              <a:t>Fagaras</a:t>
            </a:r>
            <a:r>
              <a:rPr lang="en-US" dirty="0"/>
              <a:t> (not a goal state)</a:t>
            </a:r>
          </a:p>
          <a:p>
            <a:endParaRPr lang="en-US" dirty="0"/>
          </a:p>
          <a:p>
            <a:r>
              <a:rPr lang="en-US" dirty="0"/>
              <a:t>Frontier: 		[</a:t>
            </a:r>
            <a:r>
              <a:rPr lang="en-US" dirty="0">
                <a:sym typeface="Wingdings"/>
              </a:rPr>
              <a:t> (“Pitesti”, 177)</a:t>
            </a:r>
          </a:p>
          <a:p>
            <a:r>
              <a:rPr lang="en-US" dirty="0">
                <a:sym typeface="Wingdings"/>
              </a:rPr>
              <a:t>		   (“Bucharest”, 310)</a:t>
            </a:r>
            <a:r>
              <a:rPr lang="en-US" dirty="0"/>
              <a:t>]</a:t>
            </a:r>
          </a:p>
          <a:p>
            <a:endParaRPr lang="en-US" dirty="0"/>
          </a:p>
          <a:p>
            <a:r>
              <a:rPr lang="en-US" dirty="0"/>
              <a:t>Step: 		Expand “Pitesti” (least cost)</a:t>
            </a:r>
            <a:endParaRPr lang="en-US" dirty="0">
              <a:sym typeface="Wingdings"/>
            </a:endParaRPr>
          </a:p>
          <a:p>
            <a:endParaRPr lang="en-US" dirty="0">
              <a:sym typeface="Wingdings"/>
            </a:endParaRPr>
          </a:p>
          <a:p>
            <a:r>
              <a:rPr lang="en-US" dirty="0">
                <a:sym typeface="Wingdings"/>
              </a:rPr>
              <a:t>Result:		Generates (“Bucharest”,  278)</a:t>
            </a:r>
          </a:p>
          <a:p>
            <a:r>
              <a:rPr lang="en-US" dirty="0">
                <a:sym typeface="Wingdings"/>
              </a:rPr>
              <a:t>		Replace in Frontier </a:t>
            </a:r>
          </a:p>
          <a:p>
            <a:r>
              <a:rPr lang="en-US" dirty="0">
                <a:sym typeface="Wingdings"/>
              </a:rPr>
              <a:t>		(It</a:t>
            </a:r>
            <a:r>
              <a:rPr lang="uk-UA" dirty="0">
                <a:sym typeface="Wingdings"/>
              </a:rPr>
              <a:t>’</a:t>
            </a:r>
            <a:r>
              <a:rPr lang="en-US" dirty="0">
                <a:sym typeface="Wingdings"/>
              </a:rPr>
              <a:t>s a Goal State but we won’t </a:t>
            </a:r>
          </a:p>
          <a:p>
            <a:r>
              <a:rPr lang="en-US" dirty="0">
                <a:sym typeface="Wingdings"/>
              </a:rPr>
              <a:t>		test during generation)</a:t>
            </a:r>
          </a:p>
          <a:p>
            <a:r>
              <a:rPr lang="en-US" dirty="0">
                <a:sym typeface="Wingdings"/>
              </a:rPr>
              <a:t>	</a:t>
            </a:r>
          </a:p>
          <a:p>
            <a:r>
              <a:rPr lang="en-US" dirty="0">
                <a:sym typeface="Wingdings"/>
              </a:rPr>
              <a:t>		</a:t>
            </a:r>
            <a:endParaRPr lang="en-US" dirty="0"/>
          </a:p>
        </p:txBody>
      </p:sp>
    </p:spTree>
    <p:extLst>
      <p:ext uri="{BB962C8B-B14F-4D97-AF65-F5344CB8AC3E}">
        <p14:creationId xmlns:p14="http://schemas.microsoft.com/office/powerpoint/2010/main" val="171066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Problem Solving Agents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0457" y="1690688"/>
            <a:ext cx="7171086" cy="4351338"/>
          </a:xfrm>
        </p:spPr>
      </p:pic>
      <p:sp>
        <p:nvSpPr>
          <p:cNvPr id="5" name="TextBox 4"/>
          <p:cNvSpPr txBox="1"/>
          <p:nvPr/>
        </p:nvSpPr>
        <p:spPr>
          <a:xfrm>
            <a:off x="76479" y="2739809"/>
            <a:ext cx="1821781" cy="461665"/>
          </a:xfrm>
          <a:prstGeom prst="rect">
            <a:avLst/>
          </a:prstGeom>
          <a:noFill/>
        </p:spPr>
        <p:txBody>
          <a:bodyPr wrap="none" rtlCol="0">
            <a:spAutoFit/>
          </a:bodyPr>
          <a:lstStyle/>
          <a:p>
            <a:r>
              <a:rPr lang="en-US" sz="2400" dirty="0">
                <a:solidFill>
                  <a:srgbClr val="002060"/>
                </a:solidFill>
              </a:rPr>
              <a:t>Agent is here</a:t>
            </a:r>
          </a:p>
        </p:txBody>
      </p:sp>
      <p:cxnSp>
        <p:nvCxnSpPr>
          <p:cNvPr id="7" name="Straight Arrow Connector 6"/>
          <p:cNvCxnSpPr/>
          <p:nvPr/>
        </p:nvCxnSpPr>
        <p:spPr>
          <a:xfrm>
            <a:off x="1898260" y="2970642"/>
            <a:ext cx="61219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071945" y="6042026"/>
            <a:ext cx="758541" cy="461665"/>
          </a:xfrm>
          <a:prstGeom prst="rect">
            <a:avLst/>
          </a:prstGeom>
          <a:noFill/>
        </p:spPr>
        <p:txBody>
          <a:bodyPr wrap="none" rtlCol="0">
            <a:spAutoFit/>
          </a:bodyPr>
          <a:lstStyle/>
          <a:p>
            <a:r>
              <a:rPr lang="en-US" sz="2400" dirty="0">
                <a:solidFill>
                  <a:srgbClr val="002060"/>
                </a:solidFill>
              </a:rPr>
              <a:t>Goal</a:t>
            </a:r>
          </a:p>
        </p:txBody>
      </p:sp>
      <p:cxnSp>
        <p:nvCxnSpPr>
          <p:cNvPr id="10" name="Straight Arrow Connector 9"/>
          <p:cNvCxnSpPr/>
          <p:nvPr/>
        </p:nvCxnSpPr>
        <p:spPr>
          <a:xfrm flipH="1" flipV="1">
            <a:off x="7677807" y="5628290"/>
            <a:ext cx="394138" cy="41373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720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Uniform Cost Search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58261"/>
            <a:ext cx="5143500" cy="3213100"/>
          </a:xfrm>
        </p:spPr>
      </p:pic>
      <p:sp>
        <p:nvSpPr>
          <p:cNvPr id="5" name="TextBox 4"/>
          <p:cNvSpPr txBox="1"/>
          <p:nvPr/>
        </p:nvSpPr>
        <p:spPr>
          <a:xfrm>
            <a:off x="1245476" y="5754414"/>
            <a:ext cx="3170740" cy="769441"/>
          </a:xfrm>
          <a:prstGeom prst="rect">
            <a:avLst/>
          </a:prstGeom>
          <a:noFill/>
        </p:spPr>
        <p:txBody>
          <a:bodyPr wrap="none" rtlCol="0">
            <a:spAutoFit/>
          </a:bodyPr>
          <a:lstStyle/>
          <a:p>
            <a:r>
              <a:rPr lang="en-US" sz="2200" dirty="0"/>
              <a:t>Initial State: 	Sibiu</a:t>
            </a:r>
          </a:p>
          <a:p>
            <a:r>
              <a:rPr lang="en-US" sz="2200" dirty="0"/>
              <a:t>Goal State: 	Bucharest</a:t>
            </a:r>
          </a:p>
        </p:txBody>
      </p:sp>
      <p:sp>
        <p:nvSpPr>
          <p:cNvPr id="6" name="TextBox 5"/>
          <p:cNvSpPr txBox="1"/>
          <p:nvPr/>
        </p:nvSpPr>
        <p:spPr>
          <a:xfrm>
            <a:off x="6668814" y="1813034"/>
            <a:ext cx="4246740" cy="2862322"/>
          </a:xfrm>
          <a:prstGeom prst="rect">
            <a:avLst/>
          </a:prstGeom>
          <a:noFill/>
        </p:spPr>
        <p:txBody>
          <a:bodyPr wrap="none" rtlCol="0">
            <a:spAutoFit/>
          </a:bodyPr>
          <a:lstStyle/>
          <a:p>
            <a:r>
              <a:rPr lang="en-US" dirty="0"/>
              <a:t>Current State: 	Pitesti (not a goal state)</a:t>
            </a:r>
          </a:p>
          <a:p>
            <a:endParaRPr lang="en-US" dirty="0"/>
          </a:p>
          <a:p>
            <a:r>
              <a:rPr lang="en-US" dirty="0"/>
              <a:t>Frontier: 		[</a:t>
            </a:r>
            <a:r>
              <a:rPr lang="en-US" dirty="0">
                <a:sym typeface="Wingdings"/>
              </a:rPr>
              <a:t> (“Bucharest”, 278)</a:t>
            </a:r>
            <a:r>
              <a:rPr lang="en-US" dirty="0"/>
              <a:t>]</a:t>
            </a:r>
          </a:p>
          <a:p>
            <a:endParaRPr lang="en-US" dirty="0"/>
          </a:p>
          <a:p>
            <a:r>
              <a:rPr lang="en-US" dirty="0"/>
              <a:t>Step: 		Expand “Bucharest”</a:t>
            </a:r>
          </a:p>
          <a:p>
            <a:endParaRPr lang="en-US" dirty="0">
              <a:sym typeface="Wingdings"/>
            </a:endParaRPr>
          </a:p>
          <a:p>
            <a:r>
              <a:rPr lang="en-US" dirty="0">
                <a:sym typeface="Wingdings"/>
              </a:rPr>
              <a:t>Result:		No further generation</a:t>
            </a:r>
          </a:p>
          <a:p>
            <a:r>
              <a:rPr lang="en-US" dirty="0">
                <a:sym typeface="Wingdings"/>
              </a:rPr>
              <a:t>		as Goal Test satisfied</a:t>
            </a:r>
          </a:p>
          <a:p>
            <a:r>
              <a:rPr lang="en-US" dirty="0">
                <a:sym typeface="Wingdings"/>
              </a:rPr>
              <a:t>		Return Solution	</a:t>
            </a:r>
          </a:p>
          <a:p>
            <a:r>
              <a:rPr lang="en-US" dirty="0">
                <a:sym typeface="Wingdings"/>
              </a:rPr>
              <a:t>		</a:t>
            </a:r>
            <a:endParaRPr lang="en-US" dirty="0"/>
          </a:p>
        </p:txBody>
      </p:sp>
    </p:spTree>
    <p:extLst>
      <p:ext uri="{BB962C8B-B14F-4D97-AF65-F5344CB8AC3E}">
        <p14:creationId xmlns:p14="http://schemas.microsoft.com/office/powerpoint/2010/main" val="6002226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Uniform Cost Search – Evaluation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20401"/>
                <a:ext cx="10515600" cy="4874721"/>
              </a:xfrm>
            </p:spPr>
            <p:txBody>
              <a:bodyPr>
                <a:noAutofit/>
              </a:bodyPr>
              <a:lstStyle/>
              <a:p>
                <a:r>
                  <a:rPr lang="en-US" sz="2400" dirty="0"/>
                  <a:t>Completeness – It is complete if the cost of every step &gt; small +</a:t>
                </a:r>
                <a:r>
                  <a:rPr lang="en-US" sz="2400" dirty="0" err="1"/>
                  <a:t>ve</a:t>
                </a:r>
                <a:r>
                  <a:rPr lang="en-US" sz="2400" dirty="0"/>
                  <a:t> constant </a:t>
                </a:r>
                <a14:m>
                  <m:oMath xmlns:m="http://schemas.openxmlformats.org/officeDocument/2006/math">
                    <m:r>
                      <a:rPr lang="en-US" sz="2400" i="1" smtClean="0">
                        <a:latin typeface="Cambria Math" charset="0"/>
                        <a:ea typeface="Cambria Math" charset="0"/>
                        <a:cs typeface="Cambria Math" charset="0"/>
                      </a:rPr>
                      <m:t>∈</m:t>
                    </m:r>
                  </m:oMath>
                </a14:m>
                <a:endParaRPr lang="en-US" sz="2400" dirty="0">
                  <a:ea typeface="Cambria Math" charset="0"/>
                  <a:cs typeface="Cambria Math" charset="0"/>
                </a:endParaRPr>
              </a:p>
              <a:p>
                <a:pPr lvl="1"/>
                <a:r>
                  <a:rPr lang="en-US" dirty="0">
                    <a:ea typeface="Cambria Math" charset="0"/>
                    <a:cs typeface="Cambria Math" charset="0"/>
                  </a:rPr>
                  <a:t>It will stuck in infinite loop if there is a path with infinite sequence of zero cost actions</a:t>
                </a:r>
              </a:p>
              <a:p>
                <a:r>
                  <a:rPr lang="en-US" sz="2400" dirty="0"/>
                  <a:t>Optimal – It is Optimal. Whenever it selects a node, it is an optimal path to that node.</a:t>
                </a:r>
              </a:p>
              <a:p>
                <a:r>
                  <a:rPr lang="en-US" sz="2400" dirty="0"/>
                  <a:t>Time and Space complexity – Uniform cost search is guided by path costs not depth or branching factor. </a:t>
                </a:r>
              </a:p>
              <a:p>
                <a:pPr lvl="1"/>
                <a:r>
                  <a:rPr lang="en-US" dirty="0"/>
                  <a:t>If C* is the cost of optimal solution and </a:t>
                </a:r>
                <a14:m>
                  <m:oMath xmlns:m="http://schemas.openxmlformats.org/officeDocument/2006/math">
                    <m:r>
                      <a:rPr lang="en-US" i="1">
                        <a:latin typeface="Cambria Math" charset="0"/>
                        <a:ea typeface="Cambria Math" charset="0"/>
                        <a:cs typeface="Cambria Math" charset="0"/>
                      </a:rPr>
                      <m:t>∈</m:t>
                    </m:r>
                  </m:oMath>
                </a14:m>
                <a:r>
                  <a:rPr lang="en-US" dirty="0"/>
                  <a:t> is the min. action cost</a:t>
                </a:r>
              </a:p>
              <a:p>
                <a:pPr lvl="1"/>
                <a:r>
                  <a:rPr lang="en-US" dirty="0"/>
                  <a:t>Worst case complexity = </a:t>
                </a:r>
                <a14:m>
                  <m:oMath xmlns:m="http://schemas.openxmlformats.org/officeDocument/2006/math">
                    <m:r>
                      <a:rPr lang="en-US" i="1" smtClean="0">
                        <a:latin typeface="Cambria Math" charset="0"/>
                        <a:ea typeface="Cambria Math" charset="0"/>
                        <a:cs typeface="Cambria Math" charset="0"/>
                      </a:rPr>
                      <m:t>𝒪</m:t>
                    </m:r>
                    <m:r>
                      <a:rPr lang="en-US" b="0" i="1" smtClean="0">
                        <a:latin typeface="Cambria Math" charset="0"/>
                        <a:ea typeface="Cambria Math" charset="0"/>
                        <a:cs typeface="Cambria Math" charset="0"/>
                      </a:rPr>
                      <m:t>(</m:t>
                    </m:r>
                    <m:sSup>
                      <m:sSupPr>
                        <m:ctrlPr>
                          <a:rPr lang="en-US" b="0" i="1" smtClean="0">
                            <a:latin typeface="Cambria Math" panose="02040503050406030204" pitchFamily="18" charset="0"/>
                            <a:ea typeface="Cambria Math" charset="0"/>
                            <a:cs typeface="Cambria Math" charset="0"/>
                          </a:rPr>
                        </m:ctrlPr>
                      </m:sSupPr>
                      <m:e>
                        <m:r>
                          <a:rPr lang="en-US" b="0" i="1" smtClean="0">
                            <a:latin typeface="Cambria Math" charset="0"/>
                            <a:ea typeface="Cambria Math" charset="0"/>
                            <a:cs typeface="Cambria Math" charset="0"/>
                          </a:rPr>
                          <m:t>𝑏</m:t>
                        </m:r>
                      </m:e>
                      <m:sup>
                        <m:r>
                          <a:rPr lang="en-US" b="0" i="1" smtClean="0">
                            <a:latin typeface="Cambria Math" charset="0"/>
                            <a:ea typeface="Cambria Math" charset="0"/>
                            <a:cs typeface="Cambria Math" charset="0"/>
                          </a:rPr>
                          <m:t>1+</m:t>
                        </m:r>
                        <m:f>
                          <m:fPr>
                            <m:ctrlPr>
                              <a:rPr lang="bg-BG" b="0" i="1" smtClean="0">
                                <a:latin typeface="Cambria Math" panose="02040503050406030204" pitchFamily="18" charset="0"/>
                                <a:ea typeface="Cambria Math" charset="0"/>
                                <a:cs typeface="Cambria Math" charset="0"/>
                              </a:rPr>
                            </m:ctrlPr>
                          </m:fPr>
                          <m:num>
                            <m:sSup>
                              <m:sSupPr>
                                <m:ctrlPr>
                                  <a:rPr lang="bg-BG" b="0" i="1" smtClean="0">
                                    <a:latin typeface="Cambria Math" panose="02040503050406030204" pitchFamily="18" charset="0"/>
                                    <a:ea typeface="Cambria Math" charset="0"/>
                                    <a:cs typeface="Cambria Math" charset="0"/>
                                  </a:rPr>
                                </m:ctrlPr>
                              </m:sSupPr>
                              <m:e>
                                <m:r>
                                  <a:rPr lang="en-US" b="0" i="1" smtClean="0">
                                    <a:latin typeface="Cambria Math" charset="0"/>
                                    <a:ea typeface="Cambria Math" charset="0"/>
                                    <a:cs typeface="Cambria Math" charset="0"/>
                                  </a:rPr>
                                  <m:t>𝐶</m:t>
                                </m:r>
                              </m:e>
                              <m:sup>
                                <m:r>
                                  <a:rPr lang="en-US" b="0" i="1" smtClean="0">
                                    <a:latin typeface="Cambria Math" charset="0"/>
                                    <a:ea typeface="Cambria Math" charset="0"/>
                                    <a:cs typeface="Cambria Math" charset="0"/>
                                  </a:rPr>
                                  <m:t>∗</m:t>
                                </m:r>
                              </m:sup>
                            </m:sSup>
                          </m:num>
                          <m:den>
                            <m:r>
                              <a:rPr lang="bg-BG" b="0" i="1" smtClean="0">
                                <a:latin typeface="Cambria Math" charset="0"/>
                                <a:ea typeface="Cambria Math" charset="0"/>
                                <a:cs typeface="Cambria Math" charset="0"/>
                              </a:rPr>
                              <m:t>∈</m:t>
                            </m:r>
                          </m:den>
                        </m:f>
                      </m:sup>
                    </m:sSup>
                    <m:r>
                      <a:rPr lang="en-US" b="0" i="1" smtClean="0">
                        <a:latin typeface="Cambria Math" charset="0"/>
                        <a:ea typeface="Cambria Math" charset="0"/>
                        <a:cs typeface="Cambria Math" charset="0"/>
                      </a:rPr>
                      <m:t>)</m:t>
                    </m:r>
                  </m:oMath>
                </a14:m>
                <a:r>
                  <a:rPr lang="en-US" dirty="0"/>
                  <a:t> ,</a:t>
                </a:r>
              </a:p>
              <a:p>
                <a:pPr lvl="1"/>
                <a:r>
                  <a:rPr lang="en-US" dirty="0"/>
                  <a:t>When all action costs are equal </a:t>
                </a:r>
                <a:r>
                  <a:rPr lang="en-US" dirty="0">
                    <a:sym typeface="Wingdings"/>
                  </a:rPr>
                  <a:t></a:t>
                </a:r>
                <a:r>
                  <a:rPr lang="en-US" dirty="0"/>
                  <a:t> </a:t>
                </a:r>
                <a14:m>
                  <m:oMath xmlns:m="http://schemas.openxmlformats.org/officeDocument/2006/math">
                    <m:r>
                      <a:rPr lang="en-US" i="1">
                        <a:latin typeface="Cambria Math" charset="0"/>
                        <a:ea typeface="Cambria Math" charset="0"/>
                        <a:cs typeface="Cambria Math" charset="0"/>
                      </a:rPr>
                      <m:t>𝒪</m:t>
                    </m:r>
                    <m:r>
                      <a:rPr lang="en-US" i="1">
                        <a:latin typeface="Cambria Math" charset="0"/>
                        <a:ea typeface="Cambria Math" charset="0"/>
                        <a:cs typeface="Cambria Math" charset="0"/>
                      </a:rPr>
                      <m:t>(</m:t>
                    </m:r>
                    <m:sSup>
                      <m:sSupPr>
                        <m:ctrlPr>
                          <a:rPr lang="en-US" i="1">
                            <a:latin typeface="Cambria Math" panose="02040503050406030204" pitchFamily="18" charset="0"/>
                            <a:ea typeface="Cambria Math" charset="0"/>
                            <a:cs typeface="Cambria Math" charset="0"/>
                          </a:rPr>
                        </m:ctrlPr>
                      </m:sSupPr>
                      <m:e>
                        <m:r>
                          <a:rPr lang="en-US" i="1">
                            <a:latin typeface="Cambria Math" charset="0"/>
                            <a:ea typeface="Cambria Math" charset="0"/>
                            <a:cs typeface="Cambria Math" charset="0"/>
                          </a:rPr>
                          <m:t>𝑏</m:t>
                        </m:r>
                      </m:e>
                      <m:sup>
                        <m:r>
                          <a:rPr lang="en-US" i="1">
                            <a:latin typeface="Cambria Math" charset="0"/>
                            <a:ea typeface="Cambria Math" charset="0"/>
                            <a:cs typeface="Cambria Math" charset="0"/>
                          </a:rPr>
                          <m:t>𝑑</m:t>
                        </m:r>
                        <m:r>
                          <a:rPr lang="en-US" b="0" i="1" smtClean="0">
                            <a:latin typeface="Cambria Math" charset="0"/>
                            <a:ea typeface="Cambria Math" charset="0"/>
                            <a:cs typeface="Cambria Math" charset="0"/>
                          </a:rPr>
                          <m:t>+1</m:t>
                        </m:r>
                      </m:sup>
                    </m:sSup>
                    <m:r>
                      <a:rPr lang="en-US" i="1">
                        <a:latin typeface="Cambria Math" charset="0"/>
                        <a:ea typeface="Cambria Math" charset="0"/>
                        <a:cs typeface="Cambria Math" charset="0"/>
                      </a:rPr>
                      <m:t>)</m:t>
                    </m:r>
                  </m:oMath>
                </a14:m>
                <a:r>
                  <a:rPr lang="en-US" dirty="0"/>
                  <a:t>, the BFS would perform better</a:t>
                </a:r>
              </a:p>
              <a:p>
                <a:pPr lvl="2"/>
                <a:r>
                  <a:rPr lang="en-US" sz="2200" dirty="0"/>
                  <a:t>As Goal test is applied during expansion, Uniform Cost search would do extra work</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20401"/>
                <a:ext cx="10515600" cy="4874721"/>
              </a:xfrm>
              <a:blipFill rotWithShape="0">
                <a:blip r:embed="rId2"/>
                <a:stretch>
                  <a:fillRect l="-812" t="-875" r="-1565" b="-23250"/>
                </a:stretch>
              </a:blipFill>
            </p:spPr>
            <p:txBody>
              <a:bodyPr/>
              <a:lstStyle/>
              <a:p>
                <a:r>
                  <a:rPr lang="en-US">
                    <a:noFill/>
                  </a:rPr>
                  <a:t> </a:t>
                </a:r>
              </a:p>
            </p:txBody>
          </p:sp>
        </mc:Fallback>
      </mc:AlternateContent>
    </p:spTree>
    <p:extLst>
      <p:ext uri="{BB962C8B-B14F-4D97-AF65-F5344CB8AC3E}">
        <p14:creationId xmlns:p14="http://schemas.microsoft.com/office/powerpoint/2010/main" val="46195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Problem Solving Agents</a:t>
            </a:r>
          </a:p>
        </p:txBody>
      </p:sp>
      <p:sp>
        <p:nvSpPr>
          <p:cNvPr id="3" name="Content Placeholder 2"/>
          <p:cNvSpPr>
            <a:spLocks noGrp="1"/>
          </p:cNvSpPr>
          <p:nvPr>
            <p:ph idx="1"/>
          </p:nvPr>
        </p:nvSpPr>
        <p:spPr/>
        <p:txBody>
          <a:bodyPr/>
          <a:lstStyle/>
          <a:p>
            <a:r>
              <a:rPr lang="en-US" b="1" dirty="0">
                <a:solidFill>
                  <a:srgbClr val="002060"/>
                </a:solidFill>
              </a:rPr>
              <a:t>Goal Formulation</a:t>
            </a:r>
          </a:p>
          <a:p>
            <a:pPr lvl="1"/>
            <a:r>
              <a:rPr lang="en-US" dirty="0">
                <a:solidFill>
                  <a:srgbClr val="002060"/>
                </a:solidFill>
              </a:rPr>
              <a:t>Optimizes the agent’s objectives</a:t>
            </a:r>
          </a:p>
          <a:p>
            <a:pPr lvl="1"/>
            <a:r>
              <a:rPr lang="en-US" dirty="0">
                <a:solidFill>
                  <a:srgbClr val="002060"/>
                </a:solidFill>
              </a:rPr>
              <a:t>Thereby, limits the actions that can be taken</a:t>
            </a:r>
          </a:p>
          <a:p>
            <a:pPr lvl="1"/>
            <a:endParaRPr lang="en-US" dirty="0">
              <a:solidFill>
                <a:srgbClr val="002060"/>
              </a:solidFill>
            </a:endParaRPr>
          </a:p>
          <a:p>
            <a:pPr lvl="1"/>
            <a:endParaRPr lang="en-US" dirty="0">
              <a:solidFill>
                <a:srgbClr val="002060"/>
              </a:solidFill>
            </a:endParaRPr>
          </a:p>
        </p:txBody>
      </p:sp>
    </p:spTree>
    <p:extLst>
      <p:ext uri="{BB962C8B-B14F-4D97-AF65-F5344CB8AC3E}">
        <p14:creationId xmlns:p14="http://schemas.microsoft.com/office/powerpoint/2010/main" val="3584925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Problem Solving Agents</a:t>
            </a:r>
          </a:p>
        </p:txBody>
      </p:sp>
      <p:sp>
        <p:nvSpPr>
          <p:cNvPr id="3" name="Content Placeholder 2"/>
          <p:cNvSpPr>
            <a:spLocks noGrp="1"/>
          </p:cNvSpPr>
          <p:nvPr>
            <p:ph idx="1"/>
          </p:nvPr>
        </p:nvSpPr>
        <p:spPr/>
        <p:txBody>
          <a:bodyPr/>
          <a:lstStyle/>
          <a:p>
            <a:r>
              <a:rPr lang="en-US" dirty="0">
                <a:solidFill>
                  <a:srgbClr val="002060"/>
                </a:solidFill>
              </a:rPr>
              <a:t>In order to reach the Goal – Bucharest</a:t>
            </a:r>
          </a:p>
          <a:p>
            <a:r>
              <a:rPr lang="en-US" dirty="0">
                <a:solidFill>
                  <a:srgbClr val="002060"/>
                </a:solidFill>
              </a:rPr>
              <a:t>Several States and Actions are possible</a:t>
            </a:r>
          </a:p>
          <a:p>
            <a:pPr lvl="1"/>
            <a:r>
              <a:rPr lang="en-US" dirty="0">
                <a:solidFill>
                  <a:srgbClr val="002060"/>
                </a:solidFill>
              </a:rPr>
              <a:t>Agent can drive to airport or can hire a taxi or take a bus</a:t>
            </a:r>
          </a:p>
          <a:p>
            <a:pPr lvl="1"/>
            <a:r>
              <a:rPr lang="en-US" dirty="0">
                <a:solidFill>
                  <a:srgbClr val="002060"/>
                </a:solidFill>
              </a:rPr>
              <a:t>Agent can take a detour to another city and board a flight to Bucharest</a:t>
            </a:r>
          </a:p>
          <a:p>
            <a:pPr lvl="1"/>
            <a:endParaRPr lang="en-US" dirty="0">
              <a:solidFill>
                <a:srgbClr val="002060"/>
              </a:solidFill>
            </a:endParaRPr>
          </a:p>
          <a:p>
            <a:endParaRPr lang="en-US" dirty="0">
              <a:solidFill>
                <a:srgbClr val="002060"/>
              </a:solidFill>
            </a:endParaRPr>
          </a:p>
          <a:p>
            <a:r>
              <a:rPr lang="en-US" b="1" dirty="0">
                <a:solidFill>
                  <a:srgbClr val="002060"/>
                </a:solidFill>
              </a:rPr>
              <a:t>Problem Formulation</a:t>
            </a:r>
            <a:r>
              <a:rPr lang="en-US" dirty="0">
                <a:solidFill>
                  <a:srgbClr val="002060"/>
                </a:solidFill>
              </a:rPr>
              <a:t>: Process of deciding what actions and states to consider, given a goal</a:t>
            </a:r>
          </a:p>
          <a:p>
            <a:pPr lvl="1"/>
            <a:endParaRPr lang="en-US" dirty="0">
              <a:solidFill>
                <a:srgbClr val="002060"/>
              </a:solidFill>
            </a:endParaRPr>
          </a:p>
          <a:p>
            <a:pPr lvl="1"/>
            <a:endParaRPr lang="en-US" dirty="0">
              <a:solidFill>
                <a:srgbClr val="002060"/>
              </a:solidFill>
            </a:endParaRPr>
          </a:p>
          <a:p>
            <a:pPr marL="457200" lvl="1" indent="0">
              <a:buNone/>
            </a:pPr>
            <a:endParaRPr lang="en-US" dirty="0">
              <a:solidFill>
                <a:srgbClr val="002060"/>
              </a:solidFill>
            </a:endParaRPr>
          </a:p>
        </p:txBody>
      </p:sp>
    </p:spTree>
    <p:extLst>
      <p:ext uri="{BB962C8B-B14F-4D97-AF65-F5344CB8AC3E}">
        <p14:creationId xmlns:p14="http://schemas.microsoft.com/office/powerpoint/2010/main" val="429232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Problem Solving Agents</a:t>
            </a:r>
          </a:p>
        </p:txBody>
      </p:sp>
      <p:sp>
        <p:nvSpPr>
          <p:cNvPr id="3" name="Content Placeholder 2"/>
          <p:cNvSpPr>
            <a:spLocks noGrp="1"/>
          </p:cNvSpPr>
          <p:nvPr>
            <p:ph idx="1"/>
          </p:nvPr>
        </p:nvSpPr>
        <p:spPr>
          <a:xfrm>
            <a:off x="838200" y="1320653"/>
            <a:ext cx="10515600" cy="4890485"/>
          </a:xfrm>
        </p:spPr>
        <p:txBody>
          <a:bodyPr>
            <a:normAutofit lnSpcReduction="10000"/>
          </a:bodyPr>
          <a:lstStyle/>
          <a:p>
            <a:r>
              <a:rPr lang="en-US" dirty="0">
                <a:solidFill>
                  <a:srgbClr val="002060"/>
                </a:solidFill>
              </a:rPr>
              <a:t>Unknowns about the Environment</a:t>
            </a:r>
          </a:p>
          <a:p>
            <a:pPr lvl="1"/>
            <a:r>
              <a:rPr lang="en-US" dirty="0">
                <a:solidFill>
                  <a:srgbClr val="002060"/>
                </a:solidFill>
              </a:rPr>
              <a:t>Doesn’t know what state the agent is in</a:t>
            </a:r>
          </a:p>
          <a:p>
            <a:pPr lvl="1"/>
            <a:r>
              <a:rPr lang="en-US" dirty="0">
                <a:solidFill>
                  <a:srgbClr val="002060"/>
                </a:solidFill>
              </a:rPr>
              <a:t>Estimation of number of possible actions</a:t>
            </a:r>
          </a:p>
          <a:p>
            <a:pPr lvl="1"/>
            <a:r>
              <a:rPr lang="en-US" dirty="0">
                <a:solidFill>
                  <a:srgbClr val="002060"/>
                </a:solidFill>
              </a:rPr>
              <a:t>Doesn’t know the value of actions</a:t>
            </a:r>
          </a:p>
          <a:p>
            <a:pPr lvl="1"/>
            <a:r>
              <a:rPr lang="en-US" dirty="0">
                <a:solidFill>
                  <a:srgbClr val="002060"/>
                </a:solidFill>
              </a:rPr>
              <a:t>Doesn’t know the resulting state of actions</a:t>
            </a:r>
          </a:p>
          <a:p>
            <a:endParaRPr lang="en-US" dirty="0">
              <a:solidFill>
                <a:srgbClr val="002060"/>
              </a:solidFill>
            </a:endParaRPr>
          </a:p>
          <a:p>
            <a:r>
              <a:rPr lang="en-US" dirty="0">
                <a:solidFill>
                  <a:srgbClr val="002060"/>
                </a:solidFill>
              </a:rPr>
              <a:t>Assumptions about the Environment</a:t>
            </a:r>
          </a:p>
          <a:p>
            <a:pPr lvl="1"/>
            <a:r>
              <a:rPr lang="en-US" dirty="0">
                <a:solidFill>
                  <a:srgbClr val="002060"/>
                </a:solidFill>
              </a:rPr>
              <a:t>Observable: Agent always knows the current state</a:t>
            </a:r>
          </a:p>
          <a:p>
            <a:pPr lvl="1"/>
            <a:r>
              <a:rPr lang="en-US" dirty="0">
                <a:solidFill>
                  <a:srgbClr val="002060"/>
                </a:solidFill>
              </a:rPr>
              <a:t>Discrete: At any given state, only finitely many actions to choose from</a:t>
            </a:r>
          </a:p>
          <a:p>
            <a:pPr lvl="1"/>
            <a:r>
              <a:rPr lang="en-US" dirty="0">
                <a:solidFill>
                  <a:srgbClr val="002060"/>
                </a:solidFill>
              </a:rPr>
              <a:t>Known: Knows which states are reached by each action</a:t>
            </a:r>
          </a:p>
          <a:p>
            <a:pPr lvl="1"/>
            <a:r>
              <a:rPr lang="en-US" dirty="0">
                <a:solidFill>
                  <a:srgbClr val="002060"/>
                </a:solidFill>
              </a:rPr>
              <a:t>Deterministic: Each action would always have the same resulting state</a:t>
            </a:r>
          </a:p>
        </p:txBody>
      </p:sp>
    </p:spTree>
    <p:extLst>
      <p:ext uri="{BB962C8B-B14F-4D97-AF65-F5344CB8AC3E}">
        <p14:creationId xmlns:p14="http://schemas.microsoft.com/office/powerpoint/2010/main" val="126990875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Stallings COE7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tallings COE7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Stallings COE7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Stallings COE7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llings COE7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Stallings COE7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Stallings COE7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Stallings COE7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16106</TotalTime>
  <Words>3449</Words>
  <Application>Microsoft Office PowerPoint</Application>
  <PresentationFormat>Widescreen</PresentationFormat>
  <Paragraphs>453</Paragraphs>
  <Slides>61</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61</vt:i4>
      </vt:variant>
    </vt:vector>
  </HeadingPairs>
  <TitlesOfParts>
    <vt:vector size="68" baseType="lpstr">
      <vt:lpstr>Arial</vt:lpstr>
      <vt:lpstr>Calibri</vt:lpstr>
      <vt:lpstr>Calibri Light</vt:lpstr>
      <vt:lpstr>Cambria Math</vt:lpstr>
      <vt:lpstr>Times New Roman</vt:lpstr>
      <vt:lpstr>Custom Design</vt:lpstr>
      <vt:lpstr>2_Stallings COE7e</vt:lpstr>
      <vt:lpstr>Artificial &amp; Computational Intelligence</vt:lpstr>
      <vt:lpstr>PowerPoint Presentation</vt:lpstr>
      <vt:lpstr>Agent Architecture Recap</vt:lpstr>
      <vt:lpstr>Problem Solving Agents</vt:lpstr>
      <vt:lpstr>Problem Solving Agents</vt:lpstr>
      <vt:lpstr>Problem Solving Agents</vt:lpstr>
      <vt:lpstr>Problem Solving Agents</vt:lpstr>
      <vt:lpstr>Problem Solving Agents</vt:lpstr>
      <vt:lpstr>Problem Solving Agents</vt:lpstr>
      <vt:lpstr>Problem Solving Agents</vt:lpstr>
      <vt:lpstr>Problem Solving Agents</vt:lpstr>
      <vt:lpstr>Notion of a state</vt:lpstr>
      <vt:lpstr>Problem Solving Agents – Formulate</vt:lpstr>
      <vt:lpstr>Problem Solving Agents – Formulate</vt:lpstr>
      <vt:lpstr>Problem formulation of the Eight Tile Puzzle</vt:lpstr>
      <vt:lpstr>Problem formulation of the Eight Tile Puzzle</vt:lpstr>
      <vt:lpstr>Formulate – Vacuum Cleaner Example</vt:lpstr>
      <vt:lpstr>States in Vacuum Cleaner</vt:lpstr>
      <vt:lpstr>Formulate – Vacuum cleaner Example</vt:lpstr>
      <vt:lpstr>Formulate – Toy Problem Example</vt:lpstr>
      <vt:lpstr>Formulate – Toy Problem Example</vt:lpstr>
      <vt:lpstr>Formulate – Toy Problem Example</vt:lpstr>
      <vt:lpstr>Formulate – Real World Example</vt:lpstr>
      <vt:lpstr>Searching for Solutions</vt:lpstr>
      <vt:lpstr>Searching for Solutions</vt:lpstr>
      <vt:lpstr>Tree Search Algorithm</vt:lpstr>
      <vt:lpstr>Tree Search Algorithm</vt:lpstr>
      <vt:lpstr>Tree Search Algorithm</vt:lpstr>
      <vt:lpstr>Graph Search Algorithm</vt:lpstr>
      <vt:lpstr>Graph Search Algorithm</vt:lpstr>
      <vt:lpstr>Graph Search Algorithm</vt:lpstr>
      <vt:lpstr>Graph Search Algorithm</vt:lpstr>
      <vt:lpstr>Infrastructure for Search Algorithms</vt:lpstr>
      <vt:lpstr>Infrastructure for Search Algorithms</vt:lpstr>
      <vt:lpstr>Measuring Search Algorithm Performance</vt:lpstr>
      <vt:lpstr>Measuring Search Algorithm Performance</vt:lpstr>
      <vt:lpstr>Measuring Search Algorithm Performance</vt:lpstr>
      <vt:lpstr>Search Algorithms</vt:lpstr>
      <vt:lpstr>Uninformed Search Algorithms</vt:lpstr>
      <vt:lpstr>Breadth First Search</vt:lpstr>
      <vt:lpstr>Breadth First Search (BFS)</vt:lpstr>
      <vt:lpstr>Breadth First Search</vt:lpstr>
      <vt:lpstr>Breadth First Search – Evaluation</vt:lpstr>
      <vt:lpstr>Breadth First Search – Evaluation</vt:lpstr>
      <vt:lpstr>Depth First Search</vt:lpstr>
      <vt:lpstr>DFS EXAMPLE 1</vt:lpstr>
      <vt:lpstr>DFS EXAMPLE 2</vt:lpstr>
      <vt:lpstr>DFS - Evaluation</vt:lpstr>
      <vt:lpstr>Depth Limited Search (DLS)</vt:lpstr>
      <vt:lpstr>Iterative Deepening Depth First Search (IDS</vt:lpstr>
      <vt:lpstr>Iterative Deepening Depth First Search (IDS)</vt:lpstr>
      <vt:lpstr>Iterative Deepening Depth First Search (IDS)</vt:lpstr>
      <vt:lpstr>IDS</vt:lpstr>
      <vt:lpstr>Uniform Cost Search</vt:lpstr>
      <vt:lpstr>Uniform Cost Search</vt:lpstr>
      <vt:lpstr>Uniform Cost Search</vt:lpstr>
      <vt:lpstr>Uniform Cost Search</vt:lpstr>
      <vt:lpstr>Uniform Cost Search</vt:lpstr>
      <vt:lpstr>Uniform Cost Search</vt:lpstr>
      <vt:lpstr>Uniform Cost Search</vt:lpstr>
      <vt:lpstr>Uniform Cost Search –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1. Introduction to AI, Agents and Environments</dc:title>
  <dc:creator>Santosh Gadde</dc:creator>
  <cp:lastModifiedBy>jyotsana grover</cp:lastModifiedBy>
  <cp:revision>111</cp:revision>
  <dcterms:created xsi:type="dcterms:W3CDTF">2018-11-08T07:44:20Z</dcterms:created>
  <dcterms:modified xsi:type="dcterms:W3CDTF">2020-09-12T15:22:46Z</dcterms:modified>
</cp:coreProperties>
</file>