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7" r:id="rId2"/>
    <p:sldId id="694" r:id="rId3"/>
    <p:sldId id="729" r:id="rId4"/>
    <p:sldId id="730" r:id="rId5"/>
    <p:sldId id="731" r:id="rId6"/>
    <p:sldId id="732" r:id="rId7"/>
    <p:sldId id="733" r:id="rId8"/>
    <p:sldId id="734" r:id="rId9"/>
    <p:sldId id="735" r:id="rId10"/>
    <p:sldId id="736" r:id="rId11"/>
    <p:sldId id="737" r:id="rId12"/>
    <p:sldId id="738" r:id="rId13"/>
    <p:sldId id="739" r:id="rId14"/>
    <p:sldId id="740" r:id="rId15"/>
    <p:sldId id="741" r:id="rId16"/>
    <p:sldId id="742" r:id="rId17"/>
    <p:sldId id="743" r:id="rId18"/>
    <p:sldId id="744" r:id="rId19"/>
    <p:sldId id="745" r:id="rId20"/>
    <p:sldId id="746" r:id="rId21"/>
    <p:sldId id="747" r:id="rId22"/>
    <p:sldId id="748" r:id="rId23"/>
    <p:sldId id="749" r:id="rId24"/>
    <p:sldId id="750" r:id="rId25"/>
    <p:sldId id="751" r:id="rId26"/>
    <p:sldId id="752" r:id="rId27"/>
    <p:sldId id="753" r:id="rId28"/>
    <p:sldId id="754" r:id="rId29"/>
    <p:sldId id="755" r:id="rId30"/>
    <p:sldId id="756" r:id="rId31"/>
    <p:sldId id="757" r:id="rId32"/>
    <p:sldId id="763" r:id="rId33"/>
    <p:sldId id="765" r:id="rId34"/>
    <p:sldId id="766" r:id="rId35"/>
    <p:sldId id="767" r:id="rId36"/>
    <p:sldId id="768" r:id="rId37"/>
    <p:sldId id="769" r:id="rId38"/>
    <p:sldId id="770" r:id="rId39"/>
    <p:sldId id="771" r:id="rId40"/>
    <p:sldId id="772" r:id="rId41"/>
    <p:sldId id="773" r:id="rId42"/>
    <p:sldId id="774" r:id="rId43"/>
    <p:sldId id="775" r:id="rId44"/>
    <p:sldId id="776" r:id="rId45"/>
    <p:sldId id="777" r:id="rId46"/>
    <p:sldId id="778" r:id="rId47"/>
    <p:sldId id="779" r:id="rId48"/>
    <p:sldId id="780" r:id="rId49"/>
    <p:sldId id="781" r:id="rId50"/>
    <p:sldId id="782" r:id="rId51"/>
    <p:sldId id="783" r:id="rId52"/>
    <p:sldId id="790" r:id="rId53"/>
    <p:sldId id="692" r:id="rId54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00099"/>
    <a:srgbClr val="FF0000"/>
    <a:srgbClr val="EBA905"/>
    <a:srgbClr val="00FF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Objects="1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32F6615-4AF5-46CC-9B7D-B5ACA5CA8634}" type="datetimeFigureOut">
              <a:rPr lang="en-US"/>
              <a:pPr>
                <a:defRPr/>
              </a:pPr>
              <a:t>12/6/2020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357DE68-661E-422A-8D1B-55B53F5EFF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75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57DE68-661E-422A-8D1B-55B53F5EFF0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855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EFA87-4DAA-4666-B503-E900F62B58B5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4874A-9F9C-412B-8B59-7BB7BD4CCB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687C4-C3CB-406B-B5B4-FF20389C12BF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279BF-7C38-49CF-A937-48071A4103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58CEC-E111-42C0-90D8-AB4BBFF7047E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636E2-C54D-4D84-839B-83170FDE6B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002060"/>
                </a:solidFill>
                <a:latin typeface="Adobe Caslon Pro Bold" pitchFamily="18" charset="0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rgbClr val="002060"/>
                </a:solidFill>
                <a:latin typeface="Adobe Caslon Pro" pitchFamily="18" charset="0"/>
              </a:defRPr>
            </a:lvl1pPr>
            <a:lvl2pPr>
              <a:defRPr sz="3200">
                <a:solidFill>
                  <a:srgbClr val="002060"/>
                </a:solidFill>
                <a:latin typeface="Adobe Caslon Pro" pitchFamily="18" charset="0"/>
              </a:defRPr>
            </a:lvl2pPr>
            <a:lvl3pPr>
              <a:defRPr sz="3200">
                <a:solidFill>
                  <a:srgbClr val="002060"/>
                </a:solidFill>
                <a:latin typeface="Adobe Caslon Pro" pitchFamily="18" charset="0"/>
              </a:defRPr>
            </a:lvl3pPr>
            <a:lvl4pPr>
              <a:defRPr sz="3200">
                <a:solidFill>
                  <a:srgbClr val="002060"/>
                </a:solidFill>
                <a:latin typeface="Adobe Caslon Pro" pitchFamily="18" charset="0"/>
              </a:defRPr>
            </a:lvl4pPr>
            <a:lvl5pPr>
              <a:defRPr sz="3200">
                <a:solidFill>
                  <a:srgbClr val="002060"/>
                </a:solidFill>
                <a:latin typeface="Adobe Caslon Pro" pitchFamily="18" charset="0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4AF97-B783-4F03-AEC9-A1709B33D0D0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D2F88-8A41-4E7F-9278-91FE67E35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AD893-FBAF-4292-98F5-EB49F78F785E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8AA93-391F-4BF1-AB24-EE1C188117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BAC2E-F129-4424-BC18-F56C067E4487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9EF8F-76BF-4C1E-800D-331B123ED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6FEF9-026B-4949-9DF0-68E95F87B668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A3E7E-5A1B-47E5-978D-1F4346EAB9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6C74D-21B9-4CDA-A924-8676927FB2E8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9D76F-CB32-479A-B956-6E7A4C40D2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509A9-3DB2-4A33-A468-3C06EC024AD7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59A8A-7DBD-46DB-811A-0FD3F62D59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C1F4C-D13A-46E4-A6DD-8340F0D3C66A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F6F4D-7262-49C8-A02A-33CDA8E5A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6CBEE-533D-461E-9D55-85989DB1DA52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094D3-A18E-4A55-B245-DB9F8591A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"/>
            <a:ext cx="9400117" cy="1125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smtClean="0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2"/>
            <a:ext cx="86698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4947" y="64929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CB89642-4174-43F9-A3AE-B3569AE3B286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1" y="649290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8032" y="6492901"/>
            <a:ext cx="1333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6B3258-B9C0-4096-B6BF-26A4F58769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15" descr="Picture 7.png"/>
          <p:cNvPicPr>
            <a:picLocks noChangeAspect="1"/>
          </p:cNvPicPr>
          <p:nvPr userDrawn="1"/>
        </p:nvPicPr>
        <p:blipFill>
          <a:blip r:embed="rId13"/>
          <a:srcRect l="1923" b="5336"/>
          <a:stretch>
            <a:fillRect/>
          </a:stretch>
        </p:blipFill>
        <p:spPr bwMode="auto">
          <a:xfrm>
            <a:off x="9740900" y="-23"/>
            <a:ext cx="2429933" cy="642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6174318" y="6459539"/>
            <a:ext cx="3105149" cy="492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209621" y="6459539"/>
            <a:ext cx="2982383" cy="4603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779187" y="6459539"/>
            <a:ext cx="3439583" cy="49213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12699" y="2"/>
            <a:ext cx="9412817" cy="1173163"/>
            <a:chOff x="-9525" y="0"/>
            <a:chExt cx="7059613" cy="1173163"/>
          </a:xfrm>
        </p:grpSpPr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0" y="0"/>
              <a:ext cx="7050088" cy="112553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144000" algn="l" fontAlgn="b">
                <a:lnSpc>
                  <a:spcPct val="150000"/>
                </a:lnSpc>
                <a:spcBef>
                  <a:spcPts val="600"/>
                </a:spcBef>
              </a:pPr>
              <a:r>
                <a:rPr lang="en-US" sz="3600" b="1" dirty="0" smtClean="0">
                  <a:solidFill>
                    <a:srgbClr val="002060"/>
                  </a:solidFill>
                  <a:latin typeface="Adobe Caslon Pro Bold" pitchFamily="18" charset="0"/>
                </a:rPr>
                <a:t> </a:t>
              </a:r>
              <a:endParaRPr lang="en-IN" sz="3600" b="1" dirty="0">
                <a:solidFill>
                  <a:srgbClr val="002060"/>
                </a:solidFill>
                <a:latin typeface="Adobe Caslon Pro Bold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36825" y="1125538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14888" y="1125538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9525" y="1125538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6" name="TextBox 12"/>
          <p:cNvSpPr txBox="1">
            <a:spLocks noChangeArrowheads="1"/>
          </p:cNvSpPr>
          <p:nvPr userDrawn="1"/>
        </p:nvSpPr>
        <p:spPr bwMode="auto">
          <a:xfrm>
            <a:off x="9694353" y="571483"/>
            <a:ext cx="269667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000099"/>
                </a:solidFill>
                <a:latin typeface="Helvetica" pitchFamily="34" charset="0"/>
                <a:cs typeface="Helvetica" pitchFamily="34" charset="0"/>
              </a:rPr>
              <a:t>BITS</a:t>
            </a:r>
            <a:r>
              <a:rPr lang="en-US" sz="2600" b="1" dirty="0">
                <a:solidFill>
                  <a:srgbClr val="000099"/>
                </a:solidFill>
                <a:latin typeface="Helvetica Neue"/>
                <a:ea typeface="Helvetica Neue"/>
                <a:cs typeface="Helvetica Neue"/>
              </a:rPr>
              <a:t> </a:t>
            </a:r>
            <a:r>
              <a:rPr lang="en-US" sz="2600" dirty="0">
                <a:solidFill>
                  <a:srgbClr val="000099"/>
                </a:solidFill>
                <a:latin typeface="Helvetica" pitchFamily="34" charset="0"/>
                <a:cs typeface="Helvetica" pitchFamily="34" charset="0"/>
              </a:rPr>
              <a:t>Pilani</a:t>
            </a:r>
          </a:p>
        </p:txBody>
      </p:sp>
      <p:sp>
        <p:nvSpPr>
          <p:cNvPr id="17" name="TextBox 13"/>
          <p:cNvSpPr txBox="1">
            <a:spLocks noChangeArrowheads="1"/>
          </p:cNvSpPr>
          <p:nvPr userDrawn="1"/>
        </p:nvSpPr>
        <p:spPr bwMode="auto">
          <a:xfrm>
            <a:off x="9696400" y="946915"/>
            <a:ext cx="21822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99"/>
                </a:solidFill>
                <a:latin typeface="Helvetica" pitchFamily="34" charset="0"/>
                <a:cs typeface="Helvetica" pitchFamily="34" charset="0"/>
              </a:rPr>
              <a:t>Pilani Campus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002060"/>
          </a:solidFill>
          <a:latin typeface="Adobe Caslon Pro" pitchFamily="18" charset="0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rgbClr val="002060"/>
          </a:solidFill>
          <a:latin typeface="Adobe Caslon Pro" pitchFamily="18" charset="0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002060"/>
          </a:solidFill>
          <a:latin typeface="Adobe Caslon Pro" pitchFamily="18" charset="0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rgbClr val="002060"/>
          </a:solidFill>
          <a:latin typeface="Adobe Caslon Pro" pitchFamily="18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3200" kern="1200">
          <a:solidFill>
            <a:srgbClr val="002060"/>
          </a:solidFill>
          <a:latin typeface="Adobe Caslon Pro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9" descr="11942.jpg"/>
          <p:cNvPicPr>
            <a:picLocks noChangeAspect="1"/>
          </p:cNvPicPr>
          <p:nvPr/>
        </p:nvPicPr>
        <p:blipFill rotWithShape="1">
          <a:blip r:embed="rId3">
            <a:lum bright="-20000" contrast="22000"/>
          </a:blip>
          <a:srcRect t="5436" b="48065"/>
          <a:stretch/>
        </p:blipFill>
        <p:spPr bwMode="auto">
          <a:xfrm>
            <a:off x="1" y="-2410"/>
            <a:ext cx="12191999" cy="7029426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miter lim="800000"/>
            <a:headEnd/>
            <a:tailEnd/>
          </a:ln>
        </p:spPr>
      </p:pic>
      <p:grpSp>
        <p:nvGrpSpPr>
          <p:cNvPr id="18" name="Group 17"/>
          <p:cNvGrpSpPr/>
          <p:nvPr/>
        </p:nvGrpSpPr>
        <p:grpSpPr>
          <a:xfrm>
            <a:off x="10075256" y="714358"/>
            <a:ext cx="1853392" cy="645915"/>
            <a:chOff x="6810375" y="833438"/>
            <a:chExt cx="1853392" cy="645915"/>
          </a:xfrm>
        </p:grpSpPr>
        <p:sp>
          <p:nvSpPr>
            <p:cNvPr id="5130" name="TextBox 12"/>
            <p:cNvSpPr txBox="1">
              <a:spLocks noChangeArrowheads="1"/>
            </p:cNvSpPr>
            <p:nvPr/>
          </p:nvSpPr>
          <p:spPr bwMode="auto">
            <a:xfrm>
              <a:off x="6810375" y="833438"/>
              <a:ext cx="1853392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600" b="1" dirty="0">
                  <a:solidFill>
                    <a:srgbClr val="FFFFFF"/>
                  </a:solidFill>
                  <a:latin typeface="Helvetica" pitchFamily="34" charset="0"/>
                  <a:cs typeface="Helvetica" pitchFamily="34" charset="0"/>
                </a:rPr>
                <a:t>BITS</a:t>
              </a:r>
              <a:r>
                <a:rPr lang="en-US" sz="2600" b="1" dirty="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</a:rPr>
                <a:t> </a:t>
              </a:r>
              <a:r>
                <a:rPr lang="en-US" sz="2600" dirty="0">
                  <a:solidFill>
                    <a:srgbClr val="FFFFFF"/>
                  </a:solidFill>
                  <a:latin typeface="Helvetica" pitchFamily="34" charset="0"/>
                  <a:cs typeface="Helvetica" pitchFamily="34" charset="0"/>
                </a:rPr>
                <a:t>Pilani</a:t>
              </a:r>
            </a:p>
          </p:txBody>
        </p:sp>
        <p:sp>
          <p:nvSpPr>
            <p:cNvPr id="5131" name="TextBox 13"/>
            <p:cNvSpPr txBox="1">
              <a:spLocks noChangeArrowheads="1"/>
            </p:cNvSpPr>
            <p:nvPr/>
          </p:nvSpPr>
          <p:spPr bwMode="auto">
            <a:xfrm>
              <a:off x="7312025" y="1171576"/>
              <a:ext cx="134043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FFFFFF"/>
                  </a:solidFill>
                  <a:latin typeface="Helvetica" pitchFamily="34" charset="0"/>
                  <a:cs typeface="Helvetica" pitchFamily="34" charset="0"/>
                </a:rPr>
                <a:t>Pilani Campus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</p:grpSp>
      <p:pic>
        <p:nvPicPr>
          <p:cNvPr id="5132" name="Picture 15" descr="Picture 7.png"/>
          <p:cNvPicPr>
            <a:picLocks noChangeAspect="1"/>
          </p:cNvPicPr>
          <p:nvPr/>
        </p:nvPicPr>
        <p:blipFill>
          <a:blip r:embed="rId4"/>
          <a:srcRect l="1923" b="5336"/>
          <a:stretch>
            <a:fillRect/>
          </a:stretch>
        </p:blipFill>
        <p:spPr bwMode="auto">
          <a:xfrm>
            <a:off x="9667251" y="2"/>
            <a:ext cx="2193925" cy="69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>
            <a:off x="-24680" y="3405898"/>
            <a:ext cx="11017224" cy="1841959"/>
            <a:chOff x="-24680" y="5633261"/>
            <a:chExt cx="8145017" cy="1612163"/>
          </a:xfrm>
        </p:grpSpPr>
        <p:sp>
          <p:nvSpPr>
            <p:cNvPr id="23" name="Rectangle 22"/>
            <p:cNvSpPr/>
            <p:nvPr/>
          </p:nvSpPr>
          <p:spPr>
            <a:xfrm>
              <a:off x="2982045" y="7153984"/>
              <a:ext cx="2730649" cy="914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15250" y="7153984"/>
              <a:ext cx="2605087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-24680" y="7153984"/>
              <a:ext cx="3006725" cy="91440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pic>
          <p:nvPicPr>
            <p:cNvPr id="5129" name="Picture 11" descr="logo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35026" y="5633261"/>
              <a:ext cx="1277650" cy="1417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25"/>
            <p:cNvSpPr txBox="1"/>
            <p:nvPr/>
          </p:nvSpPr>
          <p:spPr>
            <a:xfrm>
              <a:off x="1519147" y="5753981"/>
              <a:ext cx="5542903" cy="105058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 smtClean="0">
                  <a:solidFill>
                    <a:srgbClr val="FF0000"/>
                  </a:solidFill>
                  <a:latin typeface="Adobe Caslon Pro Bold" pitchFamily="18" charset="0"/>
                  <a:cs typeface="Helvetica"/>
                </a:rPr>
                <a:t>DSE CL 557  - Artificial and Computational Intelligence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b="1" dirty="0" smtClean="0">
                <a:solidFill>
                  <a:srgbClr val="FF0000"/>
                </a:solidFill>
                <a:latin typeface="Adobe Caslon Pro Bold" pitchFamily="18" charset="0"/>
                <a:cs typeface="Helvetic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 smtClean="0">
                  <a:solidFill>
                    <a:srgbClr val="000099"/>
                  </a:solidFill>
                  <a:latin typeface="Adobe Caslon Pro Bold" pitchFamily="18" charset="0"/>
                  <a:cs typeface="Helvetica"/>
                </a:rPr>
                <a:t>#10.  </a:t>
              </a:r>
              <a:r>
                <a:rPr lang="en-US" sz="2400" b="1" dirty="0" smtClean="0">
                  <a:solidFill>
                    <a:srgbClr val="000099"/>
                  </a:solidFill>
                  <a:latin typeface="Adobe Caslon Pro Bold" pitchFamily="18" charset="0"/>
                  <a:cs typeface="Helvetica"/>
                </a:rPr>
                <a:t>Logical </a:t>
              </a:r>
              <a:r>
                <a:rPr lang="en-US" sz="2400" b="1" dirty="0" smtClean="0">
                  <a:solidFill>
                    <a:srgbClr val="000099"/>
                  </a:solidFill>
                  <a:latin typeface="Adobe Caslon Pro Bold" pitchFamily="18" charset="0"/>
                  <a:cs typeface="Helvetica"/>
                </a:rPr>
                <a:t>Agent (Cont..)</a:t>
              </a: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itchFamily="18" charset="0"/>
                <a:cs typeface="Helvetica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91344" y="2449182"/>
            <a:ext cx="3046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00" dirty="0" smtClean="0">
                <a:solidFill>
                  <a:schemeClr val="bg1"/>
                </a:solidFill>
                <a:latin typeface="Palatino"/>
                <a:cs typeface="Palatino"/>
              </a:rPr>
              <a:t>(some slides </a:t>
            </a:r>
            <a:r>
              <a:rPr lang="en-US" sz="900" dirty="0">
                <a:solidFill>
                  <a:schemeClr val="bg1"/>
                </a:solidFill>
                <a:latin typeface="Palatino"/>
                <a:cs typeface="Palatino"/>
              </a:rPr>
              <a:t>adapted </a:t>
            </a:r>
            <a:r>
              <a:rPr lang="en-US" sz="900" dirty="0" smtClean="0">
                <a:solidFill>
                  <a:schemeClr val="bg1"/>
                </a:solidFill>
                <a:latin typeface="Palatino"/>
                <a:cs typeface="Palatino"/>
              </a:rPr>
              <a:t>from </a:t>
            </a:r>
            <a:r>
              <a:rPr lang="en-US" sz="900" dirty="0" smtClean="0">
                <a:solidFill>
                  <a:schemeClr val="bg1"/>
                </a:solidFill>
                <a:latin typeface="Calibri"/>
                <a:cs typeface="Calibri"/>
              </a:rPr>
              <a:t>Stuart</a:t>
            </a:r>
            <a:r>
              <a:rPr lang="en-US" sz="900" dirty="0" smtClean="0">
                <a:solidFill>
                  <a:schemeClr val="bg1"/>
                </a:solidFill>
                <a:latin typeface="Palatino"/>
                <a:cs typeface="Palatino"/>
              </a:rPr>
              <a:t>  </a:t>
            </a:r>
            <a:r>
              <a:rPr lang="en-IN" sz="900" dirty="0">
                <a:solidFill>
                  <a:schemeClr val="bg1"/>
                </a:solidFill>
              </a:rPr>
              <a:t>http://aima.cs.berkeley.edu/</a:t>
            </a:r>
            <a:r>
              <a:rPr lang="en-US" sz="900" dirty="0" smtClean="0">
                <a:solidFill>
                  <a:schemeClr val="bg1"/>
                </a:solidFill>
                <a:latin typeface="Palatino"/>
                <a:cs typeface="Palatino"/>
              </a:rPr>
              <a:t>)</a:t>
            </a:r>
            <a:endParaRPr lang="en-US" sz="900" dirty="0">
              <a:solidFill>
                <a:schemeClr val="bg1"/>
              </a:solidFill>
              <a:latin typeface="Palatino"/>
              <a:cs typeface="Palatin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344" y="5775647"/>
            <a:ext cx="3507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F8EA8C4-DC85-4AF6-93A9-6960CF029261}" type="datetime2">
              <a:rPr lang="en-US" sz="2400">
                <a:solidFill>
                  <a:schemeClr val="bg1"/>
                </a:solidFill>
                <a:latin typeface="Adobe Caslon Pro Bold" pitchFamily="18" charset="0"/>
                <a:cs typeface="Helvetica"/>
              </a:rPr>
              <a:pPr/>
              <a:t>Sunday, December 6, 2020</a:t>
            </a:fld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12224" y="5775647"/>
            <a:ext cx="29932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Caslon Pro Bold" pitchFamily="18" charset="0"/>
                <a:cs typeface="Helvetica"/>
              </a:rPr>
              <a:t>Dr. Saikishor Jangiti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The Wumpus World in Artificial intelligenc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54" y="334643"/>
            <a:ext cx="2412033" cy="210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3CFEE9-5B3B-4B13-8FC5-6F5FB41E25BA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84874A-9F9C-412B-8B59-7BB7BD4CCB0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2" name="Picture 4" descr="fc-horn-example0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1524000"/>
            <a:ext cx="3125788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3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chaining example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3" t="58519" r="32491" b="30208"/>
          <a:stretch/>
        </p:blipFill>
        <p:spPr bwMode="auto">
          <a:xfrm>
            <a:off x="959007" y="4671119"/>
            <a:ext cx="1833045" cy="972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94B5E1-28A6-47D0-ACEB-A6A34272F705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7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6" name="Picture 4" descr="fc-horn-example0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1524000"/>
            <a:ext cx="3125788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chaining example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3" t="53168" r="32200" b="30208"/>
          <a:stretch/>
        </p:blipFill>
        <p:spPr bwMode="auto">
          <a:xfrm>
            <a:off x="917104" y="4365104"/>
            <a:ext cx="1866528" cy="143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3DA327-D35A-498F-BA7C-734413E3ECB9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1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80" name="Picture 4" descr="fc-horn-example0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1524000"/>
            <a:ext cx="3125788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3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chaining example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3" t="44605" r="32777" b="30208"/>
          <a:stretch/>
        </p:blipFill>
        <p:spPr bwMode="auto">
          <a:xfrm>
            <a:off x="479376" y="3933055"/>
            <a:ext cx="1800200" cy="2171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EB88BE-24A5-479B-9E1F-774D5AB73F7D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2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4" name="Picture 4" descr="fc-horn-example0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1550020"/>
            <a:ext cx="3125788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chaining example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3" t="40643" r="31524" b="30208"/>
          <a:stretch/>
        </p:blipFill>
        <p:spPr bwMode="auto">
          <a:xfrm>
            <a:off x="911424" y="3284984"/>
            <a:ext cx="1944216" cy="251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B9FD2E-20B7-4C88-AA35-2E2DF28FE17A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8" name="Picture 4" descr="fc-horn-example0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1524000"/>
            <a:ext cx="3125788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chaining example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3" t="32292" r="31573" b="30208"/>
          <a:stretch/>
        </p:blipFill>
        <p:spPr bwMode="auto">
          <a:xfrm>
            <a:off x="845096" y="2492896"/>
            <a:ext cx="1938536" cy="323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B58B6A-2BC2-4BD4-A0AE-1AFF7216663F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4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2" name="Picture 4" descr="fc-horn-example0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1524000"/>
            <a:ext cx="3125788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chaining example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3" t="32292" r="31573" b="30208"/>
          <a:stretch/>
        </p:blipFill>
        <p:spPr bwMode="auto">
          <a:xfrm>
            <a:off x="845096" y="2492896"/>
            <a:ext cx="1938536" cy="323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2619F0-4749-4081-A242-9A60C9E03C70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1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Proof of completeness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3352" y="1600202"/>
            <a:ext cx="9016115" cy="4525963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en-US" sz="2800" dirty="0"/>
              <a:t>FC derives every atomic sentence that is entailed by </a:t>
            </a:r>
            <a:r>
              <a:rPr lang="en-US" altLang="en-US" sz="2800" i="1" dirty="0" smtClean="0"/>
              <a:t>KB</a:t>
            </a:r>
            <a:endParaRPr lang="en-US" altLang="en-US" sz="2800" dirty="0"/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FC reaches a </a:t>
            </a:r>
            <a:r>
              <a:rPr lang="en-US" altLang="en-US" sz="2400" dirty="0">
                <a:solidFill>
                  <a:schemeClr val="accent2"/>
                </a:solidFill>
              </a:rPr>
              <a:t>fixed point</a:t>
            </a:r>
            <a:r>
              <a:rPr lang="en-US" altLang="en-US" sz="2400" dirty="0"/>
              <a:t> where no new atomic sentences are </a:t>
            </a:r>
            <a:r>
              <a:rPr lang="en-US" altLang="en-US" sz="2400" dirty="0" smtClean="0"/>
              <a:t>derived</a:t>
            </a:r>
            <a:endParaRPr lang="en-US" altLang="en-US" sz="2400" dirty="0"/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Consider the final state as a model </a:t>
            </a:r>
            <a:r>
              <a:rPr lang="en-US" altLang="en-US" sz="2400" i="1" dirty="0"/>
              <a:t>m</a:t>
            </a:r>
            <a:r>
              <a:rPr lang="en-US" altLang="en-US" sz="2400" dirty="0"/>
              <a:t>, assigning true/false to </a:t>
            </a:r>
            <a:r>
              <a:rPr lang="en-US" altLang="en-US" sz="2400" dirty="0" smtClean="0"/>
              <a:t>symbols</a:t>
            </a:r>
            <a:endParaRPr lang="en-US" altLang="en-US" sz="2400" dirty="0"/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Every clause in the original </a:t>
            </a:r>
            <a:r>
              <a:rPr lang="en-US" altLang="en-US" sz="2400" i="1" dirty="0"/>
              <a:t>KB</a:t>
            </a:r>
            <a:r>
              <a:rPr lang="en-US" altLang="en-US" sz="2400" dirty="0"/>
              <a:t> is true in </a:t>
            </a:r>
            <a:r>
              <a:rPr lang="en-US" altLang="en-US" sz="2400" i="1" dirty="0" smtClean="0"/>
              <a:t>m</a:t>
            </a:r>
            <a:endParaRPr lang="en-US" altLang="en-US" sz="2400" dirty="0"/>
          </a:p>
          <a:p>
            <a:pPr marL="1371600" lvl="2" indent="-457200">
              <a:lnSpc>
                <a:spcPct val="90000"/>
              </a:lnSpc>
              <a:buNone/>
            </a:pPr>
            <a:r>
              <a:rPr lang="en-US" altLang="en-US" sz="2000" dirty="0"/>
              <a:t>  </a:t>
            </a:r>
            <a:r>
              <a:rPr lang="en-US" altLang="en-US" sz="2000" i="1" dirty="0"/>
              <a:t>a</a:t>
            </a:r>
            <a:r>
              <a:rPr lang="en-US" altLang="en-US" sz="2000" baseline="-25000" dirty="0"/>
              <a:t>1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 …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dirty="0"/>
              <a:t>  </a:t>
            </a:r>
            <a:r>
              <a:rPr lang="en-US" altLang="en-US" sz="2000" i="1" dirty="0"/>
              <a:t>a</a:t>
            </a:r>
            <a:r>
              <a:rPr lang="en-US" altLang="en-US" sz="2000" baseline="-25000" dirty="0"/>
              <a:t>k </a:t>
            </a:r>
            <a:r>
              <a:rPr lang="en-US" altLang="en-US" sz="2000" baseline="-25000" dirty="0">
                <a:sym typeface="Symbol" panose="05050102010706020507" pitchFamily="18" charset="2"/>
              </a:rPr>
              <a:t> </a:t>
            </a:r>
            <a:r>
              <a:rPr lang="en-US" altLang="en-US" sz="2000" i="1" dirty="0"/>
              <a:t>b</a:t>
            </a:r>
            <a:r>
              <a:rPr lang="en-US" altLang="en-US" sz="2000" dirty="0"/>
              <a:t>
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Hence </a:t>
            </a:r>
            <a:r>
              <a:rPr lang="en-US" altLang="en-US" sz="2400" i="1" dirty="0"/>
              <a:t>m</a:t>
            </a:r>
            <a:r>
              <a:rPr lang="en-US" altLang="en-US" sz="2400" dirty="0"/>
              <a:t> is a model of </a:t>
            </a:r>
            <a:r>
              <a:rPr lang="en-US" altLang="en-US" sz="2400" i="1" dirty="0" smtClean="0"/>
              <a:t>KB</a:t>
            </a:r>
            <a:endParaRPr lang="en-US" altLang="en-US" sz="2400" dirty="0"/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If </a:t>
            </a:r>
            <a:r>
              <a:rPr lang="en-US" altLang="en-US" sz="2400" i="1" dirty="0"/>
              <a:t>KB</a:t>
            </a:r>
            <a:r>
              <a:rPr lang="en-US" altLang="en-US" sz="2400" dirty="0"/>
              <a:t>╞ </a:t>
            </a:r>
            <a:r>
              <a:rPr lang="en-US" altLang="en-US" sz="2400" i="1" dirty="0"/>
              <a:t>q</a:t>
            </a:r>
            <a:r>
              <a:rPr lang="en-US" altLang="en-US" sz="2400" dirty="0"/>
              <a:t>, </a:t>
            </a:r>
            <a:r>
              <a:rPr lang="en-US" altLang="en-US" sz="2400" i="1" dirty="0"/>
              <a:t>q</a:t>
            </a:r>
            <a:r>
              <a:rPr lang="en-US" altLang="en-US" sz="2400" dirty="0"/>
              <a:t> is true in </a:t>
            </a:r>
            <a:r>
              <a:rPr lang="en-US" altLang="en-US" sz="2400" dirty="0">
                <a:solidFill>
                  <a:srgbClr val="FF0000"/>
                </a:solidFill>
              </a:rPr>
              <a:t>every</a:t>
            </a:r>
            <a:r>
              <a:rPr lang="en-US" altLang="en-US" sz="2400" dirty="0"/>
              <a:t> model of </a:t>
            </a:r>
            <a:r>
              <a:rPr lang="en-US" altLang="en-US" sz="2400" i="1" dirty="0"/>
              <a:t>KB</a:t>
            </a:r>
            <a:r>
              <a:rPr lang="en-US" altLang="en-US" sz="2400" dirty="0"/>
              <a:t>, including </a:t>
            </a:r>
            <a:r>
              <a:rPr lang="en-US" altLang="en-US" sz="2400" i="1" dirty="0" smtClean="0"/>
              <a:t>m</a:t>
            </a:r>
            <a:endParaRPr lang="en-US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D0CD3-0DD2-409D-AB34-ED2CED71049A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7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Backward chaining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altLang="en-US" sz="2800" dirty="0"/>
              <a:t>Idea: work backwards from the query </a:t>
            </a:r>
            <a:r>
              <a:rPr lang="en-US" altLang="en-US" sz="2800" i="1" dirty="0"/>
              <a:t>q</a:t>
            </a:r>
            <a:r>
              <a:rPr lang="en-US" altLang="en-US" sz="2800" dirty="0"/>
              <a:t>:
</a:t>
            </a:r>
          </a:p>
          <a:p>
            <a:pPr marL="990600" lvl="1" indent="-533400">
              <a:lnSpc>
                <a:spcPct val="90000"/>
              </a:lnSpc>
              <a:buNone/>
            </a:pPr>
            <a:r>
              <a:rPr lang="en-US" altLang="en-US" sz="2400" dirty="0"/>
              <a:t>to prove </a:t>
            </a:r>
            <a:r>
              <a:rPr lang="en-US" altLang="en-US" sz="2400" i="1" dirty="0"/>
              <a:t>q</a:t>
            </a:r>
            <a:r>
              <a:rPr lang="en-US" altLang="en-US" sz="2400" dirty="0"/>
              <a:t> by BC,</a:t>
            </a:r>
          </a:p>
          <a:p>
            <a:pPr marL="1371600" lvl="2" indent="-457200">
              <a:lnSpc>
                <a:spcPct val="90000"/>
              </a:lnSpc>
              <a:buNone/>
            </a:pPr>
            <a:r>
              <a:rPr lang="en-US" altLang="en-US" sz="2000" dirty="0"/>
              <a:t>check if </a:t>
            </a:r>
            <a:r>
              <a:rPr lang="en-US" altLang="en-US" sz="2000" i="1" dirty="0"/>
              <a:t>q</a:t>
            </a:r>
            <a:r>
              <a:rPr lang="en-US" altLang="en-US" sz="2000" dirty="0"/>
              <a:t> is known already, or</a:t>
            </a:r>
          </a:p>
          <a:p>
            <a:pPr marL="1371600" lvl="2" indent="-457200">
              <a:lnSpc>
                <a:spcPct val="90000"/>
              </a:lnSpc>
              <a:buNone/>
            </a:pPr>
            <a:r>
              <a:rPr lang="en-US" altLang="en-US" sz="2000" dirty="0"/>
              <a:t>prove by BC all premises of some rule concluding </a:t>
            </a:r>
            <a:r>
              <a:rPr lang="en-US" altLang="en-US" sz="2000" i="1" dirty="0"/>
              <a:t>q</a:t>
            </a:r>
            <a:r>
              <a:rPr lang="en-US" altLang="en-US" sz="2000" dirty="0"/>
              <a:t>
</a:t>
            </a:r>
          </a:p>
          <a:p>
            <a:pPr marL="1371600" lvl="2" indent="-457200">
              <a:lnSpc>
                <a:spcPct val="90000"/>
              </a:lnSpc>
              <a:buNone/>
            </a:pPr>
            <a:endParaRPr lang="en-US" altLang="en-US" sz="20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en-US" sz="2400" dirty="0"/>
              <a:t>Avoid loops: check if new </a:t>
            </a:r>
            <a:r>
              <a:rPr lang="en-US" altLang="en-US" sz="2400" dirty="0" err="1"/>
              <a:t>subgoal</a:t>
            </a:r>
            <a:r>
              <a:rPr lang="en-US" altLang="en-US" sz="2400" dirty="0"/>
              <a:t> is already on the goal stack
</a:t>
            </a:r>
          </a:p>
          <a:p>
            <a:pPr marL="609600" indent="-609600">
              <a:lnSpc>
                <a:spcPct val="90000"/>
              </a:lnSpc>
              <a:buNone/>
            </a:pPr>
            <a:endParaRPr lang="en-US" altLang="en-US" sz="24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en-US" sz="2400" dirty="0"/>
              <a:t>Avoid repeated work: check if new </a:t>
            </a:r>
            <a:r>
              <a:rPr lang="en-US" altLang="en-US" sz="2400" dirty="0" err="1"/>
              <a:t>subgoal</a:t>
            </a:r>
            <a:r>
              <a:rPr lang="en-US" altLang="en-US" sz="2400" dirty="0"/>
              <a:t>
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has already been proved true, </a:t>
            </a:r>
            <a:r>
              <a:rPr lang="en-US" altLang="en-US" sz="2400" dirty="0" smtClean="0"/>
              <a:t>or</a:t>
            </a:r>
            <a:endParaRPr lang="en-US" altLang="en-US" sz="2400" dirty="0"/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has already </a:t>
            </a:r>
            <a:r>
              <a:rPr lang="en-US" altLang="en-US" sz="2400" dirty="0" smtClean="0"/>
              <a:t>failed</a:t>
            </a:r>
            <a:endParaRPr lang="en-US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C1B8C1-C2AD-49B9-BAA3-F5FBED973F66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7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pic>
        <p:nvPicPr>
          <p:cNvPr id="55301" name="Picture 5" descr="bc-horn-example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47800"/>
            <a:ext cx="31765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E59BF9-CA7B-4D1B-8BE4-9884DE482043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1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pic>
        <p:nvPicPr>
          <p:cNvPr id="114693" name="Picture 5" descr="bc-horn-example0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47800"/>
            <a:ext cx="31765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F346FE-D912-4EF2-B732-BC7833136596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8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Inference </a:t>
            </a:r>
            <a:r>
              <a:rPr lang="en-US" altLang="en-US" dirty="0"/>
              <a:t>rules and theorem proving</a:t>
            </a:r>
          </a:p>
          <a:p>
            <a:pPr lvl="1"/>
            <a:r>
              <a:rPr lang="en-US" altLang="en-US" dirty="0" smtClean="0"/>
              <a:t>Forward </a:t>
            </a:r>
            <a:r>
              <a:rPr lang="en-US" altLang="en-US" dirty="0"/>
              <a:t>chaining</a:t>
            </a:r>
          </a:p>
          <a:p>
            <a:pPr lvl="1"/>
            <a:r>
              <a:rPr lang="en-US" altLang="en-US" dirty="0" smtClean="0"/>
              <a:t>Backward chaining</a:t>
            </a:r>
            <a:endParaRPr lang="en-US" altLang="en-US" dirty="0"/>
          </a:p>
          <a:p>
            <a:pPr lvl="1"/>
            <a:r>
              <a:rPr lang="en-US" altLang="en-US" dirty="0" smtClean="0"/>
              <a:t>Resolution</a:t>
            </a:r>
            <a:endParaRPr lang="en-IN" dirty="0"/>
          </a:p>
          <a:p>
            <a:r>
              <a:rPr lang="en-IN" dirty="0"/>
              <a:t>DPLL Algorithm </a:t>
            </a:r>
          </a:p>
          <a:p>
            <a:r>
              <a:rPr lang="en-IN" dirty="0" smtClean="0"/>
              <a:t>Agents </a:t>
            </a:r>
            <a:r>
              <a:rPr lang="en-IN" dirty="0"/>
              <a:t>based on Propositional logic </a:t>
            </a:r>
          </a:p>
          <a:p>
            <a:r>
              <a:rPr lang="en-US" dirty="0" smtClean="0"/>
              <a:t>Overview </a:t>
            </a:r>
            <a:r>
              <a:rPr lang="en-US" dirty="0"/>
              <a:t>of FOL </a:t>
            </a:r>
            <a:r>
              <a:rPr lang="en-US" dirty="0" smtClean="0"/>
              <a:t>semantics and </a:t>
            </a:r>
            <a:r>
              <a:rPr lang="en-US" dirty="0"/>
              <a:t>representation </a:t>
            </a:r>
          </a:p>
          <a:p>
            <a:pPr marL="0" indent="0">
              <a:buNone/>
            </a:pPr>
            <a:endParaRPr lang="en-IN" dirty="0"/>
          </a:p>
          <a:p>
            <a:pPr lvl="1"/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804073" y="6100072"/>
            <a:ext cx="8596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Reference: </a:t>
            </a:r>
            <a:r>
              <a:rPr lang="en-IN" dirty="0" smtClean="0"/>
              <a:t>Chapter 7.5 to 7.7 &amp; 8.1 from </a:t>
            </a:r>
            <a:r>
              <a:rPr lang="en-IN" dirty="0"/>
              <a:t>AI: A modern approach (Russell, </a:t>
            </a:r>
            <a:r>
              <a:rPr lang="en-IN" dirty="0" err="1"/>
              <a:t>Norvig</a:t>
            </a:r>
            <a:r>
              <a:rPr lang="en-IN" dirty="0"/>
              <a:t>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990797-1261-4906-BAE2-435BD9D7B3A0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3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pic>
        <p:nvPicPr>
          <p:cNvPr id="115716" name="Picture 4" descr="bc-horn-example0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47800"/>
            <a:ext cx="31765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3E5E53-09FC-44C8-B165-3A47C3BCD5E2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5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pic>
        <p:nvPicPr>
          <p:cNvPr id="116740" name="Picture 4" descr="bc-horn-example0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47800"/>
            <a:ext cx="31765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F227A9-5572-42EE-A662-5702C371772A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8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pic>
        <p:nvPicPr>
          <p:cNvPr id="117764" name="Picture 4" descr="bc-horn-example0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47800"/>
            <a:ext cx="31765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3AD4A-4ECB-48BB-8CA2-B1044EB8D7A3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1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pic>
        <p:nvPicPr>
          <p:cNvPr id="118788" name="Picture 4" descr="bc-horn-example0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47800"/>
            <a:ext cx="31765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7D5B56-C80D-4A0F-BCCA-54C9FA570EFD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3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pic>
        <p:nvPicPr>
          <p:cNvPr id="119812" name="Picture 4" descr="bc-horn-example0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47800"/>
            <a:ext cx="31765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F89532-BECE-4482-9DC4-085C12EBD47E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2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pic>
        <p:nvPicPr>
          <p:cNvPr id="120836" name="Picture 4" descr="bc-horn-example0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47800"/>
            <a:ext cx="31765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60D1F6-EB4C-4873-86F4-81CDC082D67D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6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pic>
        <p:nvPicPr>
          <p:cNvPr id="121860" name="Picture 4" descr="bc-horn-example09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47800"/>
            <a:ext cx="31765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75CFE5-F397-4E1F-B083-170C4ED2ED40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5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pic>
        <p:nvPicPr>
          <p:cNvPr id="122884" name="Picture 4" descr="bc-horn-example1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47800"/>
            <a:ext cx="31765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229AC6-35BA-4E31-89F0-E60427CFC015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5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vs. backward chaining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FC is </a:t>
            </a:r>
            <a:r>
              <a:rPr lang="en-US" altLang="en-US" sz="2400" dirty="0">
                <a:solidFill>
                  <a:schemeClr val="accent2"/>
                </a:solidFill>
              </a:rPr>
              <a:t>data-driven</a:t>
            </a:r>
            <a:r>
              <a:rPr lang="en-US" altLang="en-US" sz="2400" dirty="0"/>
              <a:t>, automatic, unconscious processing,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e.g., object recognition, routine </a:t>
            </a:r>
            <a:r>
              <a:rPr lang="en-US" altLang="en-US" sz="2000" dirty="0" smtClean="0"/>
              <a:t>decisions</a:t>
            </a:r>
            <a:endParaRPr lang="en-US" altLang="en-US" sz="2000" dirty="0"/>
          </a:p>
          <a:p>
            <a:pPr lvl="4">
              <a:lnSpc>
                <a:spcPct val="90000"/>
              </a:lnSpc>
            </a:pP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May do lots of work that is irrelevant to the goal </a:t>
            </a:r>
          </a:p>
          <a:p>
            <a:pPr lvl="4">
              <a:lnSpc>
                <a:spcPct val="90000"/>
              </a:lnSpc>
            </a:pP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BC is </a:t>
            </a:r>
            <a:r>
              <a:rPr lang="en-US" altLang="en-US" sz="2400" dirty="0">
                <a:solidFill>
                  <a:schemeClr val="accent2"/>
                </a:solidFill>
              </a:rPr>
              <a:t>goal-driven</a:t>
            </a:r>
            <a:r>
              <a:rPr lang="en-US" altLang="en-US" sz="2400" dirty="0"/>
              <a:t>, appropriate for problem-solving,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e.g., Where are my keys? How do I get into a PhD program?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en-US" sz="1600" dirty="0"/>
              <a:t>
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Complexity of BC can be </a:t>
            </a:r>
            <a:r>
              <a:rPr lang="en-US" altLang="en-US" sz="2400" dirty="0">
                <a:solidFill>
                  <a:srgbClr val="FF0000"/>
                </a:solidFill>
              </a:rPr>
              <a:t>much less </a:t>
            </a:r>
            <a:r>
              <a:rPr lang="en-US" altLang="en-US" sz="2400" dirty="0"/>
              <a:t>than linear in size of </a:t>
            </a:r>
            <a:r>
              <a:rPr lang="en-US" altLang="en-US" sz="2400" dirty="0" smtClean="0"/>
              <a:t>KB</a:t>
            </a:r>
            <a:endParaRPr lang="en-US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E318AC-BA62-4CB2-9427-E1CB536B5F6F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6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Efficient propositional inference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400" dirty="0"/>
              <a:t>Two families of efficient algorithms for propositional inference:
</a:t>
            </a:r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/>
              <a:t>Complete backtracking search algorithms</a:t>
            </a:r>
          </a:p>
          <a:p>
            <a:r>
              <a:rPr lang="en-US" altLang="en-US" sz="2400" dirty="0"/>
              <a:t>DPLL algorithm (Davis, Putnam, </a:t>
            </a:r>
            <a:r>
              <a:rPr lang="en-US" altLang="en-US" sz="2400" dirty="0" err="1"/>
              <a:t>Logemann</a:t>
            </a:r>
            <a:r>
              <a:rPr lang="en-US" altLang="en-US" sz="2400" dirty="0"/>
              <a:t>, Loveland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Incomplete local search algorithms</a:t>
            </a:r>
          </a:p>
          <a:p>
            <a:r>
              <a:rPr lang="en-US" altLang="en-US" sz="2000" dirty="0" err="1">
                <a:latin typeface="Courier New" panose="02070309020205020404" pitchFamily="49" charset="0"/>
              </a:rPr>
              <a:t>WalkSAT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algorithm</a:t>
            </a:r>
            <a:endParaRPr lang="en-US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171CD4-F6EA-4782-84F7-3E8D3275CC54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7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Resolution algorithm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Proof by contradiction, i.e., show </a:t>
            </a:r>
            <a:r>
              <a:rPr lang="en-US" altLang="en-US" sz="2400" i="1" dirty="0"/>
              <a:t>KB</a:t>
            </a:r>
            <a:r>
              <a:rPr lang="en-US" altLang="en-US" sz="2400" dirty="0">
                <a:sym typeface="Symbol" panose="05050102010706020507" pitchFamily="18" charset="2"/>
              </a:rPr>
              <a:t></a:t>
            </a:r>
            <a:r>
              <a:rPr lang="en-US" altLang="en-US" sz="2400" dirty="0"/>
              <a:t>α </a:t>
            </a:r>
            <a:r>
              <a:rPr lang="en-US" altLang="en-US" sz="2400" dirty="0" err="1" smtClean="0"/>
              <a:t>unsatisfiable</a:t>
            </a:r>
            <a:endParaRPr lang="en-US" altLang="en-US" sz="2400" dirty="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1" t="28125" r="5469" b="32292"/>
          <a:stretch>
            <a:fillRect/>
          </a:stretch>
        </p:blipFill>
        <p:spPr bwMode="auto">
          <a:xfrm>
            <a:off x="1058333" y="2281561"/>
            <a:ext cx="7772400" cy="335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8CEB38-BDE1-47F0-8642-25912C32F36E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4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DPLL algorithm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381000" indent="-381000">
              <a:lnSpc>
                <a:spcPct val="80000"/>
              </a:lnSpc>
              <a:buNone/>
            </a:pPr>
            <a:r>
              <a:rPr lang="en-US" altLang="en-US" sz="2000" dirty="0"/>
              <a:t>Determine if an input propositional logic sentence (in CNF) is </a:t>
            </a:r>
            <a:r>
              <a:rPr lang="en-US" altLang="en-US" sz="2000" dirty="0" err="1"/>
              <a:t>satisfiable</a:t>
            </a:r>
            <a:r>
              <a:rPr lang="en-US" altLang="en-US" sz="2000" dirty="0"/>
              <a:t>.
</a:t>
            </a:r>
          </a:p>
          <a:p>
            <a:pPr marL="2095500" lvl="4" indent="-266700">
              <a:lnSpc>
                <a:spcPct val="80000"/>
              </a:lnSpc>
              <a:buNone/>
            </a:pPr>
            <a:endParaRPr lang="en-US" altLang="en-US" sz="1400" dirty="0"/>
          </a:p>
          <a:p>
            <a:pPr marL="381000" indent="-381000">
              <a:lnSpc>
                <a:spcPct val="80000"/>
              </a:lnSpc>
              <a:buNone/>
            </a:pPr>
            <a:r>
              <a:rPr lang="en-US" altLang="en-US" sz="2000" dirty="0"/>
              <a:t>Improvements over truth table enumeration:
</a:t>
            </a:r>
          </a:p>
          <a:p>
            <a:pPr marL="800100" lvl="1" indent="-342900">
              <a:lnSpc>
                <a:spcPct val="80000"/>
              </a:lnSpc>
              <a:buFontTx/>
              <a:buAutoNum type="arabicPeriod"/>
            </a:pPr>
            <a:r>
              <a:rPr lang="en-US" altLang="en-US" sz="1800" dirty="0"/>
              <a:t>Early termination</a:t>
            </a:r>
          </a:p>
          <a:p>
            <a:pPr marL="1219200" lvl="2" indent="-304800">
              <a:lnSpc>
                <a:spcPct val="80000"/>
              </a:lnSpc>
              <a:buNone/>
            </a:pPr>
            <a:r>
              <a:rPr lang="en-US" altLang="en-US" sz="1600" dirty="0"/>
              <a:t>A clause is true if any literal is true.</a:t>
            </a:r>
          </a:p>
          <a:p>
            <a:pPr marL="1219200" lvl="2" indent="-304800">
              <a:lnSpc>
                <a:spcPct val="80000"/>
              </a:lnSpc>
              <a:buNone/>
            </a:pPr>
            <a:r>
              <a:rPr lang="en-US" altLang="en-US" sz="1600" dirty="0"/>
              <a:t>A sentence is false if any clause is false.
</a:t>
            </a:r>
          </a:p>
          <a:p>
            <a:pPr marL="2095500" lvl="4" indent="-266700">
              <a:lnSpc>
                <a:spcPct val="80000"/>
              </a:lnSpc>
              <a:buNone/>
            </a:pPr>
            <a:endParaRPr lang="en-US" altLang="en-US" sz="1400" dirty="0"/>
          </a:p>
          <a:p>
            <a:pPr marL="800100" lvl="1" indent="-342900">
              <a:lnSpc>
                <a:spcPct val="80000"/>
              </a:lnSpc>
              <a:buFontTx/>
              <a:buAutoNum type="arabicPeriod"/>
            </a:pPr>
            <a:r>
              <a:rPr lang="en-US" altLang="en-US" sz="1800" dirty="0"/>
              <a:t>Pure symbol heuristic</a:t>
            </a:r>
          </a:p>
          <a:p>
            <a:pPr marL="1219200" lvl="2" indent="-304800">
              <a:lnSpc>
                <a:spcPct val="80000"/>
              </a:lnSpc>
              <a:buNone/>
            </a:pPr>
            <a:r>
              <a:rPr lang="en-US" altLang="en-US" sz="1600" dirty="0"/>
              <a:t>Pure symbol: always appears with the same "sign" in all clauses. </a:t>
            </a:r>
          </a:p>
          <a:p>
            <a:pPr marL="1219200" lvl="2" indent="-304800">
              <a:lnSpc>
                <a:spcPct val="80000"/>
              </a:lnSpc>
              <a:buNone/>
            </a:pPr>
            <a:r>
              <a:rPr lang="en-US" altLang="en-US" sz="1600" dirty="0"/>
              <a:t>e.g., In the three clauses (A </a:t>
            </a:r>
            <a:r>
              <a:rPr lang="en-US" altLang="en-US" sz="1600" dirty="0">
                <a:sym typeface="Symbol" panose="05050102010706020507" pitchFamily="18" charset="2"/>
              </a:rPr>
              <a:t></a:t>
            </a:r>
            <a:r>
              <a:rPr lang="en-US" altLang="en-US" sz="1600" dirty="0"/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</a:t>
            </a:r>
            <a:r>
              <a:rPr lang="en-US" altLang="en-US" sz="1600" dirty="0"/>
              <a:t>B), (</a:t>
            </a:r>
            <a:r>
              <a:rPr lang="en-US" altLang="en-US" sz="1600" dirty="0">
                <a:sym typeface="Symbol" panose="05050102010706020507" pitchFamily="18" charset="2"/>
              </a:rPr>
              <a:t></a:t>
            </a:r>
            <a:r>
              <a:rPr lang="en-US" altLang="en-US" sz="1600" dirty="0"/>
              <a:t>B </a:t>
            </a:r>
            <a:r>
              <a:rPr lang="en-US" altLang="en-US" sz="1600" dirty="0">
                <a:sym typeface="Symbol" panose="05050102010706020507" pitchFamily="18" charset="2"/>
              </a:rPr>
              <a:t></a:t>
            </a:r>
            <a:r>
              <a:rPr lang="en-US" altLang="en-US" sz="1600" dirty="0"/>
              <a:t>  </a:t>
            </a:r>
            <a:r>
              <a:rPr lang="en-US" altLang="en-US" sz="1600" dirty="0">
                <a:cs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en-US" sz="1600" dirty="0"/>
              <a:t>C), (C </a:t>
            </a:r>
            <a:r>
              <a:rPr lang="en-US" altLang="en-US" sz="1600" dirty="0">
                <a:sym typeface="Symbol" panose="05050102010706020507" pitchFamily="18" charset="2"/>
              </a:rPr>
              <a:t></a:t>
            </a:r>
            <a:r>
              <a:rPr lang="en-US" altLang="en-US" sz="1600" dirty="0"/>
              <a:t> A), A and B are pure, C is impure. </a:t>
            </a:r>
          </a:p>
          <a:p>
            <a:pPr marL="1219200" lvl="2" indent="-304800">
              <a:lnSpc>
                <a:spcPct val="80000"/>
              </a:lnSpc>
              <a:buNone/>
            </a:pPr>
            <a:r>
              <a:rPr lang="en-US" altLang="en-US" sz="1600" dirty="0"/>
              <a:t>Make a pure symbol literal true.
</a:t>
            </a:r>
          </a:p>
          <a:p>
            <a:pPr marL="2095500" lvl="4" indent="-266700">
              <a:lnSpc>
                <a:spcPct val="80000"/>
              </a:lnSpc>
              <a:buNone/>
            </a:pPr>
            <a:endParaRPr lang="en-US" altLang="en-US" sz="1400" dirty="0"/>
          </a:p>
          <a:p>
            <a:pPr marL="800100" lvl="1" indent="-342900">
              <a:lnSpc>
                <a:spcPct val="80000"/>
              </a:lnSpc>
              <a:buFontTx/>
              <a:buAutoNum type="arabicPeriod"/>
            </a:pPr>
            <a:r>
              <a:rPr lang="en-US" altLang="en-US" sz="1800" dirty="0"/>
              <a:t>Unit clause heuristic</a:t>
            </a:r>
          </a:p>
          <a:p>
            <a:pPr marL="1219200" lvl="2" indent="-304800">
              <a:lnSpc>
                <a:spcPct val="80000"/>
              </a:lnSpc>
              <a:buNone/>
            </a:pPr>
            <a:r>
              <a:rPr lang="en-US" altLang="en-US" sz="1600" dirty="0"/>
              <a:t>Unit clause: only one literal in the clause</a:t>
            </a:r>
          </a:p>
          <a:p>
            <a:pPr marL="1219200" lvl="2" indent="-304800">
              <a:lnSpc>
                <a:spcPct val="80000"/>
              </a:lnSpc>
              <a:buNone/>
            </a:pPr>
            <a:r>
              <a:rPr lang="en-US" altLang="en-US" sz="1600" dirty="0"/>
              <a:t>The only literal in a unit clause must be true.
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443217-BB89-4320-93A2-7BD4DE363D3C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1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DPLL algorithm</a:t>
            </a:r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4" t="22917" r="3125" b="17708"/>
          <a:stretch>
            <a:fillRect/>
          </a:stretch>
        </p:blipFill>
        <p:spPr bwMode="auto">
          <a:xfrm>
            <a:off x="890058" y="1358901"/>
            <a:ext cx="7620000" cy="487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22A6B-E2D4-4F1D-86ED-4BF66CFFA8D0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2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Inference-based agents in the wumpus world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A </a:t>
            </a:r>
            <a:r>
              <a:rPr lang="en-US" altLang="en-US" sz="2400" dirty="0" err="1"/>
              <a:t>wumpus</a:t>
            </a:r>
            <a:r>
              <a:rPr lang="en-US" altLang="en-US" sz="2400" dirty="0"/>
              <a:t>-world agent using propositional logic:
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</a:t>
            </a:r>
            <a:r>
              <a:rPr lang="en-US" altLang="en-US" sz="2000" dirty="0"/>
              <a:t>P</a:t>
            </a:r>
            <a:r>
              <a:rPr lang="en-US" altLang="en-US" sz="2000" baseline="-25000" dirty="0"/>
              <a:t>1,1</a:t>
            </a:r>
            <a:r>
              <a:rPr lang="en-US" altLang="en-US" sz="2000" dirty="0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</a:t>
            </a:r>
            <a:r>
              <a:rPr lang="en-US" altLang="en-US" sz="2000" dirty="0"/>
              <a:t>W</a:t>
            </a:r>
            <a:r>
              <a:rPr lang="en-US" altLang="en-US" sz="2000" baseline="-25000" dirty="0"/>
              <a:t>1,1</a:t>
            </a:r>
            <a:r>
              <a:rPr lang="en-US" altLang="en-US" sz="2000" dirty="0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 err="1"/>
              <a:t>B</a:t>
            </a:r>
            <a:r>
              <a:rPr lang="en-US" altLang="en-US" sz="2000" baseline="-25000" dirty="0" err="1"/>
              <a:t>x,y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</a:t>
            </a:r>
            <a:r>
              <a:rPr lang="en-US" altLang="en-US" sz="2000" dirty="0"/>
              <a:t> (P</a:t>
            </a:r>
            <a:r>
              <a:rPr lang="en-US" altLang="en-US" sz="2000" baseline="-25000" dirty="0"/>
              <a:t>x,y+1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P</a:t>
            </a:r>
            <a:r>
              <a:rPr lang="en-US" altLang="en-US" sz="2000" baseline="-25000" dirty="0"/>
              <a:t>x,y-1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P</a:t>
            </a:r>
            <a:r>
              <a:rPr lang="en-US" altLang="en-US" sz="2000" baseline="-25000" dirty="0"/>
              <a:t>x+1,y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P</a:t>
            </a:r>
            <a:r>
              <a:rPr lang="en-US" altLang="en-US" sz="2000" baseline="-25000" dirty="0"/>
              <a:t>x-1,y</a:t>
            </a:r>
            <a:r>
              <a:rPr lang="en-US" altLang="en-US" sz="2000" dirty="0"/>
              <a:t>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 err="1"/>
              <a:t>S</a:t>
            </a:r>
            <a:r>
              <a:rPr lang="en-US" altLang="en-US" sz="2000" baseline="-25000" dirty="0" err="1"/>
              <a:t>x,y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</a:t>
            </a:r>
            <a:r>
              <a:rPr lang="en-US" altLang="en-US" sz="2000" dirty="0"/>
              <a:t> (W</a:t>
            </a:r>
            <a:r>
              <a:rPr lang="en-US" altLang="en-US" sz="2000" baseline="-25000" dirty="0"/>
              <a:t>x,y+1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W</a:t>
            </a:r>
            <a:r>
              <a:rPr lang="en-US" altLang="en-US" sz="2000" baseline="-25000" dirty="0"/>
              <a:t>x,y-1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W</a:t>
            </a:r>
            <a:r>
              <a:rPr lang="en-US" altLang="en-US" sz="2000" baseline="-25000" dirty="0"/>
              <a:t>x+1,y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W</a:t>
            </a:r>
            <a:r>
              <a:rPr lang="en-US" altLang="en-US" sz="2000" baseline="-25000" dirty="0"/>
              <a:t>x-1,y</a:t>
            </a:r>
            <a:r>
              <a:rPr lang="en-US" altLang="en-US" sz="2000" dirty="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/>
              <a:t>W</a:t>
            </a:r>
            <a:r>
              <a:rPr lang="en-US" altLang="en-US" sz="2000" baseline="-25000" dirty="0"/>
              <a:t>1,1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W</a:t>
            </a:r>
            <a:r>
              <a:rPr lang="en-US" altLang="en-US" sz="2000" baseline="-25000" dirty="0"/>
              <a:t>1,2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…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W</a:t>
            </a:r>
            <a:r>
              <a:rPr lang="en-US" altLang="en-US" sz="2000" baseline="-25000" dirty="0"/>
              <a:t>4,4</a:t>
            </a:r>
            <a:r>
              <a:rPr lang="en-US" altLang="en-US" sz="2000" dirty="0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</a:t>
            </a:r>
            <a:r>
              <a:rPr lang="en-US" altLang="en-US" sz="2000" dirty="0"/>
              <a:t>W</a:t>
            </a:r>
            <a:r>
              <a:rPr lang="en-US" altLang="en-US" sz="2000" baseline="-25000" dirty="0"/>
              <a:t>1,1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</a:t>
            </a:r>
            <a:r>
              <a:rPr lang="en-US" altLang="en-US" sz="2000" dirty="0"/>
              <a:t>W</a:t>
            </a:r>
            <a:r>
              <a:rPr lang="en-US" altLang="en-US" sz="2000" baseline="-25000" dirty="0"/>
              <a:t>1,2</a:t>
            </a:r>
            <a:r>
              <a:rPr lang="en-US" altLang="en-US" sz="2000" dirty="0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</a:t>
            </a:r>
            <a:r>
              <a:rPr lang="en-US" altLang="en-US" sz="2000" dirty="0"/>
              <a:t>W</a:t>
            </a:r>
            <a:r>
              <a:rPr lang="en-US" altLang="en-US" sz="2000" baseline="-25000" dirty="0"/>
              <a:t>1,1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</a:t>
            </a:r>
            <a:r>
              <a:rPr lang="en-US" altLang="en-US" sz="2000" dirty="0"/>
              <a:t>W</a:t>
            </a:r>
            <a:r>
              <a:rPr lang="en-US" altLang="en-US" sz="2000" baseline="-25000" dirty="0"/>
              <a:t>1,3</a:t>
            </a:r>
            <a:r>
              <a:rPr lang="en-US" altLang="en-US" sz="2000" dirty="0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/>
              <a:t>…
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 </a:t>
            </a:r>
            <a:r>
              <a:rPr lang="en-US" altLang="en-US" sz="2400" dirty="0"/>
              <a:t>64 distinct proposition symbols, 155 sentences
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4758FE-FC3A-4BFD-B354-1C03BBB118E7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8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KB contains "physics" sentences for every single </a:t>
            </a:r>
            <a:r>
              <a:rPr lang="en-US" altLang="en-US" sz="2400" dirty="0" smtClean="0"/>
              <a:t>square</a:t>
            </a:r>
            <a:endParaRPr lang="en-US" altLang="en-US" sz="2400" dirty="0"/>
          </a:p>
          <a:p>
            <a:r>
              <a:rPr lang="en-US" altLang="en-US" sz="2400" dirty="0"/>
              <a:t>For every time </a:t>
            </a:r>
            <a:r>
              <a:rPr lang="en-US" altLang="en-US" sz="2400" i="1" dirty="0"/>
              <a:t>t</a:t>
            </a:r>
            <a:r>
              <a:rPr lang="en-US" altLang="en-US" sz="2400" dirty="0"/>
              <a:t> and every location [</a:t>
            </a:r>
            <a:r>
              <a:rPr lang="en-US" altLang="en-US" sz="2400" i="1" dirty="0" err="1"/>
              <a:t>x,y</a:t>
            </a:r>
            <a:r>
              <a:rPr lang="en-US" altLang="en-US" sz="2400" dirty="0" smtClean="0"/>
              <a:t>],</a:t>
            </a: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i="1" dirty="0" err="1"/>
              <a:t>L</a:t>
            </a:r>
            <a:r>
              <a:rPr lang="en-US" altLang="en-US" sz="2400" baseline="-25000" dirty="0" err="1"/>
              <a:t>x,y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en-US" altLang="en-US" sz="2400" dirty="0"/>
              <a:t> </a:t>
            </a:r>
            <a:r>
              <a:rPr lang="en-US" altLang="en-US" sz="2400" i="1" dirty="0" err="1"/>
              <a:t>FacingRight</a:t>
            </a:r>
            <a:r>
              <a:rPr lang="en-US" altLang="en-US" sz="2400" baseline="30000" dirty="0" err="1"/>
              <a:t>t</a:t>
            </a:r>
            <a:r>
              <a:rPr lang="en-US" altLang="en-US" sz="2400" i="1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en-US" altLang="en-US" sz="2400" dirty="0"/>
              <a:t> </a:t>
            </a:r>
            <a:r>
              <a:rPr lang="en-US" altLang="en-US" sz="2400" i="1" dirty="0" err="1"/>
              <a:t>Forward</a:t>
            </a:r>
            <a:r>
              <a:rPr lang="en-US" altLang="en-US" sz="2400" baseline="30000" dirty="0" err="1"/>
              <a:t>t</a:t>
            </a:r>
            <a:r>
              <a:rPr lang="en-US" altLang="en-US" sz="2400" i="1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</a:t>
            </a:r>
            <a:r>
              <a:rPr lang="en-US" altLang="en-US" sz="2400" dirty="0"/>
              <a:t> </a:t>
            </a:r>
            <a:r>
              <a:rPr lang="en-US" altLang="en-US" sz="2400" i="1" dirty="0"/>
              <a:t>L</a:t>
            </a:r>
            <a:r>
              <a:rPr lang="en-US" altLang="en-US" sz="2400" baseline="-25000" dirty="0"/>
              <a:t>x+1,y</a:t>
            </a:r>
            <a:r>
              <a:rPr lang="en-US" altLang="en-US" sz="2400" dirty="0"/>
              <a:t> </a:t>
            </a:r>
          </a:p>
          <a:p>
            <a:pPr>
              <a:buFontTx/>
              <a:buNone/>
            </a:pPr>
            <a:r>
              <a:rPr lang="en-US" altLang="en-US" sz="2400" dirty="0"/>
              <a:t>
</a:t>
            </a:r>
          </a:p>
          <a:p>
            <a:r>
              <a:rPr lang="en-US" altLang="en-US" sz="2400" dirty="0"/>
              <a:t>Rapid proliferation of </a:t>
            </a:r>
            <a:r>
              <a:rPr lang="en-US" altLang="en-US" sz="2400" dirty="0" smtClean="0"/>
              <a:t>clauses</a:t>
            </a:r>
            <a:endParaRPr lang="en-US" altLang="en-US" sz="2400" dirty="0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Expressiveness limitation of propositional logic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6629400" y="3276600"/>
            <a:ext cx="2349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t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2133600" y="3276600"/>
            <a:ext cx="2349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048F0B-E9F5-4DD0-92FD-AACAFE49342B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0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Pros and cons of propositional logic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sym typeface="Wingdings" panose="05000000000000000000" pitchFamily="2" charset="2"/>
              </a:rPr>
              <a:t> </a:t>
            </a:r>
            <a:r>
              <a:rPr lang="en-US" altLang="en-US" sz="2400" dirty="0"/>
              <a:t>Propositional logic is </a:t>
            </a:r>
            <a:r>
              <a:rPr lang="en-US" altLang="en-US" sz="2400" dirty="0" smtClean="0">
                <a:solidFill>
                  <a:srgbClr val="FF0000"/>
                </a:solidFill>
              </a:rPr>
              <a:t>declarative</a:t>
            </a: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sym typeface="Wingdings" panose="05000000000000000000" pitchFamily="2" charset="2"/>
              </a:rPr>
              <a:t></a:t>
            </a:r>
            <a:r>
              <a:rPr lang="en-US" altLang="en-US" sz="2400" dirty="0"/>
              <a:t> Propositional logic allows partial/disjunctive/negated information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(unlike most data structures and databases</a:t>
            </a:r>
            <a:r>
              <a:rPr lang="en-US" altLang="en-US" sz="2000" dirty="0" smtClean="0"/>
              <a:t>)</a:t>
            </a:r>
            <a:endParaRPr lang="en-US" altLang="en-US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J"/>
            </a:pPr>
            <a:r>
              <a:rPr lang="en-US" altLang="en-US" sz="2400" dirty="0"/>
              <a:t>Propositional logic is </a:t>
            </a:r>
            <a:r>
              <a:rPr lang="en-US" altLang="en-US" sz="2400" dirty="0">
                <a:solidFill>
                  <a:srgbClr val="FF0000"/>
                </a:solidFill>
              </a:rPr>
              <a:t>compositional</a:t>
            </a:r>
            <a:r>
              <a:rPr lang="en-US" altLang="en-US" sz="2400" dirty="0" smtClean="0"/>
              <a:t>:</a:t>
            </a:r>
            <a:endParaRPr lang="en-US" altLang="en-US" sz="24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meaning of </a:t>
            </a:r>
            <a:r>
              <a:rPr lang="en-US" altLang="en-US" sz="2000" i="1" dirty="0"/>
              <a:t>B</a:t>
            </a:r>
            <a:r>
              <a:rPr lang="en-US" altLang="en-US" sz="2000" i="1" baseline="-25000" dirty="0"/>
              <a:t>1,1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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1,2</a:t>
            </a:r>
            <a:r>
              <a:rPr lang="en-US" altLang="en-US" sz="2000" dirty="0"/>
              <a:t> is derived from meaning of </a:t>
            </a:r>
            <a:r>
              <a:rPr lang="en-US" altLang="en-US" sz="2000" i="1" dirty="0"/>
              <a:t>B</a:t>
            </a:r>
            <a:r>
              <a:rPr lang="en-US" altLang="en-US" sz="2000" i="1" baseline="-25000" dirty="0"/>
              <a:t>1,1</a:t>
            </a:r>
            <a:r>
              <a:rPr lang="en-US" altLang="en-US" sz="2000" dirty="0"/>
              <a:t> and of </a:t>
            </a:r>
            <a:r>
              <a:rPr lang="en-US" altLang="en-US" sz="2000" i="1" dirty="0" smtClean="0"/>
              <a:t>P</a:t>
            </a:r>
            <a:r>
              <a:rPr lang="en-US" altLang="en-US" sz="2000" i="1" baseline="-25000" dirty="0" smtClean="0"/>
              <a:t>1,2</a:t>
            </a:r>
            <a:endParaRPr lang="en-US" alt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sym typeface="Wingdings" panose="05000000000000000000" pitchFamily="2" charset="2"/>
              </a:rPr>
              <a:t> </a:t>
            </a:r>
            <a:r>
              <a:rPr lang="en-US" altLang="en-US" sz="2400" dirty="0"/>
              <a:t>Meaning in propositional logic is </a:t>
            </a:r>
            <a:r>
              <a:rPr lang="en-US" altLang="en-US" sz="2400" dirty="0" smtClean="0">
                <a:solidFill>
                  <a:srgbClr val="FF0000"/>
                </a:solidFill>
              </a:rPr>
              <a:t>context-independent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(unlike natural language, where meaning depends on context</a:t>
            </a:r>
            <a:r>
              <a:rPr lang="en-US" altLang="en-US" sz="2000" dirty="0" smtClean="0"/>
              <a:t>)</a:t>
            </a:r>
            <a:endParaRPr lang="en-US" alt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sym typeface="Wingdings" panose="05000000000000000000" pitchFamily="2" charset="2"/>
              </a:rPr>
              <a:t> </a:t>
            </a:r>
            <a:r>
              <a:rPr lang="en-US" altLang="en-US" sz="2400" dirty="0"/>
              <a:t>Propositional logic has very limited expressive </a:t>
            </a:r>
            <a:r>
              <a:rPr lang="en-US" altLang="en-US" sz="2400" dirty="0" smtClean="0"/>
              <a:t>power</a:t>
            </a:r>
            <a:endParaRPr lang="en-US" altLang="en-US" sz="24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(unlike natural language)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E.g., cannot say "pits cause breezes in adjacent squares“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/>
              <a:t>except by writing one sentence for each </a:t>
            </a:r>
            <a:r>
              <a:rPr lang="en-US" altLang="en-US" sz="1800" dirty="0" smtClean="0"/>
              <a:t>square</a:t>
            </a:r>
            <a:endParaRPr lang="en-US" alt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8494EA-54DA-43C5-A2F6-71EAEE92CBC7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0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First-order logic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Whereas propositional logic assumes the world contains </a:t>
            </a:r>
            <a:r>
              <a:rPr lang="en-US" altLang="en-US" dirty="0">
                <a:solidFill>
                  <a:srgbClr val="FF0000"/>
                </a:solidFill>
              </a:rPr>
              <a:t>facts</a:t>
            </a:r>
            <a:r>
              <a:rPr lang="en-US" altLang="en-US" dirty="0"/>
              <a:t>,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first-order logic (like natural language) assumes the world </a:t>
            </a:r>
            <a:r>
              <a:rPr lang="en-US" altLang="en-US" dirty="0" smtClean="0"/>
              <a:t>contains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</a:rPr>
              <a:t>Objects</a:t>
            </a:r>
            <a:r>
              <a:rPr lang="en-US" altLang="en-US" dirty="0"/>
              <a:t>: people, houses, numbers, colors, baseball games, wars, </a:t>
            </a:r>
            <a:r>
              <a:rPr lang="en-US" altLang="en-US" dirty="0" smtClean="0"/>
              <a:t>…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</a:rPr>
              <a:t>Relations</a:t>
            </a:r>
            <a:r>
              <a:rPr lang="en-US" altLang="en-US" dirty="0"/>
              <a:t>: red, round, prime, brother of, bigger than, part of, comes between, …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</a:rPr>
              <a:t>Functions</a:t>
            </a:r>
            <a:r>
              <a:rPr lang="en-US" altLang="en-US" dirty="0"/>
              <a:t>: father of, best friend, one more than, plus, </a:t>
            </a:r>
            <a:r>
              <a:rPr lang="en-US" altLang="en-US" dirty="0" smtClean="0"/>
              <a:t>…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239BFD-4FA3-4BFC-B777-A6016B791D5A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5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Syntax of FOL: Basic elements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Constants	KingJohn, 2, NUS,... </a:t>
            </a:r>
          </a:p>
          <a:p>
            <a:r>
              <a:rPr lang="en-US" altLang="en-US"/>
              <a:t>Predicates	Brother, &gt;,...</a:t>
            </a:r>
          </a:p>
          <a:p>
            <a:r>
              <a:rPr lang="en-US" altLang="en-US"/>
              <a:t>Functions	Sqrt, LeftLegOf,...</a:t>
            </a:r>
          </a:p>
          <a:p>
            <a:r>
              <a:rPr lang="en-US" altLang="en-US"/>
              <a:t>Variables	x, y, a, b,...</a:t>
            </a:r>
          </a:p>
          <a:p>
            <a:r>
              <a:rPr lang="en-US" altLang="en-US"/>
              <a:t>Connectives	</a:t>
            </a:r>
            <a:r>
              <a:rPr lang="en-US" altLang="en-US">
                <a:sym typeface="Symbol" panose="05050102010706020507" pitchFamily="18" charset="2"/>
              </a:rPr>
              <a:t>, , , , </a:t>
            </a:r>
          </a:p>
          <a:p>
            <a:r>
              <a:rPr lang="en-US" altLang="en-US"/>
              <a:t>Equality		= </a:t>
            </a:r>
          </a:p>
          <a:p>
            <a:r>
              <a:rPr lang="en-US" altLang="en-US"/>
              <a:t>Quantifiers  	</a:t>
            </a:r>
            <a:r>
              <a:rPr lang="en-US" altLang="en-US">
                <a:sym typeface="Symbol" panose="05050102010706020507" pitchFamily="18" charset="2"/>
              </a:rPr>
              <a:t>,  </a:t>
            </a:r>
            <a:r>
              <a:rPr lang="en-US" altLang="en-US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F8AA99-87B1-4090-8BF6-F2F53A94C5BC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9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Atomic sentences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344" y="1600202"/>
            <a:ext cx="9088123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dirty="0"/>
              <a:t>Atomic sentence =	</a:t>
            </a:r>
            <a:r>
              <a:rPr lang="en-US" altLang="en-US" sz="2400" i="1" dirty="0"/>
              <a:t>predicate </a:t>
            </a:r>
            <a:r>
              <a:rPr lang="en-US" altLang="en-US" sz="2400" dirty="0"/>
              <a:t>(</a:t>
            </a:r>
            <a:r>
              <a:rPr lang="en-US" altLang="en-US" sz="2400" i="1" dirty="0"/>
              <a:t>term</a:t>
            </a:r>
            <a:r>
              <a:rPr lang="en-US" altLang="en-US" sz="2400" i="1" baseline="-25000" dirty="0"/>
              <a:t>1</a:t>
            </a:r>
            <a:r>
              <a:rPr lang="en-US" altLang="en-US" sz="2400" dirty="0"/>
              <a:t>,...,</a:t>
            </a:r>
            <a:r>
              <a:rPr lang="en-US" altLang="en-US" sz="2400" i="1" dirty="0" err="1"/>
              <a:t>term</a:t>
            </a:r>
            <a:r>
              <a:rPr lang="en-US" altLang="en-US" sz="2400" i="1" baseline="-25000" dirty="0" err="1"/>
              <a:t>n</a:t>
            </a:r>
            <a:r>
              <a:rPr lang="en-US" altLang="en-US" sz="2400" dirty="0"/>
              <a:t>) 	</a:t>
            </a:r>
            <a:r>
              <a:rPr lang="en-US" altLang="en-US" sz="2400" dirty="0" smtClean="0"/>
              <a:t> or </a:t>
            </a:r>
            <a:r>
              <a:rPr lang="en-US" altLang="en-US" sz="2400" i="1" dirty="0"/>
              <a:t>term</a:t>
            </a:r>
            <a:r>
              <a:rPr lang="en-US" altLang="en-US" sz="2400" i="1" baseline="-25000" dirty="0"/>
              <a:t>1</a:t>
            </a:r>
            <a:r>
              <a:rPr lang="en-US" altLang="en-US" sz="2400" i="1" dirty="0"/>
              <a:t> = term</a:t>
            </a:r>
            <a:r>
              <a:rPr lang="en-US" altLang="en-US" sz="2400" i="1" baseline="-25000" dirty="0"/>
              <a:t>2</a:t>
            </a:r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/>
              <a:t>Term  	=	</a:t>
            </a:r>
            <a:r>
              <a:rPr lang="en-US" altLang="en-US" sz="2400" i="1" dirty="0"/>
              <a:t>function </a:t>
            </a:r>
            <a:r>
              <a:rPr lang="en-US" altLang="en-US" sz="2400" dirty="0"/>
              <a:t>(</a:t>
            </a:r>
            <a:r>
              <a:rPr lang="en-US" altLang="en-US" sz="2400" i="1" dirty="0"/>
              <a:t>term</a:t>
            </a:r>
            <a:r>
              <a:rPr lang="en-US" altLang="en-US" sz="2400" i="1" baseline="-25000" dirty="0"/>
              <a:t>1</a:t>
            </a:r>
            <a:r>
              <a:rPr lang="en-US" altLang="en-US" sz="2400" dirty="0"/>
              <a:t>,...,</a:t>
            </a:r>
            <a:r>
              <a:rPr lang="en-US" altLang="en-US" sz="2400" i="1" dirty="0" err="1"/>
              <a:t>term</a:t>
            </a:r>
            <a:r>
              <a:rPr lang="en-US" altLang="en-US" sz="2400" i="1" baseline="-25000" dirty="0" err="1"/>
              <a:t>n</a:t>
            </a:r>
            <a:r>
              <a:rPr lang="en-US" altLang="en-US" sz="2400" dirty="0"/>
              <a:t>) 	or </a:t>
            </a:r>
            <a:r>
              <a:rPr lang="en-US" altLang="en-US" sz="2400" i="1" dirty="0"/>
              <a:t>constant</a:t>
            </a:r>
            <a:r>
              <a:rPr lang="en-US" altLang="en-US" sz="2400" dirty="0"/>
              <a:t> or </a:t>
            </a:r>
            <a:r>
              <a:rPr lang="en-US" altLang="en-US" sz="2400" i="1" dirty="0"/>
              <a:t>variable</a:t>
            </a:r>
            <a:r>
              <a:rPr lang="en-US" altLang="en-US" sz="2400" dirty="0"/>
              <a:t> </a:t>
            </a:r>
          </a:p>
          <a:p>
            <a:endParaRPr lang="en-US" altLang="en-US" sz="2400" dirty="0"/>
          </a:p>
          <a:p>
            <a:r>
              <a:rPr lang="en-US" altLang="en-US" sz="2400" dirty="0"/>
              <a:t>E.g., </a:t>
            </a:r>
            <a:r>
              <a:rPr lang="en-US" altLang="en-US" sz="2400" i="1" dirty="0"/>
              <a:t>Brother(</a:t>
            </a:r>
            <a:r>
              <a:rPr lang="en-US" altLang="en-US" sz="2400" i="1" dirty="0" err="1"/>
              <a:t>KingJohn,RichardTheLionheart</a:t>
            </a:r>
            <a:r>
              <a:rPr lang="en-US" altLang="en-US" sz="2400" i="1" dirty="0"/>
              <a:t>) &gt; (Length(</a:t>
            </a:r>
            <a:r>
              <a:rPr lang="en-US" altLang="en-US" sz="2400" i="1" dirty="0" err="1"/>
              <a:t>LeftLegOf</a:t>
            </a:r>
            <a:r>
              <a:rPr lang="en-US" altLang="en-US" sz="2400" i="1" dirty="0"/>
              <a:t>(Richard)), Length(</a:t>
            </a:r>
            <a:r>
              <a:rPr lang="en-US" altLang="en-US" sz="2400" i="1" dirty="0" err="1"/>
              <a:t>LeftLegOf</a:t>
            </a:r>
            <a:r>
              <a:rPr lang="en-US" altLang="en-US" sz="2400" i="1" dirty="0"/>
              <a:t>(</a:t>
            </a:r>
            <a:r>
              <a:rPr lang="en-US" altLang="en-US" sz="2400" i="1" dirty="0" err="1"/>
              <a:t>KingJohn</a:t>
            </a:r>
            <a:r>
              <a:rPr lang="en-US" altLang="en-US" sz="2400" i="1" dirty="0"/>
              <a:t>)))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F17886-C508-4E6E-B2EB-BB8B83D87C9F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9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Complex sentences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Complex sentences are made from atomic sentences using </a:t>
            </a:r>
            <a:r>
              <a:rPr lang="en-US" altLang="en-US" dirty="0" smtClean="0"/>
              <a:t>connectives</a:t>
            </a:r>
            <a:endParaRPr lang="en-US" altLang="en-US" dirty="0"/>
          </a:p>
          <a:p>
            <a:pPr algn="ctr"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i="1" dirty="0"/>
              <a:t>S</a:t>
            </a:r>
            <a:r>
              <a:rPr lang="en-US" altLang="en-US" sz="2800" dirty="0"/>
              <a:t>, </a:t>
            </a:r>
            <a:r>
              <a:rPr lang="en-US" altLang="en-US" sz="2800" i="1" dirty="0"/>
              <a:t>S</a:t>
            </a:r>
            <a:r>
              <a:rPr lang="en-US" altLang="en-US" sz="2800" i="1" baseline="-25000" dirty="0"/>
              <a:t>1</a:t>
            </a:r>
            <a:r>
              <a:rPr lang="en-US" altLang="en-US" sz="2800" baseline="-250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 </a:t>
            </a:r>
            <a:r>
              <a:rPr lang="en-US" altLang="en-US" sz="2800" i="1" dirty="0"/>
              <a:t>S</a:t>
            </a:r>
            <a:r>
              <a:rPr lang="en-US" altLang="en-US" sz="2800" i="1" baseline="-25000" dirty="0"/>
              <a:t>2</a:t>
            </a:r>
            <a:r>
              <a:rPr lang="en-US" altLang="en-US" sz="2800" dirty="0"/>
              <a:t>, </a:t>
            </a:r>
            <a:r>
              <a:rPr lang="en-US" altLang="en-US" sz="2800" i="1" dirty="0"/>
              <a:t>S</a:t>
            </a:r>
            <a:r>
              <a:rPr lang="en-US" altLang="en-US" sz="2800" i="1" baseline="-25000" dirty="0"/>
              <a:t>1 </a:t>
            </a:r>
            <a:r>
              <a:rPr lang="en-US" altLang="en-US" sz="2800" dirty="0">
                <a:sym typeface="Symbol" panose="05050102010706020507" pitchFamily="18" charset="2"/>
              </a:rPr>
              <a:t> </a:t>
            </a:r>
            <a:r>
              <a:rPr lang="en-US" altLang="en-US" sz="2800" i="1" dirty="0"/>
              <a:t>S</a:t>
            </a:r>
            <a:r>
              <a:rPr lang="en-US" altLang="en-US" sz="2800" i="1" baseline="-25000" dirty="0"/>
              <a:t>2</a:t>
            </a:r>
            <a:r>
              <a:rPr lang="en-US" altLang="en-US" sz="2800" dirty="0"/>
              <a:t>, </a:t>
            </a:r>
            <a:r>
              <a:rPr lang="en-US" altLang="en-US" sz="2800" i="1" dirty="0"/>
              <a:t>S</a:t>
            </a:r>
            <a:r>
              <a:rPr lang="en-US" altLang="en-US" sz="2800" i="1" baseline="-25000" dirty="0"/>
              <a:t>1</a:t>
            </a:r>
            <a:r>
              <a:rPr lang="en-US" altLang="en-US" sz="2800" baseline="-250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 </a:t>
            </a:r>
            <a:r>
              <a:rPr lang="en-US" altLang="en-US" sz="2800" i="1" dirty="0"/>
              <a:t>S</a:t>
            </a:r>
            <a:r>
              <a:rPr lang="en-US" altLang="en-US" sz="2800" i="1" baseline="-25000" dirty="0"/>
              <a:t>2</a:t>
            </a:r>
            <a:r>
              <a:rPr lang="en-US" altLang="en-US" sz="2800" dirty="0"/>
              <a:t>, </a:t>
            </a:r>
            <a:r>
              <a:rPr lang="en-US" altLang="en-US" sz="2800" i="1" dirty="0"/>
              <a:t>S</a:t>
            </a:r>
            <a:r>
              <a:rPr lang="en-US" altLang="en-US" sz="2800" i="1" baseline="-25000" dirty="0"/>
              <a:t>1</a:t>
            </a:r>
            <a:r>
              <a:rPr lang="en-US" altLang="en-US" sz="2800" baseline="-250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</a:t>
            </a:r>
            <a:r>
              <a:rPr lang="en-US" altLang="en-US" sz="2800" baseline="-25000" dirty="0"/>
              <a:t> </a:t>
            </a:r>
            <a:r>
              <a:rPr lang="en-US" altLang="en-US" sz="2800" i="1" dirty="0"/>
              <a:t>S</a:t>
            </a:r>
            <a:r>
              <a:rPr lang="en-US" altLang="en-US" sz="2800" i="1" baseline="-25000" dirty="0"/>
              <a:t>2</a:t>
            </a:r>
            <a:r>
              <a:rPr lang="en-US" altLang="en-US" sz="2800" dirty="0"/>
              <a:t>,</a:t>
            </a:r>
          </a:p>
          <a:p>
            <a:pPr lvl="4">
              <a:buFontTx/>
              <a:buNone/>
            </a:pPr>
            <a:endParaRPr lang="en-US" altLang="en-US" sz="1800" dirty="0"/>
          </a:p>
          <a:p>
            <a:pPr>
              <a:buFontTx/>
              <a:buNone/>
            </a:pPr>
            <a:r>
              <a:rPr lang="en-US" altLang="en-US" dirty="0"/>
              <a:t>E.g. </a:t>
            </a:r>
            <a:r>
              <a:rPr lang="en-US" altLang="en-US" i="1" dirty="0"/>
              <a:t>Sibling(</a:t>
            </a:r>
            <a:r>
              <a:rPr lang="en-US" altLang="en-US" i="1" dirty="0" err="1"/>
              <a:t>KingJohn,Richard</a:t>
            </a:r>
            <a:r>
              <a:rPr lang="en-US" altLang="en-US" i="1" dirty="0"/>
              <a:t>) </a:t>
            </a:r>
            <a:r>
              <a:rPr lang="en-US" altLang="en-US" sz="2800" dirty="0">
                <a:sym typeface="Symbol" panose="05050102010706020507" pitchFamily="18" charset="2"/>
              </a:rPr>
              <a:t></a:t>
            </a:r>
            <a:r>
              <a:rPr lang="en-US" altLang="en-US" i="1" dirty="0"/>
              <a:t> Sibling(</a:t>
            </a:r>
            <a:r>
              <a:rPr lang="en-US" altLang="en-US" i="1" dirty="0" err="1"/>
              <a:t>Richard,KingJohn</a:t>
            </a:r>
            <a:r>
              <a:rPr lang="en-US" altLang="en-US" i="1" dirty="0"/>
              <a:t>)</a:t>
            </a:r>
            <a:r>
              <a:rPr lang="en-US" altLang="en-US" dirty="0"/>
              <a:t> </a:t>
            </a:r>
          </a:p>
          <a:p>
            <a:pPr>
              <a:buFontTx/>
              <a:buNone/>
            </a:pPr>
            <a:r>
              <a:rPr lang="en-US" altLang="en-US" dirty="0"/>
              <a:t>     &gt;(1,2) </a:t>
            </a:r>
            <a:r>
              <a:rPr lang="en-US" altLang="en-US" dirty="0">
                <a:sym typeface="Symbol" panose="05050102010706020507" pitchFamily="18" charset="2"/>
              </a:rPr>
              <a:t>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≤</a:t>
            </a:r>
            <a:r>
              <a:rPr lang="en-US" altLang="en-US" dirty="0"/>
              <a:t> (1,2)</a:t>
            </a:r>
          </a:p>
          <a:p>
            <a:pPr>
              <a:buFontTx/>
              <a:buNone/>
            </a:pPr>
            <a:r>
              <a:rPr lang="en-US" altLang="en-US" dirty="0"/>
              <a:t>     &gt;(1,2) </a:t>
            </a:r>
            <a:r>
              <a:rPr lang="en-US" altLang="en-US" sz="2800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</a:t>
            </a:r>
            <a:r>
              <a:rPr lang="en-US" altLang="en-US" dirty="0"/>
              <a:t> &gt;(1,2)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11CF7F-555D-4A23-86B0-A3BD73F74DA9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6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Truth in first-order logic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Sentences are true with respect to a </a:t>
            </a:r>
            <a:r>
              <a:rPr lang="en-US" altLang="en-US" sz="2000" dirty="0">
                <a:solidFill>
                  <a:schemeClr val="accent2"/>
                </a:solidFill>
              </a:rPr>
              <a:t>model</a:t>
            </a:r>
            <a:r>
              <a:rPr lang="en-US" altLang="en-US" sz="2000" dirty="0"/>
              <a:t> and an </a:t>
            </a:r>
            <a:r>
              <a:rPr lang="en-US" altLang="en-US" sz="2000" dirty="0">
                <a:solidFill>
                  <a:schemeClr val="accent2"/>
                </a:solidFill>
              </a:rPr>
              <a:t>interpretation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Model contains objects (</a:t>
            </a:r>
            <a:r>
              <a:rPr lang="en-US" altLang="en-US" sz="2000" dirty="0">
                <a:solidFill>
                  <a:schemeClr val="accent2"/>
                </a:solidFill>
              </a:rPr>
              <a:t>domain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chemeClr val="accent2"/>
                </a:solidFill>
              </a:rPr>
              <a:t>elements</a:t>
            </a:r>
            <a:r>
              <a:rPr lang="en-US" altLang="en-US" sz="2000" dirty="0"/>
              <a:t>) and relations among </a:t>
            </a:r>
            <a:r>
              <a:rPr lang="en-US" altLang="en-US" sz="2000" dirty="0" smtClean="0"/>
              <a:t>them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Interpretation specifies referents for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constant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rgbClr val="FF0000"/>
                </a:solidFill>
              </a:rPr>
              <a:t>symbols</a:t>
            </a:r>
            <a:r>
              <a:rPr lang="en-US" altLang="en-US" sz="1800" dirty="0"/>
              <a:t> 	</a:t>
            </a:r>
            <a:r>
              <a:rPr lang="en-US" altLang="en-US" sz="1800" dirty="0">
                <a:cs typeface="Arial" panose="020B0604020202020204" pitchFamily="34" charset="0"/>
              </a:rPr>
              <a:t>→</a:t>
            </a:r>
            <a:r>
              <a:rPr lang="en-US" altLang="en-US" sz="1800" dirty="0"/>
              <a:t> 	</a:t>
            </a:r>
            <a:r>
              <a:rPr lang="en-US" altLang="en-US" sz="1800" dirty="0">
                <a:solidFill>
                  <a:schemeClr val="accent2"/>
                </a:solidFill>
              </a:rPr>
              <a:t>objects</a:t>
            </a:r>
            <a:r>
              <a:rPr lang="en-US" altLang="en-US" sz="1800" dirty="0"/>
              <a:t>
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predicate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rgbClr val="FF0000"/>
                </a:solidFill>
              </a:rPr>
              <a:t>symbols</a:t>
            </a:r>
            <a:r>
              <a:rPr lang="en-US" altLang="en-US" sz="1800" dirty="0"/>
              <a:t> 	</a:t>
            </a:r>
            <a:r>
              <a:rPr lang="en-US" altLang="en-US" sz="1800" dirty="0">
                <a:cs typeface="Arial" panose="020B0604020202020204" pitchFamily="34" charset="0"/>
              </a:rPr>
              <a:t>→</a:t>
            </a:r>
            <a:r>
              <a:rPr lang="en-US" altLang="en-US" sz="1800" dirty="0"/>
              <a:t> 	</a:t>
            </a:r>
            <a:r>
              <a:rPr lang="en-US" altLang="en-US" sz="1800" dirty="0">
                <a:solidFill>
                  <a:schemeClr val="accent2"/>
                </a:solidFill>
              </a:rPr>
              <a:t>relations</a:t>
            </a:r>
            <a:r>
              <a:rPr lang="en-US" altLang="en-US" sz="1800" dirty="0"/>
              <a:t>
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function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rgbClr val="FF0000"/>
                </a:solidFill>
              </a:rPr>
              <a:t>symbols</a:t>
            </a:r>
            <a:r>
              <a:rPr lang="en-US" altLang="en-US" sz="1800" dirty="0"/>
              <a:t> 	</a:t>
            </a:r>
            <a:r>
              <a:rPr lang="en-US" altLang="en-US" sz="1800" dirty="0">
                <a:cs typeface="Arial" panose="020B0604020202020204" pitchFamily="34" charset="0"/>
              </a:rPr>
              <a:t>→	</a:t>
            </a:r>
            <a:r>
              <a:rPr lang="en-US" altLang="en-US" sz="1800" dirty="0">
                <a:solidFill>
                  <a:schemeClr val="accent2"/>
                </a:solidFill>
              </a:rPr>
              <a:t>functional relations</a:t>
            </a:r>
            <a:r>
              <a:rPr lang="en-US" altLang="en-US" sz="1800" dirty="0"/>
              <a:t>
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An atomic sentence </a:t>
            </a:r>
            <a:r>
              <a:rPr lang="en-US" altLang="en-US" sz="2000" i="1" dirty="0"/>
              <a:t>predicate(term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,...,</a:t>
            </a:r>
            <a:r>
              <a:rPr lang="en-US" altLang="en-US" sz="2000" i="1" dirty="0" err="1"/>
              <a:t>term</a:t>
            </a:r>
            <a:r>
              <a:rPr lang="en-US" altLang="en-US" sz="2000" i="1" baseline="-25000" dirty="0" err="1"/>
              <a:t>n</a:t>
            </a:r>
            <a:r>
              <a:rPr lang="en-US" altLang="en-US" sz="2000" i="1" dirty="0"/>
              <a:t>) </a:t>
            </a:r>
            <a:r>
              <a:rPr lang="en-US" altLang="en-US" sz="2000" dirty="0"/>
              <a:t>is true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/>
              <a:t>iff</a:t>
            </a:r>
            <a:r>
              <a:rPr lang="en-US" altLang="en-US" sz="2000" dirty="0"/>
              <a:t> the </a:t>
            </a:r>
            <a:r>
              <a:rPr lang="en-US" altLang="en-US" sz="2000" dirty="0">
                <a:solidFill>
                  <a:schemeClr val="accent2"/>
                </a:solidFill>
              </a:rPr>
              <a:t>objects </a:t>
            </a:r>
            <a:r>
              <a:rPr lang="en-US" altLang="en-US" sz="2000" dirty="0"/>
              <a:t>referred to by </a:t>
            </a:r>
            <a:r>
              <a:rPr lang="en-US" altLang="en-US" sz="2000" i="1" dirty="0"/>
              <a:t>term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,...,</a:t>
            </a:r>
            <a:r>
              <a:rPr lang="en-US" altLang="en-US" sz="2000" i="1" dirty="0" err="1"/>
              <a:t>term</a:t>
            </a:r>
            <a:r>
              <a:rPr lang="en-US" altLang="en-US" sz="2000" i="1" baseline="-25000" dirty="0" err="1"/>
              <a:t>n</a:t>
            </a:r>
            <a:endParaRPr lang="en-US" altLang="en-US" sz="2000" i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	are in the </a:t>
            </a:r>
            <a:r>
              <a:rPr lang="en-US" altLang="en-US" sz="2000" dirty="0">
                <a:solidFill>
                  <a:schemeClr val="accent2"/>
                </a:solidFill>
              </a:rPr>
              <a:t>relation</a:t>
            </a:r>
            <a:r>
              <a:rPr lang="en-US" altLang="en-US" sz="2000" dirty="0"/>
              <a:t> referred to by </a:t>
            </a:r>
            <a:r>
              <a:rPr lang="en-US" altLang="en-US" sz="2000" i="1" dirty="0"/>
              <a:t>predicate</a:t>
            </a:r>
            <a:r>
              <a:rPr lang="en-US" altLang="en-US" sz="2000" dirty="0"/>
              <a:t>
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3044E9-AD35-4AFB-B054-B5C0C75AD5BB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9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Resolution example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 dirty="0"/>
              <a:t>KB</a:t>
            </a:r>
            <a:r>
              <a:rPr lang="en-US" altLang="en-US" dirty="0"/>
              <a:t> = (B</a:t>
            </a:r>
            <a:r>
              <a:rPr lang="en-US" altLang="en-US" baseline="-25000" dirty="0"/>
              <a:t>1,1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</a:t>
            </a:r>
            <a:r>
              <a:rPr lang="en-US" altLang="en-US" dirty="0"/>
              <a:t> (P</a:t>
            </a:r>
            <a:r>
              <a:rPr lang="en-US" altLang="en-US" baseline="-25000" dirty="0"/>
              <a:t>1,2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altLang="en-US" dirty="0"/>
              <a:t> P</a:t>
            </a:r>
            <a:r>
              <a:rPr lang="en-US" altLang="en-US" baseline="-25000" dirty="0"/>
              <a:t>2,1</a:t>
            </a:r>
            <a:r>
              <a:rPr lang="en-US" altLang="en-US" dirty="0"/>
              <a:t>)) </a:t>
            </a:r>
            <a:r>
              <a:rPr lang="en-US" altLang="en-US" dirty="0">
                <a:sym typeface="Symbol" panose="05050102010706020507" pitchFamily="18" charset="2"/>
              </a:rPr>
              <a:t></a:t>
            </a:r>
            <a:r>
              <a:rPr lang="en-US" altLang="en-US" dirty="0"/>
              <a:t> B</a:t>
            </a:r>
            <a:r>
              <a:rPr lang="en-US" altLang="en-US" baseline="-25000" dirty="0"/>
              <a:t>1,1 </a:t>
            </a:r>
            <a:r>
              <a:rPr lang="en-US" altLang="en-US" dirty="0"/>
              <a:t>α = </a:t>
            </a:r>
            <a:r>
              <a:rPr lang="en-US" altLang="en-US" dirty="0">
                <a:sym typeface="Symbol" panose="05050102010706020507" pitchFamily="18" charset="2"/>
              </a:rPr>
              <a:t></a:t>
            </a:r>
            <a:r>
              <a:rPr lang="en-US" altLang="en-US" dirty="0" smtClean="0"/>
              <a:t>P</a:t>
            </a:r>
            <a:r>
              <a:rPr lang="en-US" altLang="en-US" baseline="-25000" dirty="0" smtClean="0"/>
              <a:t>1,2</a:t>
            </a:r>
            <a:endParaRPr lang="en-US" altLang="en-US" dirty="0"/>
          </a:p>
        </p:txBody>
      </p:sp>
      <p:pic>
        <p:nvPicPr>
          <p:cNvPr id="40964" name="Picture 4" descr="wumpus-res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70" y="2991199"/>
            <a:ext cx="80105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61FEB2-5CA7-4158-9899-0EBE98F154F9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7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Models for FOL: Example</a:t>
            </a:r>
          </a:p>
        </p:txBody>
      </p:sp>
      <p:pic>
        <p:nvPicPr>
          <p:cNvPr id="11268" name="Picture 4" descr="fol-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1340768"/>
            <a:ext cx="6705600" cy="496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FACBE2-4617-42B0-830C-6C87B8FD7F99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Universal quantification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</a:t>
            </a:r>
            <a:r>
              <a:rPr lang="en-US" altLang="en-US" sz="2400" dirty="0"/>
              <a:t>&lt;</a:t>
            </a:r>
            <a:r>
              <a:rPr lang="en-US" altLang="en-US" sz="2400" i="1" dirty="0"/>
              <a:t>variables</a:t>
            </a:r>
            <a:r>
              <a:rPr lang="en-US" altLang="en-US" sz="2400" dirty="0"/>
              <a:t>&gt; &lt;</a:t>
            </a:r>
            <a:r>
              <a:rPr lang="en-US" altLang="en-US" sz="2400" i="1" dirty="0"/>
              <a:t>sentence</a:t>
            </a:r>
            <a:r>
              <a:rPr lang="en-US" altLang="en-US" sz="2400" dirty="0" smtClean="0"/>
              <a:t>&gt;</a:t>
            </a:r>
            <a:endParaRPr lang="en-US" altLang="en-US" sz="2400" dirty="0"/>
          </a:p>
          <a:p>
            <a:pPr lvl="4">
              <a:lnSpc>
                <a:spcPct val="80000"/>
              </a:lnSpc>
            </a:pPr>
            <a:endParaRPr lang="en-US" altLang="en-US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Everyone at NUS is smart: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</a:t>
            </a:r>
            <a:r>
              <a:rPr lang="en-US" altLang="en-US" sz="2400" dirty="0"/>
              <a:t>x At(</a:t>
            </a:r>
            <a:r>
              <a:rPr lang="en-US" altLang="en-US" sz="2400" dirty="0" err="1"/>
              <a:t>x,NUS</a:t>
            </a:r>
            <a:r>
              <a:rPr lang="en-US" altLang="en-US" sz="2400" dirty="0"/>
              <a:t>) </a:t>
            </a:r>
            <a:r>
              <a:rPr lang="en-US" altLang="en-US" sz="2400" dirty="0">
                <a:sym typeface="Symbol" panose="05050102010706020507" pitchFamily="18" charset="2"/>
              </a:rPr>
              <a:t> </a:t>
            </a:r>
            <a:r>
              <a:rPr lang="en-US" altLang="en-US" sz="2400" dirty="0"/>
              <a:t>Smart(x)
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</a:t>
            </a:r>
            <a:r>
              <a:rPr lang="en-US" altLang="en-US" sz="2400" dirty="0"/>
              <a:t>x </a:t>
            </a:r>
            <a:r>
              <a:rPr lang="en-US" altLang="en-US" sz="2400" i="1" dirty="0"/>
              <a:t>P</a:t>
            </a:r>
            <a:r>
              <a:rPr lang="en-US" altLang="en-US" sz="2400" dirty="0"/>
              <a:t> is true in a model </a:t>
            </a:r>
            <a:r>
              <a:rPr lang="en-US" altLang="en-US" sz="2400" i="1" dirty="0"/>
              <a:t>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iff</a:t>
            </a:r>
            <a:r>
              <a:rPr lang="en-US" altLang="en-US" sz="2400" dirty="0"/>
              <a:t> </a:t>
            </a:r>
            <a:r>
              <a:rPr lang="en-US" altLang="en-US" sz="2400" i="1" dirty="0"/>
              <a:t>P</a:t>
            </a:r>
            <a:r>
              <a:rPr lang="en-US" altLang="en-US" sz="2400" dirty="0"/>
              <a:t> is true with </a:t>
            </a:r>
            <a:r>
              <a:rPr lang="en-US" altLang="en-US" sz="2400" i="1" dirty="0"/>
              <a:t>x</a:t>
            </a:r>
            <a:r>
              <a:rPr lang="en-US" altLang="en-US" sz="2400" dirty="0"/>
              <a:t> being each possible object in the </a:t>
            </a:r>
            <a:r>
              <a:rPr lang="en-US" altLang="en-US" sz="2400" dirty="0" smtClean="0"/>
              <a:t>model</a:t>
            </a:r>
            <a:endParaRPr lang="en-US" altLang="en-US" sz="2400" dirty="0"/>
          </a:p>
          <a:p>
            <a:pPr lvl="4">
              <a:lnSpc>
                <a:spcPct val="80000"/>
              </a:lnSpc>
            </a:pP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Roughly speaking, equivalent to the </a:t>
            </a:r>
            <a:r>
              <a:rPr lang="en-US" altLang="en-US" sz="2400" dirty="0">
                <a:solidFill>
                  <a:schemeClr val="accent2"/>
                </a:solidFill>
              </a:rPr>
              <a:t>conjunction</a:t>
            </a:r>
            <a:r>
              <a:rPr lang="en-US" altLang="en-US" sz="2400" dirty="0"/>
              <a:t> of </a:t>
            </a:r>
            <a:r>
              <a:rPr lang="en-US" altLang="en-US" sz="2400" dirty="0">
                <a:solidFill>
                  <a:schemeClr val="accent2"/>
                </a:solidFill>
              </a:rPr>
              <a:t>instantiations</a:t>
            </a:r>
            <a:r>
              <a:rPr lang="en-US" altLang="en-US" sz="2400" dirty="0"/>
              <a:t> of </a:t>
            </a:r>
            <a:r>
              <a:rPr lang="en-US" altLang="en-US" sz="2400" i="1" dirty="0" smtClean="0"/>
              <a:t>P</a:t>
            </a:r>
            <a:endParaRPr lang="en-US" altLang="en-US" sz="2400" dirty="0"/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dirty="0"/>
              <a:t>		At(</a:t>
            </a:r>
            <a:r>
              <a:rPr lang="en-US" altLang="en-US" sz="1800" dirty="0" err="1"/>
              <a:t>KingJohn,NUS</a:t>
            </a:r>
            <a:r>
              <a:rPr lang="en-US" altLang="en-US" sz="1800" dirty="0"/>
              <a:t>) </a:t>
            </a:r>
            <a:r>
              <a:rPr lang="en-US" altLang="en-US" sz="1800" dirty="0">
                <a:sym typeface="Symbol" panose="05050102010706020507" pitchFamily="18" charset="2"/>
              </a:rPr>
              <a:t> </a:t>
            </a:r>
            <a:r>
              <a:rPr lang="en-US" altLang="en-US" sz="1800" dirty="0"/>
              <a:t>Smart(</a:t>
            </a:r>
            <a:r>
              <a:rPr lang="en-US" altLang="en-US" sz="1800" dirty="0" err="1"/>
              <a:t>KingJohn</a:t>
            </a:r>
            <a:r>
              <a:rPr lang="en-US" altLang="en-US" sz="1800" dirty="0"/>
              <a:t>)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	</a:t>
            </a:r>
            <a:r>
              <a:rPr lang="en-US" altLang="en-US" sz="1800" dirty="0"/>
              <a:t>	At(</a:t>
            </a:r>
            <a:r>
              <a:rPr lang="en-US" altLang="en-US" sz="1800" dirty="0" err="1"/>
              <a:t>Richard,NUS</a:t>
            </a:r>
            <a:r>
              <a:rPr lang="en-US" altLang="en-US" sz="1800" dirty="0"/>
              <a:t>)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altLang="en-US" sz="1800" dirty="0"/>
              <a:t>  Smart(Richard)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		</a:t>
            </a:r>
            <a:r>
              <a:rPr lang="en-US" altLang="en-US" sz="1800" dirty="0"/>
              <a:t>At(NUS,NUS)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altLang="en-US" sz="1800" dirty="0"/>
              <a:t> Smart(NUS)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	</a:t>
            </a:r>
            <a:r>
              <a:rPr lang="en-US" altLang="en-US" sz="1800" dirty="0"/>
              <a:t> ...
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F64CEE-1ACF-4947-A679-BCE0AE5C9B85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1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common mistake to avoid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368" y="1600202"/>
            <a:ext cx="8872099" cy="4525963"/>
          </a:xfrm>
        </p:spPr>
        <p:txBody>
          <a:bodyPr/>
          <a:lstStyle/>
          <a:p>
            <a:r>
              <a:rPr lang="en-US" altLang="en-US" sz="2800" dirty="0"/>
              <a:t>Typically, </a:t>
            </a:r>
            <a:r>
              <a:rPr lang="en-US" altLang="en-US" sz="2800" dirty="0">
                <a:sym typeface="Symbol" panose="05050102010706020507" pitchFamily="18" charset="2"/>
              </a:rPr>
              <a:t></a:t>
            </a:r>
            <a:r>
              <a:rPr lang="en-US" altLang="en-US" sz="2800" dirty="0"/>
              <a:t> is the main connective with </a:t>
            </a:r>
            <a:r>
              <a:rPr lang="en-US" altLang="en-US" sz="2800" dirty="0" smtClean="0">
                <a:sym typeface="Symbol" panose="05050102010706020507" pitchFamily="18" charset="2"/>
              </a:rPr>
              <a:t></a:t>
            </a:r>
            <a:endParaRPr lang="en-US" altLang="en-US" sz="2800" dirty="0"/>
          </a:p>
          <a:p>
            <a:r>
              <a:rPr lang="en-US" altLang="en-US" sz="2800" dirty="0"/>
              <a:t>Common mistake: using </a:t>
            </a:r>
            <a:r>
              <a:rPr lang="en-US" altLang="en-US" sz="2800" dirty="0">
                <a:sym typeface="Symbol" panose="05050102010706020507" pitchFamily="18" charset="2"/>
              </a:rPr>
              <a:t></a:t>
            </a:r>
            <a:r>
              <a:rPr lang="en-US" altLang="en-US" sz="2800" dirty="0"/>
              <a:t> as the main connective with </a:t>
            </a:r>
            <a:r>
              <a:rPr lang="en-US" altLang="en-US" sz="2800" dirty="0">
                <a:sym typeface="Symbol" panose="05050102010706020507" pitchFamily="18" charset="2"/>
              </a:rPr>
              <a:t></a:t>
            </a:r>
            <a:r>
              <a:rPr lang="en-US" altLang="en-US" sz="2800" dirty="0"/>
              <a:t>:</a:t>
            </a:r>
          </a:p>
          <a:p>
            <a:pPr lvl="1"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</a:t>
            </a:r>
            <a:r>
              <a:rPr lang="en-US" altLang="en-US" sz="2400" dirty="0"/>
              <a:t>x At(</a:t>
            </a:r>
            <a:r>
              <a:rPr lang="en-US" altLang="en-US" sz="2400" dirty="0" err="1"/>
              <a:t>x,NUS</a:t>
            </a:r>
            <a:r>
              <a:rPr lang="en-US" altLang="en-US" sz="2400" dirty="0"/>
              <a:t>) </a:t>
            </a:r>
            <a:r>
              <a:rPr lang="en-US" altLang="en-US" sz="2400" dirty="0">
                <a:sym typeface="Symbol" panose="05050102010706020507" pitchFamily="18" charset="2"/>
              </a:rPr>
              <a:t> </a:t>
            </a:r>
            <a:r>
              <a:rPr lang="en-US" altLang="en-US" sz="2400" dirty="0"/>
              <a:t>Smart(x)</a:t>
            </a:r>
          </a:p>
          <a:p>
            <a:pPr lvl="1">
              <a:buFontTx/>
              <a:buNone/>
            </a:pPr>
            <a:r>
              <a:rPr lang="en-US" altLang="en-US" sz="2400" dirty="0"/>
              <a:t>means “Everyone is at NUS and everyone is smart”
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862938-C337-4835-83A2-E8DFE7B33ADE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9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Existential quantification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</a:t>
            </a:r>
            <a:r>
              <a:rPr lang="en-US" altLang="en-US" sz="2400" dirty="0"/>
              <a:t>&lt;</a:t>
            </a:r>
            <a:r>
              <a:rPr lang="en-US" altLang="en-US" sz="2400" i="1" dirty="0"/>
              <a:t>variables</a:t>
            </a:r>
            <a:r>
              <a:rPr lang="en-US" altLang="en-US" sz="2400" dirty="0"/>
              <a:t>&gt; &lt;</a:t>
            </a:r>
            <a:r>
              <a:rPr lang="en-US" altLang="en-US" sz="2400" i="1" dirty="0"/>
              <a:t>sentence</a:t>
            </a:r>
            <a:r>
              <a:rPr lang="en-US" altLang="en-US" sz="2400" dirty="0"/>
              <a:t>&gt;</a:t>
            </a:r>
          </a:p>
          <a:p>
            <a:pPr lvl="4">
              <a:lnSpc>
                <a:spcPct val="80000"/>
              </a:lnSpc>
            </a:pP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Someone at NUS is smart: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</a:t>
            </a:r>
            <a:r>
              <a:rPr lang="en-US" altLang="en-US" sz="2400" i="1" dirty="0"/>
              <a:t>x</a:t>
            </a:r>
            <a:r>
              <a:rPr lang="en-US" altLang="en-US" sz="2400" dirty="0"/>
              <a:t> At(</a:t>
            </a:r>
            <a:r>
              <a:rPr lang="en-US" altLang="en-US" sz="2400" dirty="0" err="1"/>
              <a:t>x,NUS</a:t>
            </a:r>
            <a:r>
              <a:rPr lang="en-US" altLang="en-US" sz="2400" dirty="0"/>
              <a:t>) 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en-US" altLang="en-US" sz="2400" dirty="0"/>
              <a:t> Smart(x</a:t>
            </a:r>
            <a:r>
              <a:rPr lang="en-US" altLang="en-US" sz="2400" dirty="0" smtClean="0"/>
              <a:t>)$</a:t>
            </a:r>
            <a:endParaRPr lang="en-US" altLang="en-US" sz="2400" dirty="0"/>
          </a:p>
          <a:p>
            <a:pPr lvl="4">
              <a:lnSpc>
                <a:spcPct val="80000"/>
              </a:lnSpc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</a:t>
            </a:r>
            <a:r>
              <a:rPr lang="en-US" altLang="en-US" sz="2400" i="1" dirty="0"/>
              <a:t>x</a:t>
            </a:r>
            <a:r>
              <a:rPr lang="en-US" altLang="en-US" sz="2400" dirty="0"/>
              <a:t> </a:t>
            </a:r>
            <a:r>
              <a:rPr lang="en-US" altLang="en-US" sz="2400" i="1" dirty="0"/>
              <a:t>P</a:t>
            </a:r>
            <a:r>
              <a:rPr lang="en-US" altLang="en-US" sz="2400" dirty="0"/>
              <a:t> is true in a model </a:t>
            </a:r>
            <a:r>
              <a:rPr lang="en-US" altLang="en-US" sz="2400" i="1" dirty="0"/>
              <a:t>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iff</a:t>
            </a:r>
            <a:r>
              <a:rPr lang="en-US" altLang="en-US" sz="2400" dirty="0"/>
              <a:t> </a:t>
            </a:r>
            <a:r>
              <a:rPr lang="en-US" altLang="en-US" sz="2400" i="1" dirty="0"/>
              <a:t>P</a:t>
            </a:r>
            <a:r>
              <a:rPr lang="en-US" altLang="en-US" sz="2400" dirty="0"/>
              <a:t> is true with </a:t>
            </a:r>
            <a:r>
              <a:rPr lang="en-US" altLang="en-US" sz="2400" i="1" dirty="0"/>
              <a:t>x</a:t>
            </a:r>
            <a:r>
              <a:rPr lang="en-US" altLang="en-US" sz="2400" dirty="0"/>
              <a:t> being some possible object in the </a:t>
            </a:r>
            <a:r>
              <a:rPr lang="en-US" altLang="en-US" sz="2400" dirty="0" smtClean="0"/>
              <a:t>model</a:t>
            </a:r>
            <a:endParaRPr lang="en-US" altLang="en-US" sz="2400" dirty="0"/>
          </a:p>
          <a:p>
            <a:pPr lvl="4">
              <a:lnSpc>
                <a:spcPct val="80000"/>
              </a:lnSpc>
            </a:pP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Roughly speaking, equivalent to the </a:t>
            </a:r>
            <a:r>
              <a:rPr lang="en-US" altLang="en-US" sz="2400" dirty="0">
                <a:solidFill>
                  <a:schemeClr val="accent2"/>
                </a:solidFill>
              </a:rPr>
              <a:t>disjunction</a:t>
            </a:r>
            <a:r>
              <a:rPr lang="en-US" altLang="en-US" sz="2400" dirty="0"/>
              <a:t> of </a:t>
            </a:r>
            <a:r>
              <a:rPr lang="en-US" altLang="en-US" sz="2400" dirty="0">
                <a:solidFill>
                  <a:schemeClr val="accent2"/>
                </a:solidFill>
              </a:rPr>
              <a:t>instantiations</a:t>
            </a:r>
            <a:r>
              <a:rPr lang="en-US" altLang="en-US" sz="2400" dirty="0"/>
              <a:t> of </a:t>
            </a:r>
            <a:r>
              <a:rPr lang="en-US" altLang="en-US" sz="2400" i="1" dirty="0" smtClean="0"/>
              <a:t>P</a:t>
            </a:r>
            <a:endParaRPr lang="en-US" altLang="en-US" sz="24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/>
              <a:t>	At(</a:t>
            </a:r>
            <a:r>
              <a:rPr lang="en-US" altLang="en-US" sz="2000" dirty="0" err="1"/>
              <a:t>KingJohn,NUS</a:t>
            </a:r>
            <a:r>
              <a:rPr lang="en-US" altLang="en-US" sz="2000" dirty="0"/>
              <a:t>)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dirty="0"/>
              <a:t> Smart(</a:t>
            </a:r>
            <a:r>
              <a:rPr lang="en-US" altLang="en-US" sz="2000" dirty="0" err="1"/>
              <a:t>KingJohn</a:t>
            </a:r>
            <a:r>
              <a:rPr lang="en-US" altLang="en-US" sz="2000" dirty="0"/>
              <a:t>)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	At(</a:t>
            </a:r>
            <a:r>
              <a:rPr lang="en-US" altLang="en-US" sz="2000" dirty="0" err="1"/>
              <a:t>Richard,NUS</a:t>
            </a:r>
            <a:r>
              <a:rPr lang="en-US" altLang="en-US" sz="2000" dirty="0"/>
              <a:t>) </a:t>
            </a:r>
            <a:r>
              <a:rPr lang="en-US" altLang="en-US" sz="2000" dirty="0">
                <a:sym typeface="Symbol" panose="05050102010706020507" pitchFamily="18" charset="2"/>
              </a:rPr>
              <a:t> </a:t>
            </a:r>
            <a:r>
              <a:rPr lang="en-US" altLang="en-US" sz="2000" dirty="0"/>
              <a:t>Smart(Richard)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	At(NUS,NUS)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dirty="0"/>
              <a:t> Smart(NUS)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...
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B17D07-3F33-4F31-9910-006168E7BF24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6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common mistake to avoid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2"/>
            <a:ext cx="8942784" cy="4525963"/>
          </a:xfrm>
        </p:spPr>
        <p:txBody>
          <a:bodyPr/>
          <a:lstStyle/>
          <a:p>
            <a:r>
              <a:rPr lang="en-US" altLang="en-US" sz="2800" dirty="0"/>
              <a:t>Typically, </a:t>
            </a:r>
            <a:r>
              <a:rPr lang="en-US" altLang="en-US" sz="2800" dirty="0">
                <a:sym typeface="Symbol" panose="05050102010706020507" pitchFamily="18" charset="2"/>
              </a:rPr>
              <a:t> </a:t>
            </a:r>
            <a:r>
              <a:rPr lang="en-US" altLang="en-US" sz="2800" dirty="0"/>
              <a:t>is the main connective with </a:t>
            </a:r>
            <a:r>
              <a:rPr lang="en-US" altLang="en-US" sz="2800" dirty="0">
                <a:sym typeface="Symbol" panose="05050102010706020507" pitchFamily="18" charset="2"/>
              </a:rPr>
              <a:t></a:t>
            </a:r>
            <a:endParaRPr lang="en-US" altLang="en-US" sz="2800" dirty="0"/>
          </a:p>
          <a:p>
            <a:pPr lvl="4"/>
            <a:endParaRPr lang="en-US" altLang="en-US" sz="1800" dirty="0"/>
          </a:p>
          <a:p>
            <a:r>
              <a:rPr lang="en-US" altLang="en-US" sz="2800" dirty="0"/>
              <a:t>Common mistake: using </a:t>
            </a:r>
            <a:r>
              <a:rPr lang="en-US" altLang="en-US" sz="2800" dirty="0">
                <a:sym typeface="Symbol" panose="05050102010706020507" pitchFamily="18" charset="2"/>
              </a:rPr>
              <a:t></a:t>
            </a:r>
            <a:r>
              <a:rPr lang="en-US" altLang="en-US" sz="2800" dirty="0"/>
              <a:t> as the main connective with </a:t>
            </a:r>
            <a:r>
              <a:rPr lang="en-US" altLang="en-US" sz="2800" dirty="0">
                <a:sym typeface="Symbol" panose="05050102010706020507" pitchFamily="18" charset="2"/>
              </a:rPr>
              <a:t></a:t>
            </a:r>
            <a:r>
              <a:rPr lang="en-US" altLang="en-US" sz="2800" dirty="0" smtClean="0"/>
              <a:t>:</a:t>
            </a:r>
            <a:endParaRPr lang="en-US" altLang="en-US" sz="2800" dirty="0"/>
          </a:p>
          <a:p>
            <a:pPr algn="ctr">
              <a:buFontTx/>
              <a:buNone/>
            </a:pPr>
            <a:endParaRPr lang="en-US" altLang="en-US" sz="2800" dirty="0" smtClean="0">
              <a:sym typeface="Symbol" panose="05050102010706020507" pitchFamily="18" charset="2"/>
            </a:endParaRPr>
          </a:p>
          <a:p>
            <a:pPr algn="ctr">
              <a:buFontTx/>
              <a:buNone/>
            </a:pPr>
            <a:r>
              <a:rPr lang="en-US" altLang="en-US" sz="2800" dirty="0" smtClean="0">
                <a:sym typeface="Symbol" panose="05050102010706020507" pitchFamily="18" charset="2"/>
              </a:rPr>
              <a:t></a:t>
            </a:r>
            <a:r>
              <a:rPr lang="en-US" altLang="en-US" sz="2800" i="1" dirty="0"/>
              <a:t>x</a:t>
            </a:r>
            <a:r>
              <a:rPr lang="en-US" altLang="en-US" sz="2800" dirty="0"/>
              <a:t> At(</a:t>
            </a:r>
            <a:r>
              <a:rPr lang="en-US" altLang="en-US" sz="2800" dirty="0" err="1"/>
              <a:t>x,NUS</a:t>
            </a:r>
            <a:r>
              <a:rPr lang="en-US" altLang="en-US" sz="2800" dirty="0"/>
              <a:t>) </a:t>
            </a:r>
            <a:r>
              <a:rPr lang="en-US" altLang="en-US" sz="2800" dirty="0">
                <a:sym typeface="Symbol" panose="05050102010706020507" pitchFamily="18" charset="2"/>
              </a:rPr>
              <a:t> </a:t>
            </a:r>
            <a:r>
              <a:rPr lang="en-US" altLang="en-US" sz="2800" dirty="0"/>
              <a:t>Smart(x</a:t>
            </a:r>
            <a:r>
              <a:rPr lang="en-US" altLang="en-US" sz="2800" dirty="0" smtClean="0"/>
              <a:t>)</a:t>
            </a:r>
            <a:endParaRPr lang="en-US" altLang="en-US" sz="2800" dirty="0"/>
          </a:p>
          <a:p>
            <a:pPr>
              <a:buFontTx/>
              <a:buNone/>
            </a:pPr>
            <a:r>
              <a:rPr lang="en-US" altLang="en-US" sz="2800" dirty="0"/>
              <a:t>	</a:t>
            </a:r>
            <a:r>
              <a:rPr lang="en-US" altLang="en-US" sz="2800" dirty="0" smtClean="0"/>
              <a:t>            is </a:t>
            </a:r>
            <a:r>
              <a:rPr lang="en-US" altLang="en-US" sz="2800" dirty="0"/>
              <a:t>true if there is anyone who is not at NUS!
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2D97CC-06AC-44C6-B73E-0BEDF9E27B87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quantifiers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x y</a:t>
            </a:r>
            <a:r>
              <a:rPr lang="en-US" altLang="en-US" sz="2000" dirty="0"/>
              <a:t> is the same as </a:t>
            </a:r>
            <a:r>
              <a:rPr lang="en-US" altLang="en-US" sz="2000" dirty="0">
                <a:sym typeface="Symbol" panose="05050102010706020507" pitchFamily="18" charset="2"/>
              </a:rPr>
              <a:t>y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</a:t>
            </a:r>
            <a:r>
              <a:rPr lang="en-US" altLang="en-US" sz="2000" dirty="0" smtClean="0">
                <a:sym typeface="Symbol" panose="05050102010706020507" pitchFamily="18" charset="2"/>
              </a:rPr>
              <a:t>x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x y</a:t>
            </a:r>
            <a:r>
              <a:rPr lang="en-US" altLang="en-US" sz="2000" dirty="0"/>
              <a:t> is the same as </a:t>
            </a:r>
            <a:r>
              <a:rPr lang="en-US" altLang="en-US" sz="2000" dirty="0">
                <a:sym typeface="Symbol" panose="05050102010706020507" pitchFamily="18" charset="2"/>
              </a:rPr>
              <a:t>y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x</a:t>
            </a:r>
            <a:r>
              <a:rPr lang="en-US" altLang="en-US" sz="2000" dirty="0"/>
              <a:t> 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</a:t>
            </a:r>
            <a:r>
              <a:rPr lang="en-US" altLang="en-US" sz="2000" dirty="0"/>
              <a:t>x </a:t>
            </a:r>
            <a:r>
              <a:rPr lang="en-US" altLang="en-US" sz="2000" dirty="0">
                <a:sym typeface="Symbol" panose="05050102010706020507" pitchFamily="18" charset="2"/>
              </a:rPr>
              <a:t>y</a:t>
            </a:r>
            <a:r>
              <a:rPr lang="en-US" altLang="en-US" sz="2000" dirty="0"/>
              <a:t> is </a:t>
            </a:r>
            <a:r>
              <a:rPr lang="en-US" altLang="en-US" sz="2000" dirty="0">
                <a:solidFill>
                  <a:schemeClr val="accent2"/>
                </a:solidFill>
              </a:rPr>
              <a:t>not</a:t>
            </a:r>
            <a:r>
              <a:rPr lang="en-US" altLang="en-US" sz="2000" dirty="0"/>
              <a:t> the same as </a:t>
            </a:r>
            <a:r>
              <a:rPr lang="en-US" altLang="en-US" sz="2000" dirty="0">
                <a:sym typeface="Symbol" panose="05050102010706020507" pitchFamily="18" charset="2"/>
              </a:rPr>
              <a:t>y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</a:t>
            </a:r>
            <a:r>
              <a:rPr lang="en-US" altLang="en-US" sz="2000" dirty="0" smtClean="0">
                <a:sym typeface="Symbol" panose="05050102010706020507" pitchFamily="18" charset="2"/>
              </a:rPr>
              <a:t>x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</a:t>
            </a:r>
            <a:r>
              <a:rPr lang="en-US" altLang="en-US" sz="2000" dirty="0"/>
              <a:t>x </a:t>
            </a:r>
            <a:r>
              <a:rPr lang="en-US" altLang="en-US" sz="2000" dirty="0">
                <a:sym typeface="Symbol" panose="05050102010706020507" pitchFamily="18" charset="2"/>
              </a:rPr>
              <a:t>y</a:t>
            </a:r>
            <a:r>
              <a:rPr lang="en-US" altLang="en-US" sz="2000" dirty="0"/>
              <a:t> Loves(</a:t>
            </a:r>
            <a:r>
              <a:rPr lang="en-US" altLang="en-US" sz="2000" dirty="0" err="1"/>
              <a:t>x,y</a:t>
            </a:r>
            <a:r>
              <a:rPr lang="en-US" altLang="en-US" sz="2000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“There is a person who loves everyone in the world</a:t>
            </a:r>
            <a:r>
              <a:rPr lang="en-US" altLang="en-US" sz="1800" dirty="0" smtClean="0"/>
              <a:t>”</a:t>
            </a: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y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</a:t>
            </a:r>
            <a:r>
              <a:rPr lang="en-US" altLang="en-US" sz="2000" dirty="0"/>
              <a:t>x Loves(</a:t>
            </a:r>
            <a:r>
              <a:rPr lang="en-US" altLang="en-US" sz="2000" dirty="0" err="1"/>
              <a:t>x,y</a:t>
            </a:r>
            <a:r>
              <a:rPr lang="en-US" altLang="en-US" sz="2000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“Everyone in the world is loved by at least one person</a:t>
            </a:r>
            <a:r>
              <a:rPr lang="en-US" altLang="en-US" sz="1800" dirty="0" smtClean="0"/>
              <a:t>”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Quantifier duality</a:t>
            </a:r>
            <a:r>
              <a:rPr lang="en-US" altLang="en-US" sz="2000" dirty="0"/>
              <a:t>: each can be expressed using the </a:t>
            </a:r>
            <a:r>
              <a:rPr lang="en-US" altLang="en-US" sz="2000" dirty="0" smtClean="0"/>
              <a:t>other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x</a:t>
            </a:r>
            <a:r>
              <a:rPr lang="en-US" altLang="en-US" sz="2000" dirty="0"/>
              <a:t> Likes(</a:t>
            </a:r>
            <a:r>
              <a:rPr lang="en-US" altLang="en-US" sz="2000" dirty="0" err="1"/>
              <a:t>x,IceCream</a:t>
            </a:r>
            <a:r>
              <a:rPr lang="en-US" altLang="en-US" sz="2000" dirty="0"/>
              <a:t>)	</a:t>
            </a:r>
            <a:r>
              <a:rPr lang="en-US" altLang="en-US" sz="2000" dirty="0">
                <a:sym typeface="Symbol" panose="05050102010706020507" pitchFamily="18" charset="2"/>
              </a:rPr>
              <a:t></a:t>
            </a:r>
            <a:r>
              <a:rPr lang="en-US" altLang="en-US" sz="2000" dirty="0"/>
              <a:t>x </a:t>
            </a:r>
            <a:r>
              <a:rPr lang="en-US" altLang="en-US" sz="2000" dirty="0">
                <a:sym typeface="Symbol" panose="05050102010706020507" pitchFamily="18" charset="2"/>
              </a:rPr>
              <a:t></a:t>
            </a:r>
            <a:r>
              <a:rPr lang="en-US" altLang="en-US" sz="2000" dirty="0"/>
              <a:t>Likes(</a:t>
            </a:r>
            <a:r>
              <a:rPr lang="en-US" altLang="en-US" sz="2000" dirty="0" err="1"/>
              <a:t>x,IceCream</a:t>
            </a:r>
            <a:r>
              <a:rPr lang="en-US" altLang="en-US" sz="2000" dirty="0" smtClean="0"/>
              <a:t>)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</a:t>
            </a:r>
            <a:r>
              <a:rPr lang="en-US" altLang="en-US" sz="2000" dirty="0"/>
              <a:t>x Likes(</a:t>
            </a:r>
            <a:r>
              <a:rPr lang="en-US" altLang="en-US" sz="2000" dirty="0" err="1"/>
              <a:t>x,Broccoli</a:t>
            </a:r>
            <a:r>
              <a:rPr lang="en-US" altLang="en-US" sz="2000" dirty="0"/>
              <a:t>) 		</a:t>
            </a:r>
            <a:r>
              <a:rPr lang="en-US" altLang="en-US" sz="2000" dirty="0">
                <a:sym typeface="Symbol" panose="05050102010706020507" pitchFamily="18" charset="2"/>
              </a:rPr>
              <a:t>x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</a:t>
            </a:r>
            <a:r>
              <a:rPr lang="en-US" altLang="en-US" sz="2000" dirty="0"/>
              <a:t>Likes(</a:t>
            </a:r>
            <a:r>
              <a:rPr lang="en-US" altLang="en-US" sz="2000" dirty="0" err="1"/>
              <a:t>x,Broccoli</a:t>
            </a:r>
            <a:r>
              <a:rPr lang="en-US" altLang="en-US" sz="2000" dirty="0" smtClean="0"/>
              <a:t>)</a:t>
            </a:r>
            <a:endParaRPr lang="en-US" alt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9B80EF-65C8-4E5F-876C-69A5ABF25A22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1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Equality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i="1" dirty="0"/>
              <a:t>term</a:t>
            </a:r>
            <a:r>
              <a:rPr lang="en-US" altLang="en-US" sz="2800" i="1" baseline="-25000" dirty="0"/>
              <a:t>1</a:t>
            </a:r>
            <a:r>
              <a:rPr lang="en-US" altLang="en-US" sz="2800" i="1" dirty="0"/>
              <a:t> = term</a:t>
            </a:r>
            <a:r>
              <a:rPr lang="en-US" altLang="en-US" sz="2800" i="1" baseline="-25000" dirty="0"/>
              <a:t>2</a:t>
            </a:r>
            <a:r>
              <a:rPr lang="en-US" altLang="en-US" sz="2800" i="1" dirty="0"/>
              <a:t> </a:t>
            </a:r>
            <a:r>
              <a:rPr lang="en-US" altLang="en-US" sz="2800" dirty="0"/>
              <a:t>is true under a given interpretation if and only if </a:t>
            </a:r>
            <a:r>
              <a:rPr lang="en-US" altLang="en-US" sz="2800" i="1" dirty="0"/>
              <a:t>term</a:t>
            </a:r>
            <a:r>
              <a:rPr lang="en-US" altLang="en-US" sz="2800" i="1" baseline="-25000" dirty="0"/>
              <a:t>1</a:t>
            </a:r>
            <a:r>
              <a:rPr lang="en-US" altLang="en-US" sz="2800" i="1" dirty="0"/>
              <a:t> </a:t>
            </a:r>
            <a:r>
              <a:rPr lang="en-US" altLang="en-US" sz="2800" dirty="0"/>
              <a:t>and </a:t>
            </a:r>
            <a:r>
              <a:rPr lang="en-US" altLang="en-US" sz="2800" i="1" dirty="0"/>
              <a:t>term</a:t>
            </a:r>
            <a:r>
              <a:rPr lang="en-US" altLang="en-US" sz="2800" i="1" baseline="-25000" dirty="0"/>
              <a:t>2</a:t>
            </a:r>
            <a:r>
              <a:rPr lang="en-US" altLang="en-US" sz="2800" i="1" dirty="0"/>
              <a:t> </a:t>
            </a:r>
            <a:r>
              <a:rPr lang="en-US" altLang="en-US" sz="2800" dirty="0"/>
              <a:t>refer to the same </a:t>
            </a:r>
            <a:r>
              <a:rPr lang="en-US" altLang="en-US" sz="2800" dirty="0" smtClean="0"/>
              <a:t>object</a:t>
            </a:r>
            <a:endParaRPr lang="en-US" altLang="en-US" sz="2800" dirty="0"/>
          </a:p>
          <a:p>
            <a:pPr lvl="4"/>
            <a:endParaRPr lang="en-US" altLang="en-US" sz="1800" dirty="0"/>
          </a:p>
          <a:p>
            <a:r>
              <a:rPr lang="en-US" altLang="en-US" sz="2800" dirty="0"/>
              <a:t>E.g., definition of </a:t>
            </a:r>
            <a:r>
              <a:rPr lang="en-US" altLang="en-US" sz="2800" i="1" dirty="0"/>
              <a:t>Sibling</a:t>
            </a:r>
            <a:r>
              <a:rPr lang="en-US" altLang="en-US" sz="2800" dirty="0"/>
              <a:t> in terms of </a:t>
            </a:r>
            <a:r>
              <a:rPr lang="en-US" altLang="en-US" sz="2800" i="1" dirty="0"/>
              <a:t>Parent</a:t>
            </a:r>
            <a:r>
              <a:rPr lang="en-US" altLang="en-US" sz="2800" dirty="0" smtClean="0"/>
              <a:t>:</a:t>
            </a:r>
            <a:endParaRPr lang="en-US" altLang="en-US" sz="2800" dirty="0"/>
          </a:p>
          <a:p>
            <a:pPr lvl="1"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</a:t>
            </a:r>
            <a:r>
              <a:rPr lang="en-US" altLang="en-US" sz="2400" i="1" dirty="0" err="1"/>
              <a:t>x,y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dirty="0"/>
              <a:t>Sibling(</a:t>
            </a:r>
            <a:r>
              <a:rPr lang="en-US" altLang="en-US" sz="2400" i="1" dirty="0" err="1"/>
              <a:t>x,y</a:t>
            </a:r>
            <a:r>
              <a:rPr lang="en-US" altLang="en-US" sz="2400" i="1" dirty="0"/>
              <a:t>) </a:t>
            </a:r>
            <a:r>
              <a:rPr lang="en-US" altLang="en-US" sz="2400" dirty="0">
                <a:sym typeface="Symbol" panose="05050102010706020507" pitchFamily="18" charset="2"/>
              </a:rPr>
              <a:t> </a:t>
            </a:r>
            <a:r>
              <a:rPr lang="en-US" altLang="en-US" sz="2400" dirty="0"/>
              <a:t>[</a:t>
            </a:r>
            <a:r>
              <a:rPr lang="en-US" altLang="en-US" sz="2400" dirty="0">
                <a:sym typeface="Symbol" panose="05050102010706020507" pitchFamily="18" charset="2"/>
              </a:rPr>
              <a:t></a:t>
            </a:r>
            <a:r>
              <a:rPr lang="en-US" altLang="en-US" sz="2400" dirty="0"/>
              <a:t>(x = y) </a:t>
            </a:r>
            <a:r>
              <a:rPr lang="en-US" altLang="en-US" sz="2400" dirty="0">
                <a:sym typeface="Symbol" panose="05050102010706020507" pitchFamily="18" charset="2"/>
              </a:rPr>
              <a:t> 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</a:t>
            </a:r>
            <a:r>
              <a:rPr lang="en-US" altLang="en-US" sz="2400" dirty="0" err="1"/>
              <a:t>m,f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</a:t>
            </a:r>
            <a:r>
              <a:rPr lang="en-US" altLang="en-US" sz="2400" dirty="0"/>
              <a:t> (m = f) </a:t>
            </a:r>
            <a:r>
              <a:rPr lang="en-US" altLang="en-US" sz="2400" dirty="0">
                <a:sym typeface="Symbol" panose="05050102010706020507" pitchFamily="18" charset="2"/>
              </a:rPr>
              <a:t> </a:t>
            </a:r>
            <a:r>
              <a:rPr lang="en-US" altLang="en-US" sz="2400" dirty="0"/>
              <a:t>Parent(</a:t>
            </a:r>
            <a:r>
              <a:rPr lang="en-US" altLang="en-US" sz="2400" dirty="0" err="1"/>
              <a:t>m,x</a:t>
            </a:r>
            <a:r>
              <a:rPr lang="en-US" altLang="en-US" sz="2400" dirty="0"/>
              <a:t>) </a:t>
            </a:r>
            <a:r>
              <a:rPr lang="en-US" altLang="en-US" sz="2400" dirty="0">
                <a:sym typeface="Symbol" panose="05050102010706020507" pitchFamily="18" charset="2"/>
              </a:rPr>
              <a:t> </a:t>
            </a:r>
            <a:r>
              <a:rPr lang="en-US" altLang="en-US" sz="2400" dirty="0"/>
              <a:t>Parent(</a:t>
            </a:r>
            <a:r>
              <a:rPr lang="en-US" altLang="en-US" sz="2400" dirty="0" err="1"/>
              <a:t>f,x</a:t>
            </a:r>
            <a:r>
              <a:rPr lang="en-US" altLang="en-US" sz="2400" dirty="0"/>
              <a:t>) 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en-US" altLang="en-US" sz="2400" dirty="0"/>
              <a:t> Parent(</a:t>
            </a:r>
            <a:r>
              <a:rPr lang="en-US" altLang="en-US" sz="2400" dirty="0" err="1"/>
              <a:t>m,y</a:t>
            </a:r>
            <a:r>
              <a:rPr lang="en-US" altLang="en-US" sz="2400" dirty="0"/>
              <a:t>) 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en-US" altLang="en-US" sz="2400" dirty="0"/>
              <a:t>  Parent(</a:t>
            </a:r>
            <a:r>
              <a:rPr lang="en-US" altLang="en-US" sz="2400" dirty="0" err="1"/>
              <a:t>f,y</a:t>
            </a:r>
            <a:r>
              <a:rPr lang="en-US" altLang="en-US" sz="2400" dirty="0"/>
              <a:t>)]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9CB322-5B87-4E45-B797-8966386AF058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9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FOL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The kinship domain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r>
              <a:rPr lang="en-US" altLang="en-US" sz="2800" dirty="0"/>
              <a:t>Brothers are </a:t>
            </a:r>
            <a:r>
              <a:rPr lang="en-US" altLang="en-US" sz="2800" dirty="0" smtClean="0"/>
              <a:t>siblings</a:t>
            </a:r>
            <a:endParaRPr lang="en-US" altLang="en-US" sz="2800" dirty="0"/>
          </a:p>
          <a:p>
            <a:pPr lvl="1"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</a:t>
            </a:r>
            <a:r>
              <a:rPr lang="en-US" altLang="en-US" sz="2400" dirty="0" err="1"/>
              <a:t>x,y</a:t>
            </a:r>
            <a:r>
              <a:rPr lang="en-US" altLang="en-US" sz="2400" dirty="0"/>
              <a:t> </a:t>
            </a:r>
            <a:r>
              <a:rPr lang="en-US" altLang="en-US" sz="2400" i="1" dirty="0"/>
              <a:t>Brother(</a:t>
            </a:r>
            <a:r>
              <a:rPr lang="en-US" altLang="en-US" sz="2400" i="1" dirty="0" err="1"/>
              <a:t>x,y</a:t>
            </a:r>
            <a:r>
              <a:rPr lang="en-US" altLang="en-US" sz="2400" i="1" dirty="0"/>
              <a:t>) </a:t>
            </a:r>
            <a:r>
              <a:rPr lang="en-US" altLang="en-US" sz="2400" dirty="0">
                <a:sym typeface="Symbol" panose="05050102010706020507" pitchFamily="18" charset="2"/>
              </a:rPr>
              <a:t></a:t>
            </a:r>
            <a:r>
              <a:rPr lang="en-US" altLang="en-US" sz="2400" dirty="0"/>
              <a:t> </a:t>
            </a:r>
            <a:r>
              <a:rPr lang="en-US" altLang="en-US" sz="2400" i="1" dirty="0"/>
              <a:t>Sibling(</a:t>
            </a:r>
            <a:r>
              <a:rPr lang="en-US" altLang="en-US" sz="2400" i="1" dirty="0" err="1"/>
              <a:t>x,y</a:t>
            </a:r>
            <a:r>
              <a:rPr lang="en-US" altLang="en-US" sz="2400" i="1" dirty="0"/>
              <a:t>)</a:t>
            </a:r>
            <a:r>
              <a:rPr lang="en-US" altLang="en-US" sz="2400" dirty="0"/>
              <a:t>
</a:t>
            </a:r>
          </a:p>
          <a:p>
            <a:r>
              <a:rPr lang="en-US" altLang="en-US" sz="2800" dirty="0"/>
              <a:t>One's mother is one's female </a:t>
            </a:r>
            <a:r>
              <a:rPr lang="en-US" altLang="en-US" sz="2800" dirty="0" smtClean="0"/>
              <a:t>parent</a:t>
            </a:r>
            <a:endParaRPr lang="en-US" altLang="en-US" sz="2800" dirty="0"/>
          </a:p>
          <a:p>
            <a:pPr lvl="1"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</a:t>
            </a:r>
            <a:r>
              <a:rPr lang="en-US" altLang="en-US" sz="2400" dirty="0" err="1"/>
              <a:t>m,c</a:t>
            </a:r>
            <a:r>
              <a:rPr lang="en-US" altLang="en-US" sz="2400" dirty="0"/>
              <a:t> </a:t>
            </a:r>
            <a:r>
              <a:rPr lang="en-US" altLang="en-US" sz="2400" i="1" dirty="0"/>
              <a:t>Mother(c)</a:t>
            </a:r>
            <a:r>
              <a:rPr lang="en-US" altLang="en-US" sz="2400" dirty="0"/>
              <a:t> = m </a:t>
            </a:r>
            <a:r>
              <a:rPr lang="en-US" altLang="en-US" sz="2400" dirty="0">
                <a:sym typeface="Symbol" panose="05050102010706020507" pitchFamily="18" charset="2"/>
              </a:rPr>
              <a:t></a:t>
            </a:r>
            <a:r>
              <a:rPr lang="en-US" altLang="en-US" sz="2400" dirty="0"/>
              <a:t> </a:t>
            </a:r>
            <a:r>
              <a:rPr lang="en-US" altLang="en-US" sz="2400" i="1" dirty="0"/>
              <a:t>(Female(m) 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i="1" dirty="0"/>
              <a:t>Parent(</a:t>
            </a:r>
            <a:r>
              <a:rPr lang="en-US" altLang="en-US" sz="2400" i="1" dirty="0" err="1"/>
              <a:t>m,c</a:t>
            </a:r>
            <a:r>
              <a:rPr lang="en-US" altLang="en-US" sz="2400" i="1" dirty="0"/>
              <a:t>))</a:t>
            </a:r>
            <a:r>
              <a:rPr lang="en-US" altLang="en-US" sz="2400" dirty="0"/>
              <a:t>
</a:t>
            </a:r>
          </a:p>
          <a:p>
            <a:r>
              <a:rPr lang="en-US" altLang="en-US" sz="2800" dirty="0"/>
              <a:t>“Sibling” is </a:t>
            </a:r>
            <a:r>
              <a:rPr lang="en-US" altLang="en-US" sz="2800" dirty="0" smtClean="0"/>
              <a:t>symmetric</a:t>
            </a:r>
            <a:endParaRPr lang="en-US" altLang="en-US" sz="2800" dirty="0"/>
          </a:p>
          <a:p>
            <a:pPr lvl="1"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</a:t>
            </a:r>
            <a:r>
              <a:rPr lang="en-US" altLang="en-US" sz="2400" dirty="0" err="1"/>
              <a:t>x,y</a:t>
            </a:r>
            <a:r>
              <a:rPr lang="en-US" altLang="en-US" sz="2400" dirty="0"/>
              <a:t> </a:t>
            </a:r>
            <a:r>
              <a:rPr lang="en-US" altLang="en-US" sz="2400" i="1" dirty="0"/>
              <a:t>Sibling(</a:t>
            </a:r>
            <a:r>
              <a:rPr lang="en-US" altLang="en-US" sz="2400" i="1" dirty="0" err="1"/>
              <a:t>x,y</a:t>
            </a:r>
            <a:r>
              <a:rPr lang="en-US" altLang="en-US" sz="2400" i="1" dirty="0"/>
              <a:t>) </a:t>
            </a:r>
            <a:r>
              <a:rPr lang="en-US" altLang="en-US" sz="2400" dirty="0">
                <a:sym typeface="Symbol" panose="05050102010706020507" pitchFamily="18" charset="2"/>
              </a:rPr>
              <a:t>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i="1" dirty="0"/>
              <a:t>Sibling(</a:t>
            </a:r>
            <a:r>
              <a:rPr lang="en-US" altLang="en-US" sz="2400" i="1" dirty="0" err="1"/>
              <a:t>y,x</a:t>
            </a:r>
            <a:r>
              <a:rPr lang="en-US" altLang="en-US" sz="2400" i="1" dirty="0"/>
              <a:t>)</a:t>
            </a:r>
            <a:r>
              <a:rPr lang="en-US" altLang="en-US" sz="2400" dirty="0"/>
              <a:t>
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893589-6B34-42EA-80E6-7E03E8F3B6BB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1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FOL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The set domain: 
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</a:t>
            </a:r>
            <a:r>
              <a:rPr lang="en-US" altLang="en-US" sz="2400" dirty="0"/>
              <a:t>s Set(s) </a:t>
            </a:r>
            <a:r>
              <a:rPr lang="en-US" altLang="en-US" sz="2400" dirty="0">
                <a:sym typeface="Symbol" panose="05050102010706020507" pitchFamily="18" charset="2"/>
              </a:rPr>
              <a:t></a:t>
            </a:r>
            <a:r>
              <a:rPr lang="en-US" altLang="en-US" sz="2400" dirty="0"/>
              <a:t> (s = {} ) </a:t>
            </a:r>
            <a:r>
              <a:rPr lang="en-US" altLang="en-US" sz="2400" dirty="0">
                <a:sym typeface="Symbol" panose="05050102010706020507" pitchFamily="18" charset="2"/>
              </a:rPr>
              <a:t></a:t>
            </a:r>
            <a:r>
              <a:rPr lang="en-US" altLang="en-US" sz="2400" dirty="0"/>
              <a:t> (</a:t>
            </a:r>
            <a:r>
              <a:rPr lang="en-US" altLang="en-US" sz="2400" dirty="0">
                <a:sym typeface="Symbol" panose="05050102010706020507" pitchFamily="18" charset="2"/>
              </a:rPr>
              <a:t></a:t>
            </a:r>
            <a:r>
              <a:rPr lang="en-US" altLang="en-US" sz="2400" dirty="0"/>
              <a:t>x,s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Set(s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) 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en-US" altLang="en-US" sz="2400" dirty="0"/>
              <a:t> s = {x|s</a:t>
            </a:r>
            <a:r>
              <a:rPr lang="en-US" altLang="en-US" sz="2400" baseline="-25000" dirty="0"/>
              <a:t>2</a:t>
            </a:r>
            <a:r>
              <a:rPr lang="en-US" altLang="en-US" sz="2400" dirty="0" smtClean="0"/>
              <a:t>})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</a:t>
            </a:r>
            <a:r>
              <a:rPr lang="en-US" altLang="en-US" sz="2400" dirty="0" err="1"/>
              <a:t>x,s</a:t>
            </a:r>
            <a:r>
              <a:rPr lang="en-US" altLang="en-US" sz="2400" dirty="0"/>
              <a:t> {</a:t>
            </a:r>
            <a:r>
              <a:rPr lang="en-US" altLang="en-US" sz="2400" dirty="0" err="1"/>
              <a:t>x|s</a:t>
            </a:r>
            <a:r>
              <a:rPr lang="en-US" altLang="en-US" sz="2400" dirty="0"/>
              <a:t>} = </a:t>
            </a:r>
            <a:r>
              <a:rPr lang="en-US" altLang="en-US" sz="2400" dirty="0" smtClean="0"/>
              <a:t>{}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</a:t>
            </a:r>
            <a:r>
              <a:rPr lang="en-US" altLang="en-US" sz="2400" dirty="0" err="1"/>
              <a:t>x,s</a:t>
            </a:r>
            <a:r>
              <a:rPr lang="en-US" altLang="en-US" sz="2400" dirty="0"/>
              <a:t> x </a:t>
            </a:r>
            <a:r>
              <a:rPr lang="en-US" altLang="en-US" sz="2400" dirty="0">
                <a:sym typeface="Symbol" panose="05050102010706020507" pitchFamily="18" charset="2"/>
              </a:rPr>
              <a:t></a:t>
            </a:r>
            <a:r>
              <a:rPr lang="en-US" altLang="en-US" sz="2400" dirty="0"/>
              <a:t> s </a:t>
            </a:r>
            <a:r>
              <a:rPr lang="en-US" altLang="en-US" sz="2400" dirty="0">
                <a:sym typeface="Symbol" panose="05050102010706020507" pitchFamily="18" charset="2"/>
              </a:rPr>
              <a:t></a:t>
            </a:r>
            <a:r>
              <a:rPr lang="en-US" altLang="en-US" sz="2400" dirty="0"/>
              <a:t> s = {</a:t>
            </a:r>
            <a:r>
              <a:rPr lang="en-US" altLang="en-US" sz="2400" dirty="0" err="1"/>
              <a:t>x|s</a:t>
            </a:r>
            <a:r>
              <a:rPr lang="en-US" altLang="en-US" sz="2400" dirty="0" smtClean="0"/>
              <a:t>}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</a:t>
            </a:r>
            <a:r>
              <a:rPr lang="en-US" altLang="en-US" sz="2400" dirty="0" err="1"/>
              <a:t>x,s</a:t>
            </a:r>
            <a:r>
              <a:rPr lang="en-US" altLang="en-US" sz="2400" dirty="0"/>
              <a:t> x </a:t>
            </a:r>
            <a:r>
              <a:rPr lang="en-US" altLang="en-US" sz="2400" dirty="0">
                <a:sym typeface="Symbol" panose="05050102010706020507" pitchFamily="18" charset="2"/>
              </a:rPr>
              <a:t></a:t>
            </a:r>
            <a:r>
              <a:rPr lang="en-US" altLang="en-US" sz="2400" dirty="0"/>
              <a:t> s </a:t>
            </a:r>
            <a:r>
              <a:rPr lang="en-US" altLang="en-US" sz="2400" dirty="0">
                <a:sym typeface="Symbol" panose="05050102010706020507" pitchFamily="18" charset="2"/>
              </a:rPr>
              <a:t></a:t>
            </a:r>
            <a:r>
              <a:rPr lang="en-US" altLang="en-US" sz="2400" dirty="0"/>
              <a:t> [ </a:t>
            </a:r>
            <a:r>
              <a:rPr lang="en-US" altLang="en-US" sz="2400" dirty="0">
                <a:sym typeface="Symbol" panose="05050102010706020507" pitchFamily="18" charset="2"/>
              </a:rPr>
              <a:t></a:t>
            </a:r>
            <a:r>
              <a:rPr lang="en-US" altLang="en-US" sz="2400" dirty="0"/>
              <a:t>y,s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} (s = {y|s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} </a:t>
            </a:r>
            <a:r>
              <a:rPr lang="en-US" altLang="en-US" sz="2400" dirty="0">
                <a:sym typeface="Symbol" panose="05050102010706020507" pitchFamily="18" charset="2"/>
              </a:rPr>
              <a:t> </a:t>
            </a:r>
            <a:r>
              <a:rPr lang="en-US" altLang="en-US" sz="2400" dirty="0"/>
              <a:t>(x = y </a:t>
            </a:r>
            <a:r>
              <a:rPr lang="en-US" altLang="en-US" sz="2400" dirty="0">
                <a:sym typeface="Symbol" panose="05050102010706020507" pitchFamily="18" charset="2"/>
              </a:rPr>
              <a:t></a:t>
            </a:r>
            <a:r>
              <a:rPr lang="en-US" altLang="en-US" sz="2400" dirty="0"/>
              <a:t> x </a:t>
            </a:r>
            <a:r>
              <a:rPr lang="en-US" altLang="en-US" sz="2400" dirty="0">
                <a:sym typeface="Symbol" panose="05050102010706020507" pitchFamily="18" charset="2"/>
              </a:rPr>
              <a:t></a:t>
            </a:r>
            <a:r>
              <a:rPr lang="en-US" altLang="en-US" sz="2400" dirty="0"/>
              <a:t> s</a:t>
            </a:r>
            <a:r>
              <a:rPr lang="en-US" altLang="en-US" sz="2400" baseline="-25000" dirty="0"/>
              <a:t>2</a:t>
            </a:r>
            <a:r>
              <a:rPr lang="en-US" altLang="en-US" sz="2400" dirty="0" smtClean="0"/>
              <a:t>))]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</a:t>
            </a:r>
            <a:r>
              <a:rPr lang="en-US" altLang="en-US" sz="2400" dirty="0"/>
              <a:t>s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,s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s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</a:t>
            </a:r>
            <a:r>
              <a:rPr lang="en-US" altLang="en-US" sz="2400" dirty="0"/>
              <a:t> s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</a:t>
            </a:r>
            <a:r>
              <a:rPr lang="en-US" altLang="en-US" sz="2400" dirty="0"/>
              <a:t> (</a:t>
            </a:r>
            <a:r>
              <a:rPr lang="en-US" altLang="en-US" sz="2400" dirty="0">
                <a:sym typeface="Symbol" panose="05050102010706020507" pitchFamily="18" charset="2"/>
              </a:rPr>
              <a:t></a:t>
            </a:r>
            <a:r>
              <a:rPr lang="en-US" altLang="en-US" sz="2400" dirty="0"/>
              <a:t>x </a:t>
            </a:r>
            <a:r>
              <a:rPr lang="en-US" altLang="en-US" sz="2400" dirty="0" err="1"/>
              <a:t>x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</a:t>
            </a:r>
            <a:r>
              <a:rPr lang="en-US" altLang="en-US" sz="2400" dirty="0"/>
              <a:t> s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</a:t>
            </a:r>
            <a:r>
              <a:rPr lang="en-US" altLang="en-US" sz="2400" dirty="0"/>
              <a:t> x </a:t>
            </a:r>
            <a:r>
              <a:rPr lang="en-US" altLang="en-US" sz="2400" dirty="0">
                <a:sym typeface="Symbol" panose="05050102010706020507" pitchFamily="18" charset="2"/>
              </a:rPr>
              <a:t></a:t>
            </a:r>
            <a:r>
              <a:rPr lang="en-US" altLang="en-US" sz="2400" dirty="0"/>
              <a:t> s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</a:t>
            </a:r>
            <a:r>
              <a:rPr lang="en-US" altLang="en-US" sz="2400" dirty="0"/>
              <a:t>s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,s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(s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= s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) </a:t>
            </a:r>
            <a:r>
              <a:rPr lang="en-US" altLang="en-US" sz="2400" dirty="0">
                <a:sym typeface="Symbol" panose="05050102010706020507" pitchFamily="18" charset="2"/>
              </a:rPr>
              <a:t></a:t>
            </a:r>
            <a:r>
              <a:rPr lang="en-US" altLang="en-US" sz="2400" dirty="0"/>
              <a:t> (s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</a:t>
            </a:r>
            <a:r>
              <a:rPr lang="en-US" altLang="en-US" sz="2400" dirty="0"/>
              <a:t> s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 </a:t>
            </a:r>
            <a:r>
              <a:rPr lang="en-US" altLang="en-US" sz="2400" dirty="0"/>
              <a:t>s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</a:t>
            </a:r>
            <a:r>
              <a:rPr lang="en-US" altLang="en-US" sz="2400" dirty="0"/>
              <a:t> s</a:t>
            </a:r>
            <a:r>
              <a:rPr lang="en-US" altLang="en-US" sz="2400" baseline="-25000" dirty="0"/>
              <a:t>1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</a:t>
            </a:r>
            <a:r>
              <a:rPr lang="en-US" altLang="en-US" sz="2400" dirty="0"/>
              <a:t>x,s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,s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x </a:t>
            </a:r>
            <a:r>
              <a:rPr lang="en-US" altLang="en-US" sz="2400" dirty="0">
                <a:sym typeface="Symbol" panose="05050102010706020507" pitchFamily="18" charset="2"/>
              </a:rPr>
              <a:t></a:t>
            </a:r>
            <a:r>
              <a:rPr lang="en-US" altLang="en-US" sz="2400" dirty="0"/>
              <a:t> (s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</a:t>
            </a:r>
            <a:r>
              <a:rPr lang="en-US" altLang="en-US" sz="2400" dirty="0"/>
              <a:t> s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) </a:t>
            </a:r>
            <a:r>
              <a:rPr lang="en-US" altLang="en-US" sz="2400" dirty="0">
                <a:sym typeface="Symbol" panose="05050102010706020507" pitchFamily="18" charset="2"/>
              </a:rPr>
              <a:t> </a:t>
            </a:r>
            <a:r>
              <a:rPr lang="en-US" altLang="en-US" sz="2400" dirty="0"/>
              <a:t>(x </a:t>
            </a:r>
            <a:r>
              <a:rPr lang="en-US" altLang="en-US" sz="2400" dirty="0">
                <a:sym typeface="Symbol" panose="05050102010706020507" pitchFamily="18" charset="2"/>
              </a:rPr>
              <a:t></a:t>
            </a:r>
            <a:r>
              <a:rPr lang="en-US" altLang="en-US" sz="2400" dirty="0"/>
              <a:t> s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en-US" altLang="en-US" sz="2400" dirty="0"/>
              <a:t> x </a:t>
            </a:r>
            <a:r>
              <a:rPr lang="en-US" altLang="en-US" sz="2400" dirty="0">
                <a:sym typeface="Symbol" panose="05050102010706020507" pitchFamily="18" charset="2"/>
              </a:rPr>
              <a:t></a:t>
            </a:r>
            <a:r>
              <a:rPr lang="en-US" altLang="en-US" sz="2400" dirty="0"/>
              <a:t> s</a:t>
            </a:r>
            <a:r>
              <a:rPr lang="en-US" altLang="en-US" sz="2400" baseline="-25000" dirty="0"/>
              <a:t>2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</a:t>
            </a:r>
            <a:r>
              <a:rPr lang="en-US" altLang="en-US" sz="2400" dirty="0"/>
              <a:t>x,s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,s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x </a:t>
            </a:r>
            <a:r>
              <a:rPr lang="en-US" altLang="en-US" sz="2400" dirty="0">
                <a:sym typeface="Symbol" panose="05050102010706020507" pitchFamily="18" charset="2"/>
              </a:rPr>
              <a:t></a:t>
            </a:r>
            <a:r>
              <a:rPr lang="en-US" altLang="en-US" sz="2400" dirty="0"/>
              <a:t> (s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 </a:t>
            </a:r>
            <a:r>
              <a:rPr lang="en-US" altLang="en-US" sz="2400" dirty="0"/>
              <a:t>s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) </a:t>
            </a:r>
            <a:r>
              <a:rPr lang="en-US" altLang="en-US" sz="2400" dirty="0">
                <a:sym typeface="Symbol" panose="05050102010706020507" pitchFamily="18" charset="2"/>
              </a:rPr>
              <a:t></a:t>
            </a:r>
            <a:r>
              <a:rPr lang="en-US" altLang="en-US" sz="2400" dirty="0"/>
              <a:t> (x </a:t>
            </a:r>
            <a:r>
              <a:rPr lang="en-US" altLang="en-US" sz="2400" dirty="0">
                <a:sym typeface="Symbol" panose="05050102010706020507" pitchFamily="18" charset="2"/>
              </a:rPr>
              <a:t></a:t>
            </a:r>
            <a:r>
              <a:rPr lang="en-US" altLang="en-US" sz="2400" dirty="0"/>
              <a:t> s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</a:t>
            </a:r>
            <a:r>
              <a:rPr lang="en-US" altLang="en-US" sz="2400" dirty="0"/>
              <a:t> x </a:t>
            </a:r>
            <a:r>
              <a:rPr lang="en-US" altLang="en-US" sz="2400" dirty="0">
                <a:sym typeface="Symbol" panose="05050102010706020507" pitchFamily="18" charset="2"/>
              </a:rPr>
              <a:t></a:t>
            </a:r>
            <a:r>
              <a:rPr lang="en-US" altLang="en-US" sz="2400" dirty="0"/>
              <a:t> s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D35FB5-3B22-45B0-B65F-2A74FEF8A4A9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Interacting with FOL KBs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 dirty="0"/>
              <a:t>Suppose a </a:t>
            </a:r>
            <a:r>
              <a:rPr lang="en-US" altLang="en-US" sz="1800" dirty="0" err="1"/>
              <a:t>wumpus</a:t>
            </a:r>
            <a:r>
              <a:rPr lang="en-US" altLang="en-US" sz="1800" dirty="0"/>
              <a:t>-world agent is using an FOL KB and perceives a smell and a breeze (but no glitter) at </a:t>
            </a:r>
            <a:r>
              <a:rPr lang="en-US" altLang="en-US" sz="1800" i="1" dirty="0"/>
              <a:t>t=5</a:t>
            </a:r>
            <a:r>
              <a:rPr lang="en-US" altLang="en-US" sz="1800" dirty="0"/>
              <a:t>: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n-US" altLang="en-US" sz="1200" dirty="0"/>
              <a:t>
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Tell</a:t>
            </a:r>
            <a:r>
              <a:rPr lang="en-US" altLang="en-US" sz="1600" dirty="0"/>
              <a:t>(</a:t>
            </a:r>
            <a:r>
              <a:rPr lang="en-US" altLang="en-US" sz="1600" dirty="0" err="1"/>
              <a:t>KB,Percept</a:t>
            </a:r>
            <a:r>
              <a:rPr lang="en-US" altLang="en-US" sz="1600" dirty="0"/>
              <a:t>([</a:t>
            </a:r>
            <a:r>
              <a:rPr lang="en-US" altLang="en-US" sz="1600" dirty="0" err="1"/>
              <a:t>Smell,Breeze,None</a:t>
            </a:r>
            <a:r>
              <a:rPr lang="en-US" altLang="en-US" sz="1600" dirty="0"/>
              <a:t>],5))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Ask</a:t>
            </a:r>
            <a:r>
              <a:rPr lang="en-US" altLang="en-US" sz="1600" dirty="0"/>
              <a:t>(</a:t>
            </a:r>
            <a:r>
              <a:rPr lang="en-US" altLang="en-US" sz="1600" dirty="0" err="1"/>
              <a:t>KB,</a:t>
            </a:r>
            <a:r>
              <a:rPr lang="en-US" altLang="en-US" sz="1600" dirty="0" err="1">
                <a:sym typeface="Symbol" panose="05050102010706020507" pitchFamily="18" charset="2"/>
              </a:rPr>
              <a:t></a:t>
            </a:r>
            <a:r>
              <a:rPr lang="en-US" altLang="en-US" sz="1600" dirty="0" err="1"/>
              <a:t>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BestAction</a:t>
            </a:r>
            <a:r>
              <a:rPr lang="en-US" altLang="en-US" sz="1600" dirty="0"/>
              <a:t>(a,5))
</a:t>
            </a:r>
          </a:p>
          <a:p>
            <a:pPr lvl="4">
              <a:lnSpc>
                <a:spcPct val="80000"/>
              </a:lnSpc>
            </a:pPr>
            <a:endParaRPr lang="en-US" altLang="en-US" sz="12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I.e., does the KB entail some best action at </a:t>
            </a:r>
            <a:r>
              <a:rPr lang="en-US" altLang="en-US" sz="1800" i="1" dirty="0"/>
              <a:t>t=5</a:t>
            </a:r>
            <a:r>
              <a:rPr lang="en-US" altLang="en-US" sz="1800" dirty="0" smtClean="0"/>
              <a:t>?</a:t>
            </a: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Answer: </a:t>
            </a:r>
            <a:r>
              <a:rPr lang="en-US" altLang="en-US" sz="1800" i="1" dirty="0"/>
              <a:t>Yes</a:t>
            </a:r>
            <a:r>
              <a:rPr lang="en-US" altLang="en-US" sz="1800" dirty="0"/>
              <a:t>, {</a:t>
            </a:r>
            <a:r>
              <a:rPr lang="en-US" altLang="en-US" sz="1800" i="1" dirty="0"/>
              <a:t>a/Shoot</a:t>
            </a:r>
            <a:r>
              <a:rPr lang="en-US" altLang="en-US" sz="1800" dirty="0"/>
              <a:t>}  	</a:t>
            </a:r>
            <a:r>
              <a:rPr lang="en-US" altLang="en-US" sz="1800" dirty="0">
                <a:cs typeface="Arial" panose="020B0604020202020204" pitchFamily="34" charset="0"/>
              </a:rPr>
              <a:t>← </a:t>
            </a:r>
            <a:r>
              <a:rPr lang="en-US" altLang="en-US" sz="1800" dirty="0">
                <a:solidFill>
                  <a:schemeClr val="accent2"/>
                </a:solidFill>
              </a:rPr>
              <a:t>substitution</a:t>
            </a:r>
            <a:r>
              <a:rPr lang="en-US" altLang="en-US" sz="1800" dirty="0"/>
              <a:t> (binding list)</a:t>
            </a:r>
          </a:p>
          <a:p>
            <a:pPr lvl="4">
              <a:lnSpc>
                <a:spcPct val="80000"/>
              </a:lnSpc>
              <a:buFontTx/>
              <a:buNone/>
            </a:pPr>
            <a:endParaRPr lang="en-US" altLang="en-US" sz="12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Given a sentence </a:t>
            </a:r>
            <a:r>
              <a:rPr lang="en-US" altLang="en-US" sz="1800" i="1" dirty="0"/>
              <a:t>S</a:t>
            </a:r>
            <a:r>
              <a:rPr lang="en-US" altLang="en-US" sz="1800" dirty="0"/>
              <a:t> and a substitution </a:t>
            </a:r>
            <a:r>
              <a:rPr lang="el-GR" altLang="en-US" sz="1800" dirty="0">
                <a:cs typeface="Arial" panose="020B0604020202020204" pitchFamily="34" charset="0"/>
              </a:rPr>
              <a:t>σ</a:t>
            </a:r>
            <a:r>
              <a:rPr lang="en-US" altLang="en-US" sz="1800" dirty="0"/>
              <a:t>,</a:t>
            </a:r>
          </a:p>
          <a:p>
            <a:pPr>
              <a:lnSpc>
                <a:spcPct val="80000"/>
              </a:lnSpc>
            </a:pPr>
            <a:r>
              <a:rPr lang="en-US" altLang="en-US" sz="1800" i="1" dirty="0"/>
              <a:t>S</a:t>
            </a:r>
            <a:r>
              <a:rPr lang="el-GR" altLang="en-US" sz="1800" dirty="0">
                <a:cs typeface="Arial" panose="020B0604020202020204" pitchFamily="34" charset="0"/>
              </a:rPr>
              <a:t>σ</a:t>
            </a:r>
            <a:r>
              <a:rPr lang="en-US" altLang="en-US" sz="1800" dirty="0"/>
              <a:t> denotes the result of plugging </a:t>
            </a:r>
            <a:r>
              <a:rPr lang="el-GR" altLang="en-US" sz="1800" dirty="0">
                <a:cs typeface="Arial" panose="020B0604020202020204" pitchFamily="34" charset="0"/>
              </a:rPr>
              <a:t>σ</a:t>
            </a:r>
            <a:r>
              <a:rPr lang="en-US" altLang="en-US" sz="1800" dirty="0"/>
              <a:t> into </a:t>
            </a:r>
            <a:r>
              <a:rPr lang="en-US" altLang="en-US" sz="1800" i="1" dirty="0"/>
              <a:t>S</a:t>
            </a:r>
            <a:r>
              <a:rPr lang="en-US" altLang="en-US" sz="1800" dirty="0"/>
              <a:t>; e.g.,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i="1" dirty="0"/>
              <a:t>S</a:t>
            </a:r>
            <a:r>
              <a:rPr lang="en-US" altLang="en-US" sz="1600" dirty="0"/>
              <a:t> = Smarter(</a:t>
            </a:r>
            <a:r>
              <a:rPr lang="en-US" altLang="en-US" sz="1600" dirty="0" err="1"/>
              <a:t>x,y</a:t>
            </a:r>
            <a:r>
              <a:rPr lang="en-US" altLang="en-US" sz="1600" dirty="0"/>
              <a:t>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l-GR" altLang="en-US" sz="1600" dirty="0">
                <a:cs typeface="Arial" panose="020B0604020202020204" pitchFamily="34" charset="0"/>
              </a:rPr>
              <a:t>σ</a:t>
            </a:r>
            <a:r>
              <a:rPr lang="en-US" altLang="en-US" sz="1600" dirty="0"/>
              <a:t> = {x/</a:t>
            </a:r>
            <a:r>
              <a:rPr lang="en-US" altLang="en-US" sz="1600" dirty="0" err="1"/>
              <a:t>Hillary,y</a:t>
            </a:r>
            <a:r>
              <a:rPr lang="en-US" altLang="en-US" sz="1600" dirty="0"/>
              <a:t>/Bill}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i="1" dirty="0">
                <a:cs typeface="Arial" panose="020B0604020202020204" pitchFamily="34" charset="0"/>
              </a:rPr>
              <a:t>S</a:t>
            </a:r>
            <a:r>
              <a:rPr lang="el-GR" altLang="en-US" sz="1600" dirty="0">
                <a:cs typeface="Arial" panose="020B0604020202020204" pitchFamily="34" charset="0"/>
              </a:rPr>
              <a:t>σ</a:t>
            </a:r>
            <a:r>
              <a:rPr lang="en-US" altLang="en-US" sz="1600" dirty="0"/>
              <a:t> = Smarter(</a:t>
            </a:r>
            <a:r>
              <a:rPr lang="en-US" altLang="en-US" sz="1600" dirty="0" err="1"/>
              <a:t>Hillary,Bill</a:t>
            </a:r>
            <a:r>
              <a:rPr lang="en-US" altLang="en-US" sz="1600" dirty="0"/>
              <a:t>)
</a:t>
            </a: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>
                <a:latin typeface="Courier New" panose="02070309020205020404" pitchFamily="49" charset="0"/>
              </a:rPr>
              <a:t>Ask</a:t>
            </a:r>
            <a:r>
              <a:rPr lang="en-US" altLang="en-US" sz="1800" dirty="0"/>
              <a:t>(KB,S) returns some/all </a:t>
            </a:r>
            <a:r>
              <a:rPr lang="el-GR" altLang="en-US" sz="1800" dirty="0">
                <a:cs typeface="Arial" panose="020B0604020202020204" pitchFamily="34" charset="0"/>
              </a:rPr>
              <a:t>σ</a:t>
            </a:r>
            <a:r>
              <a:rPr lang="en-US" altLang="en-US" sz="1800" dirty="0"/>
              <a:t> such that KB</a:t>
            </a:r>
            <a:r>
              <a:rPr lang="en-US" altLang="en-US" sz="1800" dirty="0">
                <a:cs typeface="Arial" panose="020B0604020202020204" pitchFamily="34" charset="0"/>
              </a:rPr>
              <a:t>╞</a:t>
            </a:r>
            <a:r>
              <a:rPr lang="en-US" altLang="en-US" sz="1800" dirty="0"/>
              <a:t> </a:t>
            </a:r>
            <a:r>
              <a:rPr lang="el-GR" altLang="en-US" sz="1800" dirty="0">
                <a:cs typeface="Arial" panose="020B0604020202020204" pitchFamily="34" charset="0"/>
              </a:rPr>
              <a:t>σ</a:t>
            </a:r>
            <a:r>
              <a:rPr lang="en-US" altLang="en-US" sz="1800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D9C956-3DB8-4051-8330-24ECC8678805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3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and backward chaining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Horn Form</a:t>
            </a:r>
            <a:r>
              <a:rPr lang="en-US" altLang="en-US" sz="2000" dirty="0"/>
              <a:t> (restricted)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		KB = </a:t>
            </a:r>
            <a:r>
              <a:rPr lang="en-US" altLang="en-US" sz="1800" dirty="0">
                <a:solidFill>
                  <a:srgbClr val="FF0000"/>
                </a:solidFill>
              </a:rPr>
              <a:t>conjunction</a:t>
            </a:r>
            <a:r>
              <a:rPr lang="en-US" altLang="en-US" sz="1800" dirty="0"/>
              <a:t> of </a:t>
            </a:r>
            <a:r>
              <a:rPr lang="en-US" altLang="en-US" sz="1800" dirty="0">
                <a:solidFill>
                  <a:srgbClr val="FF0000"/>
                </a:solidFill>
              </a:rPr>
              <a:t>Horn clauses</a:t>
            </a:r>
            <a:r>
              <a:rPr lang="en-US" altLang="en-US" sz="1800" dirty="0"/>
              <a:t>
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Horn clause = 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proposition symbol;  or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(conjunction of symbols) </a:t>
            </a:r>
            <a:r>
              <a:rPr lang="en-US" altLang="en-US" sz="1600" dirty="0">
                <a:sym typeface="Symbol" panose="05050102010706020507" pitchFamily="18" charset="2"/>
              </a:rPr>
              <a:t> </a:t>
            </a:r>
            <a:r>
              <a:rPr lang="en-US" altLang="en-US" sz="1600" dirty="0"/>
              <a:t>symbol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E.g., C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(B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altLang="en-US" sz="1800" dirty="0"/>
              <a:t> A)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(C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D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altLang="en-US" sz="1800" dirty="0"/>
              <a:t> B</a:t>
            </a:r>
            <a:r>
              <a:rPr lang="en-US" altLang="en-US" sz="1800" dirty="0" smtClean="0"/>
              <a:t>)</a:t>
            </a:r>
          </a:p>
          <a:p>
            <a:pPr lvl="1"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Modus Ponens</a:t>
            </a:r>
            <a:r>
              <a:rPr lang="en-US" altLang="en-US" sz="2000" dirty="0"/>
              <a:t> (for Horn Form): complete for Horn </a:t>
            </a:r>
            <a:r>
              <a:rPr lang="en-US" altLang="en-US" sz="2000" dirty="0" smtClean="0"/>
              <a:t>KBs</a:t>
            </a:r>
            <a:endParaRPr lang="en-US" altLang="en-US" sz="20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2000" dirty="0"/>
              <a:t>α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… ,α</a:t>
            </a:r>
            <a:r>
              <a:rPr lang="en-US" altLang="en-US" sz="2000" baseline="-25000" dirty="0"/>
              <a:t>n</a:t>
            </a:r>
            <a:r>
              <a:rPr lang="en-US" altLang="en-US" sz="2000" dirty="0"/>
              <a:t>,		α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dirty="0"/>
              <a:t> …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dirty="0"/>
              <a:t> α</a:t>
            </a:r>
            <a:r>
              <a:rPr lang="en-US" altLang="en-US" sz="2000" baseline="-25000" dirty="0"/>
              <a:t>n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</a:t>
            </a:r>
            <a:r>
              <a:rPr lang="en-US" altLang="en-US" sz="2000" dirty="0"/>
              <a:t> </a:t>
            </a:r>
            <a:r>
              <a:rPr lang="el-GR" altLang="en-US" sz="2000" dirty="0">
                <a:cs typeface="Arial" panose="020B0604020202020204" pitchFamily="34" charset="0"/>
              </a:rPr>
              <a:t>β</a:t>
            </a:r>
            <a:r>
              <a:rPr lang="en-US" altLang="en-US" sz="2000" dirty="0"/>
              <a:t>
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l-GR" altLang="en-US" sz="2000" dirty="0">
                <a:cs typeface="Arial" panose="020B0604020202020204" pitchFamily="34" charset="0"/>
              </a:rPr>
              <a:t>β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Can be used with </a:t>
            </a:r>
            <a:r>
              <a:rPr lang="en-US" altLang="en-US" sz="2000" dirty="0">
                <a:solidFill>
                  <a:schemeClr val="accent2"/>
                </a:solidFill>
              </a:rPr>
              <a:t>forward chaining</a:t>
            </a:r>
            <a:r>
              <a:rPr lang="en-US" altLang="en-US" sz="2000" dirty="0"/>
              <a:t> or </a:t>
            </a:r>
            <a:r>
              <a:rPr lang="en-US" altLang="en-US" sz="2000" dirty="0">
                <a:solidFill>
                  <a:schemeClr val="accent2"/>
                </a:solidFill>
              </a:rPr>
              <a:t>backward chaining</a:t>
            </a:r>
            <a:r>
              <a:rPr lang="en-US" altLang="en-US" sz="2000" dirty="0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These algorithms are very natural and run in </a:t>
            </a:r>
            <a:r>
              <a:rPr lang="en-US" altLang="en-US" sz="2000" dirty="0">
                <a:solidFill>
                  <a:srgbClr val="FF0000"/>
                </a:solidFill>
              </a:rPr>
              <a:t>linear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time</a:t>
            </a:r>
            <a:endParaRPr lang="en-US" altLang="en-US" sz="2000" dirty="0"/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2783632" y="4581128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0E7726-6467-4AFD-BF4B-724B65777567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3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Knowledge base for the wumpus world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2"/>
                </a:solidFill>
              </a:rPr>
              <a:t>Perception</a:t>
            </a:r>
            <a:endParaRPr lang="en-US" altLang="en-US" dirty="0"/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dirty="0" err="1"/>
              <a:t>t,s,b</a:t>
            </a:r>
            <a:r>
              <a:rPr lang="en-US" altLang="en-US" dirty="0"/>
              <a:t> Percept([</a:t>
            </a:r>
            <a:r>
              <a:rPr lang="en-US" altLang="en-US" dirty="0" err="1"/>
              <a:t>s,b,Glitter</a:t>
            </a:r>
            <a:r>
              <a:rPr lang="en-US" altLang="en-US" dirty="0"/>
              <a:t>],t) </a:t>
            </a:r>
            <a:r>
              <a:rPr lang="en-US" altLang="en-US" dirty="0">
                <a:sym typeface="Symbol" panose="05050102010706020507" pitchFamily="18" charset="2"/>
              </a:rPr>
              <a:t></a:t>
            </a:r>
            <a:r>
              <a:rPr lang="en-US" altLang="en-US" dirty="0"/>
              <a:t> Glitter(t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r>
              <a:rPr lang="en-US" altLang="en-US" dirty="0">
                <a:solidFill>
                  <a:schemeClr val="accent2"/>
                </a:solidFill>
              </a:rPr>
              <a:t>Reflex</a:t>
            </a:r>
            <a:endParaRPr lang="en-US" altLang="en-US" dirty="0"/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dirty="0"/>
              <a:t>t Glitter(t) </a:t>
            </a:r>
            <a:r>
              <a:rPr lang="en-US" altLang="en-US" dirty="0">
                <a:sym typeface="Symbol" panose="05050102010706020507" pitchFamily="18" charset="2"/>
              </a:rPr>
              <a:t> </a:t>
            </a:r>
            <a:r>
              <a:rPr lang="en-US" altLang="en-US" dirty="0" err="1"/>
              <a:t>BestAction</a:t>
            </a:r>
            <a:r>
              <a:rPr lang="en-US" altLang="en-US" dirty="0"/>
              <a:t>(</a:t>
            </a:r>
            <a:r>
              <a:rPr lang="en-US" altLang="en-US" dirty="0" err="1"/>
              <a:t>Grab,t</a:t>
            </a:r>
            <a:r>
              <a:rPr lang="en-US" altLang="en-US" dirty="0"/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71CA0F-7B66-40EE-9AE7-8FA8149E6573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2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Deducing hidden properties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sym typeface="Symbol" panose="05050102010706020507" pitchFamily="18" charset="2"/>
              </a:rPr>
              <a:t></a:t>
            </a:r>
            <a:r>
              <a:rPr lang="en-US" altLang="en-US" sz="2800" dirty="0" err="1"/>
              <a:t>x,y,a,b</a:t>
            </a:r>
            <a:r>
              <a:rPr lang="en-US" altLang="en-US" sz="2800" dirty="0"/>
              <a:t> </a:t>
            </a:r>
            <a:r>
              <a:rPr lang="en-US" altLang="en-US" sz="2800" i="1" dirty="0"/>
              <a:t>Adjacent</a:t>
            </a:r>
            <a:r>
              <a:rPr lang="en-US" altLang="en-US" sz="2800" dirty="0"/>
              <a:t>([</a:t>
            </a:r>
            <a:r>
              <a:rPr lang="en-US" altLang="en-US" sz="2800" dirty="0" err="1"/>
              <a:t>x,y</a:t>
            </a:r>
            <a:r>
              <a:rPr lang="en-US" altLang="en-US" sz="2800" dirty="0"/>
              <a:t>],[</a:t>
            </a:r>
            <a:r>
              <a:rPr lang="en-US" altLang="en-US" sz="2800" dirty="0" err="1"/>
              <a:t>a,b</a:t>
            </a:r>
            <a:r>
              <a:rPr lang="en-US" altLang="en-US" sz="2800" dirty="0"/>
              <a:t>]) </a:t>
            </a:r>
            <a:r>
              <a:rPr lang="en-US" altLang="en-US" sz="2800" dirty="0">
                <a:sym typeface="Symbol" panose="05050102010706020507" pitchFamily="18" charset="2"/>
              </a:rPr>
              <a:t></a:t>
            </a:r>
            <a:r>
              <a:rPr lang="en-US" altLang="en-US" sz="28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	[</a:t>
            </a:r>
            <a:r>
              <a:rPr lang="en-US" altLang="en-US" sz="2800" dirty="0" err="1"/>
              <a:t>a,b</a:t>
            </a:r>
            <a:r>
              <a:rPr lang="en-US" altLang="en-US" sz="2800" dirty="0"/>
              <a:t>] </a:t>
            </a:r>
            <a:r>
              <a:rPr lang="en-US" altLang="en-US" sz="2800" dirty="0">
                <a:sym typeface="Symbol" panose="05050102010706020507" pitchFamily="18" charset="2"/>
              </a:rPr>
              <a:t> </a:t>
            </a:r>
            <a:r>
              <a:rPr lang="en-US" altLang="en-US" sz="2800" dirty="0"/>
              <a:t>{[x+1,y], [x-1,y],[x,y+1],[x,y-1]} </a:t>
            </a:r>
            <a:endParaRPr lang="en-US" altLang="en-US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Properties of squares: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ym typeface="Symbol" panose="05050102010706020507" pitchFamily="18" charset="2"/>
              </a:rPr>
              <a:t></a:t>
            </a:r>
            <a:r>
              <a:rPr lang="en-US" altLang="en-US" sz="2800" dirty="0" err="1"/>
              <a:t>s,t</a:t>
            </a:r>
            <a:r>
              <a:rPr lang="en-US" altLang="en-US" sz="2800" dirty="0"/>
              <a:t> </a:t>
            </a:r>
            <a:r>
              <a:rPr lang="en-US" altLang="en-US" sz="2800" i="1" dirty="0"/>
              <a:t>At</a:t>
            </a:r>
            <a:r>
              <a:rPr lang="en-US" altLang="en-US" sz="2800" dirty="0"/>
              <a:t>(</a:t>
            </a:r>
            <a:r>
              <a:rPr lang="en-US" altLang="en-US" sz="2800" dirty="0" err="1"/>
              <a:t>Agent,s,t</a:t>
            </a:r>
            <a:r>
              <a:rPr lang="en-US" altLang="en-US" sz="2800" dirty="0"/>
              <a:t>) </a:t>
            </a:r>
            <a:r>
              <a:rPr lang="en-US" altLang="en-US" sz="2800" dirty="0">
                <a:sym typeface="Symbol" panose="05050102010706020507" pitchFamily="18" charset="2"/>
              </a:rPr>
              <a:t></a:t>
            </a:r>
            <a:r>
              <a:rPr lang="en-US" altLang="en-US" sz="2800" dirty="0"/>
              <a:t> Breeze(t) </a:t>
            </a:r>
            <a:r>
              <a:rPr lang="en-US" altLang="en-US" sz="2800" dirty="0">
                <a:sym typeface="Symbol" panose="05050102010706020507" pitchFamily="18" charset="2"/>
              </a:rPr>
              <a:t> </a:t>
            </a:r>
            <a:r>
              <a:rPr lang="en-US" altLang="en-US" sz="2800" dirty="0"/>
              <a:t>Breezy(s</a:t>
            </a:r>
            <a:r>
              <a:rPr lang="en-US" altLang="en-US" sz="2800" dirty="0" smtClean="0"/>
              <a:t>)</a:t>
            </a:r>
            <a:endParaRPr lang="en-US" altLang="en-US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Squares are breezy near a pit</a:t>
            </a:r>
            <a:r>
              <a:rPr lang="en-US" altLang="en-US" sz="2800" dirty="0" smtClean="0"/>
              <a:t>:</a:t>
            </a: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chemeClr val="accent2"/>
                </a:solidFill>
              </a:rPr>
              <a:t>Diagnostic</a:t>
            </a:r>
            <a:r>
              <a:rPr lang="en-US" altLang="en-US" sz="2400" dirty="0"/>
              <a:t> rule---infer cause from effect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</a:t>
            </a:r>
            <a:r>
              <a:rPr lang="en-US" altLang="en-US" sz="2000" dirty="0"/>
              <a:t>s Breezy(s) </a:t>
            </a:r>
            <a:r>
              <a:rPr lang="en-US" altLang="en-US" sz="2000" dirty="0">
                <a:sym typeface="Symbol" panose="05050102010706020507" pitchFamily="18" charset="2"/>
              </a:rPr>
              <a:t></a:t>
            </a:r>
            <a:r>
              <a:rPr lang="en-US" altLang="en-US" sz="2000" dirty="0"/>
              <a:t> \</a:t>
            </a:r>
            <a:r>
              <a:rPr lang="en-US" altLang="en-US" sz="2000" dirty="0" err="1"/>
              <a:t>Exi</a:t>
            </a:r>
            <a:r>
              <a:rPr lang="en-US" altLang="en-US" sz="2000" dirty="0"/>
              <a:t>{r} Adjacent(</a:t>
            </a:r>
            <a:r>
              <a:rPr lang="en-US" altLang="en-US" sz="2000" dirty="0" err="1"/>
              <a:t>r,s</a:t>
            </a:r>
            <a:r>
              <a:rPr lang="en-US" altLang="en-US" sz="2000" dirty="0"/>
              <a:t>) </a:t>
            </a:r>
            <a:r>
              <a:rPr lang="en-US" altLang="en-US" sz="2000" dirty="0">
                <a:sym typeface="Symbol" panose="05050102010706020507" pitchFamily="18" charset="2"/>
              </a:rPr>
              <a:t> </a:t>
            </a:r>
            <a:r>
              <a:rPr lang="en-US" altLang="en-US" sz="2000" dirty="0"/>
              <a:t>Pit(r)$
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chemeClr val="accent2"/>
                </a:solidFill>
              </a:rPr>
              <a:t>Causal </a:t>
            </a:r>
            <a:r>
              <a:rPr lang="en-US" altLang="en-US" sz="2400" dirty="0"/>
              <a:t>rule---infer effect from cause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</a:t>
            </a:r>
            <a:r>
              <a:rPr lang="en-US" altLang="en-US" sz="2000" dirty="0"/>
              <a:t>r Pit(r) </a:t>
            </a:r>
            <a:r>
              <a:rPr lang="en-US" altLang="en-US" sz="2000" dirty="0">
                <a:sym typeface="Symbol" panose="05050102010706020507" pitchFamily="18" charset="2"/>
              </a:rPr>
              <a:t></a:t>
            </a:r>
            <a:r>
              <a:rPr lang="en-US" altLang="en-US" sz="2000" dirty="0"/>
              <a:t> [</a:t>
            </a:r>
            <a:r>
              <a:rPr lang="en-US" altLang="en-US" sz="2000" dirty="0">
                <a:sym typeface="Symbol" panose="05050102010706020507" pitchFamily="18" charset="2"/>
              </a:rPr>
              <a:t></a:t>
            </a:r>
            <a:r>
              <a:rPr lang="en-US" altLang="en-US" sz="2000" dirty="0"/>
              <a:t>s Adjacent(</a:t>
            </a:r>
            <a:r>
              <a:rPr lang="en-US" altLang="en-US" sz="2000" dirty="0" err="1"/>
              <a:t>r,s</a:t>
            </a:r>
            <a:r>
              <a:rPr lang="en-US" altLang="en-US" sz="2000" dirty="0"/>
              <a:t>) </a:t>
            </a:r>
            <a:r>
              <a:rPr lang="en-US" altLang="en-US" sz="2000" dirty="0">
                <a:sym typeface="Symbol" panose="05050102010706020507" pitchFamily="18" charset="2"/>
              </a:rPr>
              <a:t></a:t>
            </a:r>
            <a:r>
              <a:rPr lang="en-US" altLang="en-US" sz="2000" dirty="0"/>
              <a:t> Breezy(s)$ ]
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F6C656-1A41-4980-AA20-87A7722DFA77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1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First-order logic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 lvl="1"/>
            <a:r>
              <a:rPr lang="en-US" altLang="en-US" dirty="0"/>
              <a:t>objects and relations are semantic primitives</a:t>
            </a:r>
          </a:p>
          <a:p>
            <a:pPr lvl="1"/>
            <a:r>
              <a:rPr lang="en-US" altLang="en-US" dirty="0"/>
              <a:t>syntax: constants, functions, predicates, equality, </a:t>
            </a:r>
            <a:r>
              <a:rPr lang="en-US" altLang="en-US" dirty="0" smtClean="0"/>
              <a:t>quantifiers</a:t>
            </a:r>
            <a:endParaRPr lang="en-US" altLang="en-US" dirty="0"/>
          </a:p>
          <a:p>
            <a:pPr lvl="4"/>
            <a:endParaRPr lang="en-US" altLang="en-US" dirty="0"/>
          </a:p>
          <a:p>
            <a:r>
              <a:rPr lang="en-US" altLang="en-US" dirty="0"/>
              <a:t>Increased expressive power: sufficient to define </a:t>
            </a:r>
            <a:r>
              <a:rPr lang="en-US" altLang="en-US" dirty="0" err="1"/>
              <a:t>wumpus</a:t>
            </a:r>
            <a:r>
              <a:rPr lang="en-US" altLang="en-US" dirty="0"/>
              <a:t> world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A93500-896D-4060-AB95-0A3800DE13EA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2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3392" y="2132856"/>
            <a:ext cx="80648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7030A0"/>
                </a:solidFill>
              </a:rPr>
              <a:t>Thank you for your Attention </a:t>
            </a:r>
          </a:p>
          <a:p>
            <a:pPr algn="ctr"/>
            <a:endParaRPr lang="en-US" sz="4800" dirty="0" smtClean="0">
              <a:solidFill>
                <a:srgbClr val="7030A0"/>
              </a:solidFill>
            </a:endParaRPr>
          </a:p>
          <a:p>
            <a:pPr algn="ctr"/>
            <a:endParaRPr lang="en-US" sz="4800" dirty="0">
              <a:solidFill>
                <a:srgbClr val="7030A0"/>
              </a:solidFill>
            </a:endParaRPr>
          </a:p>
          <a:p>
            <a:pPr algn="ctr"/>
            <a:r>
              <a:rPr lang="en-US" sz="4800" dirty="0" smtClean="0">
                <a:solidFill>
                  <a:srgbClr val="7030A0"/>
                </a:solidFill>
              </a:rPr>
              <a:t>Any more queries</a:t>
            </a:r>
            <a:endParaRPr lang="en-IN" sz="4800" dirty="0">
              <a:solidFill>
                <a:srgbClr val="7030A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EA4505-6746-4D8A-8CE5-A4541749589E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59A8A-7DBD-46DB-811A-0FD3F62D5942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6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chaining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Idea: fire any rule whose premises are satisfied in the </a:t>
            </a:r>
            <a:r>
              <a:rPr lang="en-US" altLang="en-US" sz="2400" i="1"/>
              <a:t>KB</a:t>
            </a:r>
            <a:r>
              <a:rPr lang="en-US" altLang="en-US" sz="2400"/>
              <a:t>,</a:t>
            </a:r>
          </a:p>
          <a:p>
            <a:pPr lvl="1"/>
            <a:r>
              <a:rPr lang="en-US" altLang="en-US" sz="2000"/>
              <a:t>add its conclusion to the </a:t>
            </a:r>
            <a:r>
              <a:rPr lang="en-US" altLang="en-US" sz="2000" i="1"/>
              <a:t>KB</a:t>
            </a:r>
            <a:r>
              <a:rPr lang="en-US" altLang="en-US" sz="2000"/>
              <a:t>, until query is found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3" t="32292" r="4688" b="30208"/>
          <a:stretch>
            <a:fillRect/>
          </a:stretch>
        </p:blipFill>
        <p:spPr bwMode="auto">
          <a:xfrm>
            <a:off x="3581400" y="2895600"/>
            <a:ext cx="5029200" cy="323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128FF8-70B2-426F-AE74-1B9F75FC3317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3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chaining algorithm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5359400"/>
            <a:ext cx="8229600" cy="7921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Forward chaining is sound and complete for Horn </a:t>
            </a:r>
            <a:r>
              <a:rPr lang="en-US" altLang="en-US" sz="2800" dirty="0" smtClean="0"/>
              <a:t>KB</a:t>
            </a:r>
            <a:endParaRPr lang="en-US" altLang="en-US" sz="2800" dirty="0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t="30208" r="781" b="17708"/>
          <a:stretch>
            <a:fillRect/>
          </a:stretch>
        </p:blipFill>
        <p:spPr bwMode="auto">
          <a:xfrm>
            <a:off x="2135560" y="1337470"/>
            <a:ext cx="66294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862694-F02B-4250-8079-1C973B3FB372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3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1" name="Picture 5" descr="fc-horn-example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1484784"/>
            <a:ext cx="3125788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chaining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8ACB75-54BD-4200-80D8-1AB73894B524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7" name="Picture 5" descr="fc-horn-example0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1524496"/>
            <a:ext cx="3125788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2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chaining example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3" t="57343" r="30321" b="38482"/>
          <a:stretch/>
        </p:blipFill>
        <p:spPr bwMode="auto">
          <a:xfrm>
            <a:off x="917104" y="4725144"/>
            <a:ext cx="208255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0A2C9D-91D9-48D3-8364-908FA1437C16}" type="datetime8">
              <a:rPr lang="en-US" smtClean="0"/>
              <a:t>12/6/2020 4:03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6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12208</TotalTime>
  <Words>1229</Words>
  <Application>Microsoft Office PowerPoint</Application>
  <PresentationFormat>Widescreen</PresentationFormat>
  <Paragraphs>405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5" baseType="lpstr">
      <vt:lpstr>Adobe Caslon Pro</vt:lpstr>
      <vt:lpstr>Adobe Caslon Pro Bold</vt:lpstr>
      <vt:lpstr>Arial</vt:lpstr>
      <vt:lpstr>Calibri</vt:lpstr>
      <vt:lpstr>Courier New</vt:lpstr>
      <vt:lpstr>Helvetica</vt:lpstr>
      <vt:lpstr>Helvetica Neue</vt:lpstr>
      <vt:lpstr>Palatino</vt:lpstr>
      <vt:lpstr>Palatino Linotype</vt:lpstr>
      <vt:lpstr>Symbol</vt:lpstr>
      <vt:lpstr>Wingdings</vt:lpstr>
      <vt:lpstr>Office Theme</vt:lpstr>
      <vt:lpstr>PowerPoint Presentation</vt:lpstr>
      <vt:lpstr>Today</vt:lpstr>
      <vt:lpstr>Resolution algorithm</vt:lpstr>
      <vt:lpstr>Resolution example</vt:lpstr>
      <vt:lpstr>Forward and backward chaining</vt:lpstr>
      <vt:lpstr>Forward chaining</vt:lpstr>
      <vt:lpstr>Forward chaining algorithm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Proof of completeness</vt:lpstr>
      <vt:lpstr>Backward chaining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Forward vs. backward chaining</vt:lpstr>
      <vt:lpstr>Efficient propositional inference</vt:lpstr>
      <vt:lpstr>The DPLL algorithm</vt:lpstr>
      <vt:lpstr>The DPLL algorithm</vt:lpstr>
      <vt:lpstr>Inference-based agents in the wumpus world</vt:lpstr>
      <vt:lpstr>Expressiveness limitation of propositional logic</vt:lpstr>
      <vt:lpstr>Pros and cons of propositional logic</vt:lpstr>
      <vt:lpstr>First-order logic</vt:lpstr>
      <vt:lpstr>Syntax of FOL: Basic elements</vt:lpstr>
      <vt:lpstr>Atomic sentences</vt:lpstr>
      <vt:lpstr>Complex sentences</vt:lpstr>
      <vt:lpstr>Truth in first-order logic</vt:lpstr>
      <vt:lpstr>Models for FOL: Example</vt:lpstr>
      <vt:lpstr>Universal quantification</vt:lpstr>
      <vt:lpstr>A common mistake to avoid</vt:lpstr>
      <vt:lpstr>Existential quantification</vt:lpstr>
      <vt:lpstr>Another common mistake to avoid</vt:lpstr>
      <vt:lpstr>Properties of quantifiers</vt:lpstr>
      <vt:lpstr>Equality</vt:lpstr>
      <vt:lpstr>Using FOL</vt:lpstr>
      <vt:lpstr>Using FOL</vt:lpstr>
      <vt:lpstr>Interacting with FOL KBs</vt:lpstr>
      <vt:lpstr>Knowledge base for the wumpus world</vt:lpstr>
      <vt:lpstr>Deducing hidden properties</vt:lpstr>
      <vt:lpstr>Summary</vt:lpstr>
      <vt:lpstr>PowerPoint Presentation</vt:lpstr>
    </vt:vector>
  </TitlesOfParts>
  <Company>ambiaance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saikishor jangiti</dc:creator>
  <cp:lastModifiedBy>Saikishor Jangiti</cp:lastModifiedBy>
  <cp:revision>1174</cp:revision>
  <dcterms:created xsi:type="dcterms:W3CDTF">2011-05-03T06:18:41Z</dcterms:created>
  <dcterms:modified xsi:type="dcterms:W3CDTF">2020-12-06T10:34:10Z</dcterms:modified>
</cp:coreProperties>
</file>