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694" r:id="rId3"/>
    <p:sldId id="793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1" r:id="rId12"/>
    <p:sldId id="802" r:id="rId13"/>
    <p:sldId id="803" r:id="rId14"/>
    <p:sldId id="804" r:id="rId15"/>
    <p:sldId id="805" r:id="rId16"/>
    <p:sldId id="806" r:id="rId17"/>
    <p:sldId id="807" r:id="rId18"/>
    <p:sldId id="808" r:id="rId19"/>
    <p:sldId id="809" r:id="rId20"/>
    <p:sldId id="810" r:id="rId21"/>
    <p:sldId id="811" r:id="rId22"/>
    <p:sldId id="812" r:id="rId23"/>
    <p:sldId id="813" r:id="rId24"/>
    <p:sldId id="814" r:id="rId25"/>
    <p:sldId id="815" r:id="rId26"/>
    <p:sldId id="816" r:id="rId27"/>
    <p:sldId id="817" r:id="rId28"/>
    <p:sldId id="818" r:id="rId29"/>
    <p:sldId id="819" r:id="rId30"/>
    <p:sldId id="820" r:id="rId31"/>
    <p:sldId id="821" r:id="rId32"/>
    <p:sldId id="822" r:id="rId33"/>
    <p:sldId id="823" r:id="rId34"/>
    <p:sldId id="824" r:id="rId35"/>
    <p:sldId id="825" r:id="rId36"/>
    <p:sldId id="826" r:id="rId37"/>
    <p:sldId id="827" r:id="rId38"/>
    <p:sldId id="828" r:id="rId39"/>
    <p:sldId id="829" r:id="rId40"/>
    <p:sldId id="830" r:id="rId41"/>
    <p:sldId id="831" r:id="rId42"/>
    <p:sldId id="832" r:id="rId43"/>
    <p:sldId id="833" r:id="rId44"/>
    <p:sldId id="692" r:id="rId4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99"/>
    <a:srgbClr val="FF0000"/>
    <a:srgbClr val="EBA905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2F6615-4AF5-46CC-9B7D-B5ACA5CA8634}" type="datetimeFigureOut">
              <a:rPr lang="en-US"/>
              <a:pPr>
                <a:defRPr/>
              </a:pPr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57DE68-661E-422A-8D1B-55B53F5EF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5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ACB0-BA13-4D97-A674-4FFFD9AA7E3F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874A-9F9C-412B-8B59-7BB7BD4CC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4448A-81CC-4E76-AC78-FA14A6267B63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79BF-7C38-49CF-A937-48071A410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8D5BB-7D02-4A5F-B216-CBC03922EFA5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36E2-C54D-4D84-839B-83170FDE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2060"/>
                </a:solidFill>
                <a:latin typeface="Adobe Caslon Pro Bold" pitchFamily="18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  <a:latin typeface="Adobe Caslon Pro" pitchFamily="18" charset="0"/>
              </a:defRPr>
            </a:lvl1pPr>
            <a:lvl2pPr>
              <a:defRPr sz="3200">
                <a:solidFill>
                  <a:srgbClr val="002060"/>
                </a:solidFill>
                <a:latin typeface="Adobe Caslon Pro" pitchFamily="18" charset="0"/>
              </a:defRPr>
            </a:lvl2pPr>
            <a:lvl3pPr>
              <a:defRPr sz="3200">
                <a:solidFill>
                  <a:srgbClr val="002060"/>
                </a:solidFill>
                <a:latin typeface="Adobe Caslon Pro" pitchFamily="18" charset="0"/>
              </a:defRPr>
            </a:lvl3pPr>
            <a:lvl4pPr>
              <a:defRPr sz="3200">
                <a:solidFill>
                  <a:srgbClr val="002060"/>
                </a:solidFill>
                <a:latin typeface="Adobe Caslon Pro" pitchFamily="18" charset="0"/>
              </a:defRPr>
            </a:lvl4pPr>
            <a:lvl5pPr>
              <a:defRPr sz="3200">
                <a:solidFill>
                  <a:srgbClr val="002060"/>
                </a:solidFill>
                <a:latin typeface="Adobe Caslon Pro" pitchFamily="18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8480A-70EB-4F22-99A9-110B6826763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F88-8A41-4E7F-9278-91FE67E35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F5F4E-617F-4289-A25C-829E41A3D725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8AA93-391F-4BF1-AB24-EE1C18811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82B81-D512-4346-B89F-9027F069E27A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EF8F-76BF-4C1E-800D-331B123E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DC0E9-BFC7-4C6C-A950-4330767FB217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3E7E-5A1B-47E5-978D-1F4346EA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EEDF-F549-4746-8F98-71D1E44F58A3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D76F-CB32-479A-B956-6E7A4C40D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B47C-F18A-4645-A63D-CC127489B6A1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9A8A-7DBD-46DB-811A-0FD3F62D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08AB6-D9C9-485C-959A-9D8DC9EBB690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6F4D-7262-49C8-A02A-33CDA8E5A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80126-3572-4848-9B77-ABA6FED67EC1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94D3-A18E-4A55-B245-DB9F8591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400117" cy="11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866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6C856-4138-45FC-84A8-71B4F2E56272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1" y="64929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B3258-B9C0-4096-B6BF-26A4F5876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5" descr="Picture 7.png"/>
          <p:cNvPicPr>
            <a:picLocks noChangeAspect="1"/>
          </p:cNvPicPr>
          <p:nvPr userDrawn="1"/>
        </p:nvPicPr>
        <p:blipFill>
          <a:blip r:embed="rId13"/>
          <a:srcRect l="1923" b="5336"/>
          <a:stretch>
            <a:fillRect/>
          </a:stretch>
        </p:blipFill>
        <p:spPr bwMode="auto">
          <a:xfrm>
            <a:off x="9740900" y="-23"/>
            <a:ext cx="2429933" cy="6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174318" y="6459539"/>
            <a:ext cx="3105149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209621" y="6459539"/>
            <a:ext cx="2982383" cy="460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779187" y="6459539"/>
            <a:ext cx="3439583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699" y="2"/>
            <a:ext cx="9412817" cy="1173163"/>
            <a:chOff x="-9525" y="0"/>
            <a:chExt cx="7059613" cy="1173163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0" y="0"/>
              <a:ext cx="7050088" cy="11255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144000" algn="l" fontAlgn="b">
                <a:lnSpc>
                  <a:spcPct val="150000"/>
                </a:lnSpc>
                <a:spcBef>
                  <a:spcPts val="600"/>
                </a:spcBef>
              </a:pPr>
              <a:r>
                <a:rPr lang="en-US" sz="3600" b="1" dirty="0" smtClean="0">
                  <a:solidFill>
                    <a:srgbClr val="002060"/>
                  </a:solidFill>
                  <a:latin typeface="Adobe Caslon Pro Bold" pitchFamily="18" charset="0"/>
                </a:rPr>
                <a:t> </a:t>
              </a:r>
              <a:endParaRPr lang="en-IN" sz="3600" b="1" dirty="0">
                <a:solidFill>
                  <a:srgbClr val="002060"/>
                </a:solidFill>
                <a:latin typeface="Adobe Caslon Pro Bol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36825" y="1125538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4888" y="1125538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9525" y="1125538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TextBox 12"/>
          <p:cNvSpPr txBox="1">
            <a:spLocks noChangeArrowheads="1"/>
          </p:cNvSpPr>
          <p:nvPr userDrawn="1"/>
        </p:nvSpPr>
        <p:spPr bwMode="auto">
          <a:xfrm>
            <a:off x="9694353" y="571483"/>
            <a:ext cx="26966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BITS</a:t>
            </a:r>
            <a:r>
              <a:rPr lang="en-US" sz="2600" b="1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</a:t>
            </a:r>
          </a:p>
        </p:txBody>
      </p:sp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9696400" y="946915"/>
            <a:ext cx="21822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 Campus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24680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5542903" cy="10505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latin typeface="Adobe Caslon Pro Bold" pitchFamily="18" charset="0"/>
                  <a:cs typeface="Helvetica"/>
                </a:rPr>
                <a:t>DSE CL 557  - Artificial and Computational Intelligence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 smtClean="0">
                <a:solidFill>
                  <a:srgbClr val="FF000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#</a:t>
              </a: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11.  </a:t>
              </a: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Inference in First Order Logic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 smtClean="0">
                <a:solidFill>
                  <a:schemeClr val="bg1"/>
                </a:solidFill>
                <a:latin typeface="Calibri"/>
                <a:cs typeface="Calibri"/>
              </a:rPr>
              <a:t>Stuart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December 13,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F9949D-FB63-46C2-8EE7-60978D16B11B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8" name="Picture 4" descr="First-order logic in Artificial Intelligence - Javatpoin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6"/>
          <a:stretch/>
        </p:blipFill>
        <p:spPr bwMode="auto">
          <a:xfrm>
            <a:off x="191344" y="219284"/>
            <a:ext cx="4536504" cy="207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We can get the inference immediately if we can find a substitution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King(x)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Greedy(x) </a:t>
            </a:r>
            <a:r>
              <a:rPr lang="en-US" altLang="en-US" sz="2000" dirty="0"/>
              <a:t>match </a:t>
            </a:r>
            <a:r>
              <a:rPr lang="en-US" altLang="en-US" sz="2000" i="1" dirty="0"/>
              <a:t>King(John)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Greedy(y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  <a:p>
            <a:pPr lvl="4"/>
            <a:endParaRPr lang="en-US" altLang="en-US" sz="14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= {x/</a:t>
            </a:r>
            <a:r>
              <a:rPr lang="en-US" altLang="en-US" sz="2000" dirty="0" err="1"/>
              <a:t>John,y</a:t>
            </a:r>
            <a:r>
              <a:rPr lang="en-US" altLang="en-US" sz="2000" dirty="0"/>
              <a:t>/John} </a:t>
            </a:r>
            <a:r>
              <a:rPr lang="en-US" altLang="en-US" sz="2000" dirty="0" smtClean="0"/>
              <a:t>works</a:t>
            </a:r>
            <a:endParaRPr lang="en-US" altLang="en-US" sz="2000" dirty="0"/>
          </a:p>
          <a:p>
            <a:pPr lvl="4"/>
            <a:endParaRPr lang="en-US" altLang="en-US" sz="1400" dirty="0"/>
          </a:p>
          <a:p>
            <a:r>
              <a:rPr lang="en-US" altLang="en-US" sz="2000" dirty="0"/>
              <a:t>Unify(</a:t>
            </a:r>
            <a:r>
              <a:rPr lang="el-GR" altLang="en-US" sz="2000" dirty="0">
                <a:cs typeface="Arial" panose="020B0604020202020204" pitchFamily="34" charset="0"/>
              </a:rPr>
              <a:t>α</a:t>
            </a:r>
            <a:r>
              <a:rPr lang="en-US" altLang="en-US" sz="2000" dirty="0"/>
              <a:t>,</a:t>
            </a:r>
            <a:r>
              <a:rPr lang="el-GR" altLang="en-US" sz="2000" dirty="0">
                <a:cs typeface="Arial" panose="020B0604020202020204" pitchFamily="34" charset="0"/>
              </a:rPr>
              <a:t>β</a:t>
            </a:r>
            <a:r>
              <a:rPr lang="en-US" altLang="en-US" sz="2000" dirty="0"/>
              <a:t>) =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if </a:t>
            </a:r>
            <a:r>
              <a:rPr lang="el-GR" altLang="en-US" sz="2000" dirty="0">
                <a:cs typeface="Arial" panose="020B0604020202020204" pitchFamily="34" charset="0"/>
              </a:rPr>
              <a:t>αθ</a:t>
            </a:r>
            <a:r>
              <a:rPr lang="en-US" altLang="en-US" sz="2000" dirty="0"/>
              <a:t> = </a:t>
            </a:r>
            <a:r>
              <a:rPr lang="el-GR" altLang="en-US" sz="2000" dirty="0">
                <a:cs typeface="Arial" panose="020B0604020202020204" pitchFamily="34" charset="0"/>
              </a:rPr>
              <a:t>βθ 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2000" dirty="0"/>
              <a:t>p 			q	 		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 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John,Jane</a:t>
            </a:r>
            <a:r>
              <a:rPr lang="en-US" altLang="en-US" sz="2000" dirty="0"/>
              <a:t>) 	</a:t>
            </a:r>
            <a:r>
              <a:rPr lang="en-US" altLang="en-US" sz="2000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y,OJ</a:t>
            </a:r>
            <a:r>
              <a:rPr lang="en-US" altLang="en-US" sz="2000" dirty="0"/>
              <a:t>) 		</a:t>
            </a:r>
            <a:endParaRPr lang="en-US" altLang="en-US" sz="20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y,Mother</a:t>
            </a:r>
            <a:r>
              <a:rPr lang="en-US" altLang="en-US" sz="2000" dirty="0"/>
              <a:t>(y))	</a:t>
            </a:r>
            <a:endParaRPr lang="en-US" altLang="en-US" sz="20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x,OJ</a:t>
            </a:r>
            <a:r>
              <a:rPr lang="en-US" altLang="en-US" sz="2000" dirty="0"/>
              <a:t>) 		</a:t>
            </a:r>
            <a:r>
              <a:rPr lang="en-US" altLang="en-US" sz="2000" dirty="0">
                <a:solidFill>
                  <a:srgbClr val="CC0099"/>
                </a:solidFill>
              </a:rPr>
              <a:t>
</a:t>
            </a:r>
          </a:p>
          <a:p>
            <a:pPr lvl="4"/>
            <a:endParaRPr lang="en-US" altLang="en-US" sz="1400" dirty="0">
              <a:solidFill>
                <a:srgbClr val="CC0099"/>
              </a:solidFill>
            </a:endParaRPr>
          </a:p>
          <a:p>
            <a:r>
              <a:rPr lang="en-US" altLang="en-US" sz="20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dirty="0"/>
              <a:t>eliminates overlap of variables, e.g., Knows(z</a:t>
            </a:r>
            <a:r>
              <a:rPr lang="en-US" altLang="en-US" sz="2000" baseline="-25000" dirty="0"/>
              <a:t>17</a:t>
            </a:r>
            <a:r>
              <a:rPr lang="en-US" altLang="en-US" sz="2000" dirty="0"/>
              <a:t>,OJ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E02FB-86C9-4596-BB28-24B9E3F95EAA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We can get the inference immediately if we can find a substitution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King(x)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Greedy(x) </a:t>
            </a:r>
            <a:r>
              <a:rPr lang="en-US" altLang="en-US" sz="2000" dirty="0"/>
              <a:t>match </a:t>
            </a:r>
            <a:r>
              <a:rPr lang="en-US" altLang="en-US" sz="2000" i="1" dirty="0"/>
              <a:t>King(John)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Greedy(y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  <a:p>
            <a:pPr lvl="4"/>
            <a:endParaRPr lang="en-US" altLang="en-US" sz="14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= {x/</a:t>
            </a:r>
            <a:r>
              <a:rPr lang="en-US" altLang="en-US" sz="2000" dirty="0" err="1"/>
              <a:t>John,y</a:t>
            </a:r>
            <a:r>
              <a:rPr lang="en-US" altLang="en-US" sz="2000" dirty="0"/>
              <a:t>/John} works
</a:t>
            </a:r>
          </a:p>
          <a:p>
            <a:pPr lvl="4"/>
            <a:endParaRPr lang="en-US" altLang="en-US" sz="1400" dirty="0"/>
          </a:p>
          <a:p>
            <a:r>
              <a:rPr lang="en-US" altLang="en-US" sz="2000" dirty="0"/>
              <a:t>Unify(</a:t>
            </a:r>
            <a:r>
              <a:rPr lang="el-GR" altLang="en-US" sz="2000" dirty="0">
                <a:cs typeface="Arial" panose="020B0604020202020204" pitchFamily="34" charset="0"/>
              </a:rPr>
              <a:t>α</a:t>
            </a:r>
            <a:r>
              <a:rPr lang="en-US" altLang="en-US" sz="2000" dirty="0"/>
              <a:t>,</a:t>
            </a:r>
            <a:r>
              <a:rPr lang="el-GR" altLang="en-US" sz="2000" dirty="0">
                <a:cs typeface="Arial" panose="020B0604020202020204" pitchFamily="34" charset="0"/>
              </a:rPr>
              <a:t>β</a:t>
            </a:r>
            <a:r>
              <a:rPr lang="en-US" altLang="en-US" sz="2000" dirty="0"/>
              <a:t>) =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if </a:t>
            </a:r>
            <a:r>
              <a:rPr lang="el-GR" altLang="en-US" sz="2000" dirty="0">
                <a:cs typeface="Arial" panose="020B0604020202020204" pitchFamily="34" charset="0"/>
              </a:rPr>
              <a:t>αθ</a:t>
            </a:r>
            <a:r>
              <a:rPr lang="en-US" altLang="en-US" sz="2000" dirty="0"/>
              <a:t> = </a:t>
            </a:r>
            <a:r>
              <a:rPr lang="el-GR" altLang="en-US" sz="2000" dirty="0">
                <a:cs typeface="Arial" panose="020B0604020202020204" pitchFamily="34" charset="0"/>
              </a:rPr>
              <a:t>βθ 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2000" dirty="0"/>
              <a:t>p 			q	 		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 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John,Jane</a:t>
            </a:r>
            <a:r>
              <a:rPr lang="en-US" altLang="en-US" sz="2000" dirty="0"/>
              <a:t>) 	</a:t>
            </a:r>
            <a:r>
              <a:rPr lang="en-US" altLang="en-US" sz="2000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y,OJ</a:t>
            </a:r>
            <a:r>
              <a:rPr lang="en-US" altLang="en-US" sz="2000" dirty="0"/>
              <a:t>) 		</a:t>
            </a:r>
            <a:r>
              <a:rPr lang="en-US" altLang="en-US" sz="2000" dirty="0">
                <a:solidFill>
                  <a:srgbClr val="CC0099"/>
                </a:solidFill>
              </a:rPr>
              <a:t>{x/</a:t>
            </a:r>
            <a:r>
              <a:rPr lang="en-US" altLang="en-US" sz="2000" dirty="0" err="1">
                <a:solidFill>
                  <a:srgbClr val="CC0099"/>
                </a:solidFill>
              </a:rPr>
              <a:t>OJ,y</a:t>
            </a:r>
            <a:r>
              <a:rPr lang="en-US" altLang="en-US" sz="2000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y,Mother</a:t>
            </a:r>
            <a:r>
              <a:rPr lang="en-US" altLang="en-US" sz="2000" dirty="0"/>
              <a:t>(y))	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x,OJ</a:t>
            </a:r>
            <a:r>
              <a:rPr lang="en-US" altLang="en-US" sz="2000" dirty="0"/>
              <a:t>) 		</a:t>
            </a:r>
            <a:endParaRPr lang="en-US" altLang="en-US" sz="2000" dirty="0">
              <a:solidFill>
                <a:srgbClr val="CC0099"/>
              </a:solidFill>
            </a:endParaRPr>
          </a:p>
          <a:p>
            <a:pPr lvl="4"/>
            <a:endParaRPr lang="en-US" altLang="en-US" sz="1400" dirty="0">
              <a:solidFill>
                <a:srgbClr val="CC0099"/>
              </a:solidFill>
            </a:endParaRPr>
          </a:p>
          <a:p>
            <a:r>
              <a:rPr lang="en-US" altLang="en-US" sz="20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dirty="0"/>
              <a:t>eliminates overlap of variables, e.g., Knows(z</a:t>
            </a:r>
            <a:r>
              <a:rPr lang="en-US" altLang="en-US" sz="2000" baseline="-25000" dirty="0"/>
              <a:t>17</a:t>
            </a:r>
            <a:r>
              <a:rPr lang="en-US" altLang="en-US" sz="2000" dirty="0"/>
              <a:t>,OJ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EEE05-D53C-4332-915F-438FD6F028E6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We can get the inference immediately if we can find a substitution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King(x)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Greedy(x) </a:t>
            </a:r>
            <a:r>
              <a:rPr lang="en-US" altLang="en-US" sz="2000" dirty="0"/>
              <a:t>match </a:t>
            </a:r>
            <a:r>
              <a:rPr lang="en-US" altLang="en-US" sz="2000" i="1" dirty="0"/>
              <a:t>King(John)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Greedy(y</a:t>
            </a:r>
            <a:r>
              <a:rPr lang="en-US" altLang="en-US" sz="2000" i="1" dirty="0" smtClean="0"/>
              <a:t>)</a:t>
            </a:r>
          </a:p>
          <a:p>
            <a:pPr marL="0" indent="0">
              <a:buNone/>
            </a:pPr>
            <a:endParaRPr lang="en-US" altLang="en-US" sz="14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= {x/</a:t>
            </a:r>
            <a:r>
              <a:rPr lang="en-US" altLang="en-US" sz="2000" dirty="0" err="1"/>
              <a:t>John,y</a:t>
            </a:r>
            <a:r>
              <a:rPr lang="en-US" altLang="en-US" sz="2000" dirty="0"/>
              <a:t>/John} </a:t>
            </a:r>
            <a:r>
              <a:rPr lang="en-US" altLang="en-US" sz="2000" dirty="0" smtClean="0"/>
              <a:t>works</a:t>
            </a:r>
          </a:p>
          <a:p>
            <a:pPr>
              <a:buFontTx/>
              <a:buNone/>
            </a:pPr>
            <a:endParaRPr lang="en-US" altLang="en-US" sz="1400" dirty="0"/>
          </a:p>
          <a:p>
            <a:r>
              <a:rPr lang="en-US" altLang="en-US" sz="2000" dirty="0"/>
              <a:t>Unify(</a:t>
            </a:r>
            <a:r>
              <a:rPr lang="el-GR" altLang="en-US" sz="2000" dirty="0">
                <a:cs typeface="Arial" panose="020B0604020202020204" pitchFamily="34" charset="0"/>
              </a:rPr>
              <a:t>α</a:t>
            </a:r>
            <a:r>
              <a:rPr lang="en-US" altLang="en-US" sz="2000" dirty="0"/>
              <a:t>,</a:t>
            </a:r>
            <a:r>
              <a:rPr lang="el-GR" altLang="en-US" sz="2000" dirty="0">
                <a:cs typeface="Arial" panose="020B0604020202020204" pitchFamily="34" charset="0"/>
              </a:rPr>
              <a:t>β</a:t>
            </a:r>
            <a:r>
              <a:rPr lang="en-US" altLang="en-US" sz="2000" dirty="0"/>
              <a:t>) =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if </a:t>
            </a:r>
            <a:r>
              <a:rPr lang="el-GR" altLang="en-US" sz="2000" dirty="0">
                <a:cs typeface="Arial" panose="020B0604020202020204" pitchFamily="34" charset="0"/>
              </a:rPr>
              <a:t>αθ</a:t>
            </a:r>
            <a:r>
              <a:rPr lang="en-US" altLang="en-US" sz="2000" dirty="0"/>
              <a:t> = </a:t>
            </a:r>
            <a:r>
              <a:rPr lang="el-GR" altLang="en-US" sz="2000" dirty="0">
                <a:cs typeface="Arial" panose="020B0604020202020204" pitchFamily="34" charset="0"/>
              </a:rPr>
              <a:t>βθ 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2000" dirty="0"/>
              <a:t>p 			q	 		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 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John,Jane</a:t>
            </a:r>
            <a:r>
              <a:rPr lang="en-US" altLang="en-US" sz="2000" dirty="0"/>
              <a:t>) 	</a:t>
            </a:r>
            <a:r>
              <a:rPr lang="en-US" altLang="en-US" sz="2000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y,OJ</a:t>
            </a:r>
            <a:r>
              <a:rPr lang="en-US" altLang="en-US" sz="2000" dirty="0"/>
              <a:t>) 		</a:t>
            </a:r>
            <a:r>
              <a:rPr lang="en-US" altLang="en-US" sz="2000" dirty="0">
                <a:solidFill>
                  <a:srgbClr val="CC0099"/>
                </a:solidFill>
              </a:rPr>
              <a:t>{x/</a:t>
            </a:r>
            <a:r>
              <a:rPr lang="en-US" altLang="en-US" sz="2000" dirty="0" err="1">
                <a:solidFill>
                  <a:srgbClr val="CC0099"/>
                </a:solidFill>
              </a:rPr>
              <a:t>OJ,y</a:t>
            </a:r>
            <a:r>
              <a:rPr lang="en-US" altLang="en-US" sz="2000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y,Mother</a:t>
            </a:r>
            <a:r>
              <a:rPr lang="en-US" altLang="en-US" sz="2000" dirty="0"/>
              <a:t>(y))	</a:t>
            </a:r>
            <a:r>
              <a:rPr lang="en-US" altLang="en-US" sz="2000" dirty="0">
                <a:solidFill>
                  <a:srgbClr val="CC0099"/>
                </a:solidFill>
              </a:rPr>
              <a:t>{y/</a:t>
            </a:r>
            <a:r>
              <a:rPr lang="en-US" altLang="en-US" sz="2000" dirty="0" err="1">
                <a:solidFill>
                  <a:srgbClr val="CC0099"/>
                </a:solidFill>
              </a:rPr>
              <a:t>John,x</a:t>
            </a:r>
            <a:r>
              <a:rPr lang="en-US" altLang="en-US" sz="2000" dirty="0">
                <a:solidFill>
                  <a:srgbClr val="CC0099"/>
                </a:solidFill>
              </a:rPr>
              <a:t>/Mother(John)}}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x,OJ</a:t>
            </a:r>
            <a:r>
              <a:rPr lang="en-US" altLang="en-US" sz="2000" dirty="0"/>
              <a:t>) 		</a:t>
            </a:r>
            <a:endParaRPr lang="en-US" altLang="en-US" sz="2000" dirty="0">
              <a:solidFill>
                <a:srgbClr val="CC0099"/>
              </a:solidFill>
            </a:endParaRPr>
          </a:p>
          <a:p>
            <a:pPr lvl="4"/>
            <a:endParaRPr lang="en-US" altLang="en-US" sz="1400" dirty="0">
              <a:solidFill>
                <a:srgbClr val="CC0099"/>
              </a:solidFill>
            </a:endParaRPr>
          </a:p>
          <a:p>
            <a:r>
              <a:rPr lang="en-US" altLang="en-US" sz="20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dirty="0"/>
              <a:t>eliminates overlap of variables, e.g., Knows(z</a:t>
            </a:r>
            <a:r>
              <a:rPr lang="en-US" altLang="en-US" sz="2000" baseline="-25000" dirty="0"/>
              <a:t>17</a:t>
            </a:r>
            <a:r>
              <a:rPr lang="en-US" altLang="en-US" sz="2000" dirty="0"/>
              <a:t>,OJ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A31848-5A1B-4172-9BF2-67096060B238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We can get the inference immediately if we can find a substitution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King(x)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Greedy(x) </a:t>
            </a:r>
            <a:r>
              <a:rPr lang="en-US" altLang="en-US" sz="2000" dirty="0"/>
              <a:t>match </a:t>
            </a:r>
            <a:r>
              <a:rPr lang="en-US" altLang="en-US" sz="2000" i="1" dirty="0"/>
              <a:t>King(John)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Greedy(y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  <a:p>
            <a:pPr lvl="4"/>
            <a:endParaRPr lang="en-US" altLang="en-US" sz="14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= {x/</a:t>
            </a:r>
            <a:r>
              <a:rPr lang="en-US" altLang="en-US" sz="2000" dirty="0" err="1"/>
              <a:t>John,y</a:t>
            </a:r>
            <a:r>
              <a:rPr lang="en-US" altLang="en-US" sz="2000" dirty="0"/>
              <a:t>/John} works
</a:t>
            </a:r>
          </a:p>
          <a:p>
            <a:pPr lvl="4"/>
            <a:endParaRPr lang="en-US" altLang="en-US" sz="1400" dirty="0"/>
          </a:p>
          <a:p>
            <a:r>
              <a:rPr lang="en-US" altLang="en-US" sz="2000" dirty="0"/>
              <a:t>Unify(</a:t>
            </a:r>
            <a:r>
              <a:rPr lang="el-GR" altLang="en-US" sz="2000" dirty="0">
                <a:cs typeface="Arial" panose="020B0604020202020204" pitchFamily="34" charset="0"/>
              </a:rPr>
              <a:t>α</a:t>
            </a:r>
            <a:r>
              <a:rPr lang="en-US" altLang="en-US" sz="2000" dirty="0"/>
              <a:t>,</a:t>
            </a:r>
            <a:r>
              <a:rPr lang="el-GR" altLang="en-US" sz="2000" dirty="0">
                <a:cs typeface="Arial" panose="020B0604020202020204" pitchFamily="34" charset="0"/>
              </a:rPr>
              <a:t>β</a:t>
            </a:r>
            <a:r>
              <a:rPr lang="en-US" altLang="en-US" sz="2000" dirty="0"/>
              <a:t>) =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if </a:t>
            </a:r>
            <a:r>
              <a:rPr lang="el-GR" altLang="en-US" sz="2000" dirty="0">
                <a:cs typeface="Arial" panose="020B0604020202020204" pitchFamily="34" charset="0"/>
              </a:rPr>
              <a:t>αθ</a:t>
            </a:r>
            <a:r>
              <a:rPr lang="en-US" altLang="en-US" sz="2000" dirty="0"/>
              <a:t> = </a:t>
            </a:r>
            <a:r>
              <a:rPr lang="el-GR" altLang="en-US" sz="2000" dirty="0">
                <a:cs typeface="Arial" panose="020B0604020202020204" pitchFamily="34" charset="0"/>
              </a:rPr>
              <a:t>βθ 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2000" dirty="0"/>
              <a:t>p 			q	 		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 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John,Jane</a:t>
            </a:r>
            <a:r>
              <a:rPr lang="en-US" altLang="en-US" sz="2000" dirty="0"/>
              <a:t>) 	</a:t>
            </a:r>
            <a:r>
              <a:rPr lang="en-US" altLang="en-US" sz="2000" dirty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y,OJ</a:t>
            </a:r>
            <a:r>
              <a:rPr lang="en-US" altLang="en-US" sz="2000" dirty="0"/>
              <a:t>) 		</a:t>
            </a:r>
            <a:r>
              <a:rPr lang="en-US" altLang="en-US" sz="2000" dirty="0">
                <a:solidFill>
                  <a:srgbClr val="CC0099"/>
                </a:solidFill>
              </a:rPr>
              <a:t>{x/</a:t>
            </a:r>
            <a:r>
              <a:rPr lang="en-US" altLang="en-US" sz="2000" dirty="0" err="1">
                <a:solidFill>
                  <a:srgbClr val="CC0099"/>
                </a:solidFill>
              </a:rPr>
              <a:t>OJ,y</a:t>
            </a:r>
            <a:r>
              <a:rPr lang="en-US" altLang="en-US" sz="2000" dirty="0">
                <a:solidFill>
                  <a:srgbClr val="CC0099"/>
                </a:solidFill>
              </a:rPr>
              <a:t>/John}}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y,Mother</a:t>
            </a:r>
            <a:r>
              <a:rPr lang="en-US" altLang="en-US" sz="2000" dirty="0"/>
              <a:t>(y))	</a:t>
            </a:r>
            <a:r>
              <a:rPr lang="en-US" altLang="en-US" sz="2000" dirty="0">
                <a:solidFill>
                  <a:srgbClr val="CC0099"/>
                </a:solidFill>
              </a:rPr>
              <a:t>{y/</a:t>
            </a:r>
            <a:r>
              <a:rPr lang="en-US" altLang="en-US" sz="2000" dirty="0" err="1">
                <a:solidFill>
                  <a:srgbClr val="CC0099"/>
                </a:solidFill>
              </a:rPr>
              <a:t>John,x</a:t>
            </a:r>
            <a:r>
              <a:rPr lang="en-US" altLang="en-US" sz="2000" dirty="0">
                <a:solidFill>
                  <a:srgbClr val="CC0099"/>
                </a:solidFill>
              </a:rPr>
              <a:t>/Mother(John)}}</a:t>
            </a:r>
          </a:p>
          <a:p>
            <a:pPr>
              <a:buFontTx/>
              <a:buNone/>
            </a:pPr>
            <a:r>
              <a:rPr lang="en-US" altLang="en-US" sz="2000" dirty="0"/>
              <a:t>Knows(</a:t>
            </a:r>
            <a:r>
              <a:rPr lang="en-US" altLang="en-US" sz="2000" dirty="0" err="1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x,OJ</a:t>
            </a:r>
            <a:r>
              <a:rPr lang="en-US" altLang="en-US" sz="2000" dirty="0"/>
              <a:t>) 		</a:t>
            </a:r>
            <a:r>
              <a:rPr lang="en-US" altLang="en-US" sz="2000" dirty="0">
                <a:solidFill>
                  <a:srgbClr val="CC0099"/>
                </a:solidFill>
              </a:rPr>
              <a:t>{fail}
</a:t>
            </a:r>
            <a:endParaRPr lang="en-US" altLang="en-US" sz="1400" dirty="0">
              <a:solidFill>
                <a:srgbClr val="CC0099"/>
              </a:solidFill>
            </a:endParaRPr>
          </a:p>
          <a:p>
            <a:r>
              <a:rPr lang="en-US" altLang="en-US" sz="20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dirty="0"/>
              <a:t>eliminates overlap of variables, e.g., Knows(z</a:t>
            </a:r>
            <a:r>
              <a:rPr lang="en-US" altLang="en-US" sz="2000" baseline="-25000" dirty="0"/>
              <a:t>17</a:t>
            </a:r>
            <a:r>
              <a:rPr lang="en-US" altLang="en-US" sz="2000" dirty="0"/>
              <a:t>,OJ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8160B2-7410-4E62-956F-A7DD3BFD3F5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To unify </a:t>
            </a:r>
            <a:r>
              <a:rPr lang="en-US" altLang="en-US" sz="2800" i="1" dirty="0"/>
              <a:t>Knows(</a:t>
            </a:r>
            <a:r>
              <a:rPr lang="en-US" altLang="en-US" sz="2800" i="1" dirty="0" err="1"/>
              <a:t>John,x</a:t>
            </a:r>
            <a:r>
              <a:rPr lang="en-US" altLang="en-US" sz="2800" i="1" dirty="0"/>
              <a:t>)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Knows(</a:t>
            </a:r>
            <a:r>
              <a:rPr lang="en-US" altLang="en-US" sz="2800" i="1" dirty="0" err="1"/>
              <a:t>y,z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,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dirty="0"/>
              <a:t> = {y/John, x/z } or 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/>
              <a:t>= {y/John, x/John, z/John}
</a:t>
            </a:r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first unifier is </a:t>
            </a:r>
            <a:r>
              <a:rPr lang="en-US" altLang="en-US" sz="2800" dirty="0">
                <a:solidFill>
                  <a:schemeClr val="accent2"/>
                </a:solidFill>
              </a:rPr>
              <a:t>more general</a:t>
            </a:r>
            <a:r>
              <a:rPr lang="en-US" altLang="en-US" sz="2800" dirty="0"/>
              <a:t> than the second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There is a single </a:t>
            </a:r>
            <a:r>
              <a:rPr lang="en-US" altLang="en-US" sz="2800" dirty="0">
                <a:solidFill>
                  <a:schemeClr val="accent2"/>
                </a:solidFill>
              </a:rPr>
              <a:t>most general unifier</a:t>
            </a:r>
            <a:r>
              <a:rPr lang="en-US" altLang="en-US" sz="2800" dirty="0"/>
              <a:t> (MGU) that is unique up to renaming of variables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MGU = { y/John, x/z }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A061E-48B0-4676-B8E8-313A4FC71540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unification algorithm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7083" r="8594" b="19792"/>
          <a:stretch>
            <a:fillRect/>
          </a:stretch>
        </p:blipFill>
        <p:spPr bwMode="auto">
          <a:xfrm>
            <a:off x="2057400" y="1600201"/>
            <a:ext cx="80772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355E3-1606-4AF9-B068-9268AD2DC9DC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unification algorithm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50000" r="8984" b="14583"/>
          <a:stretch>
            <a:fillRect/>
          </a:stretch>
        </p:blipFill>
        <p:spPr bwMode="auto">
          <a:xfrm>
            <a:off x="1981200" y="1447801"/>
            <a:ext cx="8229600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D5185-DBA8-4CCD-8006-935A0A7A6013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Modus Ponens (GMP)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',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', … ,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', (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q)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              q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 is </a:t>
            </a:r>
            <a:r>
              <a:rPr lang="en-US" altLang="en-US" sz="2000" i="1" dirty="0"/>
              <a:t>King</a:t>
            </a:r>
            <a:r>
              <a:rPr lang="en-US" altLang="en-US" sz="2000" dirty="0"/>
              <a:t>(</a:t>
            </a:r>
            <a:r>
              <a:rPr lang="en-US" altLang="en-US" sz="2000" i="1" dirty="0"/>
              <a:t>John</a:t>
            </a:r>
            <a:r>
              <a:rPr lang="en-US" altLang="en-US" sz="2000" dirty="0"/>
              <a:t>)  	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is </a:t>
            </a:r>
            <a:r>
              <a:rPr lang="en-US" altLang="en-US" sz="2000" i="1" dirty="0"/>
              <a:t>King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' is </a:t>
            </a:r>
            <a:r>
              <a:rPr lang="en-US" altLang="en-US" sz="2000" i="1" dirty="0"/>
              <a:t>Greedy</a:t>
            </a:r>
            <a:r>
              <a:rPr lang="en-US" altLang="en-US" sz="2000" dirty="0"/>
              <a:t>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 	p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is </a:t>
            </a:r>
            <a:r>
              <a:rPr lang="en-US" altLang="en-US" sz="2000" i="1" dirty="0"/>
              <a:t>Greedy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is {x/</a:t>
            </a:r>
            <a:r>
              <a:rPr lang="en-US" altLang="en-US" sz="2000" dirty="0" err="1"/>
              <a:t>John,y</a:t>
            </a:r>
            <a:r>
              <a:rPr lang="en-US" altLang="en-US" sz="2000" dirty="0"/>
              <a:t>/John} 	q is </a:t>
            </a:r>
            <a:r>
              <a:rPr lang="en-US" altLang="en-US" sz="2000" i="1" dirty="0"/>
              <a:t>Evil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q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is </a:t>
            </a:r>
            <a:r>
              <a:rPr lang="en-US" altLang="en-US" sz="2000" i="1" dirty="0"/>
              <a:t>Evil</a:t>
            </a:r>
            <a:r>
              <a:rPr lang="en-US" altLang="en-US" sz="2000" dirty="0"/>
              <a:t>(</a:t>
            </a:r>
            <a:r>
              <a:rPr lang="en-US" altLang="en-US" sz="2000" i="1" dirty="0"/>
              <a:t>John</a:t>
            </a:r>
            <a:r>
              <a:rPr lang="en-US" altLang="en-US" sz="2000" dirty="0"/>
              <a:t>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GMP used with KB of </a:t>
            </a:r>
            <a:r>
              <a:rPr lang="en-US" altLang="en-US" sz="2000" dirty="0">
                <a:solidFill>
                  <a:schemeClr val="accent2"/>
                </a:solidFill>
              </a:rPr>
              <a:t>definite clauses</a:t>
            </a:r>
            <a:r>
              <a:rPr lang="en-US" altLang="en-US" sz="2000" dirty="0"/>
              <a:t> (</a:t>
            </a:r>
            <a:r>
              <a:rPr lang="en-US" altLang="en-US" sz="2000" dirty="0">
                <a:solidFill>
                  <a:srgbClr val="FF0000"/>
                </a:solidFill>
              </a:rPr>
              <a:t>exactly</a:t>
            </a:r>
            <a:r>
              <a:rPr lang="en-US" altLang="en-US" sz="2000" dirty="0"/>
              <a:t> one positive literal)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All variables assumed universally </a:t>
            </a:r>
            <a:r>
              <a:rPr lang="en-US" altLang="en-US" sz="2000" dirty="0" smtClean="0"/>
              <a:t>quantified</a:t>
            </a:r>
            <a:endParaRPr lang="en-US" altLang="en-US" sz="20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477000" y="1752600"/>
            <a:ext cx="25715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where p</a:t>
            </a:r>
            <a:r>
              <a:rPr lang="en-US" altLang="en-US" baseline="-25000"/>
              <a:t>i</a:t>
            </a:r>
            <a:r>
              <a:rPr lang="en-US" altLang="en-US"/>
              <a:t>'</a:t>
            </a:r>
            <a:r>
              <a:rPr lang="el-GR" altLang="en-US"/>
              <a:t>θ</a:t>
            </a:r>
            <a:r>
              <a:rPr lang="en-US" altLang="en-US"/>
              <a:t> = p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l-GR" altLang="en-US"/>
              <a:t>θ</a:t>
            </a:r>
            <a:r>
              <a:rPr lang="en-US" altLang="en-US"/>
              <a:t> for all </a:t>
            </a:r>
            <a:r>
              <a:rPr lang="en-US" altLang="en-US" i="1"/>
              <a:t>i</a:t>
            </a:r>
            <a:r>
              <a:rPr lang="en-US" altLang="en-US"/>
              <a:t>
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981200" y="1981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786907-B322-463A-A678-34389E6D92E7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Soundness of GMP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sz="2400" dirty="0"/>
              <a:t>Need to show that </a:t>
            </a:r>
          </a:p>
          <a:p>
            <a:pPr marL="533400" indent="-533400" algn="ctr">
              <a:lnSpc>
                <a:spcPct val="80000"/>
              </a:lnSpc>
              <a:buNone/>
            </a:pPr>
            <a:r>
              <a:rPr lang="en-US" altLang="en-US" sz="2400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', …,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', (p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…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q) </a:t>
            </a:r>
            <a:r>
              <a:rPr lang="en-US" altLang="en-US" sz="2400" dirty="0">
                <a:cs typeface="Arial" panose="020B0604020202020204" pitchFamily="34" charset="0"/>
              </a:rPr>
              <a:t>╞</a:t>
            </a:r>
            <a:r>
              <a:rPr lang="en-US" altLang="en-US" sz="2400" dirty="0"/>
              <a:t> q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dirty="0"/>
              <a:t>
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400" dirty="0"/>
              <a:t>	provided that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'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dirty="0"/>
              <a:t> = p</a:t>
            </a:r>
            <a:r>
              <a:rPr lang="en-US" altLang="en-US" sz="2400" baseline="-25000" dirty="0"/>
              <a:t>i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dirty="0"/>
              <a:t> for all </a:t>
            </a:r>
            <a:r>
              <a:rPr lang="en-US" altLang="en-US" sz="2400" i="1" dirty="0"/>
              <a:t>I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400" dirty="0"/>
          </a:p>
          <a:p>
            <a:pPr marL="533400" indent="-533400">
              <a:lnSpc>
                <a:spcPct val="80000"/>
              </a:lnSpc>
            </a:pPr>
            <a:r>
              <a:rPr lang="en-US" altLang="en-US" sz="2400" dirty="0"/>
              <a:t>Lemma: For any sentence </a:t>
            </a:r>
            <a:r>
              <a:rPr lang="en-US" altLang="en-US" sz="2400" i="1" dirty="0"/>
              <a:t>p</a:t>
            </a:r>
            <a:r>
              <a:rPr lang="en-US" altLang="en-US" sz="2400" dirty="0"/>
              <a:t>, we have </a:t>
            </a:r>
            <a:r>
              <a:rPr lang="en-US" altLang="en-US" sz="2400" i="1" dirty="0"/>
              <a:t>p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╞</a:t>
            </a:r>
            <a:r>
              <a:rPr lang="en-US" altLang="en-US" sz="2400" dirty="0"/>
              <a:t> p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dirty="0"/>
              <a:t> by </a:t>
            </a:r>
            <a:r>
              <a:rPr lang="en-US" altLang="en-US" sz="2400" dirty="0" smtClean="0"/>
              <a:t>UI</a:t>
            </a:r>
            <a:endParaRPr lang="en-US" altLang="en-US" sz="24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4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(p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q) </a:t>
            </a:r>
            <a:r>
              <a:rPr lang="en-US" altLang="en-US" sz="2000" dirty="0">
                <a:cs typeface="Arial" panose="020B0604020202020204" pitchFamily="34" charset="0"/>
              </a:rPr>
              <a:t>╞</a:t>
            </a:r>
            <a:r>
              <a:rPr lang="en-US" altLang="en-US" sz="2000" dirty="0"/>
              <a:t> (p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q)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>
                <a:cs typeface="Arial" panose="020B0604020202020204" pitchFamily="34" charset="0"/>
              </a:rPr>
              <a:t> = </a:t>
            </a:r>
            <a:r>
              <a:rPr lang="en-US" altLang="en-US" sz="2000" dirty="0"/>
              <a:t>(p</a:t>
            </a:r>
            <a:r>
              <a:rPr lang="en-US" altLang="en-US" sz="2000" baseline="-25000" dirty="0"/>
              <a:t>1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q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)
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', \; …, \;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' </a:t>
            </a:r>
            <a:r>
              <a:rPr lang="en-US" altLang="en-US" sz="2000" dirty="0">
                <a:cs typeface="Arial" panose="020B0604020202020204" pitchFamily="34" charset="0"/>
              </a:rPr>
              <a:t>╞ 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' </a:t>
            </a:r>
            <a:r>
              <a:rPr lang="en-US" altLang="en-US" sz="2000" dirty="0">
                <a:cs typeface="Arial" panose="020B0604020202020204" pitchFamily="34" charset="0"/>
              </a:rPr>
              <a:t>╞ 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'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'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From 1 and 2, q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follows by ordinary Modus </a:t>
            </a:r>
            <a:r>
              <a:rPr lang="en-US" altLang="en-US" sz="2000" dirty="0" smtClean="0"/>
              <a:t>Ponens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06AFB-38D4-4E82-920D-435EBC9A469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knowledge base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law says that it is a crime for an American to sell weapons to hostile nations.  The country </a:t>
            </a:r>
            <a:r>
              <a:rPr lang="en-US" altLang="en-US" sz="2400" dirty="0" err="1"/>
              <a:t>Nono</a:t>
            </a:r>
            <a:r>
              <a:rPr lang="en-US" altLang="en-US" sz="2400" dirty="0"/>
              <a:t>, an enemy of America, has some missiles, and all of its missiles were sold to it by Colonel West, who is American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Prove that Col. West is a </a:t>
            </a:r>
            <a:r>
              <a:rPr lang="en-US" altLang="en-US" sz="2400" dirty="0" smtClean="0"/>
              <a:t>criminal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3699C6-A2CA-4E8E-AB83-6FF884FE02BA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Inference in FOL </a:t>
            </a:r>
          </a:p>
          <a:p>
            <a:r>
              <a:rPr lang="en-IN" dirty="0" smtClean="0"/>
              <a:t>Unification </a:t>
            </a:r>
            <a:r>
              <a:rPr lang="en-IN" dirty="0"/>
              <a:t>&amp; Lifting </a:t>
            </a:r>
          </a:p>
          <a:p>
            <a:r>
              <a:rPr lang="en-IN" dirty="0" smtClean="0"/>
              <a:t>Forward </a:t>
            </a:r>
            <a:r>
              <a:rPr lang="en-IN" dirty="0"/>
              <a:t>chaining </a:t>
            </a:r>
          </a:p>
          <a:p>
            <a:r>
              <a:rPr lang="en-IN" dirty="0" smtClean="0"/>
              <a:t>Backward </a:t>
            </a:r>
            <a:r>
              <a:rPr lang="en-IN" dirty="0"/>
              <a:t>Chaining </a:t>
            </a:r>
          </a:p>
          <a:p>
            <a:r>
              <a:rPr lang="en-IN" dirty="0" smtClean="0"/>
              <a:t>Resolution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04073" y="6100072"/>
            <a:ext cx="859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Reference: </a:t>
            </a:r>
            <a:r>
              <a:rPr lang="en-IN" dirty="0" smtClean="0"/>
              <a:t>Chapter 9 from </a:t>
            </a:r>
            <a:r>
              <a:rPr lang="en-IN" dirty="0"/>
              <a:t>AI: A modern approach (Russell, </a:t>
            </a:r>
            <a:r>
              <a:rPr lang="en-IN" dirty="0" err="1"/>
              <a:t>Norvig</a:t>
            </a:r>
            <a:r>
              <a:rPr lang="en-IN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9A0ED-9F2E-4AB3-9A29-3E9538274A22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knowledge base contd.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776"/>
            <a:ext cx="8669867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... it is a crime for an American to sell weapons to hostile nations: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American(x)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Weapon(y)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Sells(</a:t>
            </a:r>
            <a:r>
              <a:rPr lang="en-US" altLang="en-US" sz="1800" i="1" dirty="0" err="1">
                <a:solidFill>
                  <a:srgbClr val="CC0099"/>
                </a:solidFill>
              </a:rPr>
              <a:t>x,y,z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Hostile(z)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Criminal(x)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Nono</a:t>
            </a:r>
            <a:r>
              <a:rPr lang="en-US" altLang="en-US" sz="2000" dirty="0"/>
              <a:t> … has some missiles, i.e., </a:t>
            </a:r>
            <a:r>
              <a:rPr lang="el-GR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000" dirty="0"/>
              <a:t>x Owns(</a:t>
            </a:r>
            <a:r>
              <a:rPr lang="en-US" altLang="en-US" sz="2000" dirty="0" err="1"/>
              <a:t>Nono,x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Missile(x):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Owns(Nono,M</a:t>
            </a:r>
            <a:r>
              <a:rPr lang="en-US" altLang="en-US" sz="1800" i="1" baseline="-25000" dirty="0">
                <a:solidFill>
                  <a:srgbClr val="CC0099"/>
                </a:solidFill>
              </a:rPr>
              <a:t>1</a:t>
            </a:r>
            <a:r>
              <a:rPr lang="en-US" altLang="en-US" sz="1800" i="1" dirty="0">
                <a:solidFill>
                  <a:srgbClr val="CC0099"/>
                </a:solidFill>
              </a:rPr>
              <a:t>) and Missile(M</a:t>
            </a:r>
            <a:r>
              <a:rPr lang="en-US" altLang="en-US" sz="1800" i="1" baseline="-25000" dirty="0">
                <a:solidFill>
                  <a:srgbClr val="CC0099"/>
                </a:solidFill>
              </a:rPr>
              <a:t>1</a:t>
            </a:r>
            <a:r>
              <a:rPr lang="en-US" altLang="en-US" sz="1800" i="1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… all of its missiles were sold to it by Colonel West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Missile(x)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Owns(</a:t>
            </a:r>
            <a:r>
              <a:rPr lang="en-US" altLang="en-US" sz="1800" i="1" dirty="0" err="1">
                <a:solidFill>
                  <a:srgbClr val="CC0099"/>
                </a:solidFill>
              </a:rPr>
              <a:t>Nono,x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Sells(</a:t>
            </a:r>
            <a:r>
              <a:rPr lang="en-US" altLang="en-US" sz="1800" i="1" dirty="0" err="1">
                <a:solidFill>
                  <a:srgbClr val="CC0099"/>
                </a:solidFill>
              </a:rPr>
              <a:t>West,x,Nono</a:t>
            </a:r>
            <a:r>
              <a:rPr lang="en-US" altLang="en-US" sz="1800" i="1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Missiles are weapons: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Missile(x)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Weapon(x)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An enemy of America counts as "hostile“: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Enemy(</a:t>
            </a:r>
            <a:r>
              <a:rPr lang="en-US" altLang="en-US" sz="1800" i="1" dirty="0" err="1">
                <a:solidFill>
                  <a:srgbClr val="CC0099"/>
                </a:solidFill>
              </a:rPr>
              <a:t>x,America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Hostile(x)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West, who is American …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American(West)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The country </a:t>
            </a:r>
            <a:r>
              <a:rPr lang="en-US" altLang="en-US" sz="2000" dirty="0" err="1"/>
              <a:t>Nono</a:t>
            </a:r>
            <a:r>
              <a:rPr lang="en-US" altLang="en-US" sz="2000" dirty="0"/>
              <a:t>, an enemy of America …
</a:t>
            </a:r>
            <a:endParaRPr lang="en-US" altLang="en-US" sz="2000" i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Enemy(</a:t>
            </a:r>
            <a:r>
              <a:rPr lang="en-US" altLang="en-US" sz="1800" i="1" dirty="0" err="1">
                <a:solidFill>
                  <a:srgbClr val="CC0099"/>
                </a:solidFill>
              </a:rPr>
              <a:t>Nono,America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</a:t>
            </a:r>
            <a:endParaRPr lang="en-US" altLang="en-US" sz="1800" dirty="0">
              <a:solidFill>
                <a:srgbClr val="CC009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3D6AB1-2310-410C-8AC1-D0632E50A9B0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algorithm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32292" r="8984" b="12500"/>
          <a:stretch>
            <a:fillRect/>
          </a:stretch>
        </p:blipFill>
        <p:spPr bwMode="auto">
          <a:xfrm>
            <a:off x="2057400" y="1371601"/>
            <a:ext cx="807720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966478-4CD0-4106-9D42-C00AC81BBEC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24581" name="Picture 5" descr="crime-fc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1"/>
            <a:ext cx="74676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497F4-3139-4B69-B3B1-980436D01F92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25605" name="Picture 5" descr="crime-fc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1"/>
            <a:ext cx="74676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EA819-F97E-4803-9B83-1927DAA729A8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26629" name="Picture 5" descr="crime-fc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1"/>
            <a:ext cx="74676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2BCB59-946E-4B98-894B-072855E929FF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forward chaining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Sound and complete for first-order definite </a:t>
            </a:r>
            <a:r>
              <a:rPr lang="en-US" altLang="en-US" sz="2400" dirty="0" smtClean="0"/>
              <a:t>clauses</a:t>
            </a:r>
            <a:endParaRPr lang="en-US" altLang="en-US" sz="2400" dirty="0"/>
          </a:p>
          <a:p>
            <a:pPr lvl="4"/>
            <a:endParaRPr lang="en-US" altLang="en-US" sz="1600" dirty="0"/>
          </a:p>
          <a:p>
            <a:r>
              <a:rPr lang="en-US" altLang="en-US" sz="2400" dirty="0" err="1">
                <a:solidFill>
                  <a:schemeClr val="accent2"/>
                </a:solidFill>
              </a:rPr>
              <a:t>Datalog</a:t>
            </a:r>
            <a:r>
              <a:rPr lang="en-US" altLang="en-US" sz="2400" dirty="0"/>
              <a:t> = first-order definite clauses + </a:t>
            </a:r>
            <a:r>
              <a:rPr lang="en-US" altLang="en-US" sz="2400" dirty="0">
                <a:solidFill>
                  <a:srgbClr val="FF0000"/>
                </a:solidFill>
              </a:rPr>
              <a:t>no functions</a:t>
            </a:r>
          </a:p>
          <a:p>
            <a:r>
              <a:rPr lang="en-US" altLang="en-US" sz="2400" dirty="0"/>
              <a:t>FC terminates for </a:t>
            </a:r>
            <a:r>
              <a:rPr lang="en-US" altLang="en-US" sz="2400" dirty="0" err="1"/>
              <a:t>Datalog</a:t>
            </a:r>
            <a:r>
              <a:rPr lang="en-US" altLang="en-US" sz="2400" dirty="0"/>
              <a:t> in finite number of </a:t>
            </a:r>
            <a:r>
              <a:rPr lang="en-US" altLang="en-US" sz="2400" dirty="0" smtClean="0"/>
              <a:t>iterations</a:t>
            </a:r>
            <a:endParaRPr lang="en-US" altLang="en-US" sz="2400" dirty="0"/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May not terminate in general if </a:t>
            </a:r>
            <a:r>
              <a:rPr lang="el-GR" altLang="en-US" sz="2400" dirty="0">
                <a:cs typeface="Arial" panose="020B0604020202020204" pitchFamily="34" charset="0"/>
              </a:rPr>
              <a:t>α</a:t>
            </a:r>
            <a:r>
              <a:rPr lang="en-US" altLang="en-US" sz="2400" dirty="0"/>
              <a:t> is not </a:t>
            </a:r>
            <a:r>
              <a:rPr lang="en-US" altLang="en-US" sz="2400" dirty="0" smtClean="0"/>
              <a:t>entailed</a:t>
            </a:r>
            <a:endParaRPr lang="en-US" altLang="en-US" sz="2400" dirty="0"/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This is unavoidable: entailment with definite clauses is </a:t>
            </a:r>
            <a:r>
              <a:rPr lang="en-US" altLang="en-US" sz="2400" dirty="0" err="1" smtClean="0"/>
              <a:t>semidecidable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830A1F-52D4-49ED-8B0E-43202D509C77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 of forward chaining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Incremental forward chaining: no need to match a rule on iteration </a:t>
            </a:r>
            <a:r>
              <a:rPr lang="en-US" altLang="en-US" sz="2400" i="1" dirty="0"/>
              <a:t>k </a:t>
            </a:r>
            <a:r>
              <a:rPr lang="en-US" altLang="en-US" sz="2400" dirty="0"/>
              <a:t>if a premise wasn't added on iteration </a:t>
            </a:r>
            <a:r>
              <a:rPr lang="en-US" altLang="en-US" sz="2400" i="1" dirty="0"/>
              <a:t>k-1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match each rule whose premise contains a newly added positive literal
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Matching itself can be expensive: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Database indexing</a:t>
            </a:r>
            <a:r>
              <a:rPr lang="en-US" altLang="en-US" sz="2400" dirty="0"/>
              <a:t> allows O(1) retrieval of known facts
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query </a:t>
            </a:r>
            <a:r>
              <a:rPr lang="en-US" altLang="en-US" sz="2000" i="1" dirty="0"/>
              <a:t>Missile(x) </a:t>
            </a:r>
            <a:r>
              <a:rPr lang="en-US" altLang="en-US" sz="2000" dirty="0"/>
              <a:t>retrieves </a:t>
            </a:r>
            <a:r>
              <a:rPr lang="en-US" altLang="en-US" sz="2000" i="1" dirty="0"/>
              <a:t>Missile(M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Forward chaining is widely used in </a:t>
            </a:r>
            <a:r>
              <a:rPr lang="en-US" altLang="en-US" sz="2400" dirty="0">
                <a:solidFill>
                  <a:schemeClr val="accent2"/>
                </a:solidFill>
              </a:rPr>
              <a:t>deductive databases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2B7C0-4685-4547-B8BE-BD8EEB26DB1D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matching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6765" y="4595907"/>
            <a:ext cx="8229600" cy="1554163"/>
          </a:xfrm>
        </p:spPr>
        <p:txBody>
          <a:bodyPr/>
          <a:lstStyle/>
          <a:p>
            <a:r>
              <a:rPr lang="en-US" altLang="en-US" sz="2800" i="1" dirty="0"/>
              <a:t>Colorable</a:t>
            </a:r>
            <a:r>
              <a:rPr lang="en-US" altLang="en-US" sz="2800" dirty="0"/>
              <a:t>() is inferred </a:t>
            </a:r>
            <a:r>
              <a:rPr lang="en-US" altLang="en-US" sz="2800" dirty="0" err="1"/>
              <a:t>iff</a:t>
            </a:r>
            <a:r>
              <a:rPr lang="en-US" altLang="en-US" sz="2800" dirty="0"/>
              <a:t> the CSP has a solution</a:t>
            </a:r>
          </a:p>
          <a:p>
            <a:r>
              <a:rPr lang="en-US" altLang="en-US" sz="2800" dirty="0"/>
              <a:t>CSPs include 3SAT as a special case, hence matching is </a:t>
            </a:r>
            <a:r>
              <a:rPr lang="en-US" altLang="en-US" sz="2800" dirty="0" smtClean="0"/>
              <a:t>NP-hard</a:t>
            </a:r>
            <a:endParaRPr lang="en-US" altLang="en-US" sz="2800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1864" y="1595486"/>
            <a:ext cx="4800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 dirty="0"/>
              <a:t>Diff(</a:t>
            </a:r>
            <a:r>
              <a:rPr lang="en-US" altLang="en-US" sz="2000" i="1" dirty="0" err="1"/>
              <a:t>wa,nt</a:t>
            </a:r>
            <a:r>
              <a:rPr lang="en-US" altLang="en-US" sz="2000" i="1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Diff(</a:t>
            </a:r>
            <a:r>
              <a:rPr lang="en-US" altLang="en-US" sz="2000" i="1" dirty="0" err="1"/>
              <a:t>wa,sa</a:t>
            </a:r>
            <a:r>
              <a:rPr lang="en-US" altLang="en-US" sz="2000" i="1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Diff(</a:t>
            </a:r>
            <a:r>
              <a:rPr lang="en-US" altLang="en-US" sz="2000" i="1" dirty="0" err="1"/>
              <a:t>nt,q</a:t>
            </a:r>
            <a:r>
              <a:rPr lang="en-US" altLang="en-US" sz="2000" i="1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Diff(</a:t>
            </a:r>
            <a:r>
              <a:rPr lang="en-US" altLang="en-US" sz="2000" i="1" dirty="0" err="1"/>
              <a:t>nt,sa</a:t>
            </a:r>
            <a:r>
              <a:rPr lang="en-US" altLang="en-US" sz="2000" i="1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Diff(</a:t>
            </a:r>
            <a:r>
              <a:rPr lang="en-US" altLang="en-US" sz="2000" i="1" dirty="0" err="1"/>
              <a:t>q,nsw</a:t>
            </a:r>
            <a:r>
              <a:rPr lang="en-US" altLang="en-US" sz="2000" i="1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Diff(</a:t>
            </a:r>
            <a:r>
              <a:rPr lang="en-US" altLang="en-US" sz="2000" i="1" dirty="0" err="1"/>
              <a:t>q,sa</a:t>
            </a:r>
            <a:r>
              <a:rPr lang="en-US" altLang="en-US" sz="2000" i="1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</a:t>
            </a:r>
            <a:r>
              <a:rPr lang="en-US" altLang="en-US" sz="2000" i="1" dirty="0"/>
              <a:t>Diff(</a:t>
            </a:r>
            <a:r>
              <a:rPr lang="en-US" altLang="en-US" sz="2000" i="1" dirty="0" err="1"/>
              <a:t>nsw,v</a:t>
            </a:r>
            <a:r>
              <a:rPr lang="en-US" altLang="en-US" sz="2000" i="1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Diff(</a:t>
            </a:r>
            <a:r>
              <a:rPr lang="en-US" altLang="en-US" sz="2000" i="1" dirty="0" err="1"/>
              <a:t>nsw,sa</a:t>
            </a:r>
            <a:r>
              <a:rPr lang="en-US" altLang="en-US" sz="2000" i="1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i="1" dirty="0"/>
              <a:t>Diff(</a:t>
            </a:r>
            <a:r>
              <a:rPr lang="en-US" altLang="en-US" sz="2000" i="1" dirty="0" err="1"/>
              <a:t>v,sa</a:t>
            </a:r>
            <a:r>
              <a:rPr lang="en-US" altLang="en-US" sz="2000" i="1" dirty="0"/>
              <a:t>) </a:t>
            </a:r>
            <a:r>
              <a:rPr lang="en-US" altLang="en-US" sz="2000" i="1" dirty="0">
                <a:sym typeface="Symbol" panose="05050102010706020507" pitchFamily="18" charset="2"/>
              </a:rPr>
              <a:t> </a:t>
            </a:r>
            <a:r>
              <a:rPr lang="en-US" altLang="en-US" sz="2000" i="1" dirty="0"/>
              <a:t>Colorable()</a:t>
            </a:r>
          </a:p>
          <a:p>
            <a:endParaRPr lang="en-US" altLang="en-US" sz="2000" i="1" dirty="0"/>
          </a:p>
          <a:p>
            <a:r>
              <a:rPr lang="en-US" altLang="en-US" sz="2000" i="1" dirty="0"/>
              <a:t>Diff(</a:t>
            </a:r>
            <a:r>
              <a:rPr lang="en-US" altLang="en-US" sz="2000" i="1" dirty="0" err="1"/>
              <a:t>Red,Blue</a:t>
            </a:r>
            <a:r>
              <a:rPr lang="en-US" altLang="en-US" sz="2000" i="1" dirty="0"/>
              <a:t>) 	  Diff (</a:t>
            </a:r>
            <a:r>
              <a:rPr lang="en-US" altLang="en-US" sz="2000" i="1" dirty="0" err="1"/>
              <a:t>Red,Green</a:t>
            </a:r>
            <a:r>
              <a:rPr lang="en-US" altLang="en-US" sz="2000" i="1" dirty="0"/>
              <a:t>) Diff(</a:t>
            </a:r>
            <a:r>
              <a:rPr lang="en-US" altLang="en-US" sz="2000" i="1" dirty="0" err="1"/>
              <a:t>Green,Red</a:t>
            </a:r>
            <a:r>
              <a:rPr lang="en-US" altLang="en-US" sz="2000" i="1" dirty="0"/>
              <a:t>)  Diff(</a:t>
            </a:r>
            <a:r>
              <a:rPr lang="en-US" altLang="en-US" sz="2000" i="1" dirty="0" err="1"/>
              <a:t>Green,Blue</a:t>
            </a:r>
            <a:r>
              <a:rPr lang="en-US" altLang="en-US" sz="2000" i="1" dirty="0"/>
              <a:t>) Diff(</a:t>
            </a:r>
            <a:r>
              <a:rPr lang="en-US" altLang="en-US" sz="2000" i="1" dirty="0" err="1"/>
              <a:t>Blue,Red</a:t>
            </a:r>
            <a:r>
              <a:rPr lang="en-US" altLang="en-US" sz="2000" i="1" dirty="0"/>
              <a:t>) 	  Diff(</a:t>
            </a:r>
            <a:r>
              <a:rPr lang="en-US" altLang="en-US" sz="2000" i="1" dirty="0" err="1"/>
              <a:t>Blue,Green</a:t>
            </a:r>
            <a:r>
              <a:rPr lang="en-US" altLang="en-US" sz="2000" i="1" dirty="0"/>
              <a:t>)</a:t>
            </a:r>
          </a:p>
        </p:txBody>
      </p:sp>
      <p:pic>
        <p:nvPicPr>
          <p:cNvPr id="29701" name="Picture 5" descr="australia-c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" y="1284337"/>
            <a:ext cx="36766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025349-05FE-4D24-BFD3-F26D62883617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9067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SUBST(COMPOSE(</a:t>
            </a:r>
            <a:r>
              <a:rPr lang="el-GR" altLang="en-US" sz="2800" dirty="0">
                <a:cs typeface="Arial" panose="020B0604020202020204" pitchFamily="34" charset="0"/>
              </a:rPr>
              <a:t>θ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l-GR" altLang="en-US" sz="2800" dirty="0">
                <a:cs typeface="Arial" panose="020B0604020202020204" pitchFamily="34" charset="0"/>
              </a:rPr>
              <a:t>θ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), p) = SUBST(</a:t>
            </a:r>
            <a:r>
              <a:rPr lang="el-GR" altLang="en-US" sz="2800" dirty="0">
                <a:cs typeface="Arial" panose="020B0604020202020204" pitchFamily="34" charset="0"/>
              </a:rPr>
              <a:t>θ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SUBST(</a:t>
            </a:r>
            <a:r>
              <a:rPr lang="el-GR" altLang="en-US" sz="2800" dirty="0">
                <a:cs typeface="Arial" panose="020B0604020202020204" pitchFamily="34" charset="0"/>
              </a:rPr>
              <a:t>θ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dirty="0"/>
              <a:t>, p))
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7083" r="8984" b="27083"/>
          <a:stretch>
            <a:fillRect/>
          </a:stretch>
        </p:blipFill>
        <p:spPr bwMode="auto">
          <a:xfrm>
            <a:off x="1524000" y="1600200"/>
            <a:ext cx="7239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8006C-DE1F-46D1-9630-91A052B7ABE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37892" name="Picture 4" descr="crime-b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1"/>
            <a:ext cx="6781800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4EB384-2CFC-489B-A7BC-0F9CC853878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instantiation (UI)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Every instantiation of a universally quantified sentence is entailed by it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algn="ctr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i="1" dirty="0"/>
              <a:t>v</a:t>
            </a:r>
            <a:r>
              <a:rPr lang="en-US" altLang="en-US" sz="1800" dirty="0"/>
              <a:t> </a:t>
            </a:r>
            <a:r>
              <a:rPr lang="el-GR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en-US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altLang="en-US" sz="18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800" dirty="0" err="1"/>
              <a:t>Subst</a:t>
            </a:r>
            <a:r>
              <a:rPr lang="en-US" altLang="en-US" sz="1800" dirty="0"/>
              <a:t>({v/g}, </a:t>
            </a:r>
            <a:r>
              <a:rPr lang="el-GR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en-US" altLang="en-US" sz="1800" dirty="0"/>
              <a:t>)</a:t>
            </a:r>
            <a:r>
              <a:rPr lang="en-US" altLang="en-US" sz="2800" dirty="0"/>
              <a:t>
</a:t>
            </a:r>
          </a:p>
          <a:p>
            <a:pPr>
              <a:buFontTx/>
              <a:buNone/>
            </a:pPr>
            <a:r>
              <a:rPr lang="en-US" altLang="en-US" sz="2000" dirty="0"/>
              <a:t>	for any variable </a:t>
            </a:r>
            <a:r>
              <a:rPr lang="en-US" altLang="en-US" sz="2000" i="1" dirty="0"/>
              <a:t>v</a:t>
            </a:r>
            <a:r>
              <a:rPr lang="en-US" altLang="en-US" sz="2000" dirty="0"/>
              <a:t> and ground term </a:t>
            </a:r>
            <a:r>
              <a:rPr lang="en-US" altLang="en-US" sz="2000" i="1" dirty="0"/>
              <a:t>g</a:t>
            </a:r>
            <a:r>
              <a:rPr lang="en-US" altLang="en-US" sz="2000" dirty="0"/>
              <a:t>
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2000" dirty="0"/>
              <a:t>E.g., </a:t>
            </a:r>
            <a:r>
              <a:rPr lang="en-US" altLang="en-US" sz="2000" dirty="0">
                <a:sym typeface="Symbol" panose="05050102010706020507" pitchFamily="18" charset="2"/>
              </a:rPr>
              <a:t></a:t>
            </a:r>
            <a:r>
              <a:rPr lang="en-US" altLang="en-US" sz="2000" dirty="0"/>
              <a:t>x </a:t>
            </a:r>
            <a:r>
              <a:rPr lang="en-US" altLang="en-US" sz="2000" i="1" dirty="0"/>
              <a:t>King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i="1" dirty="0"/>
              <a:t>Greedy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i="1" dirty="0"/>
              <a:t>Evil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yields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1800" i="1" dirty="0"/>
              <a:t>King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/>
              <a:t>Greedy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 </a:t>
            </a:r>
            <a:r>
              <a:rPr lang="en-US" altLang="en-US" sz="1800" i="1" dirty="0"/>
              <a:t>Evil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</a:t>
            </a:r>
          </a:p>
          <a:p>
            <a:pPr lvl="1">
              <a:buFontTx/>
              <a:buNone/>
            </a:pPr>
            <a:r>
              <a:rPr lang="en-US" altLang="en-US" sz="1800" i="1" dirty="0"/>
              <a:t>King</a:t>
            </a:r>
            <a:r>
              <a:rPr lang="en-US" altLang="en-US" sz="1800" dirty="0"/>
              <a:t>(</a:t>
            </a:r>
            <a:r>
              <a:rPr lang="en-US" altLang="en-US" sz="1800" i="1" dirty="0"/>
              <a:t>Richard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/>
              <a:t>Greedy</a:t>
            </a:r>
            <a:r>
              <a:rPr lang="en-US" altLang="en-US" sz="1800" dirty="0"/>
              <a:t>(</a:t>
            </a:r>
            <a:r>
              <a:rPr lang="en-US" altLang="en-US" sz="1800" i="1" dirty="0"/>
              <a:t>Richard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</a:t>
            </a:r>
            <a:r>
              <a:rPr lang="en-US" altLang="en-US" sz="1800" i="1" dirty="0"/>
              <a:t>Evil</a:t>
            </a:r>
            <a:r>
              <a:rPr lang="en-US" altLang="en-US" sz="1800" dirty="0"/>
              <a:t>(</a:t>
            </a:r>
            <a:r>
              <a:rPr lang="en-US" altLang="en-US" sz="1800" i="1" dirty="0"/>
              <a:t>Richard</a:t>
            </a:r>
            <a:r>
              <a:rPr lang="en-US" altLang="en-US" sz="1800" dirty="0"/>
              <a:t>)</a:t>
            </a:r>
          </a:p>
          <a:p>
            <a:pPr lvl="1">
              <a:buFontTx/>
              <a:buNone/>
            </a:pPr>
            <a:r>
              <a:rPr lang="en-US" altLang="en-US" sz="1800" i="1" dirty="0"/>
              <a:t>King</a:t>
            </a:r>
            <a:r>
              <a:rPr lang="en-US" altLang="en-US" sz="1800" dirty="0"/>
              <a:t>(</a:t>
            </a:r>
            <a:r>
              <a:rPr lang="en-US" altLang="en-US" sz="1800" i="1" dirty="0"/>
              <a:t>Father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/>
              <a:t>Greedy</a:t>
            </a:r>
            <a:r>
              <a:rPr lang="en-US" altLang="en-US" sz="1800" dirty="0"/>
              <a:t>(</a:t>
            </a:r>
            <a:r>
              <a:rPr lang="en-US" altLang="en-US" sz="1800" i="1" dirty="0"/>
              <a:t>Father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</a:t>
            </a:r>
            <a:r>
              <a:rPr lang="en-US" altLang="en-US" sz="1800" i="1" dirty="0"/>
              <a:t>Evil</a:t>
            </a:r>
            <a:r>
              <a:rPr lang="en-US" altLang="en-US" sz="1800" dirty="0"/>
              <a:t>(</a:t>
            </a:r>
            <a:r>
              <a:rPr lang="en-US" altLang="en-US" sz="1800" i="1" dirty="0"/>
              <a:t>Father</a:t>
            </a:r>
            <a:r>
              <a:rPr lang="en-US" altLang="en-US" sz="1800" dirty="0"/>
              <a:t>(</a:t>
            </a:r>
            <a:r>
              <a:rPr lang="en-US" altLang="en-US" sz="1800" i="1" dirty="0"/>
              <a:t>John</a:t>
            </a:r>
            <a:r>
              <a:rPr lang="en-US" altLang="en-US" sz="1800" dirty="0"/>
              <a:t>))</a:t>
            </a:r>
          </a:p>
          <a:p>
            <a:pPr lvl="1">
              <a:buFontTx/>
              <a:buNone/>
            </a:pPr>
            <a:r>
              <a:rPr lang="en-US" altLang="en-US" sz="1800" dirty="0"/>
              <a:t>.</a:t>
            </a:r>
          </a:p>
          <a:p>
            <a:pPr lvl="1">
              <a:buFontTx/>
              <a:buNone/>
            </a:pPr>
            <a:r>
              <a:rPr lang="en-US" altLang="en-US" sz="1800" dirty="0"/>
              <a:t>.</a:t>
            </a:r>
          </a:p>
          <a:p>
            <a:pPr lvl="1">
              <a:buFontTx/>
              <a:buNone/>
            </a:pPr>
            <a:r>
              <a:rPr lang="en-US" altLang="en-US" sz="1800" dirty="0"/>
              <a:t>.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4305300" y="24208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8F5C4-B669-4D2F-94AC-752F12611A05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2229" name="Picture 5" descr="crime-bc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AE045C-DF3F-4E65-865D-910E2573EF33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3253" name="Picture 5" descr="crime-bc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68813-12FF-4498-91FA-B1E8C61BDB6C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4277" name="Picture 5" descr="crime-bc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F4F979-8F9F-499E-B1DF-8F960A874D5E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5299" name="Picture 3" descr="crime-b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1"/>
            <a:ext cx="6781800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1" name="Picture 5" descr="crime-bc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45D29-9B5D-433D-88F1-CA973EA5861C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 descr="crime-bc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D9D34-B81D-49A2-A72D-2815836EAAF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 descr="crime-bc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DF9F6-5916-44D3-ABB3-C4D4DF67ADFE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8373" name="Picture 5" descr="crime-bc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E84D5-0F0A-4AAF-8526-305DBBB8D10A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backward chaining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Depth-first recursive proof search: space is linear in size of </a:t>
            </a:r>
            <a:r>
              <a:rPr lang="en-US" altLang="en-US" sz="2800" dirty="0" smtClean="0"/>
              <a:t>proof</a:t>
            </a:r>
            <a:endParaRPr lang="en-US" altLang="en-US" sz="2800" dirty="0"/>
          </a:p>
          <a:p>
            <a:r>
              <a:rPr lang="en-US" altLang="en-US" sz="2800" dirty="0"/>
              <a:t>Incomplete due to infinite </a:t>
            </a:r>
            <a:r>
              <a:rPr lang="en-US" altLang="en-US" sz="2800" dirty="0" smtClean="0"/>
              <a:t>loops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fix by checking current goal against every goal on </a:t>
            </a:r>
            <a:r>
              <a:rPr lang="en-US" altLang="en-US" sz="2400" dirty="0" smtClean="0"/>
              <a:t>stack</a:t>
            </a:r>
            <a:endParaRPr lang="en-US" altLang="en-US" sz="2400" dirty="0"/>
          </a:p>
          <a:p>
            <a:r>
              <a:rPr lang="en-US" altLang="en-US" sz="2800" dirty="0"/>
              <a:t>Inefficient due to repeated </a:t>
            </a:r>
            <a:r>
              <a:rPr lang="en-US" altLang="en-US" sz="2800" dirty="0" err="1"/>
              <a:t>subgoals</a:t>
            </a:r>
            <a:r>
              <a:rPr lang="en-US" altLang="en-US" sz="2800" dirty="0"/>
              <a:t> (both success and failure)</a:t>
            </a:r>
          </a:p>
          <a:p>
            <a:pPr marL="45720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fix using caching of previous results (extra space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800" dirty="0"/>
              <a:t>Widely used for </a:t>
            </a:r>
            <a:r>
              <a:rPr lang="en-US" altLang="en-US" sz="2800" dirty="0">
                <a:solidFill>
                  <a:schemeClr val="accent2"/>
                </a:solidFill>
              </a:rPr>
              <a:t>logic programming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88989-C9E6-45B9-9989-9F2FB3842B08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programming: Prolog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Algorithm = Logic + </a:t>
            </a:r>
            <a:r>
              <a:rPr lang="en-US" altLang="en-US" sz="1800" dirty="0" smtClean="0"/>
              <a:t>Control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Basis: backward chaining with Horn clauses + bells &amp; whistles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Widely used in Europe, Japan (basis of 5th Generation project)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Compilation techniques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60 million LIPS
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Program = set of clauses = </a:t>
            </a:r>
            <a:r>
              <a:rPr lang="en-US" altLang="en-US" sz="1800" dirty="0">
                <a:latin typeface="Courier New" panose="02070309020205020404" pitchFamily="49" charset="0"/>
              </a:rPr>
              <a:t>head :- literal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1</a:t>
            </a:r>
            <a:r>
              <a:rPr lang="en-US" altLang="en-US" sz="1800" dirty="0">
                <a:latin typeface="Courier New" panose="02070309020205020404" pitchFamily="49" charset="0"/>
              </a:rPr>
              <a:t>, … </a:t>
            </a:r>
            <a:r>
              <a:rPr lang="en-US" altLang="en-US" sz="1800" dirty="0" err="1">
                <a:latin typeface="Courier New" panose="02070309020205020404" pitchFamily="49" charset="0"/>
              </a:rPr>
              <a:t>literal</a:t>
            </a:r>
            <a:r>
              <a:rPr lang="en-US" altLang="en-US" sz="1800" baseline="-25000" dirty="0" err="1">
                <a:latin typeface="Courier New" panose="02070309020205020404" pitchFamily="49" charset="0"/>
              </a:rPr>
              <a:t>n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criminal(X) :- </a:t>
            </a:r>
            <a:r>
              <a:rPr lang="en-US" altLang="en-US" sz="1600" dirty="0" err="1">
                <a:latin typeface="Courier New" panose="02070309020205020404" pitchFamily="49" charset="0"/>
              </a:rPr>
              <a:t>american</a:t>
            </a:r>
            <a:r>
              <a:rPr lang="en-US" altLang="en-US" sz="1600" dirty="0">
                <a:latin typeface="Courier New" panose="02070309020205020404" pitchFamily="49" charset="0"/>
              </a:rPr>
              <a:t>(X), weapon(Y), sells(X,Y,Z), hostile(Z).
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Depth-first, left-to-right backward chaining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Built-in predicates for arithmetic etc., e.g., </a:t>
            </a:r>
            <a:r>
              <a:rPr lang="en-US" altLang="en-US" sz="1800" dirty="0">
                <a:latin typeface="Courier New" panose="02070309020205020404" pitchFamily="49" charset="0"/>
              </a:rPr>
              <a:t>X is Y*Z+3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Built-in predicates that have side effects (e.g., input and output </a:t>
            </a:r>
            <a:endParaRPr lang="en-US" altLang="en-US" sz="18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predicates, assert/retract predicates)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Closed-world assumption ("negation as failure")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e.g., given </a:t>
            </a:r>
            <a:r>
              <a:rPr lang="en-US" altLang="en-US" sz="1600" dirty="0">
                <a:latin typeface="Courier New" panose="02070309020205020404" pitchFamily="49" charset="0"/>
              </a:rPr>
              <a:t>alive(X) :- not dead(X).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alive(joe)</a:t>
            </a:r>
            <a:r>
              <a:rPr lang="en-US" altLang="en-US" sz="1600" dirty="0"/>
              <a:t> succeeds if </a:t>
            </a:r>
            <a:r>
              <a:rPr lang="en-US" altLang="en-US" sz="1600" dirty="0">
                <a:latin typeface="Courier New" panose="02070309020205020404" pitchFamily="49" charset="0"/>
              </a:rPr>
              <a:t>dead(joe)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fails</a:t>
            </a:r>
            <a:endParaRPr lang="en-US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2E0CD0-F6D3-4898-A281-E0FB71979D4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Prolog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Appending two lists to produce a third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append([],Y,Y).                        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append([X|L],Y,[X|Z]) :- append(L,Y,Z). 
</a:t>
            </a:r>
          </a:p>
          <a:p>
            <a:pPr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query:   	</a:t>
            </a:r>
            <a:r>
              <a:rPr lang="en-US" altLang="en-US" sz="2000" dirty="0">
                <a:latin typeface="Courier New" panose="02070309020205020404" pitchFamily="49" charset="0"/>
              </a:rPr>
              <a:t>append(A,B,[1,2]) ?</a:t>
            </a:r>
            <a:r>
              <a:rPr lang="en-US" altLang="en-US" sz="2000" dirty="0"/>
              <a:t>            </a:t>
            </a:r>
          </a:p>
          <a:p>
            <a:endParaRPr lang="en-US" altLang="en-US" sz="2000" dirty="0"/>
          </a:p>
          <a:p>
            <a:r>
              <a:rPr lang="en-US" altLang="en-US" sz="2000" dirty="0"/>
              <a:t>answers: 	</a:t>
            </a:r>
            <a:r>
              <a:rPr lang="en-US" altLang="en-US" sz="2000" dirty="0">
                <a:latin typeface="Courier New" panose="02070309020205020404" pitchFamily="49" charset="0"/>
              </a:rPr>
              <a:t>A=[]    B=[</a:t>
            </a:r>
            <a:r>
              <a:rPr lang="en-US" altLang="en-US" sz="2000" dirty="0" smtClean="0">
                <a:latin typeface="Courier New" panose="02070309020205020404" pitchFamily="49" charset="0"/>
              </a:rPr>
              <a:t>1,2]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	A=[1]   B=[2]
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	A=[1,2] B=[]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E6BBD-6176-42B1-80B4-A9EE74B97AC0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Existential instantiation (EI)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For any sentence </a:t>
            </a:r>
            <a:r>
              <a:rPr lang="el-GR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en-US" altLang="en-US" sz="2800" dirty="0"/>
              <a:t>, variable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and constant symbol </a:t>
            </a:r>
            <a:r>
              <a:rPr lang="en-US" altLang="en-US" sz="2800" i="1" dirty="0"/>
              <a:t>k </a:t>
            </a:r>
            <a:r>
              <a:rPr lang="en-US" altLang="en-US" sz="2800" dirty="0"/>
              <a:t>that does </a:t>
            </a:r>
            <a:r>
              <a:rPr lang="en-US" altLang="en-US" sz="2800" dirty="0">
                <a:solidFill>
                  <a:srgbClr val="FF0000"/>
                </a:solidFill>
              </a:rPr>
              <a:t>not</a:t>
            </a:r>
            <a:r>
              <a:rPr lang="en-US" altLang="en-US" sz="2800" dirty="0"/>
              <a:t> appear elsewhere in the knowledge base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i="1" dirty="0"/>
              <a:t>v</a:t>
            </a:r>
            <a:r>
              <a:rPr lang="en-US" altLang="en-US" sz="2400" dirty="0"/>
              <a:t> 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endParaRPr lang="en-US" alt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400" dirty="0" err="1"/>
              <a:t>Subst</a:t>
            </a:r>
            <a:r>
              <a:rPr lang="en-US" altLang="en-US" sz="2400" dirty="0"/>
              <a:t>({v/k}, 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en-US" altLang="en-US" sz="2400" dirty="0"/>
              <a:t>)
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E.g., </a:t>
            </a:r>
            <a:r>
              <a:rPr lang="el-GR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800" i="1" dirty="0"/>
              <a:t>x</a:t>
            </a:r>
            <a:r>
              <a:rPr lang="en-US" altLang="en-US" sz="2800" dirty="0"/>
              <a:t> </a:t>
            </a:r>
            <a:r>
              <a:rPr lang="en-US" altLang="en-US" sz="2800" i="1" dirty="0"/>
              <a:t>Crown</a:t>
            </a:r>
            <a:r>
              <a:rPr lang="en-US" altLang="en-US" sz="2800" dirty="0"/>
              <a:t>(</a:t>
            </a:r>
            <a:r>
              <a:rPr lang="en-US" altLang="en-US" sz="2800" i="1" dirty="0"/>
              <a:t>x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OnHead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x,John</a:t>
            </a:r>
            <a:r>
              <a:rPr lang="en-US" altLang="en-US" sz="2800" dirty="0"/>
              <a:t>) yields: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800" i="1" dirty="0"/>
              <a:t>Crown</a:t>
            </a:r>
            <a:r>
              <a:rPr lang="en-US" altLang="en-US" sz="2800" dirty="0"/>
              <a:t>(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OnHead</a:t>
            </a:r>
            <a:r>
              <a:rPr lang="en-US" altLang="en-US" sz="2800" dirty="0"/>
              <a:t>(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,John</a:t>
            </a:r>
            <a:r>
              <a:rPr lang="en-US" altLang="en-US" sz="2800" dirty="0"/>
              <a:t>)
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provided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1</a:t>
            </a:r>
            <a:r>
              <a:rPr lang="en-US" altLang="en-US" sz="2800" dirty="0"/>
              <a:t> is a new constant symbol, called a </a:t>
            </a:r>
            <a:r>
              <a:rPr lang="en-US" altLang="en-US" sz="2800" dirty="0" err="1">
                <a:solidFill>
                  <a:schemeClr val="accent2"/>
                </a:solidFill>
              </a:rPr>
              <a:t>Skolem</a:t>
            </a:r>
            <a:r>
              <a:rPr lang="en-US" altLang="en-US" sz="2800" dirty="0">
                <a:solidFill>
                  <a:schemeClr val="accent2"/>
                </a:solidFill>
              </a:rPr>
              <a:t> constant</a:t>
            </a:r>
            <a:r>
              <a:rPr lang="en-US" altLang="en-US" sz="2800" dirty="0"/>
              <a:t>
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935760" y="270892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688F31-C112-4502-8F5E-FBD53EA8DBC1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Resolution: brief 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Full first-order version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panose="020B0604020202020204" pitchFamily="34" charset="0"/>
              </a:rPr>
              <a:t>···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,         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panose="020B0604020202020204" pitchFamily="34" charset="0"/>
              </a:rPr>
              <a:t>···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/>
              <a:t>(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panose="020B0604020202020204" pitchFamily="34" charset="0"/>
              </a:rPr>
              <a:t>···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i+1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panose="020B0604020202020204" pitchFamily="34" charset="0"/>
              </a:rPr>
              <a:t>···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panose="020B0604020202020204" pitchFamily="34" charset="0"/>
              </a:rPr>
              <a:t>···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panose="020B0604020202020204" pitchFamily="34" charset="0"/>
              </a:rPr>
              <a:t>···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where </a:t>
            </a:r>
            <a:r>
              <a:rPr lang="en-US" altLang="en-US" sz="2000" dirty="0">
                <a:latin typeface="Courier New" panose="02070309020205020404" pitchFamily="49" charset="0"/>
              </a:rPr>
              <a:t>Unify</a:t>
            </a:r>
            <a:r>
              <a:rPr lang="en-US" altLang="en-US" sz="2000" dirty="0"/>
              <a:t>(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,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) =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>
                <a:cs typeface="Arial" panose="020B0604020202020204" pitchFamily="34" charset="0"/>
              </a:rPr>
              <a:t>.</a:t>
            </a:r>
            <a:r>
              <a:rPr lang="en-US" altLang="en-US" sz="2000" dirty="0"/>
              <a:t>
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 two clauses are assumed to be standardized apart so that they share no variables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For example</a:t>
            </a:r>
            <a:r>
              <a:rPr lang="en-US" altLang="en-US" sz="2000" dirty="0" smtClean="0"/>
              <a:t>,</a:t>
            </a:r>
            <a:endParaRPr lang="en-US" altLang="en-US" sz="20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Rich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i="1" dirty="0"/>
              <a:t>Unhappy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            </a:t>
            </a:r>
            <a:r>
              <a:rPr lang="en-US" altLang="en-US" sz="2000" i="1" dirty="0"/>
              <a:t>Rich</a:t>
            </a:r>
            <a:r>
              <a:rPr lang="en-US" altLang="en-US" sz="2000" dirty="0"/>
              <a:t>(</a:t>
            </a:r>
            <a:r>
              <a:rPr lang="en-US" altLang="en-US" sz="2000" i="1" dirty="0"/>
              <a:t>Ken</a:t>
            </a:r>
            <a:r>
              <a:rPr lang="en-US" altLang="en-US" sz="2000" dirty="0"/>
              <a:t>)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2000" i="1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i="1" dirty="0" smtClean="0"/>
              <a:t>Unhappy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Ken</a:t>
            </a:r>
            <a:r>
              <a:rPr lang="en-US" altLang="en-US" sz="2000" dirty="0"/>
              <a:t>)
</a:t>
            </a:r>
            <a:r>
              <a:rPr lang="en-US" altLang="en-US" sz="2000" dirty="0" smtClean="0"/>
              <a:t>with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= {x/Ken}
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Apply resolution steps to CNF(KB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l-GR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en-US" altLang="en-US" sz="2000" dirty="0"/>
              <a:t>); complete for </a:t>
            </a:r>
            <a:r>
              <a:rPr lang="en-US" altLang="en-US" sz="2000" dirty="0" smtClean="0"/>
              <a:t>FOL</a:t>
            </a:r>
            <a:endParaRPr lang="en-US" altLang="en-US" sz="2000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647728" y="407707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775520" y="2204864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29ED5-F151-4182-9D0F-FF26B8F72B41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to CNF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Everyone who loves all animals is loved by someone: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[</a:t>
            </a: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y </a:t>
            </a:r>
            <a:r>
              <a:rPr lang="en-US" altLang="en-US" sz="2400" i="1" dirty="0"/>
              <a:t>Animal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x,y</a:t>
            </a:r>
            <a:r>
              <a:rPr lang="en-US" altLang="en-US" sz="2400" dirty="0"/>
              <a:t>)]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[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y 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y,x</a:t>
            </a:r>
            <a:r>
              <a:rPr lang="en-US" altLang="en-US" sz="2400" dirty="0"/>
              <a:t>)]
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1. Eliminate </a:t>
            </a:r>
            <a:r>
              <a:rPr lang="en-US" altLang="en-US" sz="2800" dirty="0" err="1"/>
              <a:t>biconditionals</a:t>
            </a:r>
            <a:r>
              <a:rPr lang="en-US" altLang="en-US" sz="2800" dirty="0"/>
              <a:t> and </a:t>
            </a:r>
            <a:r>
              <a:rPr lang="en-US" altLang="en-US" sz="2800" dirty="0" smtClean="0"/>
              <a:t>implications</a:t>
            </a:r>
            <a:endParaRPr lang="en-US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[</a:t>
            </a:r>
            <a:r>
              <a:rPr lang="en-US" altLang="en-US" sz="2400" dirty="0">
                <a:sym typeface="Symbol" panose="05050102010706020507" pitchFamily="18" charset="2"/>
              </a:rPr>
              <a:t></a:t>
            </a:r>
            <a:r>
              <a:rPr lang="en-US" altLang="en-US" sz="2400" dirty="0"/>
              <a:t>y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i="1" dirty="0"/>
              <a:t>Animal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x,y</a:t>
            </a:r>
            <a:r>
              <a:rPr lang="en-US" altLang="en-US" sz="2400" dirty="0"/>
              <a:t>)]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[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400" dirty="0"/>
              <a:t> 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y,x</a:t>
            </a:r>
            <a:r>
              <a:rPr lang="en-US" altLang="en-US" sz="2400" dirty="0"/>
              <a:t>)]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2. Move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 inwards: </a:t>
            </a:r>
            <a:r>
              <a:rPr lang="en-US" altLang="en-US" sz="2800" dirty="0">
                <a:sym typeface="Symbol" panose="05050102010706020507" pitchFamily="18" charset="2"/>
              </a:rPr>
              <a:t></a:t>
            </a:r>
            <a:r>
              <a:rPr lang="en-US" altLang="en-US" sz="2800" dirty="0"/>
              <a:t>x p </a:t>
            </a:r>
            <a:r>
              <a:rPr lang="en-US" altLang="en-US" sz="2800" dirty="0">
                <a:cs typeface="Arial" panose="020B0604020202020204" pitchFamily="34" charset="0"/>
              </a:rPr>
              <a:t>≡</a:t>
            </a:r>
            <a:r>
              <a:rPr lang="en-US" altLang="en-US" sz="2800" dirty="0"/>
              <a:t> </a:t>
            </a:r>
            <a:r>
              <a:rPr lang="el-GR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x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/>
              <a:t>p,  </a:t>
            </a:r>
            <a:r>
              <a:rPr lang="en-US" altLang="en-US" sz="2800" dirty="0">
                <a:sym typeface="Symbol" panose="05050102010706020507" pitchFamily="18" charset="2"/>
              </a:rPr>
              <a:t> </a:t>
            </a:r>
            <a:r>
              <a:rPr lang="el-GR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x p </a:t>
            </a:r>
            <a:r>
              <a:rPr lang="en-US" altLang="en-US" sz="2800" dirty="0">
                <a:cs typeface="Arial" panose="020B0604020202020204" pitchFamily="34" charset="0"/>
              </a:rPr>
              <a:t>≡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</a:t>
            </a:r>
            <a:r>
              <a:rPr lang="en-US" altLang="en-US" sz="2800" dirty="0"/>
              <a:t>x </a:t>
            </a:r>
            <a:r>
              <a:rPr lang="en-US" altLang="en-US" sz="2800" dirty="0">
                <a:sym typeface="Symbol" panose="05050102010706020507" pitchFamily="18" charset="2"/>
              </a:rPr>
              <a:t></a:t>
            </a:r>
            <a:r>
              <a:rPr lang="en-US" altLang="en-US" sz="2800" dirty="0" smtClean="0"/>
              <a:t>p</a:t>
            </a:r>
            <a:endParaRPr lang="en-US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[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y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i="1" dirty="0"/>
              <a:t>Animal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x,y</a:t>
            </a:r>
            <a:r>
              <a:rPr lang="en-US" altLang="en-US" sz="2400" dirty="0"/>
              <a:t>))]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[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y 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y,x</a:t>
            </a:r>
            <a:r>
              <a:rPr lang="en-US" altLang="en-US" sz="2400" dirty="0"/>
              <a:t>)]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[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y </a:t>
            </a:r>
            <a:r>
              <a:rPr lang="en-US" altLang="en-US" sz="2400" dirty="0">
                <a:sym typeface="Symbol" panose="05050102010706020507" pitchFamily="18" charset="2"/>
              </a:rPr>
              <a:t></a:t>
            </a:r>
            <a:r>
              <a:rPr lang="en-US" altLang="en-US" sz="2400" i="1" dirty="0"/>
              <a:t>Animal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x,y</a:t>
            </a:r>
            <a:r>
              <a:rPr lang="en-US" altLang="en-US" sz="2400" dirty="0"/>
              <a:t>)]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[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y 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y,x</a:t>
            </a:r>
            <a:r>
              <a:rPr lang="en-US" altLang="en-US" sz="2400" dirty="0"/>
              <a:t>)]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x [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y </a:t>
            </a:r>
            <a:r>
              <a:rPr lang="en-US" altLang="en-US" sz="2400" i="1" dirty="0"/>
              <a:t>Animal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x,y</a:t>
            </a:r>
            <a:r>
              <a:rPr lang="en-US" altLang="en-US" sz="2400" dirty="0"/>
              <a:t>)]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[</a:t>
            </a:r>
            <a:r>
              <a:rPr lang="el-GR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y </a:t>
            </a:r>
            <a:r>
              <a:rPr lang="en-US" altLang="en-US" sz="2400" i="1" dirty="0"/>
              <a:t>Loves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y,x</a:t>
            </a:r>
            <a:r>
              <a:rPr lang="en-US" altLang="en-US" sz="2400" dirty="0"/>
              <a:t>)] 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A7BF11-8A7D-4358-83AD-D03CC670CFB3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to CNF contd.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altLang="en-US" sz="2000" dirty="0"/>
              <a:t>Standardize variables: each quantifier should use a different </a:t>
            </a:r>
            <a:r>
              <a:rPr lang="en-US" altLang="en-US" sz="2000" dirty="0" smtClean="0"/>
              <a:t>one</a:t>
            </a:r>
            <a:endParaRPr lang="en-US" altLang="en-US" sz="2000" dirty="0"/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[</a:t>
            </a:r>
            <a:r>
              <a:rPr lang="el-GR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y </a:t>
            </a:r>
            <a:r>
              <a:rPr lang="en-US" altLang="en-US" sz="1800" i="1" dirty="0"/>
              <a:t>Animal</a:t>
            </a:r>
            <a:r>
              <a:rPr lang="en-US" altLang="en-US" sz="1800" dirty="0"/>
              <a:t>(</a:t>
            </a:r>
            <a:r>
              <a:rPr lang="en-US" altLang="en-US" sz="1800" i="1" dirty="0"/>
              <a:t>y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x,y</a:t>
            </a:r>
            <a:r>
              <a:rPr lang="en-US" altLang="en-US" sz="1800" dirty="0"/>
              <a:t>)]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[</a:t>
            </a:r>
            <a:r>
              <a:rPr lang="el-GR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z 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z,x</a:t>
            </a:r>
            <a:r>
              <a:rPr lang="en-US" altLang="en-US" sz="1800" dirty="0"/>
              <a:t>)]</a:t>
            </a:r>
          </a:p>
          <a:p>
            <a:pPr marL="2209800" lvl="4" indent="-381000">
              <a:lnSpc>
                <a:spcPct val="80000"/>
              </a:lnSpc>
              <a:buNone/>
            </a:pPr>
            <a:r>
              <a:rPr lang="en-US" altLang="en-US" sz="1400" dirty="0"/>
              <a:t> 
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altLang="en-US" sz="2000" dirty="0" err="1"/>
              <a:t>Skolemize</a:t>
            </a:r>
            <a:r>
              <a:rPr lang="en-US" altLang="en-US" sz="2000" dirty="0"/>
              <a:t>: a more general form of existential instantiation.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/>
              <a:t>Each existential variable is replaced by a </a:t>
            </a:r>
            <a:r>
              <a:rPr lang="en-US" altLang="en-US" sz="1800" dirty="0" err="1">
                <a:solidFill>
                  <a:schemeClr val="accent2"/>
                </a:solidFill>
              </a:rPr>
              <a:t>Skolem</a:t>
            </a:r>
            <a:r>
              <a:rPr lang="en-US" altLang="en-US" sz="1800" dirty="0">
                <a:solidFill>
                  <a:schemeClr val="accent2"/>
                </a:solidFill>
              </a:rPr>
              <a:t> function</a:t>
            </a:r>
            <a:r>
              <a:rPr lang="en-US" altLang="en-US" sz="1800" dirty="0"/>
              <a:t> of the enclosing universally quantified variables:
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[</a:t>
            </a:r>
            <a:r>
              <a:rPr lang="en-US" altLang="en-US" sz="1800" i="1" dirty="0"/>
              <a:t>Animal</a:t>
            </a:r>
            <a:r>
              <a:rPr lang="en-US" altLang="en-US" sz="1800" dirty="0"/>
              <a:t>(</a:t>
            </a:r>
            <a:r>
              <a:rPr lang="en-US" altLang="en-US" sz="1800" i="1" dirty="0"/>
              <a:t>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x,F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))]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),</a:t>
            </a:r>
            <a:r>
              <a:rPr lang="en-US" altLang="en-US" sz="1800" i="1" dirty="0"/>
              <a:t>x</a:t>
            </a:r>
            <a:r>
              <a:rPr lang="en-US" altLang="en-US" sz="1800" dirty="0" smtClean="0"/>
              <a:t>)</a:t>
            </a:r>
            <a:r>
              <a:rPr lang="en-US" altLang="en-US" sz="1800" dirty="0"/>
              <a:t>
</a:t>
            </a:r>
          </a:p>
          <a:p>
            <a:pPr marL="2209800" lvl="4" indent="-381000">
              <a:lnSpc>
                <a:spcPct val="80000"/>
              </a:lnSpc>
            </a:pPr>
            <a:endParaRPr lang="en-US" altLang="en-US" sz="1400" dirty="0"/>
          </a:p>
          <a:p>
            <a:pPr marL="609600" indent="-609600">
              <a:lnSpc>
                <a:spcPct val="80000"/>
              </a:lnSpc>
              <a:buFontTx/>
              <a:buAutoNum type="arabicPeriod" startAt="5"/>
            </a:pPr>
            <a:r>
              <a:rPr lang="en-US" altLang="en-US" sz="2000" dirty="0"/>
              <a:t>Drop universal quantifiers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/>
              <a:t> [</a:t>
            </a:r>
            <a:r>
              <a:rPr lang="en-US" altLang="en-US" sz="1800" i="1" dirty="0"/>
              <a:t>Animal</a:t>
            </a:r>
            <a:r>
              <a:rPr lang="en-US" altLang="en-US" sz="1800" dirty="0"/>
              <a:t>(</a:t>
            </a:r>
            <a:r>
              <a:rPr lang="en-US" altLang="en-US" sz="1800" i="1" dirty="0"/>
              <a:t>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x,F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))] 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),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  <a:p>
            <a:pPr marL="2209800" lvl="4" indent="-381000">
              <a:lnSpc>
                <a:spcPct val="80000"/>
              </a:lnSpc>
              <a:buNone/>
            </a:pPr>
            <a:r>
              <a:rPr lang="en-US" altLang="en-US" sz="1400" dirty="0"/>
              <a:t>
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6"/>
            </a:pPr>
            <a:r>
              <a:rPr lang="en-US" altLang="en-US" sz="2000" dirty="0"/>
              <a:t>Distribute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over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:
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[</a:t>
            </a:r>
            <a:r>
              <a:rPr lang="en-US" altLang="en-US" sz="1800" i="1" dirty="0"/>
              <a:t>Animal</a:t>
            </a:r>
            <a:r>
              <a:rPr lang="en-US" altLang="en-US" sz="1800" dirty="0"/>
              <a:t>(</a:t>
            </a:r>
            <a:r>
              <a:rPr lang="en-US" altLang="en-US" sz="1800" i="1" dirty="0"/>
              <a:t>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))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),</a:t>
            </a:r>
            <a:r>
              <a:rPr lang="en-US" altLang="en-US" sz="1800" i="1" dirty="0"/>
              <a:t>x</a:t>
            </a:r>
            <a:r>
              <a:rPr lang="en-US" altLang="en-US" sz="1800" dirty="0"/>
              <a:t>)]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[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x,F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))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i="1" dirty="0"/>
              <a:t>Loves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),</a:t>
            </a:r>
            <a:r>
              <a:rPr lang="en-US" altLang="en-US" sz="1800" i="1" dirty="0"/>
              <a:t>x</a:t>
            </a:r>
            <a:r>
              <a:rPr lang="en-US" altLang="en-US" sz="1800" dirty="0" smtClean="0"/>
              <a:t>)]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50901C-51DD-49BB-80C5-A88B71B4CE41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Resolution proof: definite clauses</a:t>
            </a:r>
          </a:p>
        </p:txBody>
      </p:sp>
      <p:pic>
        <p:nvPicPr>
          <p:cNvPr id="45060" name="Picture 4" descr="crime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7848600" cy="47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1FAC0D-0D0F-4CCA-BD03-8ED13F0E697C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2132856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Thank you for your Attention </a:t>
            </a: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4800" dirty="0" smtClean="0">
                <a:solidFill>
                  <a:srgbClr val="7030A0"/>
                </a:solidFill>
              </a:rPr>
              <a:t>Any more queries</a:t>
            </a:r>
            <a:endParaRPr lang="en-IN" sz="4800" dirty="0">
              <a:solidFill>
                <a:srgbClr val="7030A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A985E-AF1F-433D-B9E9-83786FD0B64A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to propositional inference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Suppose the KB contains just the following: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</a:t>
            </a:r>
            <a:r>
              <a:rPr lang="en-US" altLang="en-US" sz="1600" dirty="0"/>
              <a:t>x King(x) </a:t>
            </a:r>
            <a:r>
              <a:rPr lang="en-US" altLang="en-US" sz="1600" dirty="0">
                <a:sym typeface="Symbol" panose="05050102010706020507" pitchFamily="18" charset="2"/>
              </a:rPr>
              <a:t></a:t>
            </a:r>
            <a:r>
              <a:rPr lang="en-US" altLang="en-US" sz="1600" dirty="0"/>
              <a:t> Greedy(x) </a:t>
            </a:r>
            <a:r>
              <a:rPr lang="en-US" altLang="en-US" sz="1600" dirty="0">
                <a:sym typeface="Symbol" panose="05050102010706020507" pitchFamily="18" charset="2"/>
              </a:rPr>
              <a:t></a:t>
            </a:r>
            <a:r>
              <a:rPr lang="en-US" altLang="en-US" sz="1600" dirty="0"/>
              <a:t> Evil(x)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Greedy(John)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Brother(</a:t>
            </a:r>
            <a:r>
              <a:rPr lang="en-US" altLang="en-US" sz="1600" dirty="0" err="1"/>
              <a:t>Richard,John</a:t>
            </a:r>
            <a:r>
              <a:rPr lang="en-US" altLang="en-US" sz="1600" dirty="0"/>
              <a:t>)</a:t>
            </a:r>
            <a:r>
              <a:rPr lang="en-US" altLang="en-US" sz="1400" dirty="0"/>
              <a:t>
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Instantiating the universal sentence in </a:t>
            </a:r>
            <a:r>
              <a:rPr lang="en-US" altLang="en-US" sz="1800" dirty="0">
                <a:solidFill>
                  <a:srgbClr val="FF0000"/>
                </a:solidFill>
              </a:rPr>
              <a:t>all possible</a:t>
            </a:r>
            <a:r>
              <a:rPr lang="en-US" altLang="en-US" sz="1800" dirty="0"/>
              <a:t> ways, we have: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King(John) </a:t>
            </a:r>
            <a:r>
              <a:rPr lang="en-US" altLang="en-US" sz="1600" dirty="0">
                <a:sym typeface="Symbol" panose="05050102010706020507" pitchFamily="18" charset="2"/>
              </a:rPr>
              <a:t></a:t>
            </a:r>
            <a:r>
              <a:rPr lang="en-US" altLang="en-US" sz="1600" dirty="0"/>
              <a:t> Greedy(John) </a:t>
            </a:r>
            <a:r>
              <a:rPr lang="en-US" altLang="en-US" sz="1600" dirty="0">
                <a:sym typeface="Symbol" panose="05050102010706020507" pitchFamily="18" charset="2"/>
              </a:rPr>
              <a:t></a:t>
            </a:r>
            <a:r>
              <a:rPr lang="en-US" altLang="en-US" sz="1600" dirty="0"/>
              <a:t> Evil(John)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King(Richard) </a:t>
            </a:r>
            <a:r>
              <a:rPr lang="en-US" altLang="en-US" sz="1600" dirty="0">
                <a:sym typeface="Symbol" panose="05050102010706020507" pitchFamily="18" charset="2"/>
              </a:rPr>
              <a:t></a:t>
            </a:r>
            <a:r>
              <a:rPr lang="en-US" altLang="en-US" sz="1600" dirty="0"/>
              <a:t> Greedy(Richard) </a:t>
            </a:r>
            <a:r>
              <a:rPr lang="en-US" altLang="en-US" sz="1600" dirty="0">
                <a:sym typeface="Symbol" panose="05050102010706020507" pitchFamily="18" charset="2"/>
              </a:rPr>
              <a:t></a:t>
            </a:r>
            <a:r>
              <a:rPr lang="en-US" altLang="en-US" sz="1600" dirty="0"/>
              <a:t> Evil(Richard)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Greedy(John)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Brother(</a:t>
            </a:r>
            <a:r>
              <a:rPr lang="en-US" altLang="en-US" sz="1600" dirty="0" err="1"/>
              <a:t>Richard,John</a:t>
            </a:r>
            <a:r>
              <a:rPr lang="en-US" altLang="en-US" sz="1600" dirty="0"/>
              <a:t>)
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The new KB is </a:t>
            </a:r>
            <a:r>
              <a:rPr lang="en-US" altLang="en-US" sz="1800" dirty="0" err="1">
                <a:solidFill>
                  <a:schemeClr val="accent2"/>
                </a:solidFill>
              </a:rPr>
              <a:t>propositionalized</a:t>
            </a:r>
            <a:r>
              <a:rPr lang="en-US" altLang="en-US" sz="1800" dirty="0"/>
              <a:t>: proposition symbols </a:t>
            </a:r>
            <a:r>
              <a:rPr lang="en-US" altLang="en-US" sz="1800" dirty="0" smtClean="0"/>
              <a:t>are</a:t>
            </a:r>
            <a:endParaRPr lang="en-US" altLang="en-US" sz="1800" dirty="0"/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200" dirty="0"/>
              <a:t>		
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en-US" sz="1600" dirty="0"/>
              <a:t> King(John), Greedy(John), Evil(John), King(Richard), etc.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0785B-B9D3-416B-B00D-42E0794E54C7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contd.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Every FOL KB can be </a:t>
            </a:r>
            <a:r>
              <a:rPr lang="en-US" altLang="en-US" sz="2400" dirty="0" err="1" smtClean="0"/>
              <a:t>propositionalised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so as to preserve </a:t>
            </a:r>
            <a:r>
              <a:rPr lang="en-US" altLang="en-US" sz="2400" dirty="0" smtClean="0"/>
              <a:t>entailment</a:t>
            </a:r>
            <a:endParaRPr lang="en-US" altLang="en-US" sz="1600" dirty="0"/>
          </a:p>
          <a:p>
            <a:pPr lvl="1"/>
            <a:r>
              <a:rPr lang="en-US" altLang="en-US" sz="2400" dirty="0"/>
              <a:t>(A ground sentence is entailed by new KB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entailed by original KB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Idea: </a:t>
            </a:r>
            <a:r>
              <a:rPr lang="en-US" altLang="en-US" sz="2400" dirty="0" err="1"/>
              <a:t>propositionalize</a:t>
            </a:r>
            <a:r>
              <a:rPr lang="en-US" altLang="en-US" sz="2400" dirty="0"/>
              <a:t> KB and query, apply resolution, return </a:t>
            </a:r>
            <a:r>
              <a:rPr lang="en-US" altLang="en-US" sz="2400" dirty="0" smtClean="0"/>
              <a:t>result</a:t>
            </a:r>
            <a:endParaRPr lang="en-US" altLang="en-US" sz="1600" dirty="0"/>
          </a:p>
          <a:p>
            <a:r>
              <a:rPr lang="en-US" altLang="en-US" sz="2400" dirty="0"/>
              <a:t>Problem: with function symbols, there are infinitely many ground terms,</a:t>
            </a:r>
          </a:p>
          <a:p>
            <a:pPr lvl="1"/>
            <a:r>
              <a:rPr lang="en-US" altLang="en-US" sz="2000" dirty="0"/>
              <a:t>e.g., </a:t>
            </a:r>
            <a:r>
              <a:rPr lang="en-US" altLang="en-US" sz="2000" i="1" dirty="0"/>
              <a:t>Father</a:t>
            </a:r>
            <a:r>
              <a:rPr lang="en-US" altLang="en-US" sz="2000" dirty="0"/>
              <a:t>(</a:t>
            </a:r>
            <a:r>
              <a:rPr lang="en-US" altLang="en-US" sz="2000" i="1" dirty="0"/>
              <a:t>Father</a:t>
            </a:r>
            <a:r>
              <a:rPr lang="en-US" altLang="en-US" sz="2000" dirty="0"/>
              <a:t>(</a:t>
            </a:r>
            <a:r>
              <a:rPr lang="en-US" altLang="en-US" sz="2000" i="1" dirty="0"/>
              <a:t>Father</a:t>
            </a:r>
            <a:r>
              <a:rPr lang="en-US" altLang="en-US" sz="2000" dirty="0"/>
              <a:t>(</a:t>
            </a:r>
            <a:r>
              <a:rPr lang="en-US" altLang="en-US" sz="2000" i="1" dirty="0"/>
              <a:t>John</a:t>
            </a:r>
            <a:r>
              <a:rPr lang="en-US" altLang="en-US" sz="2000" dirty="0" smtClean="0"/>
              <a:t>)))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2ADA1-3267-4760-82DC-EF73ADF96813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contd.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Theorem: Herbrand (1930). If a sentence </a:t>
            </a:r>
            <a:r>
              <a:rPr lang="el-GR" altLang="en-US" sz="2000">
                <a:cs typeface="Arial" panose="020B0604020202020204" pitchFamily="34" charset="0"/>
              </a:rPr>
              <a:t>α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/>
              <a:t>is entailed by an FOL KB, it is entailed by a </a:t>
            </a:r>
            <a:r>
              <a:rPr lang="en-US" altLang="en-US" sz="2000">
                <a:solidFill>
                  <a:srgbClr val="FF0000"/>
                </a:solidFill>
              </a:rPr>
              <a:t>finite </a:t>
            </a:r>
            <a:r>
              <a:rPr lang="en-US" altLang="en-US" sz="2000"/>
              <a:t>subset of the propositionalized KB
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Idea: For </a:t>
            </a:r>
            <a:r>
              <a:rPr lang="en-US" altLang="en-US" sz="2000" i="1"/>
              <a:t>n</a:t>
            </a:r>
            <a:r>
              <a:rPr lang="en-US" altLang="en-US" sz="2000"/>
              <a:t> = 0 to </a:t>
            </a:r>
            <a:r>
              <a:rPr lang="en-US" altLang="en-US" sz="2000">
                <a:cs typeface="Arial" panose="020B0604020202020204" pitchFamily="34" charset="0"/>
              </a:rPr>
              <a:t>∞</a:t>
            </a:r>
            <a:r>
              <a:rPr lang="en-US" altLang="en-US" sz="2000"/>
              <a:t> do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    create a propositional KB by instantiating with depth-$n$ terms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/>
              <a:t>    see if </a:t>
            </a:r>
            <a:r>
              <a:rPr lang="el-GR" altLang="en-US" sz="1800">
                <a:cs typeface="Arial" panose="020B0604020202020204" pitchFamily="34" charset="0"/>
              </a:rPr>
              <a:t>α</a:t>
            </a:r>
            <a:r>
              <a:rPr lang="en-US" altLang="en-US" sz="1800"/>
              <a:t> is entailed by this KB
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Problem: works if </a:t>
            </a:r>
            <a:r>
              <a:rPr lang="el-GR" altLang="en-US" sz="2000">
                <a:cs typeface="Arial" panose="020B0604020202020204" pitchFamily="34" charset="0"/>
              </a:rPr>
              <a:t>α</a:t>
            </a:r>
            <a:r>
              <a:rPr lang="en-US" altLang="en-US" sz="2000"/>
              <a:t> is entailed, loops if </a:t>
            </a:r>
            <a:r>
              <a:rPr lang="el-GR" altLang="en-US" sz="2000">
                <a:cs typeface="Arial" panose="020B0604020202020204" pitchFamily="34" charset="0"/>
              </a:rPr>
              <a:t>α</a:t>
            </a:r>
            <a:r>
              <a:rPr lang="en-US" altLang="en-US" sz="2000"/>
              <a:t> is not entailed
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Theorem: Turing (1936), Church (1936) Entailment for FOL is
 </a:t>
            </a:r>
            <a:r>
              <a:rPr lang="en-US" altLang="en-US" sz="2000">
                <a:solidFill>
                  <a:schemeClr val="accent2"/>
                </a:solidFill>
              </a:rPr>
              <a:t>semidecidable</a:t>
            </a:r>
            <a:r>
              <a:rPr lang="en-US" altLang="en-US" sz="2000"/>
              <a:t> (algorithms exist that say yes to every entailed sentence, but no algorithm exists that also says no to every nonentailed sentence.)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5BA67-52D6-4BF6-97E4-54F059BEEABE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Problems with</a:t>
            </a:r>
            <a:r>
              <a:rPr lang="en-US" altLang="en-US"/>
              <a:t> </a:t>
            </a:r>
            <a:r>
              <a:rPr lang="en-US" altLang="en-US" sz="4000"/>
              <a:t>propositionalization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Propositionalization</a:t>
            </a:r>
            <a:r>
              <a:rPr lang="en-US" altLang="en-US" sz="2000" dirty="0"/>
              <a:t> seems to generate lots of irrelevant sentences.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E.g., from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King(x)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Greedy(x)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Evil(x)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y Greedy(y)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Brother(</a:t>
            </a:r>
            <a:r>
              <a:rPr lang="en-US" altLang="en-US" sz="1800" dirty="0" err="1"/>
              <a:t>Richard,John</a:t>
            </a:r>
            <a:r>
              <a:rPr lang="en-US" altLang="en-US" sz="1800" dirty="0"/>
              <a:t>)
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it seems obvious that </a:t>
            </a:r>
            <a:r>
              <a:rPr lang="en-US" altLang="en-US" sz="2000" i="1" dirty="0"/>
              <a:t>Evil</a:t>
            </a:r>
            <a:r>
              <a:rPr lang="en-US" altLang="en-US" sz="2000" dirty="0"/>
              <a:t>(</a:t>
            </a:r>
            <a:r>
              <a:rPr lang="en-US" altLang="en-US" sz="2000" i="1" dirty="0"/>
              <a:t>John</a:t>
            </a:r>
            <a:r>
              <a:rPr lang="en-US" altLang="en-US" sz="2000" dirty="0"/>
              <a:t>), but </a:t>
            </a:r>
            <a:r>
              <a:rPr lang="en-US" altLang="en-US" sz="2000" dirty="0" err="1"/>
              <a:t>propositionalization</a:t>
            </a:r>
            <a:r>
              <a:rPr lang="en-US" altLang="en-US" sz="2000" dirty="0"/>
              <a:t> produces lots of facts such as </a:t>
            </a:r>
            <a:r>
              <a:rPr lang="en-US" altLang="en-US" sz="2000" i="1" dirty="0"/>
              <a:t>Greedy</a:t>
            </a:r>
            <a:r>
              <a:rPr lang="en-US" altLang="en-US" sz="2000" dirty="0"/>
              <a:t>(</a:t>
            </a:r>
            <a:r>
              <a:rPr lang="en-US" altLang="en-US" sz="2000" i="1" dirty="0"/>
              <a:t>Richard</a:t>
            </a:r>
            <a:r>
              <a:rPr lang="en-US" altLang="en-US" sz="2000" dirty="0"/>
              <a:t>) that are </a:t>
            </a:r>
            <a:r>
              <a:rPr lang="en-US" altLang="en-US" sz="2000" dirty="0" smtClean="0"/>
              <a:t>irrelevant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With </a:t>
            </a:r>
            <a:r>
              <a:rPr lang="en-US" altLang="en-US" sz="2000" i="1" dirty="0"/>
              <a:t>p k</a:t>
            </a:r>
            <a:r>
              <a:rPr lang="en-US" altLang="en-US" sz="2000" dirty="0"/>
              <a:t>-</a:t>
            </a:r>
            <a:r>
              <a:rPr lang="en-US" altLang="en-US" sz="2000" dirty="0" err="1"/>
              <a:t>ary</a:t>
            </a:r>
            <a:r>
              <a:rPr lang="en-US" altLang="en-US" sz="2000" dirty="0"/>
              <a:t> predicates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 constants, there are </a:t>
            </a:r>
            <a:r>
              <a:rPr lang="en-US" altLang="en-US" sz="2000" i="1" dirty="0" err="1"/>
              <a:t>p</a:t>
            </a:r>
            <a:r>
              <a:rPr lang="en-US" altLang="en-US" sz="2000" i="1" dirty="0" err="1">
                <a:cs typeface="Arial" panose="020B0604020202020204" pitchFamily="34" charset="0"/>
              </a:rPr>
              <a:t>·</a:t>
            </a:r>
            <a:r>
              <a:rPr lang="en-US" altLang="en-US" sz="2000" i="1" dirty="0" err="1"/>
              <a:t>n</a:t>
            </a:r>
            <a:r>
              <a:rPr lang="en-US" altLang="en-US" sz="2000" i="1" baseline="30000" dirty="0" err="1"/>
              <a:t>k</a:t>
            </a:r>
            <a:r>
              <a:rPr lang="en-US" altLang="en-US" sz="2000" dirty="0"/>
              <a:t> instantiations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799CD9-6451-4025-B0DE-A0CFFE81B1CB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We can get the inference immediately if we can find a substitution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King(x)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Greedy(x) </a:t>
            </a:r>
            <a:r>
              <a:rPr lang="en-US" altLang="en-US" sz="2000" dirty="0"/>
              <a:t>match </a:t>
            </a:r>
            <a:r>
              <a:rPr lang="en-US" altLang="en-US" sz="2000" i="1" dirty="0"/>
              <a:t>King(John)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Greedy(y</a:t>
            </a:r>
            <a:r>
              <a:rPr lang="en-US" altLang="en-US" sz="2000" i="1" dirty="0" smtClean="0"/>
              <a:t>)</a:t>
            </a:r>
            <a:endParaRPr lang="en-US" altLang="en-US" sz="2000" dirty="0" smtClean="0"/>
          </a:p>
          <a:p>
            <a:endParaRPr lang="en-US" altLang="en-US" sz="14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cs typeface="Arial" panose="020B0604020202020204" pitchFamily="34" charset="0"/>
              </a:rPr>
              <a:t>                    </a:t>
            </a:r>
            <a:r>
              <a:rPr lang="el-GR" altLang="en-US" sz="2000" dirty="0" smtClean="0">
                <a:cs typeface="Arial" panose="020B0604020202020204" pitchFamily="34" charset="0"/>
              </a:rPr>
              <a:t>θ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{x/John</a:t>
            </a:r>
            <a:r>
              <a:rPr lang="en-US" altLang="en-US" sz="2000" dirty="0" smtClean="0"/>
              <a:t>, y/John</a:t>
            </a:r>
            <a:r>
              <a:rPr lang="en-US" altLang="en-US" sz="2000" dirty="0"/>
              <a:t>} works
</a:t>
            </a:r>
            <a:endParaRPr lang="en-US" altLang="en-US" sz="1400" dirty="0"/>
          </a:p>
          <a:p>
            <a:r>
              <a:rPr lang="en-US" altLang="en-US" sz="2000" dirty="0"/>
              <a:t>Unify(</a:t>
            </a:r>
            <a:r>
              <a:rPr lang="el-GR" altLang="en-US" sz="2000" dirty="0">
                <a:cs typeface="Arial" panose="020B0604020202020204" pitchFamily="34" charset="0"/>
              </a:rPr>
              <a:t>α</a:t>
            </a:r>
            <a:r>
              <a:rPr lang="en-US" altLang="en-US" sz="2000" dirty="0"/>
              <a:t>,</a:t>
            </a:r>
            <a:r>
              <a:rPr lang="el-GR" altLang="en-US" sz="2000" dirty="0">
                <a:cs typeface="Arial" panose="020B0604020202020204" pitchFamily="34" charset="0"/>
              </a:rPr>
              <a:t>β</a:t>
            </a:r>
            <a:r>
              <a:rPr lang="en-US" altLang="en-US" sz="2000" dirty="0"/>
              <a:t>) = </a:t>
            </a:r>
            <a:r>
              <a:rPr lang="el-GR" altLang="en-US" sz="2000" dirty="0">
                <a:cs typeface="Arial" panose="020B0604020202020204" pitchFamily="34" charset="0"/>
              </a:rPr>
              <a:t>θ</a:t>
            </a:r>
            <a:r>
              <a:rPr lang="en-US" altLang="en-US" sz="2000" dirty="0"/>
              <a:t> if </a:t>
            </a:r>
            <a:r>
              <a:rPr lang="el-GR" altLang="en-US" sz="2000" dirty="0">
                <a:cs typeface="Arial" panose="020B0604020202020204" pitchFamily="34" charset="0"/>
              </a:rPr>
              <a:t>αθ</a:t>
            </a:r>
            <a:r>
              <a:rPr lang="en-US" altLang="en-US" sz="2000" dirty="0"/>
              <a:t> = </a:t>
            </a:r>
            <a:r>
              <a:rPr lang="el-GR" altLang="en-US" sz="2000" dirty="0">
                <a:cs typeface="Arial" panose="020B0604020202020204" pitchFamily="34" charset="0"/>
              </a:rPr>
              <a:t>βθ 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2000" dirty="0" smtClean="0"/>
              <a:t>                  p </a:t>
            </a:r>
            <a:r>
              <a:rPr lang="en-US" altLang="en-US" sz="2000" dirty="0"/>
              <a:t>			</a:t>
            </a:r>
            <a:r>
              <a:rPr lang="en-US" altLang="en-US" sz="2000" dirty="0" smtClean="0"/>
              <a:t>           q</a:t>
            </a:r>
            <a:r>
              <a:rPr lang="en-US" altLang="en-US" sz="2000" dirty="0"/>
              <a:t>	 		</a:t>
            </a:r>
            <a:r>
              <a:rPr lang="en-US" altLang="en-US" sz="2000" dirty="0" smtClean="0"/>
              <a:t>        </a:t>
            </a:r>
            <a:r>
              <a:rPr lang="el-GR" altLang="en-US" sz="2000" dirty="0" smtClean="0">
                <a:cs typeface="Arial" panose="020B0604020202020204" pitchFamily="34" charset="0"/>
              </a:rPr>
              <a:t>θ</a:t>
            </a:r>
            <a:r>
              <a:rPr lang="en-US" altLang="en-US" sz="2000" dirty="0" smtClean="0"/>
              <a:t>  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 smtClean="0"/>
              <a:t>        Knows(</a:t>
            </a:r>
            <a:r>
              <a:rPr lang="en-US" altLang="en-US" sz="2000" dirty="0" err="1" smtClean="0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John,Jane</a:t>
            </a:r>
            <a:r>
              <a:rPr lang="en-US" altLang="en-US" sz="2000" dirty="0"/>
              <a:t>) 	</a:t>
            </a:r>
            <a:endParaRPr lang="en-US" altLang="en-US" sz="20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dirty="0" smtClean="0"/>
              <a:t>        Knows(</a:t>
            </a:r>
            <a:r>
              <a:rPr lang="en-US" altLang="en-US" sz="2000" dirty="0" err="1" smtClean="0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y,OJ</a:t>
            </a:r>
            <a:r>
              <a:rPr lang="en-US" altLang="en-US" sz="2000" dirty="0"/>
              <a:t>) 		</a:t>
            </a:r>
            <a:endParaRPr lang="en-US" altLang="en-US" sz="20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dirty="0" smtClean="0"/>
              <a:t>        Knows(</a:t>
            </a:r>
            <a:r>
              <a:rPr lang="en-US" altLang="en-US" sz="2000" dirty="0" err="1" smtClean="0"/>
              <a:t>John,x</a:t>
            </a:r>
            <a:r>
              <a:rPr lang="en-US" altLang="en-US" sz="2000" dirty="0"/>
              <a:t>) 	Knows(</a:t>
            </a:r>
            <a:r>
              <a:rPr lang="en-US" altLang="en-US" sz="2000" dirty="0" err="1"/>
              <a:t>y,Mother</a:t>
            </a:r>
            <a:r>
              <a:rPr lang="en-US" altLang="en-US" sz="2000" dirty="0"/>
              <a:t>(y))	</a:t>
            </a:r>
            <a:endParaRPr lang="en-US" altLang="en-US" sz="20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dirty="0" smtClean="0"/>
              <a:t>        Knows(</a:t>
            </a:r>
            <a:r>
              <a:rPr lang="en-US" altLang="en-US" sz="2000" dirty="0" err="1" smtClean="0"/>
              <a:t>John,x</a:t>
            </a:r>
            <a:r>
              <a:rPr lang="en-US" altLang="en-US" sz="2000" dirty="0"/>
              <a:t>)	Knows(</a:t>
            </a:r>
            <a:r>
              <a:rPr lang="en-US" altLang="en-US" sz="2000" dirty="0" err="1"/>
              <a:t>x,OJ</a:t>
            </a:r>
            <a:r>
              <a:rPr lang="en-US" altLang="en-US" sz="2000" dirty="0"/>
              <a:t>) 		</a:t>
            </a:r>
            <a:r>
              <a:rPr lang="en-US" altLang="en-US" sz="2000" dirty="0">
                <a:solidFill>
                  <a:srgbClr val="CC0099"/>
                </a:solidFill>
              </a:rPr>
              <a:t>
</a:t>
            </a:r>
            <a:endParaRPr lang="en-US" altLang="en-US" sz="1400" dirty="0">
              <a:solidFill>
                <a:srgbClr val="CC0099"/>
              </a:solidFill>
            </a:endParaRPr>
          </a:p>
          <a:p>
            <a:r>
              <a:rPr lang="en-US" altLang="en-US" sz="2000" dirty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dirty="0"/>
              <a:t>eliminates overlap of variables, e.g., Knows(z</a:t>
            </a:r>
            <a:r>
              <a:rPr lang="en-US" altLang="en-US" sz="2000" baseline="-25000" dirty="0"/>
              <a:t>17</a:t>
            </a:r>
            <a:r>
              <a:rPr lang="en-US" altLang="en-US" sz="2000" dirty="0"/>
              <a:t>,OJ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63352" y="4077072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783632" y="3728757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159896" y="3810744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947676-2847-4ECC-B1B0-3694CAB23EA9}" type="datetime8">
              <a:rPr lang="en-US" smtClean="0"/>
              <a:t>12/13/2020 4:08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12366</TotalTime>
  <Words>1105</Words>
  <Application>Microsoft Office PowerPoint</Application>
  <PresentationFormat>Widescreen</PresentationFormat>
  <Paragraphs>408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Adobe Caslon Pro</vt:lpstr>
      <vt:lpstr>Adobe Caslon Pro Bold</vt:lpstr>
      <vt:lpstr>Arial</vt:lpstr>
      <vt:lpstr>Calibri</vt:lpstr>
      <vt:lpstr>Courier New</vt:lpstr>
      <vt:lpstr>Helvetica</vt:lpstr>
      <vt:lpstr>Helvetica Neue</vt:lpstr>
      <vt:lpstr>Monotype Corsiva</vt:lpstr>
      <vt:lpstr>Palatino</vt:lpstr>
      <vt:lpstr>Palatino Linotype</vt:lpstr>
      <vt:lpstr>Symbol</vt:lpstr>
      <vt:lpstr>Office Theme</vt:lpstr>
      <vt:lpstr>PowerPoint Presentation</vt:lpstr>
      <vt:lpstr>Today</vt:lpstr>
      <vt:lpstr>Universal instantiation (UI)</vt:lpstr>
      <vt:lpstr>Existential instantiation (EI)</vt:lpstr>
      <vt:lpstr>Reduction to propositional inference</vt:lpstr>
      <vt:lpstr>Reduction contd.</vt:lpstr>
      <vt:lpstr>Reduction contd.</vt:lpstr>
      <vt:lpstr>Problems with propositionalization</vt:lpstr>
      <vt:lpstr>Unification</vt:lpstr>
      <vt:lpstr>Unification</vt:lpstr>
      <vt:lpstr>Unification</vt:lpstr>
      <vt:lpstr>Unification</vt:lpstr>
      <vt:lpstr>Unification</vt:lpstr>
      <vt:lpstr>Unification</vt:lpstr>
      <vt:lpstr>The unification algorithm</vt:lpstr>
      <vt:lpstr>The unification algorithm</vt:lpstr>
      <vt:lpstr>Generalized Modus Ponens (GMP)</vt:lpstr>
      <vt:lpstr>Soundness of GMP</vt:lpstr>
      <vt:lpstr>Example knowledge base</vt:lpstr>
      <vt:lpstr>Example knowledge base contd.</vt:lpstr>
      <vt:lpstr>Forward chaining algorithm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Hard matching example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Logic programming: Prolog</vt:lpstr>
      <vt:lpstr>Prolog</vt:lpstr>
      <vt:lpstr>Resolution: brief summary</vt:lpstr>
      <vt:lpstr>Conversion to CNF</vt:lpstr>
      <vt:lpstr>Conversion to CNF contd.</vt:lpstr>
      <vt:lpstr>Resolution proof: definite clauses</vt:lpstr>
      <vt:lpstr>PowerPoint Presentation</vt:lpstr>
    </vt:vector>
  </TitlesOfParts>
  <Company>ambiaance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saikishor jangiti</dc:creator>
  <cp:lastModifiedBy>Saikishor Jangiti</cp:lastModifiedBy>
  <cp:revision>1182</cp:revision>
  <dcterms:created xsi:type="dcterms:W3CDTF">2011-05-03T06:18:41Z</dcterms:created>
  <dcterms:modified xsi:type="dcterms:W3CDTF">2020-12-13T12:21:38Z</dcterms:modified>
</cp:coreProperties>
</file>