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694" r:id="rId3"/>
    <p:sldId id="696" r:id="rId4"/>
    <p:sldId id="697" r:id="rId5"/>
    <p:sldId id="698" r:id="rId6"/>
    <p:sldId id="699" r:id="rId7"/>
    <p:sldId id="700" r:id="rId8"/>
    <p:sldId id="701" r:id="rId9"/>
    <p:sldId id="702" r:id="rId10"/>
    <p:sldId id="703" r:id="rId11"/>
    <p:sldId id="704" r:id="rId12"/>
    <p:sldId id="705" r:id="rId13"/>
    <p:sldId id="706" r:id="rId14"/>
    <p:sldId id="707" r:id="rId15"/>
    <p:sldId id="708" r:id="rId16"/>
    <p:sldId id="709" r:id="rId17"/>
    <p:sldId id="710" r:id="rId18"/>
    <p:sldId id="711" r:id="rId19"/>
    <p:sldId id="712" r:id="rId20"/>
    <p:sldId id="713" r:id="rId21"/>
    <p:sldId id="714" r:id="rId22"/>
    <p:sldId id="715" r:id="rId23"/>
    <p:sldId id="716" r:id="rId24"/>
    <p:sldId id="717" r:id="rId25"/>
    <p:sldId id="718" r:id="rId26"/>
    <p:sldId id="720" r:id="rId27"/>
    <p:sldId id="721" r:id="rId28"/>
    <p:sldId id="722" r:id="rId29"/>
    <p:sldId id="723" r:id="rId30"/>
    <p:sldId id="724" r:id="rId31"/>
    <p:sldId id="725" r:id="rId32"/>
    <p:sldId id="726" r:id="rId33"/>
    <p:sldId id="692" r:id="rId3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99"/>
    <a:srgbClr val="FF0000"/>
    <a:srgbClr val="EBA905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Objects="1">
      <p:cViewPr>
        <p:scale>
          <a:sx n="75" d="100"/>
          <a:sy n="75" d="100"/>
        </p:scale>
        <p:origin x="540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32F6615-4AF5-46CC-9B7D-B5ACA5CA8634}" type="datetimeFigureOut">
              <a:rPr lang="en-US"/>
              <a:pPr>
                <a:defRPr/>
              </a:pPr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57DE68-661E-422A-8D1B-55B53F5EF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75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7DE68-661E-422A-8D1B-55B53F5EFF0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5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1667D-431E-44AF-B206-4F018BC885BF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4874A-9F9C-412B-8B59-7BB7BD4CC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83A3D-4808-4EA3-A47E-F5099C4A04E8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279BF-7C38-49CF-A937-48071A410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1D546-DE5F-4870-B73D-0704BA3A2026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636E2-C54D-4D84-839B-83170FDE6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002060"/>
                </a:solidFill>
                <a:latin typeface="Adobe Caslon Pro Bold" pitchFamily="18" charset="0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rgbClr val="002060"/>
                </a:solidFill>
                <a:latin typeface="Adobe Caslon Pro" pitchFamily="18" charset="0"/>
              </a:defRPr>
            </a:lvl1pPr>
            <a:lvl2pPr>
              <a:defRPr sz="3200">
                <a:solidFill>
                  <a:srgbClr val="002060"/>
                </a:solidFill>
                <a:latin typeface="Adobe Caslon Pro" pitchFamily="18" charset="0"/>
              </a:defRPr>
            </a:lvl2pPr>
            <a:lvl3pPr>
              <a:defRPr sz="3200">
                <a:solidFill>
                  <a:srgbClr val="002060"/>
                </a:solidFill>
                <a:latin typeface="Adobe Caslon Pro" pitchFamily="18" charset="0"/>
              </a:defRPr>
            </a:lvl3pPr>
            <a:lvl4pPr>
              <a:defRPr sz="3200">
                <a:solidFill>
                  <a:srgbClr val="002060"/>
                </a:solidFill>
                <a:latin typeface="Adobe Caslon Pro" pitchFamily="18" charset="0"/>
              </a:defRPr>
            </a:lvl4pPr>
            <a:lvl5pPr>
              <a:defRPr sz="3200">
                <a:solidFill>
                  <a:srgbClr val="002060"/>
                </a:solidFill>
                <a:latin typeface="Adobe Caslon Pro" pitchFamily="18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B44DB-BBFE-49CD-9988-B416B2A5E1EC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D2F88-8A41-4E7F-9278-91FE67E35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0ABBF-8DCB-41CD-8C84-3F99E0C19B31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8AA93-391F-4BF1-AB24-EE1C18811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6124A-AD96-4502-A0F8-D8D6486A7D96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EF8F-76BF-4C1E-800D-331B123ED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682B8-B2FE-4269-8F68-5293517F8479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3E7E-5A1B-47E5-978D-1F4346EAB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9AE3B-2A09-40D1-8A4C-C6330C2E8FA0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9D76F-CB32-479A-B956-6E7A4C40D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0DB5F-6FEB-446C-BAAA-58263BF3E795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9A8A-7DBD-46DB-811A-0FD3F62D5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8A9F-F105-429D-94E6-93C1ECBE525E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6F4D-7262-49C8-A02A-33CDA8E5A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79593-57A2-4CE9-B8E6-8C7909BDD0D4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94D3-A18E-4A55-B245-DB9F8591A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9400117" cy="112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866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12EDDF0-A03E-4E83-9851-8087B79FF9A3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1" y="64929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B3258-B9C0-4096-B6BF-26A4F5876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5" descr="Picture 7.png"/>
          <p:cNvPicPr>
            <a:picLocks noChangeAspect="1"/>
          </p:cNvPicPr>
          <p:nvPr userDrawn="1"/>
        </p:nvPicPr>
        <p:blipFill>
          <a:blip r:embed="rId13"/>
          <a:srcRect l="1923" b="5336"/>
          <a:stretch>
            <a:fillRect/>
          </a:stretch>
        </p:blipFill>
        <p:spPr bwMode="auto">
          <a:xfrm>
            <a:off x="9740900" y="-23"/>
            <a:ext cx="2429933" cy="64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6174318" y="6459539"/>
            <a:ext cx="3105149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209621" y="6459539"/>
            <a:ext cx="2982383" cy="4603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779187" y="6459539"/>
            <a:ext cx="3439583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2699" y="2"/>
            <a:ext cx="9412817" cy="1173163"/>
            <a:chOff x="-9525" y="0"/>
            <a:chExt cx="7059613" cy="1173163"/>
          </a:xfrm>
        </p:grpSpPr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0" y="0"/>
              <a:ext cx="7050088" cy="112553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144000" algn="l" fontAlgn="b">
                <a:lnSpc>
                  <a:spcPct val="150000"/>
                </a:lnSpc>
                <a:spcBef>
                  <a:spcPts val="600"/>
                </a:spcBef>
              </a:pPr>
              <a:r>
                <a:rPr lang="en-US" sz="3600" b="1" dirty="0" smtClean="0">
                  <a:solidFill>
                    <a:srgbClr val="002060"/>
                  </a:solidFill>
                  <a:latin typeface="Adobe Caslon Pro Bold" pitchFamily="18" charset="0"/>
                </a:rPr>
                <a:t> </a:t>
              </a:r>
              <a:endParaRPr lang="en-IN" sz="3600" b="1" dirty="0">
                <a:solidFill>
                  <a:srgbClr val="002060"/>
                </a:solidFill>
                <a:latin typeface="Adobe Caslon Pro Bold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36825" y="1125538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14888" y="1125538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9525" y="1125538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6" name="TextBox 12"/>
          <p:cNvSpPr txBox="1">
            <a:spLocks noChangeArrowheads="1"/>
          </p:cNvSpPr>
          <p:nvPr userDrawn="1"/>
        </p:nvSpPr>
        <p:spPr bwMode="auto">
          <a:xfrm>
            <a:off x="9694353" y="571483"/>
            <a:ext cx="26966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BITS</a:t>
            </a:r>
            <a:r>
              <a:rPr lang="en-US" sz="2600" b="1" dirty="0">
                <a:solidFill>
                  <a:srgbClr val="000099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2600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Pilani</a:t>
            </a:r>
          </a:p>
        </p:txBody>
      </p:sp>
      <p:sp>
        <p:nvSpPr>
          <p:cNvPr id="17" name="TextBox 13"/>
          <p:cNvSpPr txBox="1">
            <a:spLocks noChangeArrowheads="1"/>
          </p:cNvSpPr>
          <p:nvPr userDrawn="1"/>
        </p:nvSpPr>
        <p:spPr bwMode="auto">
          <a:xfrm>
            <a:off x="9696400" y="946915"/>
            <a:ext cx="21822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Pilani Campus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9" descr="11942.jpg"/>
          <p:cNvPicPr>
            <a:picLocks noChangeAspect="1"/>
          </p:cNvPicPr>
          <p:nvPr/>
        </p:nvPicPr>
        <p:blipFill rotWithShape="1">
          <a:blip r:embed="rId3">
            <a:lum bright="-20000" contrast="22000"/>
          </a:blip>
          <a:srcRect t="5436" b="48065"/>
          <a:stretch/>
        </p:blipFill>
        <p:spPr bwMode="auto">
          <a:xfrm>
            <a:off x="1" y="-2410"/>
            <a:ext cx="12191999" cy="702942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0075256" y="714358"/>
            <a:ext cx="1853392" cy="645915"/>
            <a:chOff x="6810375" y="833438"/>
            <a:chExt cx="1853392" cy="645915"/>
          </a:xfrm>
        </p:grpSpPr>
        <p:sp>
          <p:nvSpPr>
            <p:cNvPr id="5130" name="TextBox 12"/>
            <p:cNvSpPr txBox="1">
              <a:spLocks noChangeArrowheads="1"/>
            </p:cNvSpPr>
            <p:nvPr/>
          </p:nvSpPr>
          <p:spPr bwMode="auto">
            <a:xfrm>
              <a:off x="6810375" y="833438"/>
              <a:ext cx="185339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BITS</a:t>
              </a:r>
              <a:r>
                <a:rPr lang="en-US" sz="2600" b="1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</a:rPr>
                <a:t> </a:t>
              </a:r>
              <a:r>
                <a:rPr lang="en-US" sz="26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</a:t>
              </a:r>
            </a:p>
          </p:txBody>
        </p:sp>
        <p:sp>
          <p:nvSpPr>
            <p:cNvPr id="5131" name="TextBox 13"/>
            <p:cNvSpPr txBox="1">
              <a:spLocks noChangeArrowheads="1"/>
            </p:cNvSpPr>
            <p:nvPr/>
          </p:nvSpPr>
          <p:spPr bwMode="auto">
            <a:xfrm>
              <a:off x="7312025" y="1171576"/>
              <a:ext cx="13404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 Campus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pic>
        <p:nvPicPr>
          <p:cNvPr id="5132" name="Picture 15" descr="Picture 7.png"/>
          <p:cNvPicPr>
            <a:picLocks noChangeAspect="1"/>
          </p:cNvPicPr>
          <p:nvPr/>
        </p:nvPicPr>
        <p:blipFill>
          <a:blip r:embed="rId4"/>
          <a:srcRect l="1923" b="5336"/>
          <a:stretch>
            <a:fillRect/>
          </a:stretch>
        </p:blipFill>
        <p:spPr bwMode="auto">
          <a:xfrm>
            <a:off x="9667251" y="2"/>
            <a:ext cx="2193925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-24680" y="3405898"/>
            <a:ext cx="11017224" cy="1841959"/>
            <a:chOff x="-24680" y="5633261"/>
            <a:chExt cx="8145017" cy="1612163"/>
          </a:xfrm>
        </p:grpSpPr>
        <p:sp>
          <p:nvSpPr>
            <p:cNvPr id="23" name="Rectangle 22"/>
            <p:cNvSpPr/>
            <p:nvPr/>
          </p:nvSpPr>
          <p:spPr>
            <a:xfrm>
              <a:off x="2982045" y="7153984"/>
              <a:ext cx="2730649" cy="914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5250" y="7153984"/>
              <a:ext cx="2605087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24680" y="7153984"/>
              <a:ext cx="3006725" cy="91440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5129" name="Picture 11" descr="logo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5026" y="5633261"/>
              <a:ext cx="1277650" cy="1417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519147" y="5753981"/>
              <a:ext cx="5542903" cy="105058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FF0000"/>
                  </a:solidFill>
                  <a:latin typeface="Adobe Caslon Pro Bold" pitchFamily="18" charset="0"/>
                  <a:cs typeface="Helvetica"/>
                </a:rPr>
                <a:t>DSE CL 557  - Artificial and Computational Intelligence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 smtClean="0">
                <a:solidFill>
                  <a:srgbClr val="FF0000"/>
                </a:solidFill>
                <a:latin typeface="Adobe Caslon Pro Bold" pitchFamily="18" charset="0"/>
                <a:cs typeface="Helvetic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#12</a:t>
              </a:r>
              <a:r>
                <a:rPr lang="en-US" sz="2400" b="1" dirty="0" smtClean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. </a:t>
              </a:r>
              <a:r>
                <a:rPr lang="en-US" sz="2400" b="1" dirty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Probabilistic Representation and Reasoning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cs typeface="Helvetica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91344" y="2449182"/>
            <a:ext cx="3046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(some slides </a:t>
            </a:r>
            <a:r>
              <a:rPr lang="en-US" sz="900" dirty="0">
                <a:solidFill>
                  <a:schemeClr val="bg1"/>
                </a:solidFill>
                <a:latin typeface="Palatino"/>
                <a:cs typeface="Palatino"/>
              </a:rPr>
              <a:t>adapted 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from </a:t>
            </a:r>
            <a:r>
              <a:rPr lang="en-US" sz="900" dirty="0" smtClean="0">
                <a:solidFill>
                  <a:schemeClr val="bg1"/>
                </a:solidFill>
                <a:latin typeface="Calibri"/>
                <a:cs typeface="Calibri"/>
              </a:rPr>
              <a:t>Stuart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  </a:t>
            </a:r>
            <a:r>
              <a:rPr lang="en-IN" sz="900" dirty="0">
                <a:solidFill>
                  <a:schemeClr val="bg1"/>
                </a:solidFill>
              </a:rPr>
              <a:t>http://aima.cs.berkeley.edu/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)</a:t>
            </a:r>
            <a:endParaRPr lang="en-US" sz="900" dirty="0">
              <a:solidFill>
                <a:schemeClr val="bg1"/>
              </a:solidFill>
              <a:latin typeface="Palatino"/>
              <a:cs typeface="Palati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344" y="5775647"/>
            <a:ext cx="350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F8EA8C4-DC85-4AF6-93A9-6960CF029261}" type="datetime2">
              <a:rPr lang="en-US" sz="240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pPr/>
              <a:t>Sunday, December 20, 2020</a:t>
            </a:fld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12224" y="5775647"/>
            <a:ext cx="2993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t>Dr. Saikishor Jangiti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54DC63-EA26-457E-9B6E-62DC58255243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4874A-9F9C-412B-8B59-7BB7BD4CCB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79" y="524403"/>
            <a:ext cx="1814784" cy="187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 probability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Prior</a:t>
            </a:r>
            <a:r>
              <a:rPr lang="en-US" altLang="en-US" sz="1800" dirty="0"/>
              <a:t> or </a:t>
            </a:r>
            <a:r>
              <a:rPr lang="en-US" altLang="en-US" sz="1800" dirty="0">
                <a:solidFill>
                  <a:schemeClr val="accent2"/>
                </a:solidFill>
              </a:rPr>
              <a:t>unconditional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accent2"/>
                </a:solidFill>
              </a:rPr>
              <a:t>probabilities</a:t>
            </a:r>
            <a:r>
              <a:rPr lang="en-US" altLang="en-US" sz="1800" dirty="0"/>
              <a:t> of </a:t>
            </a:r>
            <a:r>
              <a:rPr lang="en-US" altLang="en-US" sz="1800" dirty="0" smtClean="0"/>
              <a:t>propositions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e.g., P(</a:t>
            </a:r>
            <a:r>
              <a:rPr lang="en-US" altLang="en-US" sz="1600" i="1" dirty="0"/>
              <a:t>Cavity</a:t>
            </a:r>
            <a:r>
              <a:rPr lang="en-US" altLang="en-US" sz="1600" dirty="0"/>
              <a:t> = true) = 0.1 and P(</a:t>
            </a:r>
            <a:r>
              <a:rPr lang="en-US" altLang="en-US" sz="1600" i="1" dirty="0"/>
              <a:t>Weather</a:t>
            </a:r>
            <a:r>
              <a:rPr lang="en-US" altLang="en-US" sz="1600" dirty="0"/>
              <a:t> = sunny) = 0.72 correspond to belief prior to arrival of any (new) evidence
</a:t>
            </a:r>
          </a:p>
          <a:p>
            <a:pPr lvl="4">
              <a:lnSpc>
                <a:spcPct val="80000"/>
              </a:lnSpc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Probability distribution</a:t>
            </a:r>
            <a:r>
              <a:rPr lang="en-US" altLang="en-US" sz="1800" dirty="0"/>
              <a:t> gives values for all possible assignments</a:t>
            </a:r>
            <a:r>
              <a:rPr lang="en-US" altLang="en-US" sz="1800" dirty="0" smtClean="0"/>
              <a:t>: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/>
              <a:t>P</a:t>
            </a:r>
            <a:r>
              <a:rPr lang="en-US" altLang="en-US" sz="1600" dirty="0"/>
              <a:t>(</a:t>
            </a:r>
            <a:r>
              <a:rPr lang="en-US" altLang="en-US" sz="1600" i="1" dirty="0"/>
              <a:t>Weather</a:t>
            </a:r>
            <a:r>
              <a:rPr lang="en-US" altLang="en-US" sz="1600" dirty="0"/>
              <a:t>) = &lt;0.72,0.1,0.08,0.1&gt; (</a:t>
            </a:r>
            <a:r>
              <a:rPr lang="en-US" altLang="en-US" sz="1600" dirty="0">
                <a:solidFill>
                  <a:srgbClr val="FF0000"/>
                </a:solidFill>
              </a:rPr>
              <a:t>normalized</a:t>
            </a:r>
            <a:r>
              <a:rPr lang="en-US" altLang="en-US" sz="1600" dirty="0"/>
              <a:t>, i.e., sums to 1)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altLang="en-US" sz="1200" dirty="0"/>
              <a:t>			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Joint probability distribution</a:t>
            </a:r>
            <a:r>
              <a:rPr lang="en-US" altLang="en-US" sz="1800" dirty="0"/>
              <a:t> for a set of random variables gives the probability of every atomic event on those random </a:t>
            </a:r>
            <a:r>
              <a:rPr lang="en-US" altLang="en-US" sz="1800" dirty="0" smtClean="0"/>
              <a:t>variables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/>
              <a:t>P</a:t>
            </a:r>
            <a:r>
              <a:rPr lang="en-US" altLang="en-US" sz="1600" dirty="0"/>
              <a:t>(</a:t>
            </a:r>
            <a:r>
              <a:rPr lang="en-US" altLang="en-US" sz="1600" i="1" dirty="0" err="1"/>
              <a:t>Weather,Cavity</a:t>
            </a:r>
            <a:r>
              <a:rPr lang="en-US" altLang="en-US" sz="1600" dirty="0"/>
              <a:t>) = a 4 </a:t>
            </a:r>
            <a:r>
              <a:rPr lang="en-US" altLang="en-US" sz="1600" dirty="0">
                <a:cs typeface="Arial" panose="020B0604020202020204" pitchFamily="34" charset="0"/>
              </a:rPr>
              <a:t>× </a:t>
            </a:r>
            <a:r>
              <a:rPr lang="en-US" altLang="en-US" sz="1600" dirty="0"/>
              <a:t>2 matrix of values:
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i="1" dirty="0"/>
              <a:t>Weather</a:t>
            </a:r>
            <a:r>
              <a:rPr lang="en-US" altLang="en-US" sz="1800" dirty="0"/>
              <a:t> =		</a:t>
            </a:r>
            <a:r>
              <a:rPr lang="en-US" altLang="en-US" sz="1800" dirty="0" smtClean="0"/>
              <a:t>       sunny</a:t>
            </a:r>
            <a:r>
              <a:rPr lang="en-US" altLang="en-US" sz="1800" dirty="0"/>
              <a:t>	rainy	cloudy	snow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i="1" dirty="0"/>
              <a:t>Cavity</a:t>
            </a:r>
            <a:r>
              <a:rPr lang="en-US" altLang="en-US" sz="1800" dirty="0"/>
              <a:t> = true 		0.144	0.02 	0.016 	0.02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i="1" dirty="0"/>
              <a:t>Cavity</a:t>
            </a:r>
            <a:r>
              <a:rPr lang="en-US" altLang="en-US" sz="1800" dirty="0"/>
              <a:t> = false		0.576	0.08 	0.064 	0.08
</a:t>
            </a: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Every question about a domain can be answered by the joint </a:t>
            </a:r>
            <a:r>
              <a:rPr lang="en-US" altLang="en-US" sz="1800" dirty="0" smtClean="0">
                <a:solidFill>
                  <a:srgbClr val="FF0000"/>
                </a:solidFill>
              </a:rPr>
              <a:t>distribution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4E5B73-B8C2-41D3-9C58-106B75945CF2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probability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Conditional</a:t>
            </a:r>
            <a:r>
              <a:rPr lang="en-US" altLang="en-US" sz="2000" dirty="0"/>
              <a:t> or </a:t>
            </a:r>
            <a:r>
              <a:rPr lang="en-US" altLang="en-US" sz="2000" dirty="0">
                <a:solidFill>
                  <a:schemeClr val="accent2"/>
                </a:solidFill>
              </a:rPr>
              <a:t>posterior </a:t>
            </a:r>
            <a:r>
              <a:rPr lang="en-US" altLang="en-US" sz="2000" dirty="0" smtClean="0">
                <a:solidFill>
                  <a:schemeClr val="accent2"/>
                </a:solidFill>
              </a:rPr>
              <a:t>probabilities</a:t>
            </a:r>
            <a:endParaRPr lang="en-US" altLang="en-US" sz="20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e.g., P(</a:t>
            </a:r>
            <a:r>
              <a:rPr lang="en-US" altLang="en-US" sz="1800" i="1" dirty="0"/>
              <a:t>cavity</a:t>
            </a:r>
            <a:r>
              <a:rPr lang="en-US" altLang="en-US" sz="1800" dirty="0"/>
              <a:t> | </a:t>
            </a:r>
            <a:r>
              <a:rPr lang="en-US" altLang="en-US" sz="1800" i="1" dirty="0"/>
              <a:t>toothache</a:t>
            </a:r>
            <a:r>
              <a:rPr lang="en-US" altLang="en-US" sz="1800" dirty="0"/>
              <a:t>) = </a:t>
            </a:r>
            <a:r>
              <a:rPr lang="en-US" altLang="en-US" sz="1800" dirty="0" smtClean="0"/>
              <a:t>0.8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i.e., given that </a:t>
            </a:r>
            <a:r>
              <a:rPr lang="en-US" altLang="en-US" sz="1800" i="1" dirty="0"/>
              <a:t>toothache</a:t>
            </a:r>
            <a:r>
              <a:rPr lang="en-US" altLang="en-US" sz="1800" dirty="0"/>
              <a:t> is all I know
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(Notation for conditional distributions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Cavity </a:t>
            </a:r>
            <a:r>
              <a:rPr lang="en-US" altLang="en-US" sz="1800" dirty="0"/>
              <a:t>| </a:t>
            </a:r>
            <a:r>
              <a:rPr lang="en-US" altLang="en-US" sz="1800" i="1" dirty="0"/>
              <a:t>Toothache</a:t>
            </a:r>
            <a:r>
              <a:rPr lang="en-US" altLang="en-US" sz="1800" dirty="0"/>
              <a:t>) = 2-element vector of 2-element vectors)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If we know more, e.g., </a:t>
            </a:r>
            <a:r>
              <a:rPr lang="en-US" altLang="en-US" sz="2000" i="1" dirty="0"/>
              <a:t>cavity</a:t>
            </a:r>
            <a:r>
              <a:rPr lang="en-US" altLang="en-US" sz="2000" dirty="0"/>
              <a:t> is also given, then we </a:t>
            </a:r>
            <a:r>
              <a:rPr lang="en-US" altLang="en-US" sz="2000" dirty="0" smtClean="0"/>
              <a:t>have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P(</a:t>
            </a:r>
            <a:r>
              <a:rPr lang="en-US" altLang="en-US" sz="1800" i="1" dirty="0"/>
              <a:t>cavity | toothache</a:t>
            </a:r>
            <a:r>
              <a:rPr lang="en-US" altLang="en-US" sz="1800" i="1" dirty="0" smtClean="0"/>
              <a:t>, cavity</a:t>
            </a:r>
            <a:r>
              <a:rPr lang="en-US" altLang="en-US" sz="1800" dirty="0"/>
              <a:t>) = 1
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New evidence may be irrelevant, allowing simplification, e.g</a:t>
            </a:r>
            <a:r>
              <a:rPr lang="en-US" altLang="en-US" sz="2000" dirty="0" smtClean="0"/>
              <a:t>.,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P(</a:t>
            </a:r>
            <a:r>
              <a:rPr lang="en-US" altLang="en-US" sz="1800" i="1" dirty="0"/>
              <a:t>cavity | toothache, sunny</a:t>
            </a:r>
            <a:r>
              <a:rPr lang="en-US" altLang="en-US" sz="1800" dirty="0"/>
              <a:t>) = P(</a:t>
            </a:r>
            <a:r>
              <a:rPr lang="en-US" altLang="en-US" sz="1800" i="1" dirty="0"/>
              <a:t>cavity </a:t>
            </a:r>
            <a:r>
              <a:rPr lang="en-US" altLang="en-US" sz="1800" dirty="0"/>
              <a:t>| </a:t>
            </a:r>
            <a:r>
              <a:rPr lang="en-US" altLang="en-US" sz="1800" i="1" dirty="0"/>
              <a:t>toothache</a:t>
            </a:r>
            <a:r>
              <a:rPr lang="en-US" altLang="en-US" sz="1800" dirty="0"/>
              <a:t>) = 0.8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This kind of inference, sanctioned by domain knowledge, is </a:t>
            </a:r>
            <a:r>
              <a:rPr lang="en-US" altLang="en-US" sz="2000" dirty="0" smtClean="0"/>
              <a:t>crucial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BAA830-7F8A-4825-B61E-410E5DB731D8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probability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Definition of conditional probability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P(a | b) = P(a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b) / P(b) if  P(b) &gt; 0
</a:t>
            </a:r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Product rule</a:t>
            </a:r>
            <a:r>
              <a:rPr lang="en-US" altLang="en-US" sz="2000" dirty="0"/>
              <a:t> gives an alternative formulation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P(a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b) = P(a | b) P(b) = P(b | a) P(a</a:t>
            </a:r>
            <a:r>
              <a:rPr lang="en-US" altLang="en-US" sz="1800" dirty="0" smtClean="0"/>
              <a:t>)</a:t>
            </a:r>
            <a:endParaRPr lang="en-US" altLang="en-US" sz="1800" dirty="0"/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 general version holds for whole distributions, e.g</a:t>
            </a:r>
            <a:r>
              <a:rPr lang="en-US" altLang="en-US" sz="2000" dirty="0" smtClean="0"/>
              <a:t>.,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Weather</a:t>
            </a:r>
            <a:r>
              <a:rPr lang="en-US" altLang="en-US" sz="1800" i="1" dirty="0" smtClean="0"/>
              <a:t>, Cavity</a:t>
            </a:r>
            <a:r>
              <a:rPr lang="en-US" altLang="en-US" sz="1800" dirty="0"/>
              <a:t>) 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Weather | Cavity</a:t>
            </a:r>
            <a:r>
              <a:rPr lang="en-US" altLang="en-US" sz="1800" dirty="0"/>
              <a:t>)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Cavity</a:t>
            </a:r>
            <a:r>
              <a:rPr lang="en-US" altLang="en-US" sz="18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(View as a set of 4 </a:t>
            </a:r>
            <a:r>
              <a:rPr lang="en-US" altLang="en-US" sz="2000" dirty="0">
                <a:cs typeface="Arial" panose="020B0604020202020204" pitchFamily="34" charset="0"/>
              </a:rPr>
              <a:t>× </a:t>
            </a:r>
            <a:r>
              <a:rPr lang="en-US" altLang="en-US" sz="2000" dirty="0"/>
              <a:t>2 equations, </a:t>
            </a:r>
            <a:r>
              <a:rPr lang="en-US" altLang="en-US" sz="2000" dirty="0">
                <a:solidFill>
                  <a:srgbClr val="FF0000"/>
                </a:solidFill>
              </a:rPr>
              <a:t>not</a:t>
            </a:r>
            <a:r>
              <a:rPr lang="en-US" altLang="en-US" sz="2000" dirty="0"/>
              <a:t> matrix </a:t>
            </a:r>
            <a:r>
              <a:rPr lang="en-US" altLang="en-US" sz="2000" dirty="0" err="1"/>
              <a:t>mult</a:t>
            </a:r>
            <a:r>
              <a:rPr lang="en-US" altLang="en-US" sz="2000" dirty="0" smtClean="0"/>
              <a:t>.)</a:t>
            </a:r>
            <a:endParaRPr lang="en-US" altLang="en-US" sz="2000" dirty="0"/>
          </a:p>
          <a:p>
            <a:pPr lvl="4">
              <a:lnSpc>
                <a:spcPct val="80000"/>
              </a:lnSpc>
            </a:pPr>
            <a:endParaRPr lang="en-US" altLang="en-US" sz="1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Chain rule</a:t>
            </a:r>
            <a:r>
              <a:rPr lang="en-US" altLang="en-US" sz="2000" dirty="0"/>
              <a:t> is derived by successive application of product rule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(X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…,</a:t>
            </a:r>
            <a:r>
              <a:rPr lang="en-US" altLang="en-US" sz="1800" dirty="0" err="1"/>
              <a:t>X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) 	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,...,X</a:t>
            </a:r>
            <a:r>
              <a:rPr lang="en-US" altLang="en-US" sz="1800" baseline="-25000" dirty="0"/>
              <a:t>n-1</a:t>
            </a:r>
            <a:r>
              <a:rPr lang="en-US" altLang="en-US" sz="1800" dirty="0"/>
              <a:t>)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dirty="0" err="1"/>
              <a:t>X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 | 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,...,X</a:t>
            </a:r>
            <a:r>
              <a:rPr lang="en-US" altLang="en-US" sz="1800" baseline="-25000" dirty="0"/>
              <a:t>n-1</a:t>
            </a:r>
            <a:r>
              <a:rPr lang="en-US" altLang="en-US" sz="1800" dirty="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           	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,...,X</a:t>
            </a:r>
            <a:r>
              <a:rPr lang="en-US" altLang="en-US" sz="1800" baseline="-25000" dirty="0"/>
              <a:t>n-2</a:t>
            </a:r>
            <a:r>
              <a:rPr lang="en-US" altLang="en-US" sz="1800" dirty="0"/>
              <a:t>) </a:t>
            </a:r>
            <a:r>
              <a:rPr lang="en-US" altLang="en-US" sz="1800" b="1" dirty="0"/>
              <a:t>P</a:t>
            </a:r>
            <a:r>
              <a:rPr lang="en-US" altLang="en-US" sz="1800" dirty="0"/>
              <a:t>(X</a:t>
            </a:r>
            <a:r>
              <a:rPr lang="en-US" altLang="en-US" sz="1800" baseline="-25000" dirty="0"/>
              <a:t>n-1</a:t>
            </a:r>
            <a:r>
              <a:rPr lang="en-US" altLang="en-US" sz="1800" dirty="0"/>
              <a:t> | 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,...,X</a:t>
            </a:r>
            <a:r>
              <a:rPr lang="en-US" altLang="en-US" sz="1800" baseline="-25000" dirty="0"/>
              <a:t>n-2</a:t>
            </a:r>
            <a:r>
              <a:rPr lang="en-US" altLang="en-US" sz="1800" dirty="0"/>
              <a:t>)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dirty="0" err="1"/>
              <a:t>X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 | 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,...,X</a:t>
            </a:r>
            <a:r>
              <a:rPr lang="en-US" altLang="en-US" sz="1800" baseline="-25000" dirty="0"/>
              <a:t>n-1</a:t>
            </a:r>
            <a:r>
              <a:rPr lang="en-US" altLang="en-US" sz="1800" dirty="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            	= 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            	= </a:t>
            </a:r>
            <a:r>
              <a:rPr lang="el-GR" altLang="en-US" sz="1800" dirty="0">
                <a:cs typeface="Arial" panose="020B0604020202020204" pitchFamily="34" charset="0"/>
              </a:rPr>
              <a:t>π</a:t>
            </a:r>
            <a:r>
              <a:rPr lang="en-US" altLang="en-US" sz="1800" baseline="-25000" dirty="0" err="1"/>
              <a:t>i</a:t>
            </a:r>
            <a:r>
              <a:rPr lang="en-US" altLang="en-US" sz="1800" baseline="-25000" dirty="0"/>
              <a:t>= 1</a:t>
            </a:r>
            <a:r>
              <a:rPr lang="en-US" altLang="en-US" sz="1800" dirty="0"/>
              <a:t>^n </a:t>
            </a:r>
            <a:r>
              <a:rPr lang="en-US" altLang="en-US" sz="1800" b="1" dirty="0"/>
              <a:t>P</a:t>
            </a:r>
            <a:r>
              <a:rPr lang="en-US" altLang="en-US" sz="1800" dirty="0"/>
              <a:t>(X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 | 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… ,X</a:t>
            </a:r>
            <a:r>
              <a:rPr lang="en-US" altLang="en-US" sz="1800" baseline="-25000" dirty="0"/>
              <a:t>i-1</a:t>
            </a:r>
            <a:r>
              <a:rPr lang="en-US" altLang="en-US" sz="1800" dirty="0"/>
              <a:t>)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D2A111-CE21-463E-85F3-6B1C7B7D38BF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by enumeration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Start with the joint probability distribution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
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For any proposition </a:t>
            </a:r>
            <a:r>
              <a:rPr lang="el-GR" altLang="en-US" sz="2400" dirty="0">
                <a:cs typeface="Arial" panose="020B0604020202020204" pitchFamily="34" charset="0"/>
              </a:rPr>
              <a:t>φ</a:t>
            </a:r>
            <a:r>
              <a:rPr lang="en-US" altLang="en-US" sz="2400" dirty="0"/>
              <a:t>, sum the atomic events where it is true: P(</a:t>
            </a:r>
            <a:r>
              <a:rPr lang="el-GR" altLang="en-US" sz="2400" dirty="0">
                <a:cs typeface="Arial" panose="020B0604020202020204" pitchFamily="34" charset="0"/>
              </a:rPr>
              <a:t>φ</a:t>
            </a:r>
            <a:r>
              <a:rPr lang="en-US" altLang="en-US" sz="2400" dirty="0"/>
              <a:t>) = </a:t>
            </a:r>
            <a:r>
              <a:rPr lang="el-GR" altLang="en-US" sz="2400" dirty="0">
                <a:cs typeface="Arial" panose="020B0604020202020204" pitchFamily="34" charset="0"/>
              </a:rPr>
              <a:t>Σ</a:t>
            </a:r>
            <a:r>
              <a:rPr lang="el-GR" altLang="en-US" sz="2400" baseline="-25000" dirty="0">
                <a:cs typeface="Arial" panose="020B0604020202020204" pitchFamily="34" charset="0"/>
              </a:rPr>
              <a:t>ω</a:t>
            </a:r>
            <a:r>
              <a:rPr lang="en-US" altLang="en-US" sz="2400" baseline="-25000" dirty="0"/>
              <a:t>:</a:t>
            </a:r>
            <a:r>
              <a:rPr lang="el-GR" altLang="en-US" sz="2400" baseline="-25000" dirty="0">
                <a:cs typeface="Arial" panose="020B0604020202020204" pitchFamily="34" charset="0"/>
              </a:rPr>
              <a:t>ω╞φ</a:t>
            </a:r>
            <a:r>
              <a:rPr lang="en-US" altLang="en-US" sz="2400" dirty="0"/>
              <a:t> P(</a:t>
            </a:r>
            <a:r>
              <a:rPr lang="el-GR" altLang="en-US" sz="2400" dirty="0">
                <a:cs typeface="Arial" panose="020B0604020202020204" pitchFamily="34" charset="0"/>
              </a:rPr>
              <a:t>ω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pic>
        <p:nvPicPr>
          <p:cNvPr id="15364" name="Picture 4" descr="dentist-j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276872"/>
            <a:ext cx="36576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584EA-7558-411A-963F-9A6738BC3D84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by enumeration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Start with the joint probability distribution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
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For any proposition </a:t>
            </a:r>
            <a:r>
              <a:rPr lang="el-GR" altLang="en-US" sz="2400" dirty="0">
                <a:cs typeface="Arial" panose="020B0604020202020204" pitchFamily="34" charset="0"/>
              </a:rPr>
              <a:t>φ</a:t>
            </a:r>
            <a:r>
              <a:rPr lang="en-US" altLang="en-US" sz="2400" dirty="0"/>
              <a:t>, sum the atomic events where it is true: P(</a:t>
            </a:r>
            <a:r>
              <a:rPr lang="el-GR" altLang="en-US" sz="2400" dirty="0">
                <a:cs typeface="Arial" panose="020B0604020202020204" pitchFamily="34" charset="0"/>
              </a:rPr>
              <a:t>φ</a:t>
            </a:r>
            <a:r>
              <a:rPr lang="en-US" altLang="en-US" sz="2400" dirty="0"/>
              <a:t>) = </a:t>
            </a:r>
            <a:r>
              <a:rPr lang="el-GR" altLang="en-US" sz="2400" dirty="0">
                <a:cs typeface="Arial" panose="020B0604020202020204" pitchFamily="34" charset="0"/>
              </a:rPr>
              <a:t>Σ</a:t>
            </a:r>
            <a:r>
              <a:rPr lang="el-GR" altLang="en-US" sz="2400" baseline="-25000" dirty="0">
                <a:cs typeface="Arial" panose="020B0604020202020204" pitchFamily="34" charset="0"/>
              </a:rPr>
              <a:t>ω</a:t>
            </a:r>
            <a:r>
              <a:rPr lang="en-US" altLang="en-US" sz="2400" baseline="-25000" dirty="0"/>
              <a:t>:</a:t>
            </a:r>
            <a:r>
              <a:rPr lang="el-GR" altLang="en-US" sz="2400" baseline="-25000" dirty="0">
                <a:cs typeface="Arial" panose="020B0604020202020204" pitchFamily="34" charset="0"/>
              </a:rPr>
              <a:t>ω╞φ</a:t>
            </a:r>
            <a:r>
              <a:rPr lang="en-US" altLang="en-US" sz="2400" dirty="0"/>
              <a:t> P(</a:t>
            </a:r>
            <a:r>
              <a:rPr lang="el-GR" altLang="en-US" sz="2400" dirty="0">
                <a:cs typeface="Arial" panose="020B0604020202020204" pitchFamily="34" charset="0"/>
              </a:rPr>
              <a:t>ω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P(</a:t>
            </a:r>
            <a:r>
              <a:rPr lang="en-US" altLang="en-US" sz="2400" i="1" dirty="0"/>
              <a:t>toothache</a:t>
            </a:r>
            <a:r>
              <a:rPr lang="en-US" altLang="en-US" sz="2400" dirty="0"/>
              <a:t>) = 0.108 + 0.012 + 0.016 + 0.064 = </a:t>
            </a:r>
            <a:r>
              <a:rPr lang="en-US" altLang="en-US" sz="2400" dirty="0" smtClean="0"/>
              <a:t>0.2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  <p:pic>
        <p:nvPicPr>
          <p:cNvPr id="28681" name="Picture 9" descr="dentist-join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133601"/>
            <a:ext cx="36576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5213F4-4415-466F-BE6F-B29F2BDA28BF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by enumeration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Start with the joint probability distribution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
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For any proposition </a:t>
            </a:r>
            <a:r>
              <a:rPr lang="el-GR" altLang="en-US" sz="2400" dirty="0">
                <a:cs typeface="Arial" panose="020B0604020202020204" pitchFamily="34" charset="0"/>
              </a:rPr>
              <a:t>φ</a:t>
            </a:r>
            <a:r>
              <a:rPr lang="en-US" altLang="en-US" sz="2400" dirty="0"/>
              <a:t>, sum the atomic events where it is true: P(</a:t>
            </a:r>
            <a:r>
              <a:rPr lang="el-GR" altLang="en-US" sz="2400" dirty="0">
                <a:cs typeface="Arial" panose="020B0604020202020204" pitchFamily="34" charset="0"/>
              </a:rPr>
              <a:t>φ</a:t>
            </a:r>
            <a:r>
              <a:rPr lang="en-US" altLang="en-US" sz="2400" dirty="0"/>
              <a:t>) = </a:t>
            </a:r>
            <a:r>
              <a:rPr lang="el-GR" altLang="en-US" sz="2400" dirty="0">
                <a:cs typeface="Arial" panose="020B0604020202020204" pitchFamily="34" charset="0"/>
              </a:rPr>
              <a:t>Σ</a:t>
            </a:r>
            <a:r>
              <a:rPr lang="el-GR" altLang="en-US" sz="2400" baseline="-25000" dirty="0">
                <a:cs typeface="Arial" panose="020B0604020202020204" pitchFamily="34" charset="0"/>
              </a:rPr>
              <a:t>ω</a:t>
            </a:r>
            <a:r>
              <a:rPr lang="en-US" altLang="en-US" sz="2400" baseline="-25000" dirty="0"/>
              <a:t>:</a:t>
            </a:r>
            <a:r>
              <a:rPr lang="el-GR" altLang="en-US" sz="2400" baseline="-25000" dirty="0">
                <a:cs typeface="Arial" panose="020B0604020202020204" pitchFamily="34" charset="0"/>
              </a:rPr>
              <a:t>ω╞φ</a:t>
            </a:r>
            <a:r>
              <a:rPr lang="en-US" altLang="en-US" sz="2400" dirty="0"/>
              <a:t> P(</a:t>
            </a:r>
            <a:r>
              <a:rPr lang="el-GR" altLang="en-US" sz="2400" dirty="0">
                <a:cs typeface="Arial" panose="020B0604020202020204" pitchFamily="34" charset="0"/>
              </a:rPr>
              <a:t>ω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P(</a:t>
            </a:r>
            <a:r>
              <a:rPr lang="en-US" altLang="en-US" sz="2400" i="1" dirty="0"/>
              <a:t>toothache</a:t>
            </a:r>
            <a:r>
              <a:rPr lang="en-US" altLang="en-US" sz="2400" dirty="0"/>
              <a:t>) = 0.108 + 0.012 + 0.016 + 0.064 = </a:t>
            </a:r>
            <a:r>
              <a:rPr lang="en-US" altLang="en-US" sz="2400" dirty="0" smtClean="0"/>
              <a:t>0.2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9703" name="Picture 7" descr="dentist-joi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103637"/>
            <a:ext cx="3581400" cy="142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A47732-9C6E-4678-820B-1126C7447A81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6" descr="dentist-join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133601"/>
            <a:ext cx="36576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by enumeration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Start with the joint probability distribution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Can also compute conditional probabilities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P(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i="1" dirty="0"/>
              <a:t>cavity</a:t>
            </a:r>
            <a:r>
              <a:rPr lang="en-US" altLang="en-US" sz="2400" dirty="0"/>
              <a:t> | </a:t>
            </a:r>
            <a:r>
              <a:rPr lang="en-US" altLang="en-US" sz="2400" i="1" dirty="0"/>
              <a:t>toothache</a:t>
            </a:r>
            <a:r>
              <a:rPr lang="en-US" altLang="en-US" sz="2400" dirty="0"/>
              <a:t>) 	= P(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i="1" dirty="0"/>
              <a:t>cavity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 </a:t>
            </a:r>
            <a:r>
              <a:rPr lang="en-US" altLang="en-US" sz="2400" i="1" dirty="0"/>
              <a:t>toothache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					</a:t>
            </a:r>
            <a:r>
              <a:rPr lang="en-US" altLang="en-US" sz="2400" dirty="0" smtClean="0"/>
              <a:t>                    P(</a:t>
            </a:r>
            <a:r>
              <a:rPr lang="en-US" altLang="en-US" sz="2400" i="1" dirty="0" smtClean="0"/>
              <a:t>toothache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				= 	      0.016+0.064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				   0.108 + 0.012 + 0.016 + 0.064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				= 0.4
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4103158" y="44831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2783632" y="5257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345F32-1B0E-4E0C-86B0-523B47AD1954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6" descr="dentist-joint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447801"/>
            <a:ext cx="3810000" cy="19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Normalization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124201"/>
            <a:ext cx="8229600" cy="3001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Denominator can be viewed as a </a:t>
            </a:r>
            <a:r>
              <a:rPr lang="en-US" altLang="en-US" sz="2000" dirty="0">
                <a:solidFill>
                  <a:srgbClr val="FF0000"/>
                </a:solidFill>
              </a:rPr>
              <a:t>normalization constant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α</a:t>
            </a: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Cavity | toothache</a:t>
            </a:r>
            <a:r>
              <a:rPr lang="en-US" altLang="en-US" sz="2000" dirty="0"/>
              <a:t>) = α,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Cavity,toothache</a:t>
            </a:r>
            <a:r>
              <a:rPr lang="en-US" altLang="en-US" sz="2000" dirty="0"/>
              <a:t>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= α, [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Cavity,toothache,catch</a:t>
            </a:r>
            <a:r>
              <a:rPr lang="en-US" altLang="en-US" sz="1800" dirty="0"/>
              <a:t>) +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Cavity,toothache</a:t>
            </a:r>
            <a:r>
              <a:rPr lang="en-US" altLang="en-US" sz="1800" dirty="0"/>
              <a:t>,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 </a:t>
            </a:r>
            <a:r>
              <a:rPr lang="en-US" altLang="en-US" sz="1800" i="1" dirty="0"/>
              <a:t>catch</a:t>
            </a:r>
            <a:r>
              <a:rPr lang="en-US" altLang="en-US" sz="1800" dirty="0"/>
              <a:t>)]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= </a:t>
            </a:r>
            <a:r>
              <a:rPr lang="el-GR" altLang="en-US" sz="1800" dirty="0">
                <a:cs typeface="Arial" panose="020B0604020202020204" pitchFamily="34" charset="0"/>
              </a:rPr>
              <a:t>α</a:t>
            </a:r>
            <a:r>
              <a:rPr lang="en-US" altLang="en-US" sz="1800" dirty="0"/>
              <a:t>, [&lt;0.108,0.016&gt; + &lt;0.012,0.064&gt;]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= α, &lt;0.12,0.08&gt; = &lt;0.6,0.4&gt;
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General idea: compute distribution on query variable by fixing </a:t>
            </a:r>
            <a:r>
              <a:rPr lang="en-US" altLang="en-US" sz="2000" dirty="0">
                <a:solidFill>
                  <a:schemeClr val="accent2"/>
                </a:solidFill>
              </a:rPr>
              <a:t>evidence variables</a:t>
            </a:r>
            <a:r>
              <a:rPr lang="en-US" altLang="en-US" sz="2000" dirty="0"/>
              <a:t> and summing over </a:t>
            </a:r>
            <a:r>
              <a:rPr lang="en-US" altLang="en-US" sz="2000" dirty="0">
                <a:solidFill>
                  <a:schemeClr val="accent2"/>
                </a:solidFill>
              </a:rPr>
              <a:t>hidden variables</a:t>
            </a:r>
            <a:endParaRPr lang="en-US" alt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560412-7035-4889-87BF-C3333299AF8B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by enumeration, contd.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Typically, we are interested in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the posterior joint distribution of the </a:t>
            </a:r>
            <a:r>
              <a:rPr lang="en-US" altLang="en-US" sz="1800" dirty="0">
                <a:solidFill>
                  <a:schemeClr val="accent2"/>
                </a:solidFill>
              </a:rPr>
              <a:t>query variables</a:t>
            </a:r>
            <a:r>
              <a:rPr lang="en-US" altLang="en-US" sz="1800" dirty="0"/>
              <a:t> </a:t>
            </a:r>
            <a:r>
              <a:rPr lang="en-US" altLang="en-US" sz="1800" b="1" dirty="0"/>
              <a:t>Y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given specific values </a:t>
            </a:r>
            <a:r>
              <a:rPr lang="en-US" altLang="en-US" sz="1800" b="1" dirty="0"/>
              <a:t>e</a:t>
            </a:r>
            <a:r>
              <a:rPr lang="en-US" altLang="en-US" sz="1800" dirty="0"/>
              <a:t> for the </a:t>
            </a:r>
            <a:r>
              <a:rPr lang="en-US" altLang="en-US" sz="1800" dirty="0">
                <a:solidFill>
                  <a:schemeClr val="accent2"/>
                </a:solidFill>
              </a:rPr>
              <a:t>evidence variables</a:t>
            </a:r>
            <a:r>
              <a:rPr lang="en-US" altLang="en-US" sz="1800" dirty="0"/>
              <a:t> </a:t>
            </a:r>
            <a:r>
              <a:rPr lang="en-US" altLang="en-US" sz="1800" b="1" dirty="0"/>
              <a:t>E</a:t>
            </a:r>
            <a:r>
              <a:rPr lang="en-US" altLang="en-US" sz="1800" dirty="0"/>
              <a:t>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Let the </a:t>
            </a:r>
            <a:r>
              <a:rPr lang="en-US" altLang="en-US" sz="1800" dirty="0">
                <a:solidFill>
                  <a:schemeClr val="accent2"/>
                </a:solidFill>
              </a:rPr>
              <a:t>hidden variables</a:t>
            </a:r>
            <a:r>
              <a:rPr lang="en-US" altLang="en-US" sz="1800" dirty="0"/>
              <a:t> be </a:t>
            </a:r>
            <a:r>
              <a:rPr lang="en-US" altLang="en-US" sz="1800" b="1" dirty="0"/>
              <a:t>H </a:t>
            </a:r>
            <a:r>
              <a:rPr lang="en-US" altLang="en-US" sz="1800" dirty="0"/>
              <a:t>= </a:t>
            </a:r>
            <a:r>
              <a:rPr lang="en-US" altLang="en-US" sz="1800" b="1" dirty="0"/>
              <a:t>X </a:t>
            </a:r>
            <a:r>
              <a:rPr lang="en-US" altLang="en-US" sz="1800" dirty="0"/>
              <a:t>- </a:t>
            </a:r>
            <a:r>
              <a:rPr lang="en-US" altLang="en-US" sz="1800" b="1" dirty="0"/>
              <a:t>Y</a:t>
            </a:r>
            <a:r>
              <a:rPr lang="en-US" altLang="en-US" sz="1800" dirty="0"/>
              <a:t> - </a:t>
            </a:r>
            <a:r>
              <a:rPr lang="en-US" altLang="en-US" sz="1800" b="1" dirty="0" smtClean="0"/>
              <a:t>E</a:t>
            </a: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Then the required summation of joint entries is done by summing out the hidden variables:
</a:t>
            </a:r>
          </a:p>
          <a:p>
            <a:pPr marL="762000" lvl="1" indent="-304800">
              <a:lnSpc>
                <a:spcPct val="80000"/>
              </a:lnSpc>
              <a:buNone/>
            </a:pPr>
            <a:r>
              <a:rPr lang="en-US" altLang="en-US" sz="1600" b="1" dirty="0"/>
              <a:t>P</a:t>
            </a:r>
            <a:r>
              <a:rPr lang="en-US" altLang="en-US" sz="1600" dirty="0"/>
              <a:t>(</a:t>
            </a:r>
            <a:r>
              <a:rPr lang="en-US" altLang="en-US" sz="1600" b="1" dirty="0"/>
              <a:t>Y</a:t>
            </a:r>
            <a:r>
              <a:rPr lang="en-US" altLang="en-US" sz="1600" dirty="0"/>
              <a:t> | </a:t>
            </a:r>
            <a:r>
              <a:rPr lang="en-US" altLang="en-US" sz="1600" b="1" dirty="0"/>
              <a:t>E </a:t>
            </a:r>
            <a:r>
              <a:rPr lang="en-US" altLang="en-US" sz="1600" dirty="0"/>
              <a:t>= </a:t>
            </a:r>
            <a:r>
              <a:rPr lang="en-US" altLang="en-US" sz="1600" b="1" dirty="0"/>
              <a:t>e</a:t>
            </a:r>
            <a:r>
              <a:rPr lang="en-US" altLang="en-US" sz="1600" dirty="0"/>
              <a:t>) = α</a:t>
            </a:r>
            <a:r>
              <a:rPr lang="en-US" altLang="en-US" sz="1600" b="1" dirty="0"/>
              <a:t>P</a:t>
            </a:r>
            <a:r>
              <a:rPr lang="en-US" altLang="en-US" sz="1600" dirty="0"/>
              <a:t>(</a:t>
            </a:r>
            <a:r>
              <a:rPr lang="en-US" altLang="en-US" sz="1600" b="1" dirty="0"/>
              <a:t>Y</a:t>
            </a:r>
            <a:r>
              <a:rPr lang="en-US" altLang="en-US" sz="1600" dirty="0"/>
              <a:t>,</a:t>
            </a:r>
            <a:r>
              <a:rPr lang="en-US" altLang="en-US" sz="1600" b="1" dirty="0"/>
              <a:t>E</a:t>
            </a:r>
            <a:r>
              <a:rPr lang="en-US" altLang="en-US" sz="1600" dirty="0"/>
              <a:t> = </a:t>
            </a:r>
            <a:r>
              <a:rPr lang="en-US" altLang="en-US" sz="1600" b="1" dirty="0"/>
              <a:t>e</a:t>
            </a:r>
            <a:r>
              <a:rPr lang="en-US" altLang="en-US" sz="1600" dirty="0"/>
              <a:t>) = α</a:t>
            </a:r>
            <a:r>
              <a:rPr lang="el-GR" altLang="en-US" sz="1600" dirty="0">
                <a:cs typeface="Arial" panose="020B0604020202020204" pitchFamily="34" charset="0"/>
              </a:rPr>
              <a:t>Σ</a:t>
            </a:r>
            <a:r>
              <a:rPr lang="en-US" altLang="en-US" sz="1600" baseline="-25000" dirty="0" err="1"/>
              <a:t>h</a:t>
            </a:r>
            <a:r>
              <a:rPr lang="en-US" altLang="en-US" sz="1600" b="1" dirty="0" err="1"/>
              <a:t>P</a:t>
            </a:r>
            <a:r>
              <a:rPr lang="en-US" altLang="en-US" sz="1600" dirty="0"/>
              <a:t>(</a:t>
            </a:r>
            <a:r>
              <a:rPr lang="en-US" altLang="en-US" sz="1600" b="1" dirty="0"/>
              <a:t>Y</a:t>
            </a:r>
            <a:r>
              <a:rPr lang="en-US" altLang="en-US" sz="1600" dirty="0"/>
              <a:t>,</a:t>
            </a:r>
            <a:r>
              <a:rPr lang="en-US" altLang="en-US" sz="1600" b="1" dirty="0"/>
              <a:t>E</a:t>
            </a:r>
            <a:r>
              <a:rPr lang="en-US" altLang="en-US" sz="1600" dirty="0"/>
              <a:t>= </a:t>
            </a:r>
            <a:r>
              <a:rPr lang="en-US" altLang="en-US" sz="1600" b="1" dirty="0"/>
              <a:t>e</a:t>
            </a:r>
            <a:r>
              <a:rPr lang="en-US" altLang="en-US" sz="1600" dirty="0"/>
              <a:t>, </a:t>
            </a:r>
            <a:r>
              <a:rPr lang="en-US" altLang="en-US" sz="1600" b="1" dirty="0"/>
              <a:t>H</a:t>
            </a:r>
            <a:r>
              <a:rPr lang="en-US" altLang="en-US" sz="1600" dirty="0"/>
              <a:t> = </a:t>
            </a:r>
            <a:r>
              <a:rPr lang="en-US" altLang="en-US" sz="1600" b="1" dirty="0"/>
              <a:t>h</a:t>
            </a:r>
            <a:r>
              <a:rPr lang="en-US" altLang="en-US" sz="1600" dirty="0"/>
              <a:t>)
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The terms in the summation are joint entries because </a:t>
            </a:r>
            <a:r>
              <a:rPr lang="en-US" altLang="en-US" sz="1800" b="1" dirty="0"/>
              <a:t>Y</a:t>
            </a:r>
            <a:r>
              <a:rPr lang="en-US" altLang="en-US" sz="1800" dirty="0"/>
              <a:t>, </a:t>
            </a:r>
            <a:r>
              <a:rPr lang="en-US" altLang="en-US" sz="1800" b="1" dirty="0"/>
              <a:t>E</a:t>
            </a:r>
            <a:r>
              <a:rPr lang="en-US" altLang="en-US" sz="1800" dirty="0"/>
              <a:t> and </a:t>
            </a:r>
            <a:r>
              <a:rPr lang="en-US" altLang="en-US" sz="1800" b="1" dirty="0"/>
              <a:t>H</a:t>
            </a:r>
            <a:r>
              <a:rPr lang="en-US" altLang="en-US" sz="1800" dirty="0"/>
              <a:t> together exhaust the set of random </a:t>
            </a:r>
            <a:r>
              <a:rPr lang="en-US" altLang="en-US" sz="1800" dirty="0" smtClean="0"/>
              <a:t>variables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Obvious problems</a:t>
            </a:r>
            <a:r>
              <a:rPr lang="en-US" altLang="en-US" sz="1800" dirty="0" smtClean="0"/>
              <a:t>:</a:t>
            </a:r>
            <a:endParaRPr lang="en-US" altLang="en-US" sz="1800" dirty="0"/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Worst-case time complexity </a:t>
            </a:r>
            <a:r>
              <a:rPr lang="en-US" altLang="en-US" sz="1600" i="1" dirty="0"/>
              <a:t>O(</a:t>
            </a:r>
            <a:r>
              <a:rPr lang="en-US" altLang="en-US" sz="1600" i="1" dirty="0" err="1"/>
              <a:t>d</a:t>
            </a:r>
            <a:r>
              <a:rPr lang="en-US" altLang="en-US" sz="1600" i="1" baseline="30000" dirty="0" err="1"/>
              <a:t>n</a:t>
            </a:r>
            <a:r>
              <a:rPr lang="en-US" altLang="en-US" sz="1600" i="1" dirty="0"/>
              <a:t>) </a:t>
            </a:r>
            <a:r>
              <a:rPr lang="en-US" altLang="en-US" sz="1600" dirty="0"/>
              <a:t>where </a:t>
            </a:r>
            <a:r>
              <a:rPr lang="en-US" altLang="en-US" sz="1600" i="1" dirty="0"/>
              <a:t>d</a:t>
            </a:r>
            <a:r>
              <a:rPr lang="en-US" altLang="en-US" sz="1600" dirty="0"/>
              <a:t> is the largest </a:t>
            </a:r>
            <a:r>
              <a:rPr lang="en-US" altLang="en-US" sz="1600" dirty="0" smtClean="0"/>
              <a:t>arity</a:t>
            </a:r>
            <a:endParaRPr lang="en-US" altLang="en-US" sz="1600" dirty="0"/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Space complexity </a:t>
            </a:r>
            <a:r>
              <a:rPr lang="en-US" altLang="en-US" sz="1600" i="1" dirty="0"/>
              <a:t>O(</a:t>
            </a:r>
            <a:r>
              <a:rPr lang="en-US" altLang="en-US" sz="1600" i="1" dirty="0" err="1"/>
              <a:t>d</a:t>
            </a:r>
            <a:r>
              <a:rPr lang="en-US" altLang="en-US" sz="1600" i="1" baseline="30000" dirty="0" err="1"/>
              <a:t>n</a:t>
            </a:r>
            <a:r>
              <a:rPr lang="en-US" altLang="en-US" sz="1600" i="1" dirty="0"/>
              <a:t>)</a:t>
            </a:r>
            <a:r>
              <a:rPr lang="en-US" altLang="en-US" sz="1600" dirty="0"/>
              <a:t> to store the joint </a:t>
            </a:r>
            <a:r>
              <a:rPr lang="en-US" altLang="en-US" sz="1600" dirty="0" smtClean="0"/>
              <a:t>distribution</a:t>
            </a:r>
            <a:endParaRPr lang="en-US" altLang="en-US" sz="1600" dirty="0"/>
          </a:p>
          <a:p>
            <a:pPr marL="762000" lvl="1" indent="-3048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How to find the numbers for </a:t>
            </a:r>
            <a:r>
              <a:rPr lang="en-US" altLang="en-US" sz="1600" i="1" dirty="0"/>
              <a:t>O(</a:t>
            </a:r>
            <a:r>
              <a:rPr lang="en-US" altLang="en-US" sz="1600" i="1" dirty="0" err="1"/>
              <a:t>d</a:t>
            </a:r>
            <a:r>
              <a:rPr lang="en-US" altLang="en-US" sz="1600" i="1" baseline="30000" dirty="0" err="1"/>
              <a:t>n</a:t>
            </a:r>
            <a:r>
              <a:rPr lang="en-US" altLang="en-US" sz="1600" i="1" dirty="0"/>
              <a:t>) </a:t>
            </a:r>
            <a:r>
              <a:rPr lang="en-US" altLang="en-US" sz="1600" dirty="0"/>
              <a:t>entries?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00F9A-86B1-447A-844C-6FC5AC7D998B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Independence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i="1" dirty="0"/>
              <a:t>A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B</a:t>
            </a:r>
            <a:r>
              <a:rPr lang="en-US" altLang="en-US" sz="2000" dirty="0"/>
              <a:t> are independent </a:t>
            </a:r>
            <a:r>
              <a:rPr lang="en-US" altLang="en-US" sz="2000" dirty="0" err="1"/>
              <a:t>iff</a:t>
            </a: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/>
              <a:t>	P</a:t>
            </a:r>
            <a:r>
              <a:rPr lang="en-US" altLang="en-US" sz="2000" dirty="0"/>
              <a:t>(</a:t>
            </a:r>
            <a:r>
              <a:rPr lang="en-US" altLang="en-US" sz="2000" i="1" dirty="0"/>
              <a:t>A|B</a:t>
            </a:r>
            <a:r>
              <a:rPr lang="en-US" altLang="en-US" sz="2000" dirty="0"/>
              <a:t>) =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dirty="0"/>
              <a:t>)    or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B|A</a:t>
            </a:r>
            <a:r>
              <a:rPr lang="en-US" altLang="en-US" sz="2000" dirty="0"/>
              <a:t>) =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B</a:t>
            </a:r>
            <a:r>
              <a:rPr lang="en-US" altLang="en-US" sz="2000" dirty="0"/>
              <a:t>)     or </a:t>
            </a:r>
            <a:r>
              <a:rPr lang="en-US" altLang="en-US" sz="2000" b="1" dirty="0"/>
              <a:t>P</a:t>
            </a:r>
            <a:r>
              <a:rPr lang="en-US" altLang="en-US" sz="2000" dirty="0"/>
              <a:t>(A, B) =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B</a:t>
            </a:r>
            <a:r>
              <a:rPr lang="en-US" altLang="en-US" sz="2000" dirty="0"/>
              <a:t>)
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b="1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Toothache, Catch, Cavity, Weather</a:t>
            </a:r>
            <a:r>
              <a:rPr lang="en-US" altLang="en-US" sz="1800" dirty="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	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Toothache, Catch, Cavity</a:t>
            </a:r>
            <a:r>
              <a:rPr lang="en-US" altLang="en-US" sz="1800" dirty="0"/>
              <a:t>)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Weather</a:t>
            </a:r>
            <a:r>
              <a:rPr lang="en-US" altLang="en-US" sz="1800" dirty="0"/>
              <a:t>)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32 entries reduced to 12; for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independent biased coins, </a:t>
            </a:r>
            <a:r>
              <a:rPr lang="en-US" altLang="en-US" sz="2000" i="1" dirty="0"/>
              <a:t>O(2</a:t>
            </a:r>
            <a:r>
              <a:rPr lang="en-US" altLang="en-US" sz="2000" i="1" baseline="30000" dirty="0"/>
              <a:t>n</a:t>
            </a:r>
            <a:r>
              <a:rPr lang="en-US" altLang="en-US" sz="2000" i="1" dirty="0"/>
              <a:t>)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Arial" panose="020B0604020202020204" pitchFamily="34" charset="0"/>
              </a:rPr>
              <a:t>→</a:t>
            </a:r>
            <a:r>
              <a:rPr lang="en-US" altLang="en-US" sz="2000" i="1" dirty="0"/>
              <a:t>O(n</a:t>
            </a:r>
            <a:r>
              <a:rPr lang="en-US" altLang="en-US" sz="2000" i="1" dirty="0" smtClean="0"/>
              <a:t>)</a:t>
            </a:r>
            <a:endParaRPr lang="en-US" altLang="en-US" sz="2000" dirty="0"/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Absolute independence powerful but </a:t>
            </a:r>
            <a:r>
              <a:rPr lang="en-US" altLang="en-US" sz="2000" dirty="0" smtClean="0"/>
              <a:t>rare</a:t>
            </a:r>
            <a:endParaRPr lang="en-US" altLang="en-US" sz="2000" dirty="0"/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Dentistry is a large field with hundreds of variables, none of which are independent. What to do</a:t>
            </a:r>
            <a:r>
              <a:rPr lang="en-US" altLang="en-US" sz="2000" dirty="0" smtClean="0"/>
              <a:t>?</a:t>
            </a:r>
            <a:endParaRPr lang="en-US" altLang="en-US" sz="2000" dirty="0"/>
          </a:p>
        </p:txBody>
      </p:sp>
      <p:pic>
        <p:nvPicPr>
          <p:cNvPr id="21508" name="Picture 4" descr="weather-independ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420888"/>
            <a:ext cx="4343400" cy="108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F1B910-33B1-4F2B-BF33-749D5E331E84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0768"/>
            <a:ext cx="8669867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Probabilistic Representation and Reasoning 	</a:t>
            </a:r>
          </a:p>
          <a:p>
            <a:r>
              <a:rPr lang="en-US" dirty="0" smtClean="0"/>
              <a:t>Inference </a:t>
            </a:r>
            <a:r>
              <a:rPr lang="en-US" dirty="0"/>
              <a:t>using full joint distribution &amp; </a:t>
            </a:r>
            <a:r>
              <a:rPr lang="en-US" dirty="0" smtClean="0"/>
              <a:t>Example</a:t>
            </a:r>
          </a:p>
          <a:p>
            <a:pPr lvl="1"/>
            <a:r>
              <a:rPr lang="en-US" altLang="en-US" dirty="0"/>
              <a:t>Uncertainty</a:t>
            </a:r>
          </a:p>
          <a:p>
            <a:pPr lvl="1"/>
            <a:r>
              <a:rPr lang="en-US" altLang="en-US" dirty="0"/>
              <a:t>Probability</a:t>
            </a:r>
          </a:p>
          <a:p>
            <a:pPr lvl="1"/>
            <a:r>
              <a:rPr lang="en-US" altLang="en-US" dirty="0"/>
              <a:t>Syntax and Semantics</a:t>
            </a:r>
          </a:p>
          <a:p>
            <a:pPr lvl="1"/>
            <a:r>
              <a:rPr lang="en-US" altLang="en-US" dirty="0"/>
              <a:t>Inference</a:t>
            </a:r>
          </a:p>
          <a:p>
            <a:pPr lvl="1"/>
            <a:r>
              <a:rPr lang="en-US" altLang="en-US" dirty="0"/>
              <a:t>Independence and Bayes' </a:t>
            </a:r>
            <a:r>
              <a:rPr lang="en-US" altLang="en-US" dirty="0" smtClean="0"/>
              <a:t>Rule</a:t>
            </a:r>
            <a:endParaRPr lang="en-US" dirty="0"/>
          </a:p>
          <a:p>
            <a:r>
              <a:rPr lang="en-US" dirty="0" smtClean="0"/>
              <a:t>Knowledge </a:t>
            </a:r>
            <a:r>
              <a:rPr lang="en-US" dirty="0"/>
              <a:t>representation using Bayesian Networks, semantics of Bayesian Networks </a:t>
            </a: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83750" y="5995150"/>
            <a:ext cx="8596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Reference: </a:t>
            </a:r>
            <a:r>
              <a:rPr lang="en-IN" dirty="0" smtClean="0"/>
              <a:t>Chapter </a:t>
            </a:r>
            <a:r>
              <a:rPr lang="en-IN" dirty="0" smtClean="0"/>
              <a:t>13, 14.1 &amp; 14.2  </a:t>
            </a:r>
            <a:r>
              <a:rPr lang="en-IN" dirty="0" smtClean="0"/>
              <a:t>from </a:t>
            </a:r>
            <a:r>
              <a:rPr lang="en-IN" dirty="0"/>
              <a:t>AI: A modern approach (Russell, </a:t>
            </a:r>
            <a:r>
              <a:rPr lang="en-IN" dirty="0" err="1"/>
              <a:t>Norvig</a:t>
            </a:r>
            <a:r>
              <a:rPr lang="en-IN" dirty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ABE5A1-27AA-4580-899E-7723EF71CB9A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independence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Toothache, Cavity, Catch</a:t>
            </a:r>
            <a:r>
              <a:rPr lang="en-US" altLang="en-US" sz="2000" dirty="0"/>
              <a:t>) has 2</a:t>
            </a:r>
            <a:r>
              <a:rPr lang="en-US" altLang="en-US" sz="2000" baseline="30000" dirty="0"/>
              <a:t>3</a:t>
            </a:r>
            <a:r>
              <a:rPr lang="en-US" altLang="en-US" sz="2000" dirty="0"/>
              <a:t> – 1 = 7 independent </a:t>
            </a:r>
            <a:r>
              <a:rPr lang="en-US" altLang="en-US" sz="2000" dirty="0" smtClean="0"/>
              <a:t>entries</a:t>
            </a:r>
            <a:endParaRPr lang="en-US" altLang="en-US" sz="2000" dirty="0"/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If I have a cavity, the probability that the probe catches in it doesn't depend on whether I have a toothache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(1)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catch | toothache, cavity</a:t>
            </a:r>
            <a:r>
              <a:rPr lang="en-US" altLang="en-US" sz="1800" dirty="0"/>
              <a:t>) 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catch | cavity</a:t>
            </a:r>
            <a:r>
              <a:rPr lang="en-US" altLang="en-US" sz="1800" dirty="0"/>
              <a:t>)</a:t>
            </a:r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The same independence holds if I haven't got a cavity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(2)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catch | </a:t>
            </a:r>
            <a:r>
              <a:rPr lang="en-US" altLang="en-US" sz="1800" i="1" dirty="0" err="1"/>
              <a:t>toothache,</a:t>
            </a:r>
            <a:r>
              <a:rPr lang="en-US" altLang="en-US" sz="1800" dirty="0" err="1">
                <a:sym typeface="Symbol" panose="05050102010706020507" pitchFamily="18" charset="2"/>
              </a:rPr>
              <a:t></a:t>
            </a:r>
            <a:r>
              <a:rPr lang="en-US" altLang="en-US" sz="1800" i="1" dirty="0" err="1"/>
              <a:t>cavity</a:t>
            </a:r>
            <a:r>
              <a:rPr lang="en-US" altLang="en-US" sz="1800" dirty="0"/>
              <a:t>) 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catch </a:t>
            </a:r>
            <a:r>
              <a:rPr lang="en-US" altLang="en-US" sz="1800" dirty="0"/>
              <a:t>|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i="1" dirty="0"/>
              <a:t>cavity</a:t>
            </a:r>
            <a:r>
              <a:rPr lang="en-US" altLang="en-US" sz="1800" dirty="0"/>
              <a:t>)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altLang="en-US" sz="1400" dirty="0"/>
              <a:t>
</a:t>
            </a:r>
          </a:p>
          <a:p>
            <a:pPr>
              <a:lnSpc>
                <a:spcPct val="80000"/>
              </a:lnSpc>
            </a:pPr>
            <a:r>
              <a:rPr lang="en-US" altLang="en-US" sz="2000" i="1" dirty="0"/>
              <a:t>Catch </a:t>
            </a:r>
            <a:r>
              <a:rPr lang="en-US" altLang="en-US" sz="2000" dirty="0"/>
              <a:t>is </a:t>
            </a:r>
            <a:r>
              <a:rPr lang="en-US" altLang="en-US" sz="2000" dirty="0">
                <a:solidFill>
                  <a:srgbClr val="FF0000"/>
                </a:solidFill>
              </a:rPr>
              <a:t>conditionally independent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Toothache </a:t>
            </a:r>
            <a:r>
              <a:rPr lang="en-US" altLang="en-US" sz="2000" dirty="0"/>
              <a:t>given </a:t>
            </a:r>
            <a:r>
              <a:rPr lang="en-US" altLang="en-US" sz="2000" i="1" dirty="0"/>
              <a:t>Cavity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Catch | </a:t>
            </a:r>
            <a:r>
              <a:rPr lang="en-US" altLang="en-US" sz="1800" i="1" dirty="0" err="1"/>
              <a:t>Toothache,Cavity</a:t>
            </a:r>
            <a:r>
              <a:rPr lang="en-US" altLang="en-US" sz="1800" dirty="0"/>
              <a:t>) 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Catch | Cavity</a:t>
            </a:r>
            <a:r>
              <a:rPr lang="en-US" altLang="en-US" sz="1800" dirty="0"/>
              <a:t>)
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Equivalent statements: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Toothache | Catch, Cavity</a:t>
            </a:r>
            <a:r>
              <a:rPr lang="en-US" altLang="en-US" sz="1800" dirty="0"/>
              <a:t>) 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Toothache | Cavity</a:t>
            </a:r>
            <a:r>
              <a:rPr lang="en-US" altLang="en-US" sz="1800" dirty="0" smtClean="0"/>
              <a:t>)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Toothache, Catch | Cavity</a:t>
            </a:r>
            <a:r>
              <a:rPr lang="en-US" altLang="en-US" sz="1800" dirty="0"/>
              <a:t>) =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Toothache | Cavity</a:t>
            </a:r>
            <a:r>
              <a:rPr lang="en-US" altLang="en-US" sz="1800" dirty="0"/>
              <a:t>) </a:t>
            </a:r>
            <a:r>
              <a:rPr lang="en-US" altLang="en-US" sz="1800" b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Catch | Cavity</a:t>
            </a:r>
            <a:r>
              <a:rPr lang="en-US" altLang="en-US" sz="1800" dirty="0"/>
              <a:t>)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91076C-BD0E-4DEA-9C54-E1DC9E73B0FF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independence contd.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Write out full joint distribution using chain rule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P</a:t>
            </a:r>
            <a:r>
              <a:rPr lang="en-US" altLang="en-US" sz="2400" dirty="0"/>
              <a:t>(</a:t>
            </a:r>
            <a:r>
              <a:rPr lang="en-US" altLang="en-US" sz="2400" i="1" dirty="0"/>
              <a:t>Toothache, Catch, Cavity</a:t>
            </a:r>
            <a:r>
              <a:rPr lang="en-US" altLang="en-US" sz="2400" dirty="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=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Toothache | Catch, Cavity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Catch, Cavity</a:t>
            </a:r>
            <a:r>
              <a:rPr lang="en-US" altLang="en-US" sz="2000" dirty="0"/>
              <a:t>)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=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Toothache | Catch, Cavity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Catch | Cavity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Cavity</a:t>
            </a:r>
            <a:r>
              <a:rPr lang="en-US" altLang="en-US" sz="2000" dirty="0"/>
              <a:t>)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=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Toothache | Cavity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Catch | Cavity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(Cavity)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I.e., 2 + 2 + 1 = 5 independent </a:t>
            </a:r>
            <a:r>
              <a:rPr lang="en-US" altLang="en-US" sz="2400" dirty="0" smtClean="0"/>
              <a:t>numbers</a:t>
            </a:r>
            <a:endParaRPr lang="en-US" altLang="en-US" sz="2400" dirty="0"/>
          </a:p>
          <a:p>
            <a:pPr lvl="4">
              <a:lnSpc>
                <a:spcPct val="80000"/>
              </a:lnSpc>
            </a:pPr>
            <a:endParaRPr lang="en-US" altLang="en-US" sz="16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In most cases, the use of conditional independence reduces the size of the representation of the joint distribution from exponential in </a:t>
            </a:r>
            <a:r>
              <a:rPr lang="en-US" altLang="en-US" sz="2400" i="1" dirty="0">
                <a:solidFill>
                  <a:srgbClr val="FF0000"/>
                </a:solidFill>
              </a:rPr>
              <a:t>n </a:t>
            </a:r>
            <a:r>
              <a:rPr lang="en-US" altLang="en-US" sz="2400" dirty="0">
                <a:solidFill>
                  <a:srgbClr val="FF0000"/>
                </a:solidFill>
              </a:rPr>
              <a:t>to linear in </a:t>
            </a:r>
            <a:r>
              <a:rPr lang="en-US" altLang="en-US" sz="2400" i="1" dirty="0">
                <a:solidFill>
                  <a:srgbClr val="FF0000"/>
                </a:solidFill>
              </a:rPr>
              <a:t>n</a:t>
            </a:r>
            <a:r>
              <a:rPr lang="en-US" altLang="en-US" sz="2400" dirty="0" smtClean="0">
                <a:solidFill>
                  <a:srgbClr val="FF0000"/>
                </a:solidFill>
              </a:rPr>
              <a:t>.</a:t>
            </a:r>
            <a:endParaRPr lang="en-US" altLang="en-US" sz="16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Conditional independence is our most basic and robust form of knowledge about uncertain environments</a:t>
            </a:r>
            <a:r>
              <a:rPr lang="en-US" altLang="en-US" sz="2400" dirty="0" smtClean="0">
                <a:solidFill>
                  <a:srgbClr val="FF0000"/>
                </a:solidFill>
              </a:rPr>
              <a:t>.</a:t>
            </a: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29E140-43C7-4895-9842-73B268347B50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Bayes' Rule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Product rule P(</a:t>
            </a:r>
            <a:r>
              <a:rPr lang="en-US" altLang="en-US" sz="2400" dirty="0" err="1"/>
              <a:t>a</a:t>
            </a:r>
            <a:r>
              <a:rPr lang="en-US" altLang="en-US" sz="2400" dirty="0" err="1">
                <a:sym typeface="Symbol" panose="05050102010706020507" pitchFamily="18" charset="2"/>
              </a:rPr>
              <a:t></a:t>
            </a:r>
            <a:r>
              <a:rPr lang="en-US" altLang="en-US" sz="2400" dirty="0" err="1"/>
              <a:t>b</a:t>
            </a:r>
            <a:r>
              <a:rPr lang="en-US" altLang="en-US" sz="2400" dirty="0"/>
              <a:t>) = P(a | b) P(b) = P(b | a) P(a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	 </a:t>
            </a:r>
            <a:r>
              <a:rPr lang="en-US" altLang="en-US" sz="2400" dirty="0">
                <a:solidFill>
                  <a:schemeClr val="accent2"/>
                </a:solidFill>
              </a:rPr>
              <a:t>Bayes' rule: </a:t>
            </a:r>
            <a:r>
              <a:rPr lang="en-US" altLang="en-US" sz="2400" dirty="0"/>
              <a:t>P(a | b) = P(b | a) P(a) / P(b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lvl="4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or in distribution form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P</a:t>
            </a:r>
            <a:r>
              <a:rPr lang="en-US" altLang="en-US" sz="2400" dirty="0"/>
              <a:t>(Y|X) = </a:t>
            </a:r>
            <a:r>
              <a:rPr lang="en-US" altLang="en-US" sz="2400" b="1" dirty="0"/>
              <a:t>P</a:t>
            </a:r>
            <a:r>
              <a:rPr lang="en-US" altLang="en-US" sz="2400" dirty="0"/>
              <a:t>(X|Y) </a:t>
            </a:r>
            <a:r>
              <a:rPr lang="en-US" altLang="en-US" sz="2400" b="1" dirty="0"/>
              <a:t>P</a:t>
            </a:r>
            <a:r>
              <a:rPr lang="en-US" altLang="en-US" sz="2400" dirty="0"/>
              <a:t>(Y) / </a:t>
            </a:r>
            <a:r>
              <a:rPr lang="en-US" altLang="en-US" sz="2400" b="1" dirty="0"/>
              <a:t>P</a:t>
            </a:r>
            <a:r>
              <a:rPr lang="en-US" altLang="en-US" sz="2400" dirty="0"/>
              <a:t>(X) = α</a:t>
            </a:r>
            <a:r>
              <a:rPr lang="en-US" altLang="en-US" sz="2400" b="1" dirty="0"/>
              <a:t>P</a:t>
            </a:r>
            <a:r>
              <a:rPr lang="en-US" altLang="en-US" sz="2400" dirty="0"/>
              <a:t>(X|Y) </a:t>
            </a:r>
            <a:r>
              <a:rPr lang="en-US" altLang="en-US" sz="2400" b="1" dirty="0"/>
              <a:t>P</a:t>
            </a:r>
            <a:r>
              <a:rPr lang="en-US" altLang="en-US" sz="2400" dirty="0"/>
              <a:t>(Y)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Useful for assessing </a:t>
            </a:r>
            <a:r>
              <a:rPr lang="en-US" altLang="en-US" sz="2400" dirty="0">
                <a:solidFill>
                  <a:schemeClr val="accent2"/>
                </a:solidFill>
              </a:rPr>
              <a:t>diagnostic </a:t>
            </a:r>
            <a:r>
              <a:rPr lang="en-US" altLang="en-US" sz="2400" dirty="0"/>
              <a:t>probability from </a:t>
            </a:r>
            <a:r>
              <a:rPr lang="en-US" altLang="en-US" sz="2400" dirty="0">
                <a:solidFill>
                  <a:schemeClr val="accent2"/>
                </a:solidFill>
              </a:rPr>
              <a:t>causal </a:t>
            </a:r>
            <a:r>
              <a:rPr lang="en-US" altLang="en-US" sz="2400" dirty="0"/>
              <a:t>probability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P(</a:t>
            </a:r>
            <a:r>
              <a:rPr lang="en-US" altLang="en-US" sz="2000" dirty="0" err="1"/>
              <a:t>Cause|Effect</a:t>
            </a:r>
            <a:r>
              <a:rPr lang="en-US" altLang="en-US" sz="2000" dirty="0"/>
              <a:t>) = P(</a:t>
            </a:r>
            <a:r>
              <a:rPr lang="en-US" altLang="en-US" sz="2000" dirty="0" err="1"/>
              <a:t>Effect|Cause</a:t>
            </a:r>
            <a:r>
              <a:rPr lang="en-US" altLang="en-US" sz="2000" dirty="0"/>
              <a:t>) P(Cause) / P(Effect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E.g., let </a:t>
            </a:r>
            <a:r>
              <a:rPr lang="en-US" altLang="en-US" sz="2000" i="1" dirty="0"/>
              <a:t>M</a:t>
            </a:r>
            <a:r>
              <a:rPr lang="en-US" altLang="en-US" sz="2000" dirty="0"/>
              <a:t> be meningitis, </a:t>
            </a:r>
            <a:r>
              <a:rPr lang="en-US" altLang="en-US" sz="2000" i="1" dirty="0"/>
              <a:t>S</a:t>
            </a:r>
            <a:r>
              <a:rPr lang="en-US" altLang="en-US" sz="2000" dirty="0"/>
              <a:t> be stiff neck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/>
              <a:t>P(</a:t>
            </a:r>
            <a:r>
              <a:rPr lang="en-US" altLang="en-US" sz="1800" dirty="0" err="1"/>
              <a:t>m|s</a:t>
            </a:r>
            <a:r>
              <a:rPr lang="en-US" altLang="en-US" sz="1800" dirty="0"/>
              <a:t>) = P(</a:t>
            </a:r>
            <a:r>
              <a:rPr lang="en-US" altLang="en-US" sz="1800" dirty="0" err="1"/>
              <a:t>s|m</a:t>
            </a:r>
            <a:r>
              <a:rPr lang="en-US" altLang="en-US" sz="1800" dirty="0"/>
              <a:t>) P(m) / P(s) = 0.8 </a:t>
            </a:r>
            <a:r>
              <a:rPr lang="en-US" altLang="en-US" sz="1800" dirty="0">
                <a:cs typeface="Arial" panose="020B0604020202020204" pitchFamily="34" charset="0"/>
              </a:rPr>
              <a:t>× </a:t>
            </a:r>
            <a:r>
              <a:rPr lang="en-US" altLang="en-US" sz="1800" dirty="0"/>
              <a:t>0.0001 / 0.1 = </a:t>
            </a:r>
            <a:r>
              <a:rPr lang="en-US" altLang="en-US" sz="1800" dirty="0" smtClean="0"/>
              <a:t>0.0008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Note: posterior probability of meningitis still very small</a:t>
            </a:r>
            <a:r>
              <a:rPr lang="en-US" altLang="en-US" sz="2000" dirty="0" smtClean="0"/>
              <a:t>!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5BA1CD-D158-49EA-89B4-AEA89019610C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Bayes' Rule and conditional independence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P</a:t>
            </a:r>
            <a:r>
              <a:rPr lang="en-US" altLang="en-US" sz="2400" dirty="0"/>
              <a:t>(</a:t>
            </a:r>
            <a:r>
              <a:rPr lang="en-US" altLang="en-US" sz="2400" i="1" dirty="0"/>
              <a:t>Cavity | toothache </a:t>
            </a:r>
            <a:r>
              <a:rPr lang="en-US" altLang="en-US" sz="2400" i="1" dirty="0">
                <a:sym typeface="Symbol" panose="05050102010706020507" pitchFamily="18" charset="2"/>
              </a:rPr>
              <a:t> </a:t>
            </a:r>
            <a:r>
              <a:rPr lang="en-US" altLang="en-US" sz="2400" i="1" dirty="0"/>
              <a:t>catch</a:t>
            </a:r>
            <a:r>
              <a:rPr lang="en-US" altLang="en-US" sz="2400" dirty="0"/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= α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toothache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catch | Cavity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Cavity</a:t>
            </a:r>
            <a:r>
              <a:rPr lang="en-US" altLang="en-US" sz="2000" dirty="0"/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= α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toothache | Cavity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catch | Cavity</a:t>
            </a:r>
            <a:r>
              <a:rPr lang="en-US" altLang="en-US" sz="2000" dirty="0"/>
              <a:t>) </a:t>
            </a:r>
            <a:r>
              <a:rPr lang="en-US" altLang="en-US" sz="2000" b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Cavity</a:t>
            </a:r>
            <a:r>
              <a:rPr lang="en-US" altLang="en-US" sz="2000" dirty="0"/>
              <a:t>)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This is an example of a </a:t>
            </a:r>
            <a:r>
              <a:rPr lang="en-US" altLang="en-US" sz="2400" dirty="0">
                <a:solidFill>
                  <a:srgbClr val="FF0000"/>
                </a:solidFill>
              </a:rPr>
              <a:t>naïve Bayes</a:t>
            </a:r>
            <a:r>
              <a:rPr lang="en-US" altLang="en-US" sz="2400" dirty="0"/>
              <a:t> model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P</a:t>
            </a:r>
            <a:r>
              <a:rPr lang="en-US" altLang="en-US" sz="2000" dirty="0"/>
              <a:t>(Cause,Effect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… ,</a:t>
            </a:r>
            <a:r>
              <a:rPr lang="en-US" altLang="en-US" sz="2000" dirty="0" err="1"/>
              <a:t>Effect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) = </a:t>
            </a:r>
            <a:r>
              <a:rPr lang="en-US" altLang="en-US" sz="2000" b="1" dirty="0"/>
              <a:t>P</a:t>
            </a:r>
            <a:r>
              <a:rPr lang="en-US" altLang="en-US" sz="2000" dirty="0"/>
              <a:t>(Cause) </a:t>
            </a:r>
            <a:r>
              <a:rPr lang="el-GR" altLang="en-US" sz="2000" dirty="0">
                <a:cs typeface="Arial" panose="020B0604020202020204" pitchFamily="34" charset="0"/>
              </a:rPr>
              <a:t>π</a:t>
            </a:r>
            <a:r>
              <a:rPr lang="en-US" altLang="en-US" sz="2000" baseline="-25000" dirty="0" err="1"/>
              <a:t>i</a:t>
            </a:r>
            <a:r>
              <a:rPr lang="en-US" altLang="en-US" sz="2000" b="1" dirty="0" err="1"/>
              <a:t>P</a:t>
            </a:r>
            <a:r>
              <a:rPr lang="en-US" altLang="en-US" sz="2000" dirty="0"/>
              <a:t>(</a:t>
            </a:r>
            <a:r>
              <a:rPr lang="en-US" altLang="en-US" sz="2000" dirty="0" err="1"/>
              <a:t>Effect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|Cause</a:t>
            </a:r>
            <a:r>
              <a:rPr lang="en-US" altLang="en-US" sz="2000" dirty="0"/>
              <a:t>)
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Total number of parameters is </a:t>
            </a:r>
            <a:r>
              <a:rPr lang="en-US" altLang="en-US" sz="2400" dirty="0">
                <a:solidFill>
                  <a:srgbClr val="FF0000"/>
                </a:solidFill>
              </a:rPr>
              <a:t>linear</a:t>
            </a:r>
            <a:r>
              <a:rPr lang="en-US" altLang="en-US" sz="2400" dirty="0"/>
              <a:t> in </a:t>
            </a:r>
            <a:r>
              <a:rPr lang="en-US" altLang="en-US" sz="2400" i="1" dirty="0" smtClean="0"/>
              <a:t>n</a:t>
            </a:r>
            <a:endParaRPr lang="en-US" altLang="en-US" sz="2400" dirty="0"/>
          </a:p>
        </p:txBody>
      </p:sp>
      <p:pic>
        <p:nvPicPr>
          <p:cNvPr id="25604" name="Picture 4" descr="naive-ba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996928"/>
            <a:ext cx="48482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AFAD23-C685-460E-88AF-EF633CB76C2A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Probability is a rigorous formalism for uncertain </a:t>
            </a:r>
            <a:r>
              <a:rPr lang="en-US" altLang="en-US" sz="2800" dirty="0" smtClean="0"/>
              <a:t>knowledge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Joint probability distribution</a:t>
            </a:r>
            <a:r>
              <a:rPr lang="en-US" altLang="en-US" sz="2800" dirty="0"/>
              <a:t> specifies probability of every </a:t>
            </a:r>
            <a:r>
              <a:rPr lang="en-US" altLang="en-US" sz="2800" dirty="0">
                <a:solidFill>
                  <a:schemeClr val="accent2"/>
                </a:solidFill>
              </a:rPr>
              <a:t>atomic event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Queries can be answered by summing over atomic </a:t>
            </a:r>
            <a:r>
              <a:rPr lang="en-US" altLang="en-US" sz="2800" dirty="0" smtClean="0"/>
              <a:t>events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For nontrivial domains, we must find a way to reduce the joint </a:t>
            </a:r>
            <a:r>
              <a:rPr lang="en-US" altLang="en-US" sz="2800" dirty="0" smtClean="0"/>
              <a:t>size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Independence </a:t>
            </a:r>
            <a:r>
              <a:rPr lang="en-US" altLang="en-US" sz="2800" dirty="0"/>
              <a:t>and </a:t>
            </a:r>
            <a:r>
              <a:rPr lang="en-US" altLang="en-US" sz="2800" dirty="0">
                <a:solidFill>
                  <a:schemeClr val="accent2"/>
                </a:solidFill>
              </a:rPr>
              <a:t>conditional independence</a:t>
            </a:r>
            <a:r>
              <a:rPr lang="en-US" altLang="en-US" sz="2800" dirty="0"/>
              <a:t> provide the </a:t>
            </a:r>
            <a:r>
              <a:rPr lang="en-US" altLang="en-US" sz="2800" dirty="0" smtClean="0"/>
              <a:t>tools</a:t>
            </a: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ABD411-19DD-451C-9635-E99B0C0A733A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35360" y="1916833"/>
            <a:ext cx="8784976" cy="168362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Knowledge representation using Bayesian Networks, semantics of Bayesian Networks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97520" y="3898900"/>
            <a:ext cx="8534400" cy="1752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AB2FEF-32EB-4D75-A3BF-1D68109E96D8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Syntax</a:t>
            </a:r>
          </a:p>
          <a:p>
            <a:r>
              <a:rPr lang="en-US" altLang="en-US"/>
              <a:t>Semantics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958861-C7C0-4749-823A-0AEA9F731C03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networks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 simple, graphical notation for conditional independence assertions and hence for compact specification of full joint distributions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Syntax: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set of nodes, one per </a:t>
            </a:r>
            <a:r>
              <a:rPr lang="en-US" altLang="en-US" sz="2000" dirty="0" smtClean="0"/>
              <a:t>variable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directed, acyclic graph (link </a:t>
            </a:r>
            <a:r>
              <a:rPr lang="en-US" altLang="en-US" sz="2000" dirty="0">
                <a:cs typeface="Arial" panose="020B0604020202020204" pitchFamily="34" charset="0"/>
              </a:rPr>
              <a:t>≈ </a:t>
            </a:r>
            <a:r>
              <a:rPr lang="en-US" altLang="en-US" sz="2000" dirty="0"/>
              <a:t>"directly influences")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conditional distribution for each node given its parents:</a:t>
            </a:r>
          </a:p>
          <a:p>
            <a:pPr lvl="2" algn="ctr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 </a:t>
            </a:r>
            <a:r>
              <a:rPr lang="en-US" altLang="en-US" sz="1800" dirty="0"/>
              <a:t>(X</a:t>
            </a:r>
            <a:r>
              <a:rPr lang="en-US" altLang="en-US" sz="1800" baseline="-25000" dirty="0"/>
              <a:t>i </a:t>
            </a:r>
            <a:r>
              <a:rPr lang="en-US" altLang="en-US" sz="1800" dirty="0"/>
              <a:t>| Parents (X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))</a:t>
            </a:r>
          </a:p>
          <a:p>
            <a:pPr lvl="2" algn="ctr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In the simplest case, conditional distribution represented as a </a:t>
            </a:r>
            <a:r>
              <a:rPr lang="en-US" altLang="en-US" sz="2400" dirty="0">
                <a:solidFill>
                  <a:schemeClr val="accent2"/>
                </a:solidFill>
              </a:rPr>
              <a:t>conditional probability table</a:t>
            </a:r>
            <a:r>
              <a:rPr lang="en-US" altLang="en-US" sz="2400" dirty="0"/>
              <a:t> (CPT) giving the distribution over 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for each combination of parent values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B4AD7C-FC67-45BC-AC05-98BC2C5ABC31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Topology of network encodes conditional independence assertions: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i="1" dirty="0"/>
              <a:t>Weather</a:t>
            </a:r>
            <a:r>
              <a:rPr lang="en-US" altLang="en-US" sz="2400" dirty="0"/>
              <a:t> is independent of the other variables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/>
              <a:t>Toothache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Catch</a:t>
            </a:r>
            <a:r>
              <a:rPr lang="en-US" altLang="en-US" sz="2400" dirty="0"/>
              <a:t> are conditionally independent given </a:t>
            </a:r>
            <a:r>
              <a:rPr lang="en-US" altLang="en-US" sz="2400" i="1" dirty="0"/>
              <a:t>Cavity</a:t>
            </a:r>
            <a:endParaRPr lang="en-US" altLang="en-US" sz="2400" dirty="0"/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162945"/>
            <a:ext cx="4419600" cy="218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4E26F-0B97-4D75-B1BB-FC168BE2F9D8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I'm at work, neighbor John calls to say my alarm is ringing, but neighbor Mary doesn't call. Sometimes it's set off by minor earthquakes. Is there a burglar?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Variables: </a:t>
            </a:r>
            <a:r>
              <a:rPr lang="en-US" altLang="en-US" sz="1800" i="1"/>
              <a:t>Burglary</a:t>
            </a:r>
            <a:r>
              <a:rPr lang="en-US" altLang="en-US" sz="1800"/>
              <a:t>, </a:t>
            </a:r>
            <a:r>
              <a:rPr lang="en-US" altLang="en-US" sz="1800" i="1"/>
              <a:t>Earthquake</a:t>
            </a:r>
            <a:r>
              <a:rPr lang="en-US" altLang="en-US" sz="1800"/>
              <a:t>, </a:t>
            </a:r>
            <a:r>
              <a:rPr lang="en-US" altLang="en-US" sz="1800" i="1"/>
              <a:t>Alarm</a:t>
            </a:r>
            <a:r>
              <a:rPr lang="en-US" altLang="en-US" sz="1800"/>
              <a:t>, </a:t>
            </a:r>
            <a:r>
              <a:rPr lang="en-US" altLang="en-US" sz="1800" i="1"/>
              <a:t>JohnCalls</a:t>
            </a:r>
            <a:r>
              <a:rPr lang="en-US" altLang="en-US" sz="1800"/>
              <a:t>, </a:t>
            </a:r>
            <a:r>
              <a:rPr lang="en-US" altLang="en-US" sz="1800" i="1"/>
              <a:t>MaryCalls</a:t>
            </a:r>
            <a:endParaRPr lang="en-US" altLang="en-US" sz="1800"/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Network topology reflects "causal" knowledge: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 burglar can set the alarm off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An earthquake can set the alarm off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The alarm can cause Mary to call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The alarm can cause John to call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1D8330-79E8-45D3-BDB5-7DA5128D2F2A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Uncertainty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sz="1800" dirty="0"/>
              <a:t>Let action </a:t>
            </a:r>
            <a:r>
              <a:rPr lang="en-US" altLang="en-US" sz="1800" i="1" dirty="0"/>
              <a:t>A</a:t>
            </a:r>
            <a:r>
              <a:rPr lang="en-US" altLang="en-US" sz="1800" i="1" baseline="-25000" dirty="0"/>
              <a:t>t</a:t>
            </a:r>
            <a:r>
              <a:rPr lang="en-US" altLang="en-US" sz="1800" dirty="0"/>
              <a:t> = leave for </a:t>
            </a:r>
            <a:r>
              <a:rPr lang="en-US" altLang="en-US" sz="1800" dirty="0" smtClean="0"/>
              <a:t>airport </a:t>
            </a:r>
            <a:r>
              <a:rPr lang="en-US" altLang="en-US" sz="1800" dirty="0" smtClean="0">
                <a:solidFill>
                  <a:srgbClr val="FF0000"/>
                </a:solidFill>
              </a:rPr>
              <a:t>t</a:t>
            </a:r>
            <a:r>
              <a:rPr lang="en-US" altLang="en-US" sz="1800" dirty="0" smtClean="0"/>
              <a:t> minutes </a:t>
            </a:r>
            <a:r>
              <a:rPr lang="en-US" altLang="en-US" sz="1800" dirty="0"/>
              <a:t>before flight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800" dirty="0"/>
              <a:t>Will </a:t>
            </a:r>
            <a:r>
              <a:rPr lang="en-US" altLang="en-US" sz="1800" i="1" dirty="0"/>
              <a:t>A</a:t>
            </a:r>
            <a:r>
              <a:rPr lang="en-US" altLang="en-US" sz="1800" i="1" baseline="-25000" dirty="0"/>
              <a:t>t</a:t>
            </a:r>
            <a:r>
              <a:rPr lang="en-US" altLang="en-US" sz="1800" dirty="0"/>
              <a:t> get me there on time?
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800" dirty="0"/>
              <a:t>Problems</a:t>
            </a:r>
            <a:r>
              <a:rPr lang="en-US" altLang="en-US" sz="1800" dirty="0" smtClean="0"/>
              <a:t>:</a:t>
            </a:r>
            <a:endParaRPr lang="en-US" altLang="en-US" sz="1800" dirty="0"/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partial observability (road state, other drivers' plans, etc</a:t>
            </a:r>
            <a:r>
              <a:rPr lang="en-US" altLang="en-US" sz="1600" dirty="0" smtClean="0"/>
              <a:t>.)</a:t>
            </a:r>
            <a:endParaRPr lang="en-US" altLang="en-US" sz="1600" dirty="0"/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noisy sensors (traffic reports</a:t>
            </a:r>
            <a:r>
              <a:rPr lang="en-US" altLang="en-US" sz="1600" dirty="0" smtClean="0"/>
              <a:t>)</a:t>
            </a:r>
            <a:endParaRPr lang="en-US" altLang="en-US" sz="1600" dirty="0"/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uncertainty in action outcomes (flat tire, etc</a:t>
            </a:r>
            <a:r>
              <a:rPr lang="en-US" altLang="en-US" sz="1600" dirty="0" smtClean="0"/>
              <a:t>.)</a:t>
            </a:r>
            <a:endParaRPr lang="en-US" altLang="en-US" sz="1600" dirty="0"/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immense complexity of modeling and predicting </a:t>
            </a:r>
            <a:r>
              <a:rPr lang="en-US" altLang="en-US" sz="1600" dirty="0" smtClean="0"/>
              <a:t>traffic</a:t>
            </a:r>
            <a:endParaRPr lang="en-US" altLang="en-US" sz="1600" dirty="0"/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18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800" dirty="0"/>
              <a:t>Hence a purely logical approach either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risks falsehood: “</a:t>
            </a:r>
            <a:r>
              <a:rPr lang="en-US" altLang="en-US" sz="1600" i="1" dirty="0"/>
              <a:t>A</a:t>
            </a:r>
            <a:r>
              <a:rPr lang="en-US" altLang="en-US" sz="1600" i="1" baseline="-25000" dirty="0"/>
              <a:t>25</a:t>
            </a:r>
            <a:r>
              <a:rPr lang="en-US" altLang="en-US" sz="1600" dirty="0"/>
              <a:t> will get me there on time”, or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leads to conclusions that are too weak for decision making: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18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800" dirty="0"/>
              <a:t>“</a:t>
            </a:r>
            <a:r>
              <a:rPr lang="en-US" altLang="en-US" sz="1800" i="1" dirty="0"/>
              <a:t>A</a:t>
            </a:r>
            <a:r>
              <a:rPr lang="en-US" altLang="en-US" sz="1800" i="1" baseline="-25000" dirty="0"/>
              <a:t>25</a:t>
            </a:r>
            <a:r>
              <a:rPr lang="en-US" altLang="en-US" sz="1800" dirty="0"/>
              <a:t> will get me there on time if there's no accident on the bridge and it doesn't rain and my tires remain </a:t>
            </a:r>
            <a:r>
              <a:rPr lang="en-US" altLang="en-US" sz="1800" dirty="0" smtClean="0"/>
              <a:t>intact </a:t>
            </a:r>
            <a:r>
              <a:rPr lang="en-US" altLang="en-US" sz="1800" dirty="0"/>
              <a:t>etc</a:t>
            </a:r>
            <a:r>
              <a:rPr lang="en-US" altLang="en-US" sz="1800" dirty="0" smtClean="0"/>
              <a:t>.”</a:t>
            </a:r>
            <a:endParaRPr lang="en-US" altLang="en-US" sz="1800" dirty="0"/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18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1800" dirty="0"/>
              <a:t>(</a:t>
            </a:r>
            <a:r>
              <a:rPr lang="en-US" altLang="en-US" sz="1800" i="1" dirty="0"/>
              <a:t>A</a:t>
            </a:r>
            <a:r>
              <a:rPr lang="en-US" altLang="en-US" sz="1800" i="1" baseline="-25000" dirty="0"/>
              <a:t>1440</a:t>
            </a:r>
            <a:r>
              <a:rPr lang="en-US" altLang="en-US" sz="1800" dirty="0"/>
              <a:t> might reasonably be said to get me there on time but I'd have to stay overnight in the airport …)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345345-513D-4BA9-9057-2B22390327CB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contd.</a:t>
            </a:r>
          </a:p>
        </p:txBody>
      </p:sp>
      <p:pic>
        <p:nvPicPr>
          <p:cNvPr id="8196" name="Picture 4" descr="burglary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556792"/>
            <a:ext cx="7772400" cy="423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E871F4-0744-466D-B6C5-59C4EE465EED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Compactness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A CPT for Boolean </a:t>
            </a:r>
            <a:r>
              <a:rPr lang="en-US" altLang="en-US" sz="1800" i="1"/>
              <a:t>X</a:t>
            </a:r>
            <a:r>
              <a:rPr lang="en-US" altLang="en-US" sz="1800" i="1" baseline="-25000"/>
              <a:t>i</a:t>
            </a:r>
            <a:r>
              <a:rPr lang="en-US" altLang="en-US" sz="1800"/>
              <a:t> with </a:t>
            </a:r>
            <a:r>
              <a:rPr lang="en-US" altLang="en-US" sz="1800" i="1"/>
              <a:t>k</a:t>
            </a:r>
            <a:r>
              <a:rPr lang="en-US" altLang="en-US" sz="1800"/>
              <a:t> Boolean parents has </a:t>
            </a:r>
            <a:r>
              <a:rPr lang="en-US" altLang="en-US" sz="1800" i="1"/>
              <a:t>2</a:t>
            </a:r>
            <a:r>
              <a:rPr lang="en-US" altLang="en-US" sz="1800" i="1" baseline="30000"/>
              <a:t>k</a:t>
            </a:r>
            <a:r>
              <a:rPr lang="en-US" altLang="en-US" sz="1800"/>
              <a:t> rows for the combinations of parent values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Each row requires one number </a:t>
            </a:r>
            <a:r>
              <a:rPr lang="en-US" altLang="en-US" sz="1800" i="1"/>
              <a:t>p</a:t>
            </a:r>
            <a:r>
              <a:rPr lang="en-US" altLang="en-US" sz="1800"/>
              <a:t> for </a:t>
            </a:r>
            <a:r>
              <a:rPr lang="en-US" altLang="en-US" sz="1800" i="1"/>
              <a:t>X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 = true</a:t>
            </a:r>
            <a:br>
              <a:rPr lang="en-US" altLang="en-US" sz="1800" i="1"/>
            </a:br>
            <a:r>
              <a:rPr lang="en-US" altLang="en-US" sz="1800"/>
              <a:t>(the number for  </a:t>
            </a:r>
            <a:r>
              <a:rPr lang="en-US" altLang="en-US" sz="1800" i="1"/>
              <a:t>X</a:t>
            </a:r>
            <a:r>
              <a:rPr lang="en-US" altLang="en-US" sz="1800" i="1" baseline="-25000"/>
              <a:t>i</a:t>
            </a:r>
            <a:r>
              <a:rPr lang="en-US" altLang="en-US" sz="1800"/>
              <a:t> = </a:t>
            </a:r>
            <a:r>
              <a:rPr lang="en-US" altLang="en-US" sz="1800" i="1"/>
              <a:t>false</a:t>
            </a:r>
            <a:r>
              <a:rPr lang="en-US" altLang="en-US" sz="1800"/>
              <a:t> is just </a:t>
            </a:r>
            <a:r>
              <a:rPr lang="en-US" altLang="en-US" sz="1800" i="1"/>
              <a:t>1-p</a:t>
            </a:r>
            <a:r>
              <a:rPr lang="en-US" altLang="en-US" sz="1800"/>
              <a:t>)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If each variable has no more than </a:t>
            </a:r>
            <a:r>
              <a:rPr lang="en-US" altLang="en-US" sz="1800" i="1"/>
              <a:t>k</a:t>
            </a:r>
            <a:r>
              <a:rPr lang="en-US" altLang="en-US" sz="1800"/>
              <a:t> parents, the complete network requires </a:t>
            </a:r>
            <a:r>
              <a:rPr lang="en-US" altLang="en-US" sz="1800" i="1">
                <a:solidFill>
                  <a:schemeClr val="accent2"/>
                </a:solidFill>
              </a:rPr>
              <a:t>O(n </a:t>
            </a:r>
            <a:r>
              <a:rPr lang="en-US" altLang="en-US" sz="1800" i="1">
                <a:solidFill>
                  <a:schemeClr val="accent2"/>
                </a:solidFill>
                <a:cs typeface="Arial" panose="020B0604020202020204" pitchFamily="34" charset="0"/>
              </a:rPr>
              <a:t>·</a:t>
            </a:r>
            <a:r>
              <a:rPr lang="en-US" altLang="en-US" sz="1800">
                <a:solidFill>
                  <a:schemeClr val="accent2"/>
                </a:solidFill>
              </a:rPr>
              <a:t> 2</a:t>
            </a:r>
            <a:r>
              <a:rPr lang="en-US" altLang="en-US" sz="1800" baseline="30000">
                <a:solidFill>
                  <a:schemeClr val="accent2"/>
                </a:solidFill>
              </a:rPr>
              <a:t>k</a:t>
            </a:r>
            <a:r>
              <a:rPr lang="en-US" altLang="en-US" sz="1800">
                <a:solidFill>
                  <a:schemeClr val="accent2"/>
                </a:solidFill>
              </a:rPr>
              <a:t>)</a:t>
            </a:r>
            <a:r>
              <a:rPr lang="en-US" altLang="en-US" sz="1800"/>
              <a:t> numbers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I.e., grows linearly with </a:t>
            </a:r>
            <a:r>
              <a:rPr lang="en-US" altLang="en-US" sz="1800" i="1"/>
              <a:t>n</a:t>
            </a:r>
            <a:r>
              <a:rPr lang="en-US" altLang="en-US" sz="1800"/>
              <a:t>, vs. </a:t>
            </a:r>
            <a:r>
              <a:rPr lang="en-US" altLang="en-US" sz="1800" i="1">
                <a:solidFill>
                  <a:schemeClr val="accent2"/>
                </a:solidFill>
              </a:rPr>
              <a:t>O(2</a:t>
            </a:r>
            <a:r>
              <a:rPr lang="en-US" altLang="en-US" sz="1800" i="1" baseline="30000">
                <a:solidFill>
                  <a:schemeClr val="accent2"/>
                </a:solidFill>
              </a:rPr>
              <a:t>n</a:t>
            </a:r>
            <a:r>
              <a:rPr lang="en-US" altLang="en-US" sz="1800" i="1">
                <a:solidFill>
                  <a:schemeClr val="accent2"/>
                </a:solidFill>
              </a:rPr>
              <a:t>)</a:t>
            </a:r>
            <a:r>
              <a:rPr lang="en-US" altLang="en-US" sz="1800" i="1"/>
              <a:t> </a:t>
            </a:r>
            <a:r>
              <a:rPr lang="en-US" altLang="en-US" sz="1800"/>
              <a:t>for the full joint distribution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For burglary net, 1 + 1 + 4 + 2 + 2 = 10 numbers (vs. 2</a:t>
            </a:r>
            <a:r>
              <a:rPr lang="en-US" altLang="en-US" sz="1800" baseline="30000"/>
              <a:t>5</a:t>
            </a:r>
            <a:r>
              <a:rPr lang="en-US" altLang="en-US" sz="1800"/>
              <a:t>-1 = 31)</a:t>
            </a:r>
          </a:p>
        </p:txBody>
      </p:sp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1981201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6EDF5-3A1F-401E-B575-8A6C3C0C56D7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Semantics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The full joint distribution is defined as the product of the local conditional distributions:
</a:t>
            </a:r>
          </a:p>
          <a:p>
            <a:pPr>
              <a:buFontTx/>
              <a:buNone/>
            </a:pPr>
            <a:r>
              <a:rPr lang="en-US" altLang="en-US" sz="2000" b="1" dirty="0"/>
              <a:t>		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(X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… ,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n</a:t>
            </a:r>
            <a:r>
              <a:rPr lang="en-US" altLang="en-US" sz="2000" i="1" dirty="0"/>
              <a:t>) = </a:t>
            </a:r>
            <a:r>
              <a:rPr lang="el-GR" altLang="en-US" sz="2000" i="1" dirty="0">
                <a:cs typeface="Arial" panose="020B0604020202020204" pitchFamily="34" charset="0"/>
              </a:rPr>
              <a:t>π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= 1</a:t>
            </a:r>
            <a:r>
              <a:rPr lang="en-US" altLang="en-US" sz="2000" i="1" dirty="0"/>
              <a:t> </a:t>
            </a:r>
            <a:r>
              <a:rPr lang="en-US" altLang="en-US" sz="2000" b="1" i="1" dirty="0"/>
              <a:t>P</a:t>
            </a:r>
            <a:r>
              <a:rPr lang="en-US" altLang="en-US" sz="2000" i="1" dirty="0"/>
              <a:t> (X</a:t>
            </a:r>
            <a:r>
              <a:rPr lang="en-US" altLang="en-US" sz="2000" i="1" baseline="-25000" dirty="0"/>
              <a:t>i </a:t>
            </a:r>
            <a:r>
              <a:rPr lang="en-US" altLang="en-US" sz="2000" i="1" dirty="0"/>
              <a:t>| Parents(X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))
</a:t>
            </a:r>
          </a:p>
          <a:p>
            <a:pPr lvl="4"/>
            <a:endParaRPr lang="en-US" altLang="en-US" sz="1400" dirty="0"/>
          </a:p>
          <a:p>
            <a:pPr>
              <a:buFontTx/>
              <a:buNone/>
            </a:pPr>
            <a:r>
              <a:rPr lang="en-US" altLang="en-US" sz="2000" dirty="0"/>
              <a:t>e.g., </a:t>
            </a:r>
            <a:r>
              <a:rPr lang="en-US" altLang="en-US" sz="2000" b="1" i="1" dirty="0"/>
              <a:t>P</a:t>
            </a:r>
            <a:r>
              <a:rPr lang="en-US" altLang="en-US" sz="2000" i="1" dirty="0"/>
              <a:t>(j </a:t>
            </a:r>
            <a:r>
              <a:rPr lang="en-US" altLang="en-US" sz="2000" i="1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m </a:t>
            </a:r>
            <a:r>
              <a:rPr lang="en-US" altLang="en-US" sz="2000" i="1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a </a:t>
            </a:r>
            <a:r>
              <a:rPr lang="en-US" altLang="en-US" sz="2000" i="1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</a:t>
            </a:r>
            <a:r>
              <a:rPr lang="en-US" altLang="en-US" sz="2000" i="1" dirty="0"/>
              <a:t>b </a:t>
            </a:r>
            <a:r>
              <a:rPr lang="en-US" altLang="en-US" sz="2000" i="1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</a:t>
            </a:r>
            <a:r>
              <a:rPr lang="en-US" altLang="en-US" sz="2000" i="1" dirty="0"/>
              <a:t>e)
</a:t>
            </a:r>
          </a:p>
          <a:p>
            <a:pPr>
              <a:buFontTx/>
              <a:buNone/>
            </a:pPr>
            <a:r>
              <a:rPr lang="en-US" altLang="en-US" sz="2000" i="1" dirty="0"/>
              <a:t>	= 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(j | a) 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(m | a) 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(a | </a:t>
            </a:r>
            <a:r>
              <a:rPr lang="en-US" altLang="en-US" sz="2000" i="1" dirty="0">
                <a:sym typeface="Symbol" panose="05050102010706020507" pitchFamily="18" charset="2"/>
              </a:rPr>
              <a:t></a:t>
            </a:r>
            <a:r>
              <a:rPr lang="en-US" altLang="en-US" sz="2000" i="1" dirty="0"/>
              <a:t>b, </a:t>
            </a:r>
            <a:r>
              <a:rPr lang="en-US" altLang="en-US" sz="2000" i="1" dirty="0">
                <a:sym typeface="Symbol" panose="05050102010706020507" pitchFamily="18" charset="2"/>
              </a:rPr>
              <a:t></a:t>
            </a:r>
            <a:r>
              <a:rPr lang="en-US" altLang="en-US" sz="2000" i="1" dirty="0"/>
              <a:t>e) 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</a:t>
            </a:r>
            <a:r>
              <a:rPr lang="en-US" altLang="en-US" sz="2000" i="1" dirty="0"/>
              <a:t>b) 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</a:t>
            </a:r>
            <a:r>
              <a:rPr lang="en-US" altLang="en-US" sz="2000" i="1" dirty="0"/>
              <a:t>e)
</a:t>
            </a:r>
          </a:p>
          <a:p>
            <a:pPr>
              <a:buFontTx/>
              <a:buNone/>
            </a:pPr>
            <a:r>
              <a:rPr lang="en-US" altLang="en-US" sz="2000" dirty="0"/>
              <a:t>
</a:t>
            </a:r>
          </a:p>
        </p:txBody>
      </p:sp>
      <p:pic>
        <p:nvPicPr>
          <p:cNvPr id="10244" name="Picture 4" descr="burglary-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1" y="2209801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0AEB49-C5C6-4C5C-B220-A41B1A158F94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2132856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Thank you for your Attention </a:t>
            </a:r>
          </a:p>
          <a:p>
            <a:pPr algn="ctr"/>
            <a:endParaRPr lang="en-US" sz="4800" dirty="0" smtClean="0">
              <a:solidFill>
                <a:srgbClr val="7030A0"/>
              </a:solidFill>
            </a:endParaRPr>
          </a:p>
          <a:p>
            <a:pPr algn="ctr"/>
            <a:endParaRPr lang="en-US" sz="4800" dirty="0">
              <a:solidFill>
                <a:srgbClr val="7030A0"/>
              </a:solidFill>
            </a:endParaRPr>
          </a:p>
          <a:p>
            <a:pPr algn="ctr"/>
            <a:r>
              <a:rPr lang="en-US" sz="4800" dirty="0" smtClean="0">
                <a:solidFill>
                  <a:srgbClr val="7030A0"/>
                </a:solidFill>
              </a:rPr>
              <a:t>Any more queries</a:t>
            </a:r>
            <a:endParaRPr lang="en-IN" sz="4800" dirty="0">
              <a:solidFill>
                <a:srgbClr val="7030A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73346B-6DCA-4A3C-9BBB-262E64D922E4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Methods for handling uncertainty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Default</a:t>
            </a:r>
            <a:r>
              <a:rPr lang="en-US" altLang="en-US" sz="2000" dirty="0"/>
              <a:t> or </a:t>
            </a:r>
            <a:r>
              <a:rPr lang="en-US" altLang="en-US" sz="2000" dirty="0" err="1">
                <a:solidFill>
                  <a:schemeClr val="accent2"/>
                </a:solidFill>
              </a:rPr>
              <a:t>nonmonotonic</a:t>
            </a:r>
            <a:r>
              <a:rPr lang="en-US" altLang="en-US" sz="2000" dirty="0"/>
              <a:t> logic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Assume my car does not have a flat </a:t>
            </a:r>
            <a:r>
              <a:rPr lang="en-US" altLang="en-US" sz="1800" dirty="0" smtClean="0"/>
              <a:t>tire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Assume </a:t>
            </a:r>
            <a:r>
              <a:rPr lang="en-US" altLang="en-US" sz="1800" i="1" dirty="0"/>
              <a:t>A</a:t>
            </a:r>
            <a:r>
              <a:rPr lang="en-US" altLang="en-US" sz="1800" i="1" baseline="-25000" dirty="0"/>
              <a:t>25</a:t>
            </a:r>
            <a:r>
              <a:rPr lang="en-US" altLang="en-US" sz="1800" dirty="0"/>
              <a:t> works unless contradicted by evidence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Issues: What assumptions are reasonable? How to handle contradiction</a:t>
            </a:r>
            <a:r>
              <a:rPr lang="en-US" altLang="en-US" sz="2000" dirty="0" smtClean="0"/>
              <a:t>?</a:t>
            </a:r>
            <a:endParaRPr lang="en-US" altLang="en-US" sz="2000" dirty="0"/>
          </a:p>
          <a:p>
            <a:pPr lvl="4">
              <a:lnSpc>
                <a:spcPct val="80000"/>
              </a:lnSpc>
            </a:pPr>
            <a:endParaRPr lang="en-US" altLang="en-US" sz="1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Rules with fudge factors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1800" i="1" dirty="0"/>
              <a:t>A</a:t>
            </a:r>
            <a:r>
              <a:rPr lang="en-US" altLang="en-US" sz="1800" i="1" baseline="-25000" dirty="0"/>
              <a:t>25</a:t>
            </a:r>
            <a:r>
              <a:rPr lang="en-US" altLang="en-US" sz="1800" i="1" dirty="0"/>
              <a:t> |</a:t>
            </a:r>
            <a:r>
              <a:rPr lang="en-US" altLang="en-US" sz="1800" dirty="0">
                <a:cs typeface="Arial" panose="020B0604020202020204" pitchFamily="34" charset="0"/>
              </a:rPr>
              <a:t>→</a:t>
            </a:r>
            <a:r>
              <a:rPr lang="en-US" altLang="en-US" sz="1800" baseline="-25000" dirty="0"/>
              <a:t>0.3</a:t>
            </a:r>
            <a:r>
              <a:rPr lang="en-US" altLang="en-US" sz="1800" dirty="0"/>
              <a:t> get there on </a:t>
            </a:r>
            <a:r>
              <a:rPr lang="en-US" altLang="en-US" sz="1800" dirty="0" smtClean="0"/>
              <a:t>time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i="1" dirty="0"/>
              <a:t>Sprinkler |</a:t>
            </a:r>
            <a:r>
              <a:rPr lang="en-US" altLang="en-US" sz="1800" dirty="0">
                <a:cs typeface="Arial" panose="020B0604020202020204" pitchFamily="34" charset="0"/>
              </a:rPr>
              <a:t>→</a:t>
            </a:r>
            <a:r>
              <a:rPr lang="en-US" altLang="en-US" sz="1800" i="1" dirty="0"/>
              <a:t> </a:t>
            </a:r>
            <a:r>
              <a:rPr lang="en-US" altLang="en-US" sz="1800" baseline="-25000" dirty="0"/>
              <a:t>0.99</a:t>
            </a:r>
            <a:r>
              <a:rPr lang="en-US" altLang="en-US" sz="1800" dirty="0"/>
              <a:t> </a:t>
            </a:r>
            <a:r>
              <a:rPr lang="en-US" altLang="en-US" sz="1800" i="1" dirty="0" err="1" smtClean="0"/>
              <a:t>WetGrass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i="1" dirty="0" err="1"/>
              <a:t>WetGrass</a:t>
            </a:r>
            <a:r>
              <a:rPr lang="en-US" altLang="en-US" sz="1800" i="1" dirty="0"/>
              <a:t> |</a:t>
            </a:r>
            <a:r>
              <a:rPr lang="en-US" altLang="en-US" sz="1800" dirty="0">
                <a:cs typeface="Arial" panose="020B0604020202020204" pitchFamily="34" charset="0"/>
              </a:rPr>
              <a:t>→</a:t>
            </a:r>
            <a:r>
              <a:rPr lang="en-US" altLang="en-US" sz="1800" i="1" dirty="0"/>
              <a:t> </a:t>
            </a:r>
            <a:r>
              <a:rPr lang="en-US" altLang="en-US" sz="1800" baseline="-25000" dirty="0"/>
              <a:t>0.7</a:t>
            </a:r>
            <a:r>
              <a:rPr lang="en-US" altLang="en-US" sz="1800" dirty="0"/>
              <a:t> </a:t>
            </a:r>
            <a:r>
              <a:rPr lang="en-US" altLang="en-US" sz="1800" i="1" dirty="0"/>
              <a:t>Rain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Issues: Problems with combination, e.g., </a:t>
            </a:r>
            <a:r>
              <a:rPr lang="en-US" altLang="en-US" sz="2000" i="1" dirty="0"/>
              <a:t>Sprinkler</a:t>
            </a:r>
            <a:r>
              <a:rPr lang="en-US" altLang="en-US" sz="2000" dirty="0"/>
              <a:t> causes </a:t>
            </a:r>
            <a:r>
              <a:rPr lang="en-US" altLang="en-US" sz="2000" i="1" dirty="0"/>
              <a:t>Rain</a:t>
            </a:r>
            <a:r>
              <a:rPr lang="en-US" altLang="en-US" sz="2000" dirty="0" smtClean="0"/>
              <a:t>??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Probability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Model agent's degree of </a:t>
            </a:r>
            <a:r>
              <a:rPr lang="en-US" altLang="en-US" sz="1800" dirty="0" smtClean="0"/>
              <a:t>belief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Given the available evidence</a:t>
            </a:r>
            <a:r>
              <a:rPr lang="en-US" altLang="en-US" sz="1800" dirty="0" smtClean="0"/>
              <a:t>,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i="1" dirty="0"/>
              <a:t>A</a:t>
            </a:r>
            <a:r>
              <a:rPr lang="en-US" altLang="en-US" sz="1800" i="1" baseline="-25000" dirty="0"/>
              <a:t>25</a:t>
            </a:r>
            <a:r>
              <a:rPr lang="en-US" altLang="en-US" sz="1800" dirty="0"/>
              <a:t> will get me there on time with probability </a:t>
            </a:r>
            <a:r>
              <a:rPr lang="en-US" altLang="en-US" sz="1800" dirty="0" smtClean="0"/>
              <a:t>0.04</a:t>
            </a:r>
            <a:endParaRPr lang="en-US" alt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72AB54-2A96-4DD4-9C0E-150DF3EC6D48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Probability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Probabilistic assertions </a:t>
            </a:r>
            <a:r>
              <a:rPr lang="en-US" altLang="en-US" sz="2400" dirty="0">
                <a:solidFill>
                  <a:srgbClr val="FF0000"/>
                </a:solidFill>
              </a:rPr>
              <a:t>summarize</a:t>
            </a:r>
            <a:r>
              <a:rPr lang="en-US" altLang="en-US" sz="2400" dirty="0"/>
              <a:t> effects </a:t>
            </a:r>
            <a:r>
              <a:rPr lang="en-US" altLang="en-US" sz="2400" dirty="0" smtClean="0"/>
              <a:t>of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laziness</a:t>
            </a:r>
            <a:r>
              <a:rPr lang="en-US" altLang="en-US" sz="2000" dirty="0"/>
              <a:t>: failure to enumerate exceptions, qualifications, etc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ignorance</a:t>
            </a:r>
            <a:r>
              <a:rPr lang="en-US" altLang="en-US" sz="2000" dirty="0"/>
              <a:t>: lack of relevant facts, initial conditions, etc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lvl="4">
              <a:lnSpc>
                <a:spcPct val="80000"/>
              </a:lnSpc>
            </a:pPr>
            <a:endParaRPr lang="en-US" altLang="en-US" sz="16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Subjective</a:t>
            </a:r>
            <a:r>
              <a:rPr lang="en-US" altLang="en-US" sz="2400" dirty="0"/>
              <a:t> probability: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Probabilities relate propositions to agent's own state of knowledge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	e.g., P(A</a:t>
            </a:r>
            <a:r>
              <a:rPr lang="en-US" altLang="en-US" sz="2400" baseline="-25000" dirty="0"/>
              <a:t>25</a:t>
            </a:r>
            <a:r>
              <a:rPr lang="en-US" altLang="en-US" sz="2400" dirty="0"/>
              <a:t> | no reported accidents) = </a:t>
            </a:r>
            <a:r>
              <a:rPr lang="en-US" altLang="en-US" sz="2400" dirty="0" smtClean="0"/>
              <a:t>0.06</a:t>
            </a:r>
            <a:endParaRPr lang="en-US" altLang="en-US" sz="2400" dirty="0"/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These are </a:t>
            </a:r>
            <a:r>
              <a:rPr lang="en-US" altLang="en-US" sz="2400" dirty="0">
                <a:solidFill>
                  <a:srgbClr val="FF0000"/>
                </a:solidFill>
              </a:rPr>
              <a:t>not</a:t>
            </a:r>
            <a:r>
              <a:rPr lang="en-US" altLang="en-US" sz="2400" dirty="0"/>
              <a:t> assertions about the </a:t>
            </a:r>
            <a:r>
              <a:rPr lang="en-US" altLang="en-US" sz="2400" dirty="0" smtClean="0"/>
              <a:t>world</a:t>
            </a:r>
            <a:endParaRPr lang="en-US" altLang="en-US" sz="2400" dirty="0"/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Probabilities of propositions change with new evidence: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	e.g., P(A</a:t>
            </a:r>
            <a:r>
              <a:rPr lang="en-US" altLang="en-US" sz="2400" baseline="-25000" dirty="0"/>
              <a:t>25</a:t>
            </a:r>
            <a:r>
              <a:rPr lang="en-US" altLang="en-US" sz="2400" dirty="0"/>
              <a:t> | no reported accidents, 5 a.m.) = 0.15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B2A3DB-F3D4-4CB5-BBBE-CA704F680830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decisions under uncertainty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Suppose I believe the following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P(A</a:t>
            </a:r>
            <a:r>
              <a:rPr lang="en-US" altLang="en-US" sz="2000" baseline="-25000" dirty="0"/>
              <a:t>25</a:t>
            </a:r>
            <a:r>
              <a:rPr lang="en-US" altLang="en-US" sz="2000" dirty="0"/>
              <a:t> gets me there on time | …) 	= 0.04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P(A</a:t>
            </a:r>
            <a:r>
              <a:rPr lang="en-US" altLang="en-US" sz="2000" baseline="-25000" dirty="0"/>
              <a:t>90</a:t>
            </a:r>
            <a:r>
              <a:rPr lang="en-US" altLang="en-US" sz="2000" dirty="0"/>
              <a:t> gets me there on time | …) 	= 0.70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P(A</a:t>
            </a:r>
            <a:r>
              <a:rPr lang="en-US" altLang="en-US" sz="2000" baseline="-25000" dirty="0"/>
              <a:t>120 </a:t>
            </a:r>
            <a:r>
              <a:rPr lang="en-US" altLang="en-US" sz="2000" dirty="0"/>
              <a:t>gets me there on time | …) 	= 0.95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P(A</a:t>
            </a:r>
            <a:r>
              <a:rPr lang="en-US" altLang="en-US" sz="2000" baseline="-25000" dirty="0"/>
              <a:t>1440</a:t>
            </a:r>
            <a:r>
              <a:rPr lang="en-US" altLang="en-US" sz="2000" dirty="0"/>
              <a:t> gets me there on time | …) 	= 0.9999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Which action to choose</a:t>
            </a:r>
            <a:r>
              <a:rPr lang="en-US" altLang="en-US" sz="2400" dirty="0" smtClean="0"/>
              <a:t>?
Depends </a:t>
            </a:r>
            <a:r>
              <a:rPr lang="en-US" altLang="en-US" sz="2400" dirty="0"/>
              <a:t>on my </a:t>
            </a:r>
            <a:r>
              <a:rPr lang="en-US" altLang="en-US" sz="2400" dirty="0">
                <a:solidFill>
                  <a:schemeClr val="accent2"/>
                </a:solidFill>
              </a:rPr>
              <a:t>preferences</a:t>
            </a:r>
            <a:r>
              <a:rPr lang="en-US" altLang="en-US" sz="2400" dirty="0"/>
              <a:t> for missing flight vs. time spent waiting, etc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Utility theory</a:t>
            </a:r>
            <a:r>
              <a:rPr lang="en-US" altLang="en-US" sz="2000" dirty="0"/>
              <a:t> is used to represent and infer </a:t>
            </a:r>
            <a:r>
              <a:rPr lang="en-US" altLang="en-US" sz="2000" dirty="0" smtClean="0"/>
              <a:t>preferences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Decision theory</a:t>
            </a:r>
            <a:r>
              <a:rPr lang="en-US" altLang="en-US" sz="2000" dirty="0"/>
              <a:t> = probability theory + utility </a:t>
            </a:r>
            <a:r>
              <a:rPr lang="en-US" altLang="en-US" sz="2000" dirty="0" smtClean="0"/>
              <a:t>theory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49B839-2C86-4AE3-81CD-997BA9048B8E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Basic element: </a:t>
            </a:r>
            <a:r>
              <a:rPr lang="en-US" altLang="en-US" sz="1800" dirty="0">
                <a:solidFill>
                  <a:srgbClr val="FF0000"/>
                </a:solidFill>
              </a:rPr>
              <a:t>random variable</a:t>
            </a:r>
          </a:p>
          <a:p>
            <a:pPr lvl="4">
              <a:lnSpc>
                <a:spcPct val="80000"/>
              </a:lnSpc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Similar to propositional logic: possible worlds defined by assignment of values to random variables.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altLang="en-US" sz="1200" dirty="0"/>
              <a:t>
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Boolean</a:t>
            </a:r>
            <a:r>
              <a:rPr lang="en-US" altLang="en-US" sz="1800" dirty="0"/>
              <a:t> random </a:t>
            </a:r>
            <a:r>
              <a:rPr lang="en-US" altLang="en-US" sz="1800" dirty="0" smtClean="0"/>
              <a:t>variables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e.g., </a:t>
            </a:r>
            <a:r>
              <a:rPr lang="en-US" altLang="en-US" sz="1600" i="1" dirty="0"/>
              <a:t>Cavity</a:t>
            </a:r>
            <a:r>
              <a:rPr lang="en-US" altLang="en-US" sz="1600" dirty="0"/>
              <a:t> (do I have a cavity?)
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Discrete</a:t>
            </a:r>
            <a:r>
              <a:rPr lang="en-US" altLang="en-US" sz="1800" dirty="0"/>
              <a:t> random </a:t>
            </a:r>
            <a:r>
              <a:rPr lang="en-US" altLang="en-US" sz="1800" dirty="0" smtClean="0"/>
              <a:t>variables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e.g., </a:t>
            </a:r>
            <a:r>
              <a:rPr lang="en-US" altLang="en-US" sz="1600" i="1" dirty="0"/>
              <a:t>Weather</a:t>
            </a:r>
            <a:r>
              <a:rPr lang="en-US" altLang="en-US" sz="1600" dirty="0"/>
              <a:t> is one of &lt;</a:t>
            </a:r>
            <a:r>
              <a:rPr lang="en-US" altLang="en-US" sz="1600" i="1" dirty="0" err="1"/>
              <a:t>sunny,rainy,cloudy,snow</a:t>
            </a:r>
            <a:r>
              <a:rPr lang="en-US" altLang="en-US" sz="1600" dirty="0"/>
              <a:t>&gt;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Domain values must be exhaustive and mutually exclusive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altLang="en-US" sz="1200" dirty="0"/>
              <a:t>
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Elementary proposition constructed by assignment of a value to </a:t>
            </a:r>
            <a:r>
              <a:rPr lang="en-US" altLang="en-US" sz="1800" dirty="0" smtClean="0"/>
              <a:t>a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random </a:t>
            </a:r>
            <a:r>
              <a:rPr lang="en-US" altLang="en-US" sz="1800" dirty="0"/>
              <a:t>variable: </a:t>
            </a:r>
            <a:r>
              <a:rPr lang="en-US" altLang="en-US" sz="1800" dirty="0" smtClean="0"/>
              <a:t>           e.g</a:t>
            </a:r>
            <a:r>
              <a:rPr lang="en-US" altLang="en-US" sz="1800" dirty="0"/>
              <a:t>., </a:t>
            </a:r>
            <a:r>
              <a:rPr lang="en-US" altLang="en-US" sz="1800" i="1" dirty="0"/>
              <a:t>Weather =</a:t>
            </a:r>
            <a:r>
              <a:rPr lang="en-US" altLang="en-US" sz="1800" dirty="0"/>
              <a:t> </a:t>
            </a:r>
            <a:r>
              <a:rPr lang="en-US" altLang="en-US" sz="1800" i="1" dirty="0"/>
              <a:t>sunny</a:t>
            </a:r>
            <a:r>
              <a:rPr lang="en-US" altLang="en-US" sz="1800" dirty="0"/>
              <a:t>, </a:t>
            </a:r>
            <a:r>
              <a:rPr lang="en-US" altLang="en-US" sz="1800" i="1" dirty="0"/>
              <a:t>Cavity </a:t>
            </a:r>
            <a:r>
              <a:rPr lang="en-US" altLang="en-US" sz="1800" dirty="0"/>
              <a:t>= </a:t>
            </a:r>
            <a:r>
              <a:rPr lang="en-US" altLang="en-US" sz="1800" i="1" dirty="0" smtClean="0"/>
              <a:t>false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 (abbreviated </a:t>
            </a:r>
            <a:r>
              <a:rPr lang="en-US" altLang="en-US" sz="1800" dirty="0"/>
              <a:t>as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i="1" dirty="0"/>
              <a:t>cavity</a:t>
            </a:r>
            <a:r>
              <a:rPr lang="en-US" altLang="en-US" sz="1800" dirty="0"/>
              <a:t>)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altLang="en-US" sz="1200" dirty="0"/>
              <a:t>
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Complex propositions formed from elementary propositions and standard logical connectives e.g., </a:t>
            </a:r>
            <a:r>
              <a:rPr lang="en-US" altLang="en-US" sz="1800" i="1" dirty="0"/>
              <a:t>Weather = sunny </a:t>
            </a:r>
            <a:r>
              <a:rPr lang="en-US" altLang="en-US" sz="1800" dirty="0">
                <a:sym typeface="Symbol" panose="05050102010706020507" pitchFamily="18" charset="2"/>
              </a:rPr>
              <a:t> </a:t>
            </a:r>
            <a:r>
              <a:rPr lang="en-US" altLang="en-US" sz="1800" i="1" dirty="0"/>
              <a:t>Cavity </a:t>
            </a:r>
            <a:r>
              <a:rPr lang="en-US" altLang="en-US" sz="1800" dirty="0"/>
              <a:t>= </a:t>
            </a:r>
            <a:r>
              <a:rPr lang="en-US" altLang="en-US" sz="1800" i="1" dirty="0" smtClean="0"/>
              <a:t>false</a:t>
            </a:r>
            <a:endParaRPr lang="en-US" alt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50D92A-F133-4537-B1F6-00DACD9643D8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Atomic event</a:t>
            </a:r>
            <a:r>
              <a:rPr lang="en-US" altLang="en-US" sz="2800" dirty="0"/>
              <a:t>: A </a:t>
            </a:r>
            <a:r>
              <a:rPr lang="en-US" altLang="en-US" sz="2800" dirty="0">
                <a:solidFill>
                  <a:schemeClr val="accent2"/>
                </a:solidFill>
              </a:rPr>
              <a:t>complete</a:t>
            </a:r>
            <a:r>
              <a:rPr lang="en-US" altLang="en-US" sz="2800" dirty="0"/>
              <a:t> specification of the state of the world about which the agent is </a:t>
            </a:r>
            <a:r>
              <a:rPr lang="en-US" altLang="en-US" sz="2800" dirty="0" smtClean="0"/>
              <a:t>uncertain</a:t>
            </a:r>
            <a:endParaRPr lang="en-US" altLang="en-US" sz="2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/>
              <a:t>E.g., if the world consists of only two Boolean variables </a:t>
            </a:r>
            <a:r>
              <a:rPr lang="en-US" altLang="en-US" sz="2400" i="1" dirty="0"/>
              <a:t>Cavity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Toothache</a:t>
            </a:r>
            <a:r>
              <a:rPr lang="en-US" altLang="en-US" sz="2400" dirty="0"/>
              <a:t>, then there are 4 distinct atomic events:
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Cavity = false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Toothache = false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Cavity = false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Toothache = true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Cavity = true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Toothache = false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Cavity = true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Toothache = true
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2000" i="1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Atomic events are mutually exclusive and </a:t>
            </a:r>
            <a:r>
              <a:rPr lang="en-US" altLang="en-US" sz="2800" dirty="0" smtClean="0"/>
              <a:t>exhaustive</a:t>
            </a: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AF1462-E206-4620-8D52-F2C64F6FB89E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Axioms of probability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For any propositions </a:t>
            </a:r>
            <a:r>
              <a:rPr lang="en-US" altLang="en-US" i="1" dirty="0"/>
              <a:t>A, </a:t>
            </a:r>
            <a:r>
              <a:rPr lang="en-US" altLang="en-US" i="1" dirty="0" smtClean="0"/>
              <a:t>B</a:t>
            </a:r>
            <a:endParaRPr lang="en-US" altLang="en-US" dirty="0"/>
          </a:p>
          <a:p>
            <a:pPr lvl="1"/>
            <a:r>
              <a:rPr lang="en-US" altLang="en-US" dirty="0"/>
              <a:t>0 </a:t>
            </a:r>
            <a:r>
              <a:rPr lang="en-US" altLang="en-US" dirty="0">
                <a:cs typeface="Arial" panose="020B0604020202020204" pitchFamily="34" charset="0"/>
              </a:rPr>
              <a:t>≤</a:t>
            </a:r>
            <a:r>
              <a:rPr lang="en-US" altLang="en-US" dirty="0"/>
              <a:t> P(</a:t>
            </a:r>
            <a:r>
              <a:rPr lang="en-US" altLang="en-US" i="1" dirty="0"/>
              <a:t>A</a:t>
            </a:r>
            <a:r>
              <a:rPr lang="en-US" altLang="en-US" dirty="0"/>
              <a:t>) </a:t>
            </a:r>
            <a:r>
              <a:rPr lang="en-US" altLang="en-US" dirty="0">
                <a:cs typeface="Arial" panose="020B0604020202020204" pitchFamily="34" charset="0"/>
              </a:rPr>
              <a:t>≤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P(</a:t>
            </a:r>
            <a:r>
              <a:rPr lang="en-US" altLang="en-US" i="1" dirty="0"/>
              <a:t>true</a:t>
            </a:r>
            <a:r>
              <a:rPr lang="en-US" altLang="en-US" dirty="0"/>
              <a:t>) = 1 and P(</a:t>
            </a:r>
            <a:r>
              <a:rPr lang="en-US" altLang="en-US" i="1" dirty="0"/>
              <a:t>false</a:t>
            </a:r>
            <a:r>
              <a:rPr lang="en-US" altLang="en-US" dirty="0"/>
              <a:t>) = 0</a:t>
            </a:r>
          </a:p>
          <a:p>
            <a:pPr lvl="1"/>
            <a:r>
              <a:rPr lang="en-US" altLang="en-US" dirty="0"/>
              <a:t>P(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 </a:t>
            </a:r>
            <a:r>
              <a:rPr lang="en-US" altLang="en-US" i="1" dirty="0"/>
              <a:t>B</a:t>
            </a:r>
            <a:r>
              <a:rPr lang="en-US" altLang="en-US" dirty="0"/>
              <a:t>) = P(</a:t>
            </a:r>
            <a:r>
              <a:rPr lang="en-US" altLang="en-US" i="1" dirty="0"/>
              <a:t>A</a:t>
            </a:r>
            <a:r>
              <a:rPr lang="en-US" altLang="en-US" dirty="0"/>
              <a:t>) + P(</a:t>
            </a:r>
            <a:r>
              <a:rPr lang="en-US" altLang="en-US" i="1" dirty="0"/>
              <a:t>B</a:t>
            </a:r>
            <a:r>
              <a:rPr lang="en-US" altLang="en-US" dirty="0"/>
              <a:t>) - P(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pic>
        <p:nvPicPr>
          <p:cNvPr id="11268" name="Picture 4" descr="axiom3-ve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933056"/>
            <a:ext cx="37814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AD7C13-380D-4E5E-A33A-81DCF347C196}" type="datetime8">
              <a:rPr lang="en-US" smtClean="0"/>
              <a:t>12/20/2020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13023</TotalTime>
  <Words>1078</Words>
  <Application>Microsoft Office PowerPoint</Application>
  <PresentationFormat>Widescreen</PresentationFormat>
  <Paragraphs>392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Adobe Caslon Pro</vt:lpstr>
      <vt:lpstr>Adobe Caslon Pro Bold</vt:lpstr>
      <vt:lpstr>Arial</vt:lpstr>
      <vt:lpstr>Calibri</vt:lpstr>
      <vt:lpstr>Helvetica</vt:lpstr>
      <vt:lpstr>Helvetica Neue</vt:lpstr>
      <vt:lpstr>Palatino</vt:lpstr>
      <vt:lpstr>Palatino Linotype</vt:lpstr>
      <vt:lpstr>Symbol</vt:lpstr>
      <vt:lpstr>Office Theme</vt:lpstr>
      <vt:lpstr>PowerPoint Presentation</vt:lpstr>
      <vt:lpstr>Today</vt:lpstr>
      <vt:lpstr>Uncertainty</vt:lpstr>
      <vt:lpstr>Methods for handling uncertainty</vt:lpstr>
      <vt:lpstr>Probability</vt:lpstr>
      <vt:lpstr>Making decisions under uncertainty</vt:lpstr>
      <vt:lpstr>Syntax</vt:lpstr>
      <vt:lpstr>Syntax</vt:lpstr>
      <vt:lpstr>Axioms of probability</vt:lpstr>
      <vt:lpstr>Prior probability</vt:lpstr>
      <vt:lpstr>Conditional probability</vt:lpstr>
      <vt:lpstr>Conditional probability</vt:lpstr>
      <vt:lpstr>Inference by enumeration</vt:lpstr>
      <vt:lpstr>Inference by enumeration</vt:lpstr>
      <vt:lpstr>Inference by enumeration</vt:lpstr>
      <vt:lpstr>Inference by enumeration</vt:lpstr>
      <vt:lpstr>Normalization</vt:lpstr>
      <vt:lpstr>Inference by enumeration, contd.</vt:lpstr>
      <vt:lpstr>Independence</vt:lpstr>
      <vt:lpstr>Conditional independence</vt:lpstr>
      <vt:lpstr>Conditional independence contd.</vt:lpstr>
      <vt:lpstr>Bayes' Rule</vt:lpstr>
      <vt:lpstr>Bayes' Rule and conditional independence</vt:lpstr>
      <vt:lpstr>Summary</vt:lpstr>
      <vt:lpstr>Knowledge representation using Bayesian Networks, semantics of Bayesian Networks</vt:lpstr>
      <vt:lpstr>Outline</vt:lpstr>
      <vt:lpstr>Bayesian networks</vt:lpstr>
      <vt:lpstr>Example</vt:lpstr>
      <vt:lpstr>Example</vt:lpstr>
      <vt:lpstr>Example contd.</vt:lpstr>
      <vt:lpstr>Compactness</vt:lpstr>
      <vt:lpstr>Semantics</vt:lpstr>
      <vt:lpstr>PowerPoint Presentation</vt:lpstr>
    </vt:vector>
  </TitlesOfParts>
  <Company>ambiaance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saikishor jangiti</dc:creator>
  <cp:lastModifiedBy>Saikishor Jangiti</cp:lastModifiedBy>
  <cp:revision>1197</cp:revision>
  <dcterms:created xsi:type="dcterms:W3CDTF">2011-05-03T06:18:41Z</dcterms:created>
  <dcterms:modified xsi:type="dcterms:W3CDTF">2020-12-20T12:42:48Z</dcterms:modified>
</cp:coreProperties>
</file>