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694" r:id="rId3"/>
    <p:sldId id="721" r:id="rId4"/>
    <p:sldId id="722" r:id="rId5"/>
    <p:sldId id="723" r:id="rId6"/>
    <p:sldId id="724" r:id="rId7"/>
    <p:sldId id="725" r:id="rId8"/>
    <p:sldId id="726" r:id="rId9"/>
    <p:sldId id="727" r:id="rId10"/>
    <p:sldId id="728" r:id="rId11"/>
    <p:sldId id="729" r:id="rId12"/>
    <p:sldId id="730" r:id="rId13"/>
    <p:sldId id="731" r:id="rId14"/>
    <p:sldId id="732" r:id="rId15"/>
    <p:sldId id="733" r:id="rId16"/>
    <p:sldId id="735" r:id="rId17"/>
    <p:sldId id="736" r:id="rId18"/>
    <p:sldId id="737" r:id="rId19"/>
    <p:sldId id="738" r:id="rId20"/>
    <p:sldId id="739" r:id="rId21"/>
    <p:sldId id="740" r:id="rId22"/>
    <p:sldId id="741" r:id="rId23"/>
    <p:sldId id="742" r:id="rId24"/>
    <p:sldId id="743" r:id="rId25"/>
    <p:sldId id="744" r:id="rId26"/>
    <p:sldId id="745" r:id="rId27"/>
    <p:sldId id="746" r:id="rId28"/>
    <p:sldId id="747" r:id="rId29"/>
    <p:sldId id="748" r:id="rId30"/>
    <p:sldId id="749" r:id="rId31"/>
    <p:sldId id="734" r:id="rId32"/>
    <p:sldId id="692" r:id="rId33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99"/>
    <a:srgbClr val="FF0000"/>
    <a:srgbClr val="EBA905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Objects="1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12-27T11:49:21.7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6821 10319 0,'-49'0'79,"-125"-75"-33,-124 51 17,224 24-63,-273 0 47,272 0-32,-24 0 32,0 0 16,49 24-63,-24 51 31,49-50-31,0 49 31,25-49 1,0 74-1,-25 25 0,25 25 0,0-25 16,0-50-16,0 1 1,50-26-1,49 51 0,50-51 0,-50-24 16,149 0-15,25 24-1,124-24 0,-323-25 0,-24 0 1,99-124-1,-99 75-31,49-51 31,-74 100-31,-25-49 16,24 24-1,1-50 17,-25-49 14,0 50-14,0 24-1,0-24 0,-49 0 0,24 24 1,0 25 15,0-24-32,-49-26 16,-1 50 1,26 1 15,-1-1-16,25 25-31,-223-25 31,223 25-15,25-25 62</inkml:trace>
  <inkml:trace contextRef="#ctx0" brushRef="#br0" timeOffset="1952.4819">15949 10294 0,'0'-25'16,"-24"25"0,-26-25 15,-24 25 0,49 0-31,-99-24 31,99 24-15,-124 0 0,-25 0 15,100 0 16,-25 0-16,0 24 0,-50 100 1,99-49-1,1-1 0,49 1 16,0-26-47,-50 50 31,50-49-15,0 0-1,0-1-15,0 1 47,0-25-47,0-1 32,0 1-32,25 50 31,0-26-31,24 1 31,-24-25-15</inkml:trace>
  <inkml:trace contextRef="#ctx0" brushRef="#br0" timeOffset="3379.5254">14957 11261 0,'50'0'15,"-1"0"-15,175 25 32,-100-25 15,-50 0-16,25-25 0,25 1 0,422-76 16,-347 51-16,-175 49 1,51-50-1,-26 25 0,-24-24 16,0-51-16,-25 51 1,0-50-1,-25 49 0,-24-49 0,24 74 1,0 0-1,-25-24 0,1-1 16,-1 50-16,25-25 0,-124 25 1,100 0-1,24-25 0,0 25 16,-24 0-16,-26 0 1,1-24-1,24-1 0,25 25 266</inkml:trace>
  <inkml:trace contextRef="#ctx0" brushRef="#br1" timeOffset="16802.2236">12774 9922 0,'-24'0'141,"-26"25"-126,-99 24 32,-74 75 31,-50 0 0,248-99-78,-198 223 47,198-248-31,-74 75 15,49 24 0,26-25-15</inkml:trace>
  <inkml:trace contextRef="#ctx0" brushRef="#br1" timeOffset="16983.7072">11559 10889 0,'0'25'0,"0"-50"0,0 224 47,0-150-47,0 1 0,0 24 31,0-24 0,50 24 1</inkml:trace>
  <inkml:trace contextRef="#ctx0" brushRef="#br1" timeOffset="17976.7486">12328 11485 0,'0'0'47,"149"0"-47,49-25 31,-74 0-31,0 0 16,248 25 15,-124-74 0,-173-1 0,-50-49 1,-25-25-1,0 1 16,0-26-16,0 50 16,-25 0-16,-25 25 0,-24 49 1,-25-24-1,-1 24 16,-73 1-16,98-1 0,-247 0 16,223 25-16</inkml:trace>
  <inkml:trace contextRef="#ctx0" brushRef="#br1" timeOffset="21132.6778">22473 10418 0,'0'-25'15,"0"0"235,-99-49-219,24 74 1,26-50-1,24 50-31,0 0 31,-24 0-31,24 0 16,-50 0 15,-73 0 0,73 0 16,-49 25-16,50 25 1,24-50-1,-24 25 0,-1 24 16,26-24-16,24 25 1,0-26-1,-25 26 0,1 24 16,-1 26-16,1-26 0,49-24 1,0 24-1,0 50 16,0-74-16,49 24 0,26-49 1,73-25 14,76 0-14,-150 0-32,125 0 31,-175 0-15,100 0 15,-49 0 0,-1 0 0,125 0 1,-175-25-17</inkml:trace>
  <inkml:trace contextRef="#ctx0" brushRef="#br1" timeOffset="21972.4342">22647 10964 0,'0'0'47,"0"-50"-47,24 0 31,-24 1-15,0 24-1,0-25 16,0 26 32,0-26 15,0 25-62,0-24 31,0 24-32,0 0 16,-49-49 1,49 24-1,-25 50 94,0 0-31,-24 0-79,-51 0 1</inkml:trace>
  <inkml:trace contextRef="#ctx0" brushRef="#br1" timeOffset="99305.034">6400 9872 0,'-50'0'47,"-570"-74"31,223-1-16,75 51-30,49 24-1,99 0 16,50 49-16,74 100 0,-74 124 16,50-50-16,-75 149 1,75 75-1,-1-1 16,51-322-47,24 348 31,49-373-31,-74 0 31,25 248 1,0 298-1,0-322 16,0 49 0,0-298-47,75 199 31,-75-223-31,74 98 31,1 51 0,-26-50 1,26-1-1,123 125 0,-49 25 16,-25-124-16,74-1 0,-74-148 1</inkml:trace>
  <inkml:trace contextRef="#ctx0" brushRef="#br1" timeOffset="100991.2434">5655 16123 0,'224'-25'31,"-448"50"-31,745-174 32,-446 124-17,24-49 1,75-75 31,-50 25-16,-50 25 0,0-124 1,1 49-1,-75 25 0,25-347 16,0 223-16,-1-99 0,-24 124 16,0-124-15,0 99-1,0 50 16,25 124-16,124-348 16,-75 224-16,1 25 0,24-75 1,0-50-1,-74 174 16,25-123-16,-50-26 16,0 100-16,0 98 0,0-98 1,-50 74-1,-24 49 16,-75 1-16,74 24 0,26 50-31,-125 0 31,100-49-31,-125 49 47,75 0-15,25 0-1,-273 74 0,-149 1 0,496-75 16,-24 0 16,-75 124-16,49-75-47,-98 50 46,148-74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12-27T11:55:36.243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8458 15453 0</inkml:trace>
  <inkml:trace contextRef="#ctx0" brushRef="#br0" timeOffset="112.9857">8458 15453 0</inkml:trace>
  <inkml:trace contextRef="#ctx0" brushRef="#br0" timeOffset="211.9203">8483 15453 0,'0'0'0,"99"0"16,-49 0 0,-25 0-1</inkml:trace>
  <inkml:trace contextRef="#ctx0" brushRef="#br0" timeOffset="1495.9318">8781 15429 0,'74'0'47,"-49"0"-16,0 0 16,24 0-31,26 0 15,-25 0 16,-26 0-16,1 0 1,0 0-1,49 0 0,-24 0 16,74 0-16,-74 0 0,-1 0 1,1 0-1,24 0 0,1 0 0,-51 0 32,26 0-16,-25 0-16,24 0 0,26 0 1,-26 0-1,-24 0 31,25 0-46,-25 0 78,24 0-47,-24-25-16</inkml:trace>
  <inkml:trace contextRef="#ctx0" brushRef="#br0" timeOffset="14336.4117">6102 16520 0,'25'0'235,"347"0"-141,-347 0-94,99 0 46,-100 0-46,175 0 32,24 0-1,-124 0 16</inkml:trace>
  <inkml:trace contextRef="#ctx0" brushRef="#br0" timeOffset="16405.4821">8880 16570 0,'25'0'157,"124"0"-126,-75 0 16,1 0-16,73 49 0,1-49 0,0 25 16,-99-25-15,74 25-1,49 0 0,-98-1 0,148-24 1,25 0-1,-25 0 0,0 0 0,1 0 1,-175 0 14,-24 0-14,0 0 77,0 0-31,0 0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12-27T11:57:27.866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16123 6251 0,'25'0'94,"0"0"-63,-25 297 79,0 125-1,-25-99-31,-25-150-15,50-98 15,0-26-78,0 26 31,0-26-31,0 26 31,0-51-31,0 51 16,0-50 0,0 49-1,0 1 17,0-26-1,0 1 0,0 24 0,0-49-15,0 49 15,0-24 0,0 24 1,25 50-1,0-49 0,-25-26-31,0-24 31,25 25-15,-25-25 140,0-1-109,0 1-16,0 0 1,0 25 30,0 49-15,0-74 0,0 0-31,24 24-1</inkml:trace>
  <inkml:trace contextRef="#ctx0" brushRef="#br0" timeOffset="2335.8596">17140 9475 0,'25'0'15,"0"0"17,-1 100-1,-24-1 0,25 0-15,-25-49 15,0-1 16,0 1-16,0 24 0,25 1 16,-25-26-31,0 26 15,0 24 0,0 0 1,0-24-1,0 49 0,0 0 0,0 0 1,0 49-1,0 26 0,0-100 0,0-49 1,0-1-32,0 26 46,0-51-46,0 26 32,0 24-1,0 26 0,0 48 0,0-73 1,0-50-17,0 74 17,0-74-32,0-1 31,0 1 0,0 50 0,0-50 16,0-1-16,0 26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32F6615-4AF5-46CC-9B7D-B5ACA5CA8634}" type="datetimeFigureOut">
              <a:rPr lang="en-US"/>
              <a:pPr>
                <a:defRPr/>
              </a:pPr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57DE68-661E-422A-8D1B-55B53F5EFF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75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57DE68-661E-422A-8D1B-55B53F5EFF0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69E61-3ADD-4EE3-8DE6-D5F1A6B9E10F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4874A-9F9C-412B-8B59-7BB7BD4CC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7A0DA-02A3-4128-9502-2FFF107BB385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279BF-7C38-49CF-A937-48071A410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D74A2-3718-4669-80D6-7C21DEC05567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636E2-C54D-4D84-839B-83170FDE6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002060"/>
                </a:solidFill>
                <a:latin typeface="Adobe Caslon Pro Bold" pitchFamily="18" charset="0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rgbClr val="002060"/>
                </a:solidFill>
                <a:latin typeface="Adobe Caslon Pro" pitchFamily="18" charset="0"/>
              </a:defRPr>
            </a:lvl1pPr>
            <a:lvl2pPr>
              <a:defRPr sz="3200">
                <a:solidFill>
                  <a:srgbClr val="002060"/>
                </a:solidFill>
                <a:latin typeface="Adobe Caslon Pro" pitchFamily="18" charset="0"/>
              </a:defRPr>
            </a:lvl2pPr>
            <a:lvl3pPr>
              <a:defRPr sz="3200">
                <a:solidFill>
                  <a:srgbClr val="002060"/>
                </a:solidFill>
                <a:latin typeface="Adobe Caslon Pro" pitchFamily="18" charset="0"/>
              </a:defRPr>
            </a:lvl3pPr>
            <a:lvl4pPr>
              <a:defRPr sz="3200">
                <a:solidFill>
                  <a:srgbClr val="002060"/>
                </a:solidFill>
                <a:latin typeface="Adobe Caslon Pro" pitchFamily="18" charset="0"/>
              </a:defRPr>
            </a:lvl4pPr>
            <a:lvl5pPr>
              <a:defRPr sz="3200">
                <a:solidFill>
                  <a:srgbClr val="002060"/>
                </a:solidFill>
                <a:latin typeface="Adobe Caslon Pro" pitchFamily="18" charset="0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21725-0247-4584-81AA-C30BCA18B350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D2F88-8A41-4E7F-9278-91FE67E35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B3B29-71EF-4FA9-A35B-6EE974936AC9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8AA93-391F-4BF1-AB24-EE1C18811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E5613-D4C2-4AD8-8624-630691087197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EF8F-76BF-4C1E-800D-331B123ED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99F01-0A06-4541-9637-F794779E890A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3E7E-5A1B-47E5-978D-1F4346EAB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EF85D-4EAA-4A79-AA64-7A578D06B973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9D76F-CB32-479A-B956-6E7A4C40D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5001C-1D78-42F8-A74B-284B356586A8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9A8A-7DBD-46DB-811A-0FD3F62D5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1A9E3-5C06-4DA2-91B6-561E23EF973C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6F4D-7262-49C8-A02A-33CDA8E5A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6B7E5-6EE5-45B4-855C-6A2668D75713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094D3-A18E-4A55-B245-DB9F8591A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9400117" cy="1125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86698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4947" y="64929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76EFD3-5FB2-4880-806D-963B44159E7D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1" y="64929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32" y="6492901"/>
            <a:ext cx="1333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6B3258-B9C0-4096-B6BF-26A4F5876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5" descr="Picture 7.png"/>
          <p:cNvPicPr>
            <a:picLocks noChangeAspect="1"/>
          </p:cNvPicPr>
          <p:nvPr userDrawn="1"/>
        </p:nvPicPr>
        <p:blipFill>
          <a:blip r:embed="rId13"/>
          <a:srcRect l="1923" b="5336"/>
          <a:stretch>
            <a:fillRect/>
          </a:stretch>
        </p:blipFill>
        <p:spPr bwMode="auto">
          <a:xfrm>
            <a:off x="9740900" y="-23"/>
            <a:ext cx="2429933" cy="6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6174318" y="6459539"/>
            <a:ext cx="3105149" cy="492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209621" y="6459539"/>
            <a:ext cx="2982383" cy="4603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779187" y="6459539"/>
            <a:ext cx="3439583" cy="49213"/>
          </a:xfrm>
          <a:prstGeom prst="rect">
            <a:avLst/>
          </a:prstGeom>
          <a:solidFill>
            <a:srgbClr val="FFC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2699" y="2"/>
            <a:ext cx="9412817" cy="1173163"/>
            <a:chOff x="-9525" y="0"/>
            <a:chExt cx="7059613" cy="1173163"/>
          </a:xfrm>
        </p:grpSpPr>
        <p:sp>
          <p:nvSpPr>
            <p:cNvPr id="12" name="Title 1"/>
            <p:cNvSpPr txBox="1">
              <a:spLocks/>
            </p:cNvSpPr>
            <p:nvPr/>
          </p:nvSpPr>
          <p:spPr bwMode="auto">
            <a:xfrm>
              <a:off x="0" y="0"/>
              <a:ext cx="7050088" cy="112553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2pPr>
              <a:lvl3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3pPr>
              <a:lvl4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4pPr>
              <a:lvl5pPr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5pPr>
              <a:lvl6pPr marL="4572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6pPr>
              <a:lvl7pPr marL="9144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7pPr>
              <a:lvl8pPr marL="13716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8pPr>
              <a:lvl9pPr marL="1828800" algn="ctr" defTabSz="457200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144000" algn="l" fontAlgn="b">
                <a:lnSpc>
                  <a:spcPct val="150000"/>
                </a:lnSpc>
                <a:spcBef>
                  <a:spcPts val="600"/>
                </a:spcBef>
              </a:pPr>
              <a:r>
                <a:rPr lang="en-US" sz="3600" b="1" dirty="0" smtClean="0">
                  <a:solidFill>
                    <a:srgbClr val="002060"/>
                  </a:solidFill>
                  <a:latin typeface="Adobe Caslon Pro Bold" pitchFamily="18" charset="0"/>
                </a:rPr>
                <a:t> </a:t>
              </a:r>
              <a:endParaRPr lang="en-IN" sz="3600" b="1" dirty="0">
                <a:solidFill>
                  <a:srgbClr val="002060"/>
                </a:solidFill>
                <a:latin typeface="Adobe Caslon Pro Bold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36825" y="1125538"/>
              <a:ext cx="2328863" cy="476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14888" y="1125538"/>
              <a:ext cx="2235200" cy="444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9525" y="1125538"/>
              <a:ext cx="2581275" cy="47625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6" name="TextBox 12"/>
          <p:cNvSpPr txBox="1">
            <a:spLocks noChangeArrowheads="1"/>
          </p:cNvSpPr>
          <p:nvPr userDrawn="1"/>
        </p:nvSpPr>
        <p:spPr bwMode="auto">
          <a:xfrm>
            <a:off x="9694353" y="571483"/>
            <a:ext cx="269667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BITS</a:t>
            </a:r>
            <a:r>
              <a:rPr lang="en-US" sz="2600" b="1" dirty="0">
                <a:solidFill>
                  <a:srgbClr val="000099"/>
                </a:solidFill>
                <a:latin typeface="Helvetica Neue"/>
                <a:ea typeface="Helvetica Neue"/>
                <a:cs typeface="Helvetica Neue"/>
              </a:rPr>
              <a:t> </a:t>
            </a:r>
            <a:r>
              <a:rPr lang="en-US" sz="2600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Pilani</a:t>
            </a:r>
          </a:p>
        </p:txBody>
      </p:sp>
      <p:sp>
        <p:nvSpPr>
          <p:cNvPr id="17" name="TextBox 13"/>
          <p:cNvSpPr txBox="1">
            <a:spLocks noChangeArrowheads="1"/>
          </p:cNvSpPr>
          <p:nvPr userDrawn="1"/>
        </p:nvSpPr>
        <p:spPr bwMode="auto">
          <a:xfrm>
            <a:off x="9696400" y="946915"/>
            <a:ext cx="21822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99"/>
                </a:solidFill>
                <a:latin typeface="Helvetica" pitchFamily="34" charset="0"/>
                <a:cs typeface="Helvetica" pitchFamily="34" charset="0"/>
              </a:rPr>
              <a:t>Pilani Campus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200" kern="1200">
          <a:solidFill>
            <a:srgbClr val="002060"/>
          </a:solidFill>
          <a:latin typeface="Adobe Caslon Pro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9" descr="11942.jpg"/>
          <p:cNvPicPr>
            <a:picLocks noChangeAspect="1"/>
          </p:cNvPicPr>
          <p:nvPr/>
        </p:nvPicPr>
        <p:blipFill rotWithShape="1">
          <a:blip r:embed="rId3">
            <a:lum bright="-20000" contrast="22000"/>
          </a:blip>
          <a:srcRect t="5436" b="48065"/>
          <a:stretch/>
        </p:blipFill>
        <p:spPr bwMode="auto">
          <a:xfrm>
            <a:off x="1" y="-2410"/>
            <a:ext cx="12191999" cy="702942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0075256" y="714358"/>
            <a:ext cx="1853392" cy="645915"/>
            <a:chOff x="6810375" y="833438"/>
            <a:chExt cx="1853392" cy="645915"/>
          </a:xfrm>
        </p:grpSpPr>
        <p:sp>
          <p:nvSpPr>
            <p:cNvPr id="5130" name="TextBox 12"/>
            <p:cNvSpPr txBox="1">
              <a:spLocks noChangeArrowheads="1"/>
            </p:cNvSpPr>
            <p:nvPr/>
          </p:nvSpPr>
          <p:spPr bwMode="auto">
            <a:xfrm>
              <a:off x="6810375" y="833438"/>
              <a:ext cx="1853392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600" b="1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BITS</a:t>
              </a:r>
              <a:r>
                <a:rPr lang="en-US" sz="2600" b="1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</a:rPr>
                <a:t> </a:t>
              </a:r>
              <a:r>
                <a:rPr lang="en-US" sz="26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</a:t>
              </a:r>
            </a:p>
          </p:txBody>
        </p:sp>
        <p:sp>
          <p:nvSpPr>
            <p:cNvPr id="5131" name="TextBox 13"/>
            <p:cNvSpPr txBox="1">
              <a:spLocks noChangeArrowheads="1"/>
            </p:cNvSpPr>
            <p:nvPr/>
          </p:nvSpPr>
          <p:spPr bwMode="auto">
            <a:xfrm>
              <a:off x="7312025" y="1171576"/>
              <a:ext cx="13404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FFFF"/>
                  </a:solidFill>
                  <a:latin typeface="Helvetica" pitchFamily="34" charset="0"/>
                  <a:cs typeface="Helvetica" pitchFamily="34" charset="0"/>
                </a:rPr>
                <a:t>Pilani Campus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pic>
        <p:nvPicPr>
          <p:cNvPr id="5132" name="Picture 15" descr="Picture 7.png"/>
          <p:cNvPicPr>
            <a:picLocks noChangeAspect="1"/>
          </p:cNvPicPr>
          <p:nvPr/>
        </p:nvPicPr>
        <p:blipFill>
          <a:blip r:embed="rId4"/>
          <a:srcRect l="1923" b="5336"/>
          <a:stretch>
            <a:fillRect/>
          </a:stretch>
        </p:blipFill>
        <p:spPr bwMode="auto">
          <a:xfrm>
            <a:off x="9667251" y="2"/>
            <a:ext cx="2193925" cy="692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-24680" y="3405898"/>
            <a:ext cx="11017224" cy="1841959"/>
            <a:chOff x="-24680" y="5633261"/>
            <a:chExt cx="8145017" cy="1612163"/>
          </a:xfrm>
        </p:grpSpPr>
        <p:sp>
          <p:nvSpPr>
            <p:cNvPr id="23" name="Rectangle 22"/>
            <p:cNvSpPr/>
            <p:nvPr/>
          </p:nvSpPr>
          <p:spPr>
            <a:xfrm>
              <a:off x="2982045" y="7153984"/>
              <a:ext cx="2730649" cy="914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15250" y="7153984"/>
              <a:ext cx="2605087" cy="91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24680" y="7153984"/>
              <a:ext cx="3006725" cy="91440"/>
            </a:xfrm>
            <a:prstGeom prst="rect">
              <a:avLst/>
            </a:prstGeom>
            <a:solidFill>
              <a:srgbClr val="FFC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5129" name="Picture 11" descr="logo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5026" y="5633261"/>
              <a:ext cx="1277650" cy="14178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1519147" y="5753981"/>
              <a:ext cx="5542903" cy="137383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FF0000"/>
                  </a:solidFill>
                  <a:latin typeface="Adobe Caslon Pro Bold" pitchFamily="18" charset="0"/>
                  <a:cs typeface="Helvetica"/>
                </a:rPr>
                <a:t>DSE CL 557  - Artificial and Computational Intelligence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b="1" dirty="0" smtClean="0">
                <a:solidFill>
                  <a:srgbClr val="FF0000"/>
                </a:solidFill>
                <a:latin typeface="Adobe Caslon Pro Bold" pitchFamily="18" charset="0"/>
                <a:cs typeface="Helvetic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smtClean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#</a:t>
              </a:r>
              <a:r>
                <a:rPr lang="en-US" sz="2400" b="1" dirty="0" smtClean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13. </a:t>
              </a:r>
              <a:r>
                <a:rPr lang="en-US" sz="2400" b="1" dirty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Probabilistic Representation and </a:t>
              </a:r>
              <a:r>
                <a:rPr lang="en-US" sz="2400" b="1" dirty="0" smtClean="0">
                  <a:solidFill>
                    <a:srgbClr val="000099"/>
                  </a:solidFill>
                  <a:latin typeface="Adobe Caslon Pro Bold" pitchFamily="18" charset="0"/>
                  <a:cs typeface="Helvetica"/>
                </a:rPr>
                <a:t>Reasoning            – Contd..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itchFamily="18" charset="0"/>
                <a:cs typeface="Helvetica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91344" y="2449182"/>
            <a:ext cx="3046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(some slides </a:t>
            </a:r>
            <a:r>
              <a:rPr lang="en-US" sz="900" dirty="0">
                <a:solidFill>
                  <a:schemeClr val="bg1"/>
                </a:solidFill>
                <a:latin typeface="Palatino"/>
                <a:cs typeface="Palatino"/>
              </a:rPr>
              <a:t>adapted 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from </a:t>
            </a:r>
            <a:r>
              <a:rPr lang="en-US" sz="900" dirty="0" smtClean="0">
                <a:solidFill>
                  <a:schemeClr val="bg1"/>
                </a:solidFill>
                <a:latin typeface="Calibri"/>
                <a:cs typeface="Calibri"/>
              </a:rPr>
              <a:t>Stuart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  </a:t>
            </a:r>
            <a:r>
              <a:rPr lang="en-IN" sz="900" dirty="0">
                <a:solidFill>
                  <a:schemeClr val="bg1"/>
                </a:solidFill>
              </a:rPr>
              <a:t>http://aima.cs.berkeley.edu/</a:t>
            </a:r>
            <a:r>
              <a:rPr lang="en-US" sz="900" dirty="0" smtClean="0">
                <a:solidFill>
                  <a:schemeClr val="bg1"/>
                </a:solidFill>
                <a:latin typeface="Palatino"/>
                <a:cs typeface="Palatino"/>
              </a:rPr>
              <a:t>)</a:t>
            </a:r>
            <a:endParaRPr lang="en-US" sz="900" dirty="0">
              <a:solidFill>
                <a:schemeClr val="bg1"/>
              </a:solidFill>
              <a:latin typeface="Palatino"/>
              <a:cs typeface="Palati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344" y="5775647"/>
            <a:ext cx="3507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F8EA8C4-DC85-4AF6-93A9-6960CF029261}" type="datetime2">
              <a:rPr lang="en-US" sz="240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pPr/>
              <a:t>Sunday, December 27, 2020</a:t>
            </a:fld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12224" y="5775647"/>
            <a:ext cx="2993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dobe Caslon Pro Bold" pitchFamily="18" charset="0"/>
                <a:cs typeface="Helvetica"/>
              </a:rPr>
              <a:t>Dr. Saikishor Jangiti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79" y="524403"/>
            <a:ext cx="1814784" cy="18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8A5682-6C48-401E-81D9-F7A6B68E0E27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4874A-9F9C-412B-8B59-7BB7BD4CCB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burglary-make1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2" r="1372" b="59005"/>
          <a:stretch/>
        </p:blipFill>
        <p:spPr bwMode="auto">
          <a:xfrm>
            <a:off x="3287688" y="2636912"/>
            <a:ext cx="524671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Suppose we choose the ordering </a:t>
            </a:r>
            <a:r>
              <a:rPr lang="en-US" altLang="en-US" sz="2400" i="1" dirty="0"/>
              <a:t>M, J, A, B, </a:t>
            </a:r>
            <a:r>
              <a:rPr lang="en-US" altLang="en-US" sz="2400" i="1" dirty="0" smtClean="0"/>
              <a:t>E</a:t>
            </a:r>
            <a:endParaRPr lang="en-US" altLang="en-US" sz="2400" i="1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(J |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(J)?
</a:t>
            </a:r>
          </a:p>
          <a:p>
            <a:endParaRPr lang="en-US" altLang="en-US" sz="2400" i="1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8679B-416D-4E18-BF9C-A1F1DB44B57F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Suppose we choose the ordering </a:t>
            </a:r>
            <a:r>
              <a:rPr lang="en-US" altLang="en-US" sz="2400" i="1" dirty="0"/>
              <a:t>M, J, A, B, </a:t>
            </a:r>
            <a:r>
              <a:rPr lang="en-US" altLang="en-US" sz="2400" i="1" dirty="0" smtClean="0"/>
              <a:t>E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(J |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(J)?
</a:t>
            </a:r>
            <a:r>
              <a:rPr lang="en-US" altLang="en-US" sz="2400" b="1" dirty="0"/>
              <a:t>No</a:t>
            </a:r>
            <a:endParaRPr lang="en-US" altLang="en-US" sz="2400" b="1" i="1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J)</a:t>
            </a:r>
            <a:r>
              <a:rPr lang="en-US" altLang="en-US" sz="2400" dirty="0"/>
              <a:t>?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(A)</a:t>
            </a:r>
            <a:r>
              <a:rPr lang="en-US" altLang="en-US" sz="2400" dirty="0"/>
              <a:t>?</a:t>
            </a:r>
            <a:endParaRPr lang="en-US" altLang="en-US" dirty="0"/>
          </a:p>
          <a:p>
            <a:pPr>
              <a:buFontTx/>
              <a:buNone/>
            </a:pPr>
            <a:endParaRPr lang="en-US" altLang="en-US" sz="2400" i="1" dirty="0"/>
          </a:p>
          <a:p>
            <a:endParaRPr lang="en-US" altLang="en-US" sz="2400" i="1" dirty="0"/>
          </a:p>
        </p:txBody>
      </p:sp>
      <p:pic>
        <p:nvPicPr>
          <p:cNvPr id="12294" name="Picture 6" descr="burglary-make2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3" t="-3393" r="2953" b="42325"/>
          <a:stretch/>
        </p:blipFill>
        <p:spPr bwMode="auto">
          <a:xfrm>
            <a:off x="4007768" y="2204864"/>
            <a:ext cx="4670648" cy="248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98F929-ED4B-4A83-999E-FE2B0479DA34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 descr="burglary-make3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6"/>
          <a:stretch/>
        </p:blipFill>
        <p:spPr bwMode="auto">
          <a:xfrm>
            <a:off x="5144616" y="2388043"/>
            <a:ext cx="4839816" cy="363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Suppose we choose the ordering </a:t>
            </a:r>
            <a:r>
              <a:rPr lang="en-US" altLang="en-US" sz="2400" i="1" dirty="0"/>
              <a:t>M, J, A, B, </a:t>
            </a:r>
            <a:r>
              <a:rPr lang="en-US" altLang="en-US" sz="2400" i="1" dirty="0" smtClean="0"/>
              <a:t>E</a:t>
            </a:r>
            <a:endParaRPr lang="en-US" altLang="en-US" sz="2400" i="1" dirty="0"/>
          </a:p>
          <a:p>
            <a:endParaRPr lang="en-US" altLang="en-US" sz="2400" i="1" dirty="0"/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b="1" i="1" dirty="0" smtClean="0"/>
              <a:t>P</a:t>
            </a:r>
            <a:r>
              <a:rPr lang="en-US" altLang="en-US" sz="2400" i="1" dirty="0" smtClean="0"/>
              <a:t>(J </a:t>
            </a:r>
            <a:r>
              <a:rPr lang="en-US" altLang="en-US" sz="2400" i="1" dirty="0"/>
              <a:t>|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(J</a:t>
            </a:r>
            <a:r>
              <a:rPr lang="en-US" altLang="en-US" sz="2400" i="1" dirty="0" smtClean="0"/>
              <a:t>)?</a:t>
            </a:r>
            <a:r>
              <a:rPr lang="en-US" altLang="en-US" sz="2400" b="1" dirty="0" smtClean="0"/>
              <a:t>No</a:t>
            </a:r>
            <a:endParaRPr lang="en-US" altLang="en-US" sz="2400" b="1" i="1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</a:t>
            </a:r>
            <a:r>
              <a:rPr lang="en-US" altLang="en-US" sz="2400" i="1" dirty="0" smtClean="0"/>
              <a:t>)</a:t>
            </a:r>
            <a:r>
              <a:rPr lang="en-US" altLang="en-US" sz="2400" dirty="0" smtClean="0"/>
              <a:t>?</a:t>
            </a:r>
          </a:p>
          <a:p>
            <a:pPr>
              <a:buFontTx/>
              <a:buNone/>
            </a:pPr>
            <a:r>
              <a:rPr lang="en-US" altLang="en-US" sz="2400" i="1" dirty="0" smtClean="0"/>
              <a:t>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(A)</a:t>
            </a:r>
            <a:r>
              <a:rPr lang="en-US" altLang="en-US" sz="2400" dirty="0"/>
              <a:t>? </a:t>
            </a:r>
            <a:r>
              <a:rPr lang="en-US" altLang="en-US" sz="2400" b="1" dirty="0"/>
              <a:t>No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(B |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(B | A)</a:t>
            </a:r>
            <a:r>
              <a:rPr lang="en-US" altLang="en-US" sz="2400" dirty="0"/>
              <a:t>? 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(B |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(B)</a:t>
            </a:r>
            <a:r>
              <a:rPr lang="en-US" altLang="en-US" sz="2400" dirty="0"/>
              <a:t>?</a:t>
            </a:r>
            <a:endParaRPr lang="en-US" altLang="en-US" sz="2400" i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88E9B1-82EC-4636-9576-59CF7FDEB31A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burglary-make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73" y="2349624"/>
            <a:ext cx="3804527" cy="33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Suppose we choose the ordering M, J, A, B, </a:t>
            </a:r>
            <a:r>
              <a:rPr lang="en-US" altLang="en-US" sz="2400" dirty="0" smtClean="0"/>
              <a:t>E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(J |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(J)?
</a:t>
            </a:r>
            <a:r>
              <a:rPr lang="en-US" altLang="en-US" sz="2400" b="1" dirty="0"/>
              <a:t>No</a:t>
            </a:r>
            <a:endParaRPr lang="en-US" altLang="en-US" sz="2400" b="1" i="1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J)</a:t>
            </a:r>
            <a:r>
              <a:rPr lang="en-US" altLang="en-US" sz="2400" dirty="0"/>
              <a:t>?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(A)</a:t>
            </a:r>
            <a:r>
              <a:rPr lang="en-US" altLang="en-US" sz="2400" dirty="0"/>
              <a:t>? </a:t>
            </a:r>
            <a:r>
              <a:rPr lang="en-US" altLang="en-US" sz="2400" b="1" dirty="0"/>
              <a:t>No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(B |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(B | A)</a:t>
            </a:r>
            <a:r>
              <a:rPr lang="en-US" altLang="en-US" sz="2400" dirty="0"/>
              <a:t>? </a:t>
            </a:r>
            <a:r>
              <a:rPr lang="en-US" altLang="en-US" sz="2400" b="1" dirty="0"/>
              <a:t>Yes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(B |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(B)</a:t>
            </a:r>
            <a:r>
              <a:rPr lang="en-US" altLang="en-US" sz="2400" dirty="0"/>
              <a:t>? </a:t>
            </a:r>
            <a:r>
              <a:rPr lang="en-US" altLang="en-US" sz="2400" b="1" dirty="0"/>
              <a:t>No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(E | B, A ,J,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(E | A)</a:t>
            </a:r>
            <a:r>
              <a:rPr lang="en-US" altLang="en-US" sz="2400" dirty="0"/>
              <a:t>?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(E | B,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(E | A, B)</a:t>
            </a:r>
            <a:r>
              <a:rPr lang="en-US" altLang="en-US" sz="2400" dirty="0"/>
              <a:t>?</a:t>
            </a:r>
            <a:endParaRPr lang="en-US" altLang="en-US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C80FC0-2E89-4AB6-A0BF-3125B06C9A55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burglary-make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74" y="2133600"/>
            <a:ext cx="4300882" cy="374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Suppose we choose the ordering M, J, A, B, </a:t>
            </a:r>
            <a:r>
              <a:rPr lang="en-US" altLang="en-US" sz="2400" dirty="0" smtClean="0"/>
              <a:t>E</a:t>
            </a: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(J |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(J)?
</a:t>
            </a:r>
            <a:r>
              <a:rPr lang="en-US" altLang="en-US" sz="2400" b="1" dirty="0"/>
              <a:t>No</a:t>
            </a:r>
            <a:r>
              <a:rPr lang="en-US" altLang="en-US" sz="2400" b="1" i="1" dirty="0"/>
              <a:t> 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J)</a:t>
            </a:r>
            <a:r>
              <a:rPr lang="en-US" altLang="en-US" sz="2400" dirty="0"/>
              <a:t>?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 |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(A)</a:t>
            </a:r>
            <a:r>
              <a:rPr lang="en-US" altLang="en-US" sz="2400" dirty="0"/>
              <a:t>? </a:t>
            </a:r>
            <a:r>
              <a:rPr lang="en-US" altLang="en-US" sz="2400" b="1" dirty="0"/>
              <a:t>No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(B |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(B | A)</a:t>
            </a:r>
            <a:r>
              <a:rPr lang="en-US" altLang="en-US" sz="2400" dirty="0"/>
              <a:t>? </a:t>
            </a:r>
            <a:r>
              <a:rPr lang="en-US" altLang="en-US" sz="2400" b="1" dirty="0"/>
              <a:t>Yes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(B |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(B)</a:t>
            </a:r>
            <a:r>
              <a:rPr lang="en-US" altLang="en-US" sz="2400" dirty="0"/>
              <a:t>? </a:t>
            </a:r>
            <a:r>
              <a:rPr lang="en-US" altLang="en-US" sz="2400" b="1" dirty="0"/>
              <a:t>No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(E | B, A ,J,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(E | A)</a:t>
            </a:r>
            <a:r>
              <a:rPr lang="en-US" altLang="en-US" sz="2400" dirty="0"/>
              <a:t>? </a:t>
            </a:r>
            <a:r>
              <a:rPr lang="en-US" altLang="en-US" sz="2400" b="1" dirty="0"/>
              <a:t>No</a:t>
            </a:r>
          </a:p>
          <a:p>
            <a:pPr>
              <a:buFontTx/>
              <a:buNone/>
            </a:pPr>
            <a:r>
              <a:rPr lang="en-US" altLang="en-US" sz="2400" b="1" i="1" dirty="0"/>
              <a:t>P</a:t>
            </a:r>
            <a:r>
              <a:rPr lang="en-US" altLang="en-US" sz="2400" i="1" dirty="0"/>
              <a:t>(E | B, A, J, M) = </a:t>
            </a:r>
            <a:r>
              <a:rPr lang="en-US" altLang="en-US" sz="2400" b="1" i="1" dirty="0"/>
              <a:t>P</a:t>
            </a:r>
            <a:r>
              <a:rPr lang="en-US" altLang="en-US" sz="2400" i="1" dirty="0"/>
              <a:t>(E | A, B)</a:t>
            </a:r>
            <a:r>
              <a:rPr lang="en-US" altLang="en-US" sz="2400" dirty="0"/>
              <a:t>? </a:t>
            </a:r>
            <a:r>
              <a:rPr lang="en-US" altLang="en-US" sz="2400" b="1" dirty="0"/>
              <a:t>Yes</a:t>
            </a:r>
            <a:endParaRPr lang="en-US" altLang="en-US" sz="2400" i="1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971AD-47BC-4FDF-A324-405935844E35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contd.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866" y="3079501"/>
            <a:ext cx="8669867" cy="4525963"/>
          </a:xfrm>
        </p:spPr>
        <p:txBody>
          <a:bodyPr/>
          <a:lstStyle/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Deciding conditional independence is hard in </a:t>
            </a:r>
            <a:r>
              <a:rPr lang="en-US" altLang="en-US" sz="2000" dirty="0" err="1"/>
              <a:t>noncausal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directions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 smtClean="0"/>
              <a:t>       (</a:t>
            </a:r>
            <a:r>
              <a:rPr lang="en-US" altLang="en-US" sz="2000" dirty="0"/>
              <a:t>Causal models and conditional independence seem hardwired for humans</a:t>
            </a:r>
            <a:r>
              <a:rPr lang="en-US" altLang="en-US" sz="2000" dirty="0" smtClean="0"/>
              <a:t>!)</a:t>
            </a:r>
            <a:endParaRPr lang="en-US" altLang="en-US" sz="2000" dirty="0"/>
          </a:p>
          <a:p>
            <a:r>
              <a:rPr lang="en-US" altLang="en-US" sz="2000" dirty="0"/>
              <a:t>Network is less compact: 1 + 2 + 4 + 2 + 4 = 13 numbers </a:t>
            </a:r>
            <a:r>
              <a:rPr lang="en-US" altLang="en-US" sz="2000" dirty="0" smtClean="0"/>
              <a:t>needed</a:t>
            </a:r>
            <a:endParaRPr lang="en-US" altLang="en-US" sz="2000" dirty="0"/>
          </a:p>
        </p:txBody>
      </p:sp>
      <p:pic>
        <p:nvPicPr>
          <p:cNvPr id="16389" name="Picture 5" descr="burglary-make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282526"/>
            <a:ext cx="4620344" cy="402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BE89AF-18C6-4273-BEF3-D6306576EFE1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special cases in </a:t>
            </a:r>
            <a:r>
              <a:rPr lang="en-US" dirty="0" smtClean="0"/>
              <a:t>Network Construction – Noisy 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54" t="19715" r="54" b="10994"/>
          <a:stretch/>
        </p:blipFill>
        <p:spPr>
          <a:xfrm>
            <a:off x="191344" y="1296346"/>
            <a:ext cx="8564286" cy="446449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6ED9F5-BA8B-48D3-826A-0103E309264B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cases in Network Construction – Noisy 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1262" t="23090" r="1262" b="16146"/>
          <a:stretch/>
        </p:blipFill>
        <p:spPr>
          <a:xfrm>
            <a:off x="263352" y="1772816"/>
            <a:ext cx="7876245" cy="36004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AF88E6-B2A0-496C-A868-028E5C15670B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cases in Network Construction – Noisy 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601" b="5081"/>
          <a:stretch/>
        </p:blipFill>
        <p:spPr>
          <a:xfrm>
            <a:off x="397796" y="1600202"/>
            <a:ext cx="8362500" cy="461258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ED7638-9DAB-443D-8C3C-8EDD968AED3B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Handling continuous distributions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0856" b="6855"/>
          <a:stretch/>
        </p:blipFill>
        <p:spPr>
          <a:xfrm>
            <a:off x="581797" y="1600202"/>
            <a:ext cx="8129353" cy="4421086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644778-898C-4EB4-B6A7-2D5426A9DE73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6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768"/>
            <a:ext cx="86698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Probabilistic Representation and Reasoning 	</a:t>
            </a:r>
            <a:endParaRPr lang="en-IN" dirty="0"/>
          </a:p>
          <a:p>
            <a:r>
              <a:rPr lang="en-US" sz="2400" dirty="0"/>
              <a:t>Representation of Conditional Independence using BN </a:t>
            </a:r>
          </a:p>
          <a:p>
            <a:r>
              <a:rPr lang="en-US" sz="2400" dirty="0" smtClean="0"/>
              <a:t>Exact </a:t>
            </a:r>
            <a:r>
              <a:rPr lang="en-US" sz="2400" dirty="0"/>
              <a:t>Inference - by enumeration and variable elimination </a:t>
            </a:r>
          </a:p>
          <a:p>
            <a:r>
              <a:rPr lang="en-US" sz="2400" dirty="0" smtClean="0"/>
              <a:t>Need </a:t>
            </a:r>
            <a:r>
              <a:rPr lang="en-US" sz="2400" dirty="0"/>
              <a:t>for Approximate Inference - direct Sampling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83750" y="5897293"/>
            <a:ext cx="8596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Reference: </a:t>
            </a:r>
            <a:r>
              <a:rPr lang="en-IN" dirty="0" smtClean="0"/>
              <a:t>Chapter 13, 14.1 &amp; 14.2  from </a:t>
            </a:r>
            <a:r>
              <a:rPr lang="en-IN" dirty="0"/>
              <a:t>AI: A modern approach (Russell, </a:t>
            </a:r>
            <a:r>
              <a:rPr lang="en-IN" dirty="0" err="1"/>
              <a:t>Norvig</a:t>
            </a:r>
            <a:r>
              <a:rPr lang="en-IN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8F8ED-BAAB-4AAD-9A1B-70F7C7A82A25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340" b="9048"/>
          <a:stretch/>
        </p:blipFill>
        <p:spPr>
          <a:xfrm>
            <a:off x="479375" y="1412776"/>
            <a:ext cx="8800091" cy="4608512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49DCD8-14EE-4D9B-98D3-AEF1DEC48356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3602" b="12573"/>
          <a:stretch/>
        </p:blipFill>
        <p:spPr>
          <a:xfrm>
            <a:off x="397795" y="1478076"/>
            <a:ext cx="9162021" cy="439919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E3FBC0-FA7D-4E2D-9E6A-F3517D462E1D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by enumeration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670" b="6257"/>
          <a:stretch/>
        </p:blipFill>
        <p:spPr>
          <a:xfrm>
            <a:off x="609600" y="1608356"/>
            <a:ext cx="8366720" cy="453650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35C87-01A1-4EA9-9F47-995BB2B31E54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165" t="19417" r="165" b="5712"/>
          <a:stretch/>
        </p:blipFill>
        <p:spPr>
          <a:xfrm>
            <a:off x="606218" y="1589448"/>
            <a:ext cx="8379927" cy="472008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15CD4-E6DA-40BA-9BB8-5DD16411B9CC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1393200" y="3438000"/>
              <a:ext cx="6768720" cy="23666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3840" y="3428640"/>
                <a:ext cx="6787440" cy="23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9411" b="5528"/>
          <a:stretch/>
        </p:blipFill>
        <p:spPr>
          <a:xfrm>
            <a:off x="177628" y="1340768"/>
            <a:ext cx="8798692" cy="4968552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C395BF-243A-403A-8FCA-C39BE21B0AC9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8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elimination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718" b="11480"/>
          <a:stretch/>
        </p:blipFill>
        <p:spPr>
          <a:xfrm>
            <a:off x="163971" y="1844823"/>
            <a:ext cx="8740341" cy="4392489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E063E-A965-46F7-9E04-65CCC59E7626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196720" y="5545440"/>
              <a:ext cx="1893600" cy="4734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7360" y="5536080"/>
                <a:ext cx="1912320" cy="4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0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0090" b="19640"/>
          <a:stretch/>
        </p:blipFill>
        <p:spPr>
          <a:xfrm>
            <a:off x="263352" y="1412775"/>
            <a:ext cx="8575875" cy="388843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AFCAE2-FFEE-4634-8E33-AADA7D78B86B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4339" b="20672"/>
          <a:stretch/>
        </p:blipFill>
        <p:spPr>
          <a:xfrm>
            <a:off x="397796" y="1492276"/>
            <a:ext cx="9002321" cy="372412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5F1F20-870D-42A6-AAAF-C96AD78CE599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5795280" y="2250360"/>
              <a:ext cx="420120" cy="2188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5920" y="2241000"/>
                <a:ext cx="438840" cy="22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0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0611" b="19284"/>
          <a:stretch/>
        </p:blipFill>
        <p:spPr>
          <a:xfrm>
            <a:off x="263352" y="1700807"/>
            <a:ext cx="8280920" cy="374441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682597-FE54-4D86-9291-25D291B5634F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Irrelevant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0347" b="9443"/>
          <a:stretch/>
        </p:blipFill>
        <p:spPr>
          <a:xfrm>
            <a:off x="163971" y="1700808"/>
            <a:ext cx="8452309" cy="4464496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A9B8E8-07AA-4E0E-9D61-1857E74A8C86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networks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 simple, graphical notation for conditional independence assertions and hence for compact specification of full joint distributions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Syntax: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set of nodes, one per </a:t>
            </a:r>
            <a:r>
              <a:rPr lang="en-US" altLang="en-US" sz="2000" dirty="0" smtClean="0"/>
              <a:t>variable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directed, acyclic graph (link </a:t>
            </a:r>
            <a:r>
              <a:rPr lang="en-US" altLang="en-US" sz="2000" dirty="0">
                <a:cs typeface="Arial" panose="020B0604020202020204" pitchFamily="34" charset="0"/>
              </a:rPr>
              <a:t>≈ </a:t>
            </a:r>
            <a:r>
              <a:rPr lang="en-US" altLang="en-US" sz="2000" dirty="0"/>
              <a:t>"directly influences")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conditional distribution for each node given its parents:</a:t>
            </a:r>
          </a:p>
          <a:p>
            <a:pPr lvl="2" algn="ctr"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P </a:t>
            </a:r>
            <a:r>
              <a:rPr lang="en-US" altLang="en-US" sz="1800" dirty="0"/>
              <a:t>(X</a:t>
            </a:r>
            <a:r>
              <a:rPr lang="en-US" altLang="en-US" sz="1800" baseline="-25000" dirty="0"/>
              <a:t>i </a:t>
            </a:r>
            <a:r>
              <a:rPr lang="en-US" altLang="en-US" sz="1800" dirty="0"/>
              <a:t>| Parents (X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))</a:t>
            </a:r>
          </a:p>
          <a:p>
            <a:pPr lvl="2" algn="ctr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In the simplest case, conditional distribution represented as a </a:t>
            </a:r>
            <a:r>
              <a:rPr lang="en-US" altLang="en-US" sz="2400" dirty="0">
                <a:solidFill>
                  <a:schemeClr val="accent2"/>
                </a:solidFill>
              </a:rPr>
              <a:t>conditional probability table</a:t>
            </a:r>
            <a:r>
              <a:rPr lang="en-US" altLang="en-US" sz="2400" dirty="0"/>
              <a:t> (CPT) giving the distribution over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for each combination of parent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E9E613-643E-43DE-98D5-AD818639B768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Exact Inference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8586" b="6329"/>
          <a:stretch/>
        </p:blipFill>
        <p:spPr>
          <a:xfrm>
            <a:off x="163971" y="1412776"/>
            <a:ext cx="8668333" cy="4896544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FA2F9E-3004-456D-9F89-A1F705B8D032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Bayesian networks provide a natural representation for (causally induced) conditional independence</a:t>
            </a:r>
          </a:p>
          <a:p>
            <a:r>
              <a:rPr lang="en-US" altLang="en-US" dirty="0"/>
              <a:t>Topology + CPTs = compact representation of joint distribution</a:t>
            </a:r>
          </a:p>
          <a:p>
            <a:r>
              <a:rPr lang="en-US" altLang="en-US" dirty="0"/>
              <a:t>Generally easy for domain experts to construct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D1C9DE-5012-4C28-AA83-8F5A34B331FE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2132856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Thank you for your Attention </a:t>
            </a:r>
          </a:p>
          <a:p>
            <a:pPr algn="ctr"/>
            <a:endParaRPr lang="en-US" sz="4800" dirty="0" smtClean="0">
              <a:solidFill>
                <a:srgbClr val="7030A0"/>
              </a:solidFill>
            </a:endParaRPr>
          </a:p>
          <a:p>
            <a:pPr algn="ctr"/>
            <a:endParaRPr lang="en-US" sz="4800" dirty="0">
              <a:solidFill>
                <a:srgbClr val="7030A0"/>
              </a:solidFill>
            </a:endParaRPr>
          </a:p>
          <a:p>
            <a:pPr algn="ctr"/>
            <a:r>
              <a:rPr lang="en-US" sz="4800" dirty="0" smtClean="0">
                <a:solidFill>
                  <a:srgbClr val="7030A0"/>
                </a:solidFill>
              </a:rPr>
              <a:t>Any more queries</a:t>
            </a:r>
            <a:endParaRPr lang="en-IN" sz="4800" dirty="0">
              <a:solidFill>
                <a:srgbClr val="7030A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055E5F-230E-4FB5-91EC-6814ED92442D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59A8A-7DBD-46DB-811A-0FD3F62D594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Topology of network encodes conditional independence assertions: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i="1" dirty="0"/>
              <a:t>Weather</a:t>
            </a:r>
            <a:r>
              <a:rPr lang="en-US" altLang="en-US" sz="2400" dirty="0"/>
              <a:t> is independent of the other variables</a:t>
            </a:r>
          </a:p>
          <a:p>
            <a:pPr>
              <a:lnSpc>
                <a:spcPct val="90000"/>
              </a:lnSpc>
            </a:pPr>
            <a:r>
              <a:rPr lang="en-US" altLang="en-US" sz="2400" i="1" dirty="0"/>
              <a:t>Toothache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Catch</a:t>
            </a:r>
            <a:r>
              <a:rPr lang="en-US" altLang="en-US" sz="2400" dirty="0"/>
              <a:t> are conditionally independent given </a:t>
            </a:r>
            <a:r>
              <a:rPr lang="en-US" altLang="en-US" sz="2400" i="1" dirty="0"/>
              <a:t>Cavity</a:t>
            </a:r>
            <a:endParaRPr lang="en-US" altLang="en-US" sz="2400" dirty="0"/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162945"/>
            <a:ext cx="4419600" cy="21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84F63B-DACE-40E4-8629-772459476606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I'm at work, neighbor John calls to say my alarm is ringing, but neighbor Mary doesn't call. Sometimes it's set off by minor earthquakes. Is there a burglar?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Variables: </a:t>
            </a:r>
            <a:r>
              <a:rPr lang="en-US" altLang="en-US" sz="1800" i="1"/>
              <a:t>Burglary</a:t>
            </a:r>
            <a:r>
              <a:rPr lang="en-US" altLang="en-US" sz="1800"/>
              <a:t>, </a:t>
            </a:r>
            <a:r>
              <a:rPr lang="en-US" altLang="en-US" sz="1800" i="1"/>
              <a:t>Earthquake</a:t>
            </a:r>
            <a:r>
              <a:rPr lang="en-US" altLang="en-US" sz="1800"/>
              <a:t>, </a:t>
            </a:r>
            <a:r>
              <a:rPr lang="en-US" altLang="en-US" sz="1800" i="1"/>
              <a:t>Alarm</a:t>
            </a:r>
            <a:r>
              <a:rPr lang="en-US" altLang="en-US" sz="1800"/>
              <a:t>, </a:t>
            </a:r>
            <a:r>
              <a:rPr lang="en-US" altLang="en-US" sz="1800" i="1"/>
              <a:t>JohnCalls</a:t>
            </a:r>
            <a:r>
              <a:rPr lang="en-US" altLang="en-US" sz="1800"/>
              <a:t>, </a:t>
            </a:r>
            <a:r>
              <a:rPr lang="en-US" altLang="en-US" sz="1800" i="1"/>
              <a:t>MaryCalls</a:t>
            </a: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Network topology reflects "causal" knowledge: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 burglar can set the alarm off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An earthquake can set the alarm off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The alarm can cause Mary to call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The alarm can cause John to call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9BD86-D056-47F5-8CE2-FA8C39FA06C7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contd.</a:t>
            </a:r>
          </a:p>
        </p:txBody>
      </p:sp>
      <p:pic>
        <p:nvPicPr>
          <p:cNvPr id="8196" name="Picture 4" descr="burglary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8" y="1556792"/>
            <a:ext cx="7772400" cy="42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C696F0-3423-4FFA-AB83-0CE72FC0202D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A CPT for Boolean </a:t>
            </a:r>
            <a:r>
              <a:rPr lang="en-US" altLang="en-US" sz="1800" i="1"/>
              <a:t>X</a:t>
            </a:r>
            <a:r>
              <a:rPr lang="en-US" altLang="en-US" sz="1800" i="1" baseline="-25000"/>
              <a:t>i</a:t>
            </a:r>
            <a:r>
              <a:rPr lang="en-US" altLang="en-US" sz="1800"/>
              <a:t> with </a:t>
            </a:r>
            <a:r>
              <a:rPr lang="en-US" altLang="en-US" sz="1800" i="1"/>
              <a:t>k</a:t>
            </a:r>
            <a:r>
              <a:rPr lang="en-US" altLang="en-US" sz="1800"/>
              <a:t> Boolean parents has </a:t>
            </a:r>
            <a:r>
              <a:rPr lang="en-US" altLang="en-US" sz="1800" i="1"/>
              <a:t>2</a:t>
            </a:r>
            <a:r>
              <a:rPr lang="en-US" altLang="en-US" sz="1800" i="1" baseline="30000"/>
              <a:t>k</a:t>
            </a:r>
            <a:r>
              <a:rPr lang="en-US" altLang="en-US" sz="1800"/>
              <a:t> rows for the combinations of parent values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Each row requires one number </a:t>
            </a:r>
            <a:r>
              <a:rPr lang="en-US" altLang="en-US" sz="1800" i="1"/>
              <a:t>p</a:t>
            </a:r>
            <a:r>
              <a:rPr lang="en-US" altLang="en-US" sz="1800"/>
              <a:t> for </a:t>
            </a:r>
            <a:r>
              <a:rPr lang="en-US" altLang="en-US" sz="1800" i="1"/>
              <a:t>X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= true</a:t>
            </a:r>
            <a:br>
              <a:rPr lang="en-US" altLang="en-US" sz="1800" i="1"/>
            </a:br>
            <a:r>
              <a:rPr lang="en-US" altLang="en-US" sz="1800"/>
              <a:t>(the number for  </a:t>
            </a:r>
            <a:r>
              <a:rPr lang="en-US" altLang="en-US" sz="1800" i="1"/>
              <a:t>X</a:t>
            </a:r>
            <a:r>
              <a:rPr lang="en-US" altLang="en-US" sz="1800" i="1" baseline="-25000"/>
              <a:t>i</a:t>
            </a:r>
            <a:r>
              <a:rPr lang="en-US" altLang="en-US" sz="1800"/>
              <a:t> = </a:t>
            </a:r>
            <a:r>
              <a:rPr lang="en-US" altLang="en-US" sz="1800" i="1"/>
              <a:t>false</a:t>
            </a:r>
            <a:r>
              <a:rPr lang="en-US" altLang="en-US" sz="1800"/>
              <a:t> is just </a:t>
            </a:r>
            <a:r>
              <a:rPr lang="en-US" altLang="en-US" sz="1800" i="1"/>
              <a:t>1-p</a:t>
            </a:r>
            <a:r>
              <a:rPr lang="en-US" altLang="en-US" sz="1800"/>
              <a:t>)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If each variable has no more than </a:t>
            </a:r>
            <a:r>
              <a:rPr lang="en-US" altLang="en-US" sz="1800" i="1"/>
              <a:t>k</a:t>
            </a:r>
            <a:r>
              <a:rPr lang="en-US" altLang="en-US" sz="1800"/>
              <a:t> parents, the complete network requires </a:t>
            </a:r>
            <a:r>
              <a:rPr lang="en-US" altLang="en-US" sz="1800" i="1">
                <a:solidFill>
                  <a:schemeClr val="accent2"/>
                </a:solidFill>
              </a:rPr>
              <a:t>O(n </a:t>
            </a:r>
            <a:r>
              <a:rPr lang="en-US" altLang="en-US" sz="1800" i="1">
                <a:solidFill>
                  <a:schemeClr val="accent2"/>
                </a:solidFill>
                <a:cs typeface="Arial" panose="020B0604020202020204" pitchFamily="34" charset="0"/>
              </a:rPr>
              <a:t>·</a:t>
            </a:r>
            <a:r>
              <a:rPr lang="en-US" altLang="en-US" sz="1800">
                <a:solidFill>
                  <a:schemeClr val="accent2"/>
                </a:solidFill>
              </a:rPr>
              <a:t> 2</a:t>
            </a:r>
            <a:r>
              <a:rPr lang="en-US" altLang="en-US" sz="1800" baseline="30000">
                <a:solidFill>
                  <a:schemeClr val="accent2"/>
                </a:solidFill>
              </a:rPr>
              <a:t>k</a:t>
            </a:r>
            <a:r>
              <a:rPr lang="en-US" altLang="en-US" sz="1800">
                <a:solidFill>
                  <a:schemeClr val="accent2"/>
                </a:solidFill>
              </a:rPr>
              <a:t>)</a:t>
            </a:r>
            <a:r>
              <a:rPr lang="en-US" altLang="en-US" sz="1800"/>
              <a:t> numbers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I.e., grows linearly with </a:t>
            </a:r>
            <a:r>
              <a:rPr lang="en-US" altLang="en-US" sz="1800" i="1"/>
              <a:t>n</a:t>
            </a:r>
            <a:r>
              <a:rPr lang="en-US" altLang="en-US" sz="1800"/>
              <a:t>, vs. </a:t>
            </a:r>
            <a:r>
              <a:rPr lang="en-US" altLang="en-US" sz="1800" i="1">
                <a:solidFill>
                  <a:schemeClr val="accent2"/>
                </a:solidFill>
              </a:rPr>
              <a:t>O(2</a:t>
            </a:r>
            <a:r>
              <a:rPr lang="en-US" altLang="en-US" sz="1800" i="1" baseline="30000">
                <a:solidFill>
                  <a:schemeClr val="accent2"/>
                </a:solidFill>
              </a:rPr>
              <a:t>n</a:t>
            </a:r>
            <a:r>
              <a:rPr lang="en-US" altLang="en-US" sz="1800" i="1">
                <a:solidFill>
                  <a:schemeClr val="accent2"/>
                </a:solidFill>
              </a:rPr>
              <a:t>)</a:t>
            </a:r>
            <a:r>
              <a:rPr lang="en-US" altLang="en-US" sz="1800" i="1"/>
              <a:t> </a:t>
            </a:r>
            <a:r>
              <a:rPr lang="en-US" altLang="en-US" sz="1800"/>
              <a:t>for the full joint distribution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For burglary net, 1 + 1 + 4 + 2 + 2 = 10 numbers (vs. 2</a:t>
            </a:r>
            <a:r>
              <a:rPr lang="en-US" altLang="en-US" sz="1800" baseline="30000"/>
              <a:t>5</a:t>
            </a:r>
            <a:r>
              <a:rPr lang="en-US" altLang="en-US" sz="1800"/>
              <a:t>-1 = 31)</a:t>
            </a:r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1981201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21EF99-2F2F-4386-BCBA-23D106E8105C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Semantics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/>
              <a:t>The full joint distribution is defined as the product of the local conditional distributions:
</a:t>
            </a:r>
          </a:p>
          <a:p>
            <a:pPr>
              <a:buFontTx/>
              <a:buNone/>
            </a:pPr>
            <a:r>
              <a:rPr lang="en-US" altLang="en-US" sz="2000" b="1" dirty="0"/>
              <a:t>		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(X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… ,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n</a:t>
            </a:r>
            <a:r>
              <a:rPr lang="en-US" altLang="en-US" sz="2000" i="1" dirty="0"/>
              <a:t>) = </a:t>
            </a:r>
            <a:r>
              <a:rPr lang="el-GR" altLang="en-US" sz="2000" i="1" dirty="0">
                <a:cs typeface="Arial" panose="020B0604020202020204" pitchFamily="34" charset="0"/>
              </a:rPr>
              <a:t>π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= 1</a:t>
            </a:r>
            <a:r>
              <a:rPr lang="en-US" altLang="en-US" sz="2000" i="1" dirty="0"/>
              <a:t> </a:t>
            </a:r>
            <a:r>
              <a:rPr lang="en-US" altLang="en-US" sz="2000" b="1" i="1" dirty="0"/>
              <a:t>P</a:t>
            </a:r>
            <a:r>
              <a:rPr lang="en-US" altLang="en-US" sz="2000" i="1" dirty="0"/>
              <a:t> (X</a:t>
            </a:r>
            <a:r>
              <a:rPr lang="en-US" altLang="en-US" sz="2000" i="1" baseline="-25000" dirty="0"/>
              <a:t>i </a:t>
            </a:r>
            <a:r>
              <a:rPr lang="en-US" altLang="en-US" sz="2000" i="1" dirty="0"/>
              <a:t>| Parents(X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))
</a:t>
            </a:r>
          </a:p>
          <a:p>
            <a:pPr lvl="4"/>
            <a:endParaRPr lang="en-US" altLang="en-US" sz="1400" dirty="0"/>
          </a:p>
          <a:p>
            <a:pPr>
              <a:buFontTx/>
              <a:buNone/>
            </a:pPr>
            <a:r>
              <a:rPr lang="en-US" altLang="en-US" sz="2000" dirty="0"/>
              <a:t>e.g., </a:t>
            </a:r>
            <a:r>
              <a:rPr lang="en-US" altLang="en-US" sz="2000" b="1" i="1" dirty="0"/>
              <a:t>P</a:t>
            </a:r>
            <a:r>
              <a:rPr lang="en-US" altLang="en-US" sz="2000" i="1" dirty="0"/>
              <a:t>(j </a:t>
            </a:r>
            <a:r>
              <a:rPr lang="en-US" altLang="en-US" sz="2000" i="1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m </a:t>
            </a:r>
            <a:r>
              <a:rPr lang="en-US" altLang="en-US" sz="2000" i="1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a </a:t>
            </a:r>
            <a:r>
              <a:rPr lang="en-US" altLang="en-US" sz="2000" i="1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</a:t>
            </a:r>
            <a:r>
              <a:rPr lang="en-US" altLang="en-US" sz="2000" i="1" dirty="0"/>
              <a:t>b </a:t>
            </a:r>
            <a:r>
              <a:rPr lang="en-US" altLang="en-US" sz="2000" i="1" dirty="0">
                <a:sym typeface="Symbol" panose="05050102010706020507" pitchFamily="18" charset="2"/>
              </a:rPr>
              <a:t>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</a:t>
            </a:r>
            <a:r>
              <a:rPr lang="en-US" altLang="en-US" sz="2000" i="1" dirty="0"/>
              <a:t>e)
</a:t>
            </a:r>
          </a:p>
          <a:p>
            <a:pPr>
              <a:buFontTx/>
              <a:buNone/>
            </a:pPr>
            <a:r>
              <a:rPr lang="en-US" altLang="en-US" sz="2000" i="1" dirty="0"/>
              <a:t>	=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(j | a)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(m | a)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(a | </a:t>
            </a:r>
            <a:r>
              <a:rPr lang="en-US" altLang="en-US" sz="2000" i="1" dirty="0">
                <a:sym typeface="Symbol" panose="05050102010706020507" pitchFamily="18" charset="2"/>
              </a:rPr>
              <a:t></a:t>
            </a:r>
            <a:r>
              <a:rPr lang="en-US" altLang="en-US" sz="2000" i="1" dirty="0"/>
              <a:t>b, </a:t>
            </a:r>
            <a:r>
              <a:rPr lang="en-US" altLang="en-US" sz="2000" i="1" dirty="0">
                <a:sym typeface="Symbol" panose="05050102010706020507" pitchFamily="18" charset="2"/>
              </a:rPr>
              <a:t></a:t>
            </a:r>
            <a:r>
              <a:rPr lang="en-US" altLang="en-US" sz="2000" i="1" dirty="0"/>
              <a:t>e)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</a:t>
            </a:r>
            <a:r>
              <a:rPr lang="en-US" altLang="en-US" sz="2000" i="1" dirty="0"/>
              <a:t>b) </a:t>
            </a:r>
            <a:r>
              <a:rPr lang="en-US" altLang="en-US" sz="2000" b="1" i="1" dirty="0"/>
              <a:t>P </a:t>
            </a:r>
            <a:r>
              <a:rPr lang="en-US" altLang="en-US" sz="2000" i="1" dirty="0"/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</a:t>
            </a:r>
            <a:r>
              <a:rPr lang="en-US" altLang="en-US" sz="2000" i="1" dirty="0"/>
              <a:t>e)
</a:t>
            </a:r>
          </a:p>
          <a:p>
            <a:pPr>
              <a:buFontTx/>
              <a:buNone/>
            </a:pPr>
            <a:r>
              <a:rPr lang="en-US" altLang="en-US" sz="2000" dirty="0"/>
              <a:t>
</a:t>
            </a:r>
          </a:p>
        </p:txBody>
      </p:sp>
      <p:pic>
        <p:nvPicPr>
          <p:cNvPr id="10244" name="Picture 4" descr="burglary-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1" y="2209801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D52484-6F3A-4D24-9F3A-AF607E561E1B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Bayesian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1. Choose an ordering of variables </a:t>
            </a:r>
            <a:r>
              <a:rPr lang="en-US" altLang="en-US" sz="2000" i="1" dirty="0"/>
              <a:t>X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, … ,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n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2. For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= 1 to </a:t>
            </a:r>
            <a:r>
              <a:rPr lang="en-US" altLang="en-US" sz="2000" i="1" dirty="0"/>
              <a:t>n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add </a:t>
            </a:r>
            <a:r>
              <a:rPr lang="en-US" altLang="en-US" sz="1800" i="1" dirty="0"/>
              <a:t>X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to the </a:t>
            </a:r>
            <a:r>
              <a:rPr lang="en-US" altLang="en-US" sz="1800" dirty="0" smtClean="0"/>
              <a:t>network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select parents from </a:t>
            </a:r>
            <a:r>
              <a:rPr lang="en-US" altLang="en-US" sz="1800" i="1" dirty="0"/>
              <a:t>X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, … ,X</a:t>
            </a:r>
            <a:r>
              <a:rPr lang="en-US" altLang="en-US" sz="1800" i="1" baseline="-25000" dirty="0"/>
              <a:t>i-1</a:t>
            </a:r>
            <a:r>
              <a:rPr lang="en-US" altLang="en-US" sz="1800" dirty="0"/>
              <a:t> such that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fr-FR" altLang="en-US" sz="1800" dirty="0"/>
              <a:t>	</a:t>
            </a:r>
            <a:r>
              <a:rPr lang="fr-FR" altLang="en-US" sz="1800" b="1" i="1" dirty="0"/>
              <a:t>P</a:t>
            </a:r>
            <a:r>
              <a:rPr lang="fr-FR" altLang="en-US" sz="1800" i="1" dirty="0"/>
              <a:t> (X</a:t>
            </a:r>
            <a:r>
              <a:rPr lang="fr-FR" altLang="en-US" sz="1800" i="1" baseline="-25000" dirty="0"/>
              <a:t>i</a:t>
            </a:r>
            <a:r>
              <a:rPr lang="fr-FR" altLang="en-US" sz="1800" i="1" dirty="0"/>
              <a:t> | Parents(X</a:t>
            </a:r>
            <a:r>
              <a:rPr lang="fr-FR" altLang="en-US" sz="1800" i="1" baseline="-25000" dirty="0"/>
              <a:t>i</a:t>
            </a:r>
            <a:r>
              <a:rPr lang="fr-FR" altLang="en-US" sz="1800" i="1" dirty="0"/>
              <a:t>)) = </a:t>
            </a:r>
            <a:r>
              <a:rPr lang="fr-FR" altLang="en-US" sz="1800" b="1" i="1" dirty="0"/>
              <a:t>P</a:t>
            </a:r>
            <a:r>
              <a:rPr lang="fr-FR" altLang="en-US" sz="1800" i="1" dirty="0"/>
              <a:t> (X</a:t>
            </a:r>
            <a:r>
              <a:rPr lang="fr-FR" altLang="en-US" sz="1800" i="1" baseline="-25000" dirty="0"/>
              <a:t>i</a:t>
            </a:r>
            <a:r>
              <a:rPr lang="fr-FR" altLang="en-US" sz="1800" i="1" dirty="0"/>
              <a:t> | X</a:t>
            </a:r>
            <a:r>
              <a:rPr lang="fr-FR" altLang="en-US" sz="1800" i="1" baseline="-25000" dirty="0"/>
              <a:t>1</a:t>
            </a:r>
            <a:r>
              <a:rPr lang="fr-FR" altLang="en-US" sz="1800" i="1" dirty="0"/>
              <a:t>, ... X</a:t>
            </a:r>
            <a:r>
              <a:rPr lang="fr-FR" altLang="en-US" sz="1800" i="1" baseline="-25000" dirty="0"/>
              <a:t>i-1</a:t>
            </a:r>
            <a:r>
              <a:rPr lang="fr-FR" altLang="en-US" sz="1800" i="1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This choice of parents guarantees:
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i="1" dirty="0"/>
              <a:t>P</a:t>
            </a:r>
            <a:r>
              <a:rPr lang="en-US" altLang="en-US" sz="2000" i="1" dirty="0"/>
              <a:t> (X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… ,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n</a:t>
            </a:r>
            <a:r>
              <a:rPr lang="en-US" altLang="en-US" sz="2000" i="1" dirty="0"/>
              <a:t>) 	= </a:t>
            </a:r>
            <a:r>
              <a:rPr lang="el-GR" altLang="en-US" sz="2000" i="1" dirty="0">
                <a:cs typeface="Arial" panose="020B0604020202020204" pitchFamily="34" charset="0"/>
              </a:rPr>
              <a:t>π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=1</a:t>
            </a:r>
            <a:r>
              <a:rPr lang="en-US" altLang="en-US" sz="2000" i="1" dirty="0"/>
              <a:t> </a:t>
            </a:r>
            <a:r>
              <a:rPr lang="en-US" altLang="en-US" sz="2000" b="1" i="1" dirty="0"/>
              <a:t>P</a:t>
            </a:r>
            <a:r>
              <a:rPr lang="en-US" altLang="en-US" sz="2000" i="1" dirty="0"/>
              <a:t> (X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| X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… , X</a:t>
            </a:r>
            <a:r>
              <a:rPr lang="en-US" altLang="en-US" sz="2000" i="1" baseline="-25000" dirty="0"/>
              <a:t>i-1</a:t>
            </a:r>
            <a:r>
              <a:rPr lang="en-US" altLang="en-US" sz="2000" i="1" dirty="0"/>
              <a:t>)</a:t>
            </a:r>
            <a:r>
              <a:rPr lang="en-US" altLang="en-US" sz="2000" dirty="0"/>
              <a:t>
(chain rule)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aseline="-25000" dirty="0"/>
              <a:t>			</a:t>
            </a:r>
            <a:r>
              <a:rPr lang="en-US" altLang="en-US" sz="2000" baseline="-25000" dirty="0" smtClean="0"/>
              <a:t>                      </a:t>
            </a:r>
            <a:r>
              <a:rPr lang="en-US" altLang="en-US" sz="2000" i="1" dirty="0" smtClean="0"/>
              <a:t>= </a:t>
            </a:r>
            <a:r>
              <a:rPr lang="el-GR" altLang="en-US" sz="2000" i="1" dirty="0">
                <a:cs typeface="Arial" panose="020B0604020202020204" pitchFamily="34" charset="0"/>
              </a:rPr>
              <a:t>π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=1</a:t>
            </a:r>
            <a:r>
              <a:rPr lang="en-US" altLang="en-US" sz="2000" b="1" i="1" dirty="0"/>
              <a:t>P</a:t>
            </a:r>
            <a:r>
              <a:rPr lang="en-US" altLang="en-US" sz="2000" i="1" dirty="0"/>
              <a:t> (X</a:t>
            </a:r>
            <a:r>
              <a:rPr lang="en-US" altLang="en-US" sz="2000" i="1" baseline="-25000" dirty="0"/>
              <a:t>i </a:t>
            </a:r>
            <a:r>
              <a:rPr lang="en-US" altLang="en-US" sz="2000" i="1" dirty="0"/>
              <a:t>| Parents(X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))</a:t>
            </a:r>
            <a:r>
              <a:rPr lang="en-US" altLang="en-US" sz="2000" dirty="0"/>
              <a:t>
</a:t>
            </a:r>
            <a:r>
              <a:rPr lang="en-US" altLang="en-US" sz="2000" dirty="0" smtClean="0"/>
              <a:t>                               (</a:t>
            </a:r>
            <a:r>
              <a:rPr lang="en-US" altLang="en-US" sz="2000" dirty="0"/>
              <a:t>by construction)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4C7697-B6FE-4C93-94C1-CCAD59FFB828}" type="datetime8">
              <a:rPr lang="en-US" smtClean="0"/>
              <a:t>12/27/2020 3:53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D2F88-8A41-4E7F-9278-91FE67E35F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13274</TotalTime>
  <Words>695</Words>
  <Application>Microsoft Office PowerPoint</Application>
  <PresentationFormat>Widescreen</PresentationFormat>
  <Paragraphs>213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Adobe Caslon Pro</vt:lpstr>
      <vt:lpstr>Adobe Caslon Pro Bold</vt:lpstr>
      <vt:lpstr>Arial</vt:lpstr>
      <vt:lpstr>Calibri</vt:lpstr>
      <vt:lpstr>Helvetica</vt:lpstr>
      <vt:lpstr>Helvetica Neue</vt:lpstr>
      <vt:lpstr>Palatino</vt:lpstr>
      <vt:lpstr>Palatino Linotype</vt:lpstr>
      <vt:lpstr>Symbol</vt:lpstr>
      <vt:lpstr>Office Theme</vt:lpstr>
      <vt:lpstr>PowerPoint Presentation</vt:lpstr>
      <vt:lpstr>Today</vt:lpstr>
      <vt:lpstr>Bayesian networks</vt:lpstr>
      <vt:lpstr>Example</vt:lpstr>
      <vt:lpstr>Example</vt:lpstr>
      <vt:lpstr>Example contd.</vt:lpstr>
      <vt:lpstr>Compactness</vt:lpstr>
      <vt:lpstr>Semantics</vt:lpstr>
      <vt:lpstr>Constructing Bayesian networks</vt:lpstr>
      <vt:lpstr>Example</vt:lpstr>
      <vt:lpstr>Example</vt:lpstr>
      <vt:lpstr>Example</vt:lpstr>
      <vt:lpstr>Example</vt:lpstr>
      <vt:lpstr>Example</vt:lpstr>
      <vt:lpstr>Example contd.</vt:lpstr>
      <vt:lpstr>Some special cases in Network Construction – Noisy OR</vt:lpstr>
      <vt:lpstr>Some special cases in Network Construction – Noisy OR</vt:lpstr>
      <vt:lpstr>Some special cases in Network Construction – Noisy OR</vt:lpstr>
      <vt:lpstr>  Handling continuous distributions</vt:lpstr>
      <vt:lpstr>Applications</vt:lpstr>
      <vt:lpstr>Inference Tasks</vt:lpstr>
      <vt:lpstr>Inference by enumeration</vt:lpstr>
      <vt:lpstr>Inference by enumeration</vt:lpstr>
      <vt:lpstr>Inference by enumeration</vt:lpstr>
      <vt:lpstr>Variable elimination</vt:lpstr>
      <vt:lpstr>Variable elimination</vt:lpstr>
      <vt:lpstr>Variable elimination</vt:lpstr>
      <vt:lpstr>Variable elimination</vt:lpstr>
      <vt:lpstr>Irrelevant variables</vt:lpstr>
      <vt:lpstr>Complexity of Exact Inference</vt:lpstr>
      <vt:lpstr>Summary</vt:lpstr>
      <vt:lpstr>PowerPoint Presentation</vt:lpstr>
    </vt:vector>
  </TitlesOfParts>
  <Company>ambiaance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saikishor jangiti</dc:creator>
  <cp:lastModifiedBy>Saikishor Jangiti</cp:lastModifiedBy>
  <cp:revision>1207</cp:revision>
  <dcterms:created xsi:type="dcterms:W3CDTF">2011-05-03T06:18:41Z</dcterms:created>
  <dcterms:modified xsi:type="dcterms:W3CDTF">2020-12-27T12:35:57Z</dcterms:modified>
</cp:coreProperties>
</file>