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694" r:id="rId3"/>
    <p:sldId id="695" r:id="rId4"/>
    <p:sldId id="696" r:id="rId5"/>
    <p:sldId id="697" r:id="rId6"/>
    <p:sldId id="698" r:id="rId7"/>
    <p:sldId id="699" r:id="rId8"/>
    <p:sldId id="700" r:id="rId9"/>
    <p:sldId id="701" r:id="rId10"/>
    <p:sldId id="702" r:id="rId11"/>
    <p:sldId id="704" r:id="rId12"/>
    <p:sldId id="705" r:id="rId13"/>
    <p:sldId id="706" r:id="rId14"/>
    <p:sldId id="707" r:id="rId15"/>
    <p:sldId id="708" r:id="rId16"/>
    <p:sldId id="709" r:id="rId17"/>
    <p:sldId id="710" r:id="rId18"/>
    <p:sldId id="714" r:id="rId19"/>
    <p:sldId id="715" r:id="rId20"/>
    <p:sldId id="716" r:id="rId21"/>
    <p:sldId id="718" r:id="rId22"/>
    <p:sldId id="728" r:id="rId23"/>
    <p:sldId id="729" r:id="rId24"/>
    <p:sldId id="721" r:id="rId25"/>
    <p:sldId id="722" r:id="rId26"/>
    <p:sldId id="724" r:id="rId27"/>
    <p:sldId id="725" r:id="rId28"/>
    <p:sldId id="726" r:id="rId29"/>
    <p:sldId id="727" r:id="rId30"/>
    <p:sldId id="692" r:id="rId31"/>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mn-ea"/>
        <a:cs typeface="+mn-cs"/>
      </a:defRPr>
    </a:lvl1pPr>
    <a:lvl2pPr marL="457200" algn="l" defTabSz="457200" rtl="0" fontAlgn="base">
      <a:spcBef>
        <a:spcPct val="0"/>
      </a:spcBef>
      <a:spcAft>
        <a:spcPct val="0"/>
      </a:spcAft>
      <a:defRPr kern="1200">
        <a:solidFill>
          <a:schemeClr val="tx1"/>
        </a:solidFill>
        <a:latin typeface="Arial" pitchFamily="34" charset="0"/>
        <a:ea typeface="+mn-ea"/>
        <a:cs typeface="+mn-cs"/>
      </a:defRPr>
    </a:lvl2pPr>
    <a:lvl3pPr marL="914400" algn="l" defTabSz="457200" rtl="0" fontAlgn="base">
      <a:spcBef>
        <a:spcPct val="0"/>
      </a:spcBef>
      <a:spcAft>
        <a:spcPct val="0"/>
      </a:spcAft>
      <a:defRPr kern="1200">
        <a:solidFill>
          <a:schemeClr val="tx1"/>
        </a:solidFill>
        <a:latin typeface="Arial" pitchFamily="34" charset="0"/>
        <a:ea typeface="+mn-ea"/>
        <a:cs typeface="+mn-cs"/>
      </a:defRPr>
    </a:lvl3pPr>
    <a:lvl4pPr marL="1371600" algn="l" defTabSz="457200" rtl="0" fontAlgn="base">
      <a:spcBef>
        <a:spcPct val="0"/>
      </a:spcBef>
      <a:spcAft>
        <a:spcPct val="0"/>
      </a:spcAft>
      <a:defRPr kern="1200">
        <a:solidFill>
          <a:schemeClr val="tx1"/>
        </a:solidFill>
        <a:latin typeface="Arial" pitchFamily="34" charset="0"/>
        <a:ea typeface="+mn-ea"/>
        <a:cs typeface="+mn-cs"/>
      </a:defRPr>
    </a:lvl4pPr>
    <a:lvl5pPr marL="1828800" algn="l" defTabSz="457200"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00099"/>
    <a:srgbClr val="FF0000"/>
    <a:srgbClr val="EBA905"/>
    <a:srgbClr val="00FF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Objects="1">
      <p:cViewPr varScale="1">
        <p:scale>
          <a:sx n="73" d="100"/>
          <a:sy n="73" d="100"/>
        </p:scale>
        <p:origin x="618" y="5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32F6615-4AF5-46CC-9B7D-B5ACA5CA8634}" type="datetimeFigureOut">
              <a:rPr lang="en-US"/>
              <a:pPr>
                <a:defRPr/>
              </a:pPr>
              <a:t>1/3/2021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357DE68-661E-422A-8D1B-55B53F5EFF09}" type="slidenum">
              <a:rPr lang="en-US"/>
              <a:pPr>
                <a:defRPr/>
              </a:pPr>
              <a:t>‹#›</a:t>
            </a:fld>
            <a:endParaRPr lang="en-US"/>
          </a:p>
        </p:txBody>
      </p:sp>
    </p:spTree>
    <p:extLst>
      <p:ext uri="{BB962C8B-B14F-4D97-AF65-F5344CB8AC3E}">
        <p14:creationId xmlns:p14="http://schemas.microsoft.com/office/powerpoint/2010/main" val="40604752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57DE68-661E-422A-8D1B-55B53F5EFF09}" type="slidenum">
              <a:rPr lang="en-US" smtClean="0"/>
              <a:pPr>
                <a:defRPr/>
              </a:pPr>
              <a:t>1</a:t>
            </a:fld>
            <a:endParaRPr lang="en-US" dirty="0"/>
          </a:p>
        </p:txBody>
      </p:sp>
    </p:spTree>
    <p:extLst>
      <p:ext uri="{BB962C8B-B14F-4D97-AF65-F5344CB8AC3E}">
        <p14:creationId xmlns:p14="http://schemas.microsoft.com/office/powerpoint/2010/main" val="4258855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457200" y="720725"/>
            <a:ext cx="6400800" cy="3600450"/>
          </a:xfrm>
          <a:ln/>
        </p:spPr>
      </p:sp>
      <p:sp>
        <p:nvSpPr>
          <p:cNvPr id="2355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pitchFamily="34" charset="0"/>
              <a:ea typeface="ＭＳ Ｐゴシック" pitchFamily="34" charset="-128"/>
            </a:endParaRPr>
          </a:p>
        </p:txBody>
      </p:sp>
      <p:sp>
        <p:nvSpPr>
          <p:cNvPr id="2355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D4DC253-A9A5-4D90-B624-D5BA5845A987}" type="slidenum">
              <a:rPr lang="en-US" sz="1300"/>
              <a:pPr eaLnBrk="1" hangingPunct="1"/>
              <a:t>12</a:t>
            </a:fld>
            <a:endParaRPr lang="en-US" sz="1300"/>
          </a:p>
        </p:txBody>
      </p:sp>
    </p:spTree>
    <p:extLst>
      <p:ext uri="{BB962C8B-B14F-4D97-AF65-F5344CB8AC3E}">
        <p14:creationId xmlns:p14="http://schemas.microsoft.com/office/powerpoint/2010/main" val="2306636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xfrm>
            <a:off x="457200" y="720725"/>
            <a:ext cx="6400800" cy="3600450"/>
          </a:xfrm>
          <a:ln/>
        </p:spPr>
      </p:sp>
      <p:sp>
        <p:nvSpPr>
          <p:cNvPr id="3379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Arial" pitchFamily="34" charset="0"/>
                <a:ea typeface="ＭＳ Ｐゴシック" pitchFamily="34" charset="-128"/>
              </a:rPr>
              <a:t>Before: most search engines were merely based on how well a page matches your search words.</a:t>
            </a:r>
          </a:p>
          <a:p>
            <a:endParaRPr lang="en-US">
              <a:latin typeface="Arial" pitchFamily="34" charset="0"/>
              <a:ea typeface="ＭＳ Ｐゴシック" pitchFamily="34" charset="-128"/>
            </a:endParaRPr>
          </a:p>
          <a:p>
            <a:r>
              <a:rPr lang="en-US">
                <a:latin typeface="Arial" pitchFamily="34" charset="0"/>
                <a:ea typeface="ＭＳ Ｐゴシック" pitchFamily="34" charset="-128"/>
              </a:rPr>
              <a:t>Note: currently dominated by clickstreams</a:t>
            </a:r>
          </a:p>
        </p:txBody>
      </p:sp>
      <p:sp>
        <p:nvSpPr>
          <p:cNvPr id="3379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E4441EF3-1314-42C4-A2EC-9B5643936ADD}" type="slidenum">
              <a:rPr lang="en-US" sz="1300"/>
              <a:pPr eaLnBrk="1" hangingPunct="1"/>
              <a:t>20</a:t>
            </a:fld>
            <a:endParaRPr lang="en-US" sz="1300"/>
          </a:p>
        </p:txBody>
      </p:sp>
    </p:spTree>
    <p:extLst>
      <p:ext uri="{BB962C8B-B14F-4D97-AF65-F5344CB8AC3E}">
        <p14:creationId xmlns:p14="http://schemas.microsoft.com/office/powerpoint/2010/main" val="1676891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demo</a:t>
            </a:r>
          </a:p>
        </p:txBody>
      </p:sp>
      <p:sp>
        <p:nvSpPr>
          <p:cNvPr id="4" name="Slide Number Placeholder 3"/>
          <p:cNvSpPr>
            <a:spLocks noGrp="1"/>
          </p:cNvSpPr>
          <p:nvPr>
            <p:ph type="sldNum" sz="quarter" idx="10"/>
          </p:nvPr>
        </p:nvSpPr>
        <p:spPr/>
        <p:txBody>
          <a:bodyPr/>
          <a:lstStyle/>
          <a:p>
            <a:fld id="{CD7DE18D-B477-5540-A418-45080CBABEBE}" type="slidenum">
              <a:rPr lang="en-US" smtClean="0"/>
              <a:pPr/>
              <a:t>25</a:t>
            </a:fld>
            <a:endParaRPr lang="en-US"/>
          </a:p>
        </p:txBody>
      </p:sp>
    </p:spTree>
    <p:extLst>
      <p:ext uri="{BB962C8B-B14F-4D97-AF65-F5344CB8AC3E}">
        <p14:creationId xmlns:p14="http://schemas.microsoft.com/office/powerpoint/2010/main" val="1879662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xfrm>
            <a:off x="457200" y="720725"/>
            <a:ext cx="6400800" cy="3600450"/>
          </a:xfrm>
          <a:ln/>
        </p:spPr>
      </p:sp>
      <p:sp>
        <p:nvSpPr>
          <p:cNvPr id="4096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Arial" pitchFamily="34" charset="0"/>
                <a:ea typeface="ＭＳ Ｐゴシック" pitchFamily="34" charset="-128"/>
              </a:rPr>
              <a:t>Dan has some demo for this.</a:t>
            </a:r>
          </a:p>
        </p:txBody>
      </p:sp>
      <p:sp>
        <p:nvSpPr>
          <p:cNvPr id="4096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B9508E5-0874-424A-AC6D-A47A8201704D}" type="slidenum">
              <a:rPr lang="en-US" sz="1300"/>
              <a:pPr eaLnBrk="1" hangingPunct="1"/>
              <a:t>26</a:t>
            </a:fld>
            <a:endParaRPr lang="en-US" sz="1300"/>
          </a:p>
        </p:txBody>
      </p:sp>
    </p:spTree>
    <p:extLst>
      <p:ext uri="{BB962C8B-B14F-4D97-AF65-F5344CB8AC3E}">
        <p14:creationId xmlns:p14="http://schemas.microsoft.com/office/powerpoint/2010/main" val="413267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xfrm>
            <a:off x="457200" y="720725"/>
            <a:ext cx="6400800" cy="3600450"/>
          </a:xfrm>
          <a:ln/>
        </p:spPr>
      </p:sp>
      <p:sp>
        <p:nvSpPr>
          <p:cNvPr id="4505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Arial" pitchFamily="34" charset="0"/>
                <a:ea typeface="ＭＳ Ｐゴシック" pitchFamily="34" charset="-128"/>
              </a:rPr>
              <a:t>Dan has some demo for this</a:t>
            </a:r>
          </a:p>
        </p:txBody>
      </p:sp>
      <p:sp>
        <p:nvSpPr>
          <p:cNvPr id="4" name="Slide Number Placeholder 3"/>
          <p:cNvSpPr>
            <a:spLocks noGrp="1"/>
          </p:cNvSpPr>
          <p:nvPr>
            <p:ph type="sldNum" sz="quarter" idx="5"/>
          </p:nvPr>
        </p:nvSpPr>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E0D98D4-78BC-410E-807E-3CF904F29929}" type="slidenum">
              <a:rPr lang="en-US" sz="1300"/>
              <a:pPr eaLnBrk="1" hangingPunct="1"/>
              <a:t>29</a:t>
            </a:fld>
            <a:endParaRPr lang="en-US" sz="1300"/>
          </a:p>
        </p:txBody>
      </p:sp>
    </p:spTree>
    <p:extLst>
      <p:ext uri="{BB962C8B-B14F-4D97-AF65-F5344CB8AC3E}">
        <p14:creationId xmlns:p14="http://schemas.microsoft.com/office/powerpoint/2010/main" val="2048530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DF9EA3B-A6B4-4480-871C-768577262871}" type="datetime8">
              <a:rPr lang="en-US" smtClean="0"/>
              <a:t>1/3/2021 3:48 PM</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C84874A-9F9C-412B-8B59-7BB7BD4CCB0F}"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1065D61-C598-4869-9539-1A7525BFD612}" type="datetime8">
              <a:rPr lang="en-US" smtClean="0"/>
              <a:t>1/3/2021 3:48 PM</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2279BF-7C38-49CF-A937-48071A41035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272A242-6C7B-4349-8F5B-BB59132DB6C2}" type="datetime8">
              <a:rPr lang="en-US" smtClean="0"/>
              <a:t>1/3/2021 3:48 PM</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8E636E2-C54D-4D84-839B-83170FDE6BF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002060"/>
                </a:solidFill>
                <a:latin typeface="Adobe Caslon Pro Bold" pitchFamily="18" charset="0"/>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sz="3200">
                <a:solidFill>
                  <a:srgbClr val="002060"/>
                </a:solidFill>
                <a:latin typeface="Adobe Caslon Pro" pitchFamily="18" charset="0"/>
              </a:defRPr>
            </a:lvl1pPr>
            <a:lvl2pPr>
              <a:defRPr sz="3200">
                <a:solidFill>
                  <a:srgbClr val="002060"/>
                </a:solidFill>
                <a:latin typeface="Adobe Caslon Pro" pitchFamily="18" charset="0"/>
              </a:defRPr>
            </a:lvl2pPr>
            <a:lvl3pPr>
              <a:defRPr sz="3200">
                <a:solidFill>
                  <a:srgbClr val="002060"/>
                </a:solidFill>
                <a:latin typeface="Adobe Caslon Pro" pitchFamily="18" charset="0"/>
              </a:defRPr>
            </a:lvl3pPr>
            <a:lvl4pPr>
              <a:defRPr sz="3200">
                <a:solidFill>
                  <a:srgbClr val="002060"/>
                </a:solidFill>
                <a:latin typeface="Adobe Caslon Pro" pitchFamily="18" charset="0"/>
              </a:defRPr>
            </a:lvl4pPr>
            <a:lvl5pPr>
              <a:defRPr sz="3200">
                <a:solidFill>
                  <a:srgbClr val="002060"/>
                </a:solidFill>
                <a:latin typeface="Adobe Caslon Pro" pitchFamily="18" charset="0"/>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61F5D77-1E5A-4F07-883A-EEEAA30ED5DE}" type="datetime8">
              <a:rPr lang="en-US" smtClean="0"/>
              <a:t>1/3/2021 3:48 PM</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CD2F88-8A41-4E7F-9278-91FE67E35F94}"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1EA568B-09C0-4E41-BC7A-361F8BBCE6EC}" type="datetime8">
              <a:rPr lang="en-US" smtClean="0"/>
              <a:t>1/3/2021 3:48 PM</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6D8AA93-391F-4BF1-AB24-EE1C188117D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2CB924D-835E-4ED8-9EB1-71D466AF358D}" type="datetime8">
              <a:rPr lang="en-US" smtClean="0"/>
              <a:t>1/3/2021 3:48 PM</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CB9EF8F-76BF-4C1E-800D-331B123EDED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09600" y="1535114"/>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00D7A16-97C1-4482-A9C9-3BED5E165B2D}" type="datetime8">
              <a:rPr lang="en-US" smtClean="0"/>
              <a:t>1/3/2021 3:48 PM</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9EA3E7E-5A1B-47E5-978D-1F4346EAB98F}"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D8DE2AB-E656-4936-A29D-A98D8E201392}" type="datetime8">
              <a:rPr lang="en-US" smtClean="0"/>
              <a:t>1/3/2021 3:48 PM</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149D76F-CB32-479A-B956-6E7A4C40D212}"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0F2A109-766C-40E2-AEB8-684A936F05EB}" type="datetime8">
              <a:rPr lang="en-US" smtClean="0"/>
              <a:t>1/3/2021 3:48 PM</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5D59A8A-7DBD-46DB-811A-0FD3F62D5942}"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1"/>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1514F99-721A-4094-B0F5-54E6E13F4131}" type="datetime8">
              <a:rPr lang="en-US" smtClean="0"/>
              <a:t>1/3/2021 3:48 PM</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7EF6F4D-7262-49C8-A02A-33CDA8E5A9D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F177ACB-2DF3-4242-801F-33277EAE7598}" type="datetime8">
              <a:rPr lang="en-US" smtClean="0"/>
              <a:t>1/3/2021 3:48 PM</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F7094D3-A18E-4A55-B245-DB9F8591AAF8}" type="slidenum">
              <a:rPr lang="en-US"/>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0" y="1"/>
            <a:ext cx="9400117" cy="112553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smtClean="0"/>
          </a:p>
        </p:txBody>
      </p:sp>
      <p:sp>
        <p:nvSpPr>
          <p:cNvPr id="4099" name="Text Placeholder 2"/>
          <p:cNvSpPr>
            <a:spLocks noGrp="1"/>
          </p:cNvSpPr>
          <p:nvPr>
            <p:ph type="body" idx="1"/>
          </p:nvPr>
        </p:nvSpPr>
        <p:spPr bwMode="auto">
          <a:xfrm>
            <a:off x="609600" y="1600202"/>
            <a:ext cx="8669867"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4" name="Date Placeholder 3"/>
          <p:cNvSpPr>
            <a:spLocks noGrp="1"/>
          </p:cNvSpPr>
          <p:nvPr>
            <p:ph type="dt" sz="half" idx="2"/>
          </p:nvPr>
        </p:nvSpPr>
        <p:spPr>
          <a:xfrm>
            <a:off x="2774947" y="649290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2C52257-2E47-4ADB-898E-BD0D60038B04}" type="datetime8">
              <a:rPr lang="en-US" smtClean="0"/>
              <a:t>1/3/2021 3:48 PM</a:t>
            </a:fld>
            <a:endParaRPr lang="en-US"/>
          </a:p>
        </p:txBody>
      </p:sp>
      <p:sp>
        <p:nvSpPr>
          <p:cNvPr id="5" name="Footer Placeholder 4"/>
          <p:cNvSpPr>
            <a:spLocks noGrp="1"/>
          </p:cNvSpPr>
          <p:nvPr>
            <p:ph type="ftr" sz="quarter" idx="3"/>
          </p:nvPr>
        </p:nvSpPr>
        <p:spPr>
          <a:xfrm>
            <a:off x="6286501" y="649290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0668032" y="6492901"/>
            <a:ext cx="133350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446B3258-B9C0-4096-B6BF-26A4F5876958}" type="slidenum">
              <a:rPr lang="en-US"/>
              <a:pPr>
                <a:defRPr/>
              </a:pPr>
              <a:t>‹#›</a:t>
            </a:fld>
            <a:endParaRPr lang="en-US"/>
          </a:p>
        </p:txBody>
      </p:sp>
      <p:pic>
        <p:nvPicPr>
          <p:cNvPr id="7" name="Picture 15" descr="Picture 7.png"/>
          <p:cNvPicPr>
            <a:picLocks noChangeAspect="1"/>
          </p:cNvPicPr>
          <p:nvPr userDrawn="1"/>
        </p:nvPicPr>
        <p:blipFill>
          <a:blip r:embed="rId13"/>
          <a:srcRect l="1923" b="5336"/>
          <a:stretch>
            <a:fillRect/>
          </a:stretch>
        </p:blipFill>
        <p:spPr bwMode="auto">
          <a:xfrm>
            <a:off x="9740900" y="-23"/>
            <a:ext cx="2429933" cy="642516"/>
          </a:xfrm>
          <a:prstGeom prst="rect">
            <a:avLst/>
          </a:prstGeom>
          <a:noFill/>
          <a:ln w="9525">
            <a:noFill/>
            <a:miter lim="800000"/>
            <a:headEnd/>
            <a:tailEnd/>
          </a:ln>
        </p:spPr>
      </p:pic>
      <p:sp>
        <p:nvSpPr>
          <p:cNvPr id="8" name="Rectangle 7"/>
          <p:cNvSpPr/>
          <p:nvPr userDrawn="1"/>
        </p:nvSpPr>
        <p:spPr>
          <a:xfrm>
            <a:off x="6174318" y="6459539"/>
            <a:ext cx="3105149"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9209621" y="6459539"/>
            <a:ext cx="2982383" cy="4603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userDrawn="1"/>
        </p:nvSpPr>
        <p:spPr>
          <a:xfrm>
            <a:off x="2779187" y="6459539"/>
            <a:ext cx="3439583"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1" name="Group 10"/>
          <p:cNvGrpSpPr/>
          <p:nvPr userDrawn="1"/>
        </p:nvGrpSpPr>
        <p:grpSpPr>
          <a:xfrm>
            <a:off x="-12699" y="2"/>
            <a:ext cx="9412817" cy="1173163"/>
            <a:chOff x="-9525" y="0"/>
            <a:chExt cx="7059613" cy="1173163"/>
          </a:xfrm>
        </p:grpSpPr>
        <p:sp>
          <p:nvSpPr>
            <p:cNvPr id="12" name="Title 1"/>
            <p:cNvSpPr txBox="1">
              <a:spLocks/>
            </p:cNvSpPr>
            <p:nvPr/>
          </p:nvSpPr>
          <p:spPr bwMode="auto">
            <a:xfrm>
              <a:off x="0" y="0"/>
              <a:ext cx="7050088" cy="1125538"/>
            </a:xfrm>
            <a:prstGeom prst="rect">
              <a:avLst/>
            </a:prstGeom>
            <a:solidFill>
              <a:srgbClr val="FFFF00"/>
            </a:solid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144000" algn="l" fontAlgn="b">
                <a:lnSpc>
                  <a:spcPct val="150000"/>
                </a:lnSpc>
                <a:spcBef>
                  <a:spcPts val="600"/>
                </a:spcBef>
              </a:pPr>
              <a:r>
                <a:rPr lang="en-US" sz="3600" b="1" dirty="0" smtClean="0">
                  <a:solidFill>
                    <a:srgbClr val="002060"/>
                  </a:solidFill>
                  <a:latin typeface="Adobe Caslon Pro Bold" pitchFamily="18" charset="0"/>
                </a:rPr>
                <a:t> </a:t>
              </a:r>
              <a:endParaRPr lang="en-IN" sz="3600" b="1" dirty="0">
                <a:solidFill>
                  <a:srgbClr val="002060"/>
                </a:solidFill>
                <a:latin typeface="Adobe Caslon Pro Bold" pitchFamily="18" charset="0"/>
              </a:endParaRPr>
            </a:p>
          </p:txBody>
        </p:sp>
        <p:sp>
          <p:nvSpPr>
            <p:cNvPr id="13" name="Rectangle 12"/>
            <p:cNvSpPr/>
            <p:nvPr/>
          </p:nvSpPr>
          <p:spPr>
            <a:xfrm>
              <a:off x="2536825" y="1125538"/>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4814888" y="1125538"/>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9525" y="1125538"/>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6" name="TextBox 12"/>
          <p:cNvSpPr txBox="1">
            <a:spLocks noChangeArrowheads="1"/>
          </p:cNvSpPr>
          <p:nvPr userDrawn="1"/>
        </p:nvSpPr>
        <p:spPr bwMode="auto">
          <a:xfrm>
            <a:off x="9694353" y="571483"/>
            <a:ext cx="2696675" cy="492443"/>
          </a:xfrm>
          <a:prstGeom prst="rect">
            <a:avLst/>
          </a:prstGeom>
          <a:noFill/>
          <a:ln w="9525">
            <a:noFill/>
            <a:miter lim="800000"/>
            <a:headEnd/>
            <a:tailEnd/>
          </a:ln>
        </p:spPr>
        <p:txBody>
          <a:bodyPr wrap="square">
            <a:spAutoFit/>
          </a:bodyPr>
          <a:lstStyle/>
          <a:p>
            <a:r>
              <a:rPr lang="en-US" sz="2600" b="1" dirty="0">
                <a:solidFill>
                  <a:srgbClr val="000099"/>
                </a:solidFill>
                <a:latin typeface="Helvetica" pitchFamily="34" charset="0"/>
                <a:cs typeface="Helvetica" pitchFamily="34" charset="0"/>
              </a:rPr>
              <a:t>BITS</a:t>
            </a:r>
            <a:r>
              <a:rPr lang="en-US" sz="2600" b="1" dirty="0">
                <a:solidFill>
                  <a:srgbClr val="000099"/>
                </a:solidFill>
                <a:latin typeface="Helvetica Neue"/>
                <a:ea typeface="Helvetica Neue"/>
                <a:cs typeface="Helvetica Neue"/>
              </a:rPr>
              <a:t> </a:t>
            </a:r>
            <a:r>
              <a:rPr lang="en-US" sz="2600" dirty="0">
                <a:solidFill>
                  <a:srgbClr val="000099"/>
                </a:solidFill>
                <a:latin typeface="Helvetica" pitchFamily="34" charset="0"/>
                <a:cs typeface="Helvetica" pitchFamily="34" charset="0"/>
              </a:rPr>
              <a:t>Pilani</a:t>
            </a:r>
          </a:p>
        </p:txBody>
      </p:sp>
      <p:sp>
        <p:nvSpPr>
          <p:cNvPr id="17" name="TextBox 13"/>
          <p:cNvSpPr txBox="1">
            <a:spLocks noChangeArrowheads="1"/>
          </p:cNvSpPr>
          <p:nvPr userDrawn="1"/>
        </p:nvSpPr>
        <p:spPr bwMode="auto">
          <a:xfrm>
            <a:off x="9696400" y="946915"/>
            <a:ext cx="2182281" cy="307777"/>
          </a:xfrm>
          <a:prstGeom prst="rect">
            <a:avLst/>
          </a:prstGeom>
          <a:noFill/>
          <a:ln w="9525">
            <a:noFill/>
            <a:miter lim="800000"/>
            <a:headEnd/>
            <a:tailEnd/>
          </a:ln>
        </p:spPr>
        <p:txBody>
          <a:bodyPr wrap="square">
            <a:spAutoFit/>
          </a:bodyPr>
          <a:lstStyle/>
          <a:p>
            <a:r>
              <a:rPr lang="en-US" sz="1400" dirty="0">
                <a:solidFill>
                  <a:srgbClr val="000099"/>
                </a:solidFill>
                <a:latin typeface="Helvetica" pitchFamily="34" charset="0"/>
                <a:cs typeface="Helvetica" pitchFamily="34" charset="0"/>
              </a:rPr>
              <a:t>Pilani Campus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rgbClr val="002060"/>
          </a:solidFill>
          <a:latin typeface="Adobe Caslon Pro" pitchFamily="18" charset="0"/>
          <a:ea typeface="+mn-ea"/>
          <a:cs typeface="+mn-cs"/>
        </a:defRPr>
      </a:lvl1pPr>
      <a:lvl2pPr marL="742950" indent="-285750" algn="l" defTabSz="457200" rtl="0" eaLnBrk="0" fontAlgn="base" hangingPunct="0">
        <a:spcBef>
          <a:spcPct val="20000"/>
        </a:spcBef>
        <a:spcAft>
          <a:spcPct val="0"/>
        </a:spcAft>
        <a:buFont typeface="Arial" pitchFamily="34" charset="0"/>
        <a:buChar char="–"/>
        <a:defRPr sz="3200" kern="1200">
          <a:solidFill>
            <a:srgbClr val="002060"/>
          </a:solidFill>
          <a:latin typeface="Adobe Caslon Pro" pitchFamily="18" charset="0"/>
          <a:ea typeface="+mn-ea"/>
          <a:cs typeface="+mn-cs"/>
        </a:defRPr>
      </a:lvl2pPr>
      <a:lvl3pPr marL="1143000" indent="-228600" algn="l" defTabSz="457200" rtl="0" eaLnBrk="0" fontAlgn="base" hangingPunct="0">
        <a:spcBef>
          <a:spcPct val="20000"/>
        </a:spcBef>
        <a:spcAft>
          <a:spcPct val="0"/>
        </a:spcAft>
        <a:buFont typeface="Arial" pitchFamily="34" charset="0"/>
        <a:buChar char="•"/>
        <a:defRPr sz="3200" kern="1200">
          <a:solidFill>
            <a:srgbClr val="002060"/>
          </a:solidFill>
          <a:latin typeface="Adobe Caslon Pro" pitchFamily="18" charset="0"/>
          <a:ea typeface="+mn-ea"/>
          <a:cs typeface="+mn-cs"/>
        </a:defRPr>
      </a:lvl3pPr>
      <a:lvl4pPr marL="1600200" indent="-228600" algn="l" defTabSz="457200" rtl="0" eaLnBrk="0" fontAlgn="base" hangingPunct="0">
        <a:spcBef>
          <a:spcPct val="20000"/>
        </a:spcBef>
        <a:spcAft>
          <a:spcPct val="0"/>
        </a:spcAft>
        <a:buFont typeface="Arial" pitchFamily="34" charset="0"/>
        <a:buChar char="–"/>
        <a:defRPr sz="3200" kern="1200">
          <a:solidFill>
            <a:srgbClr val="002060"/>
          </a:solidFill>
          <a:latin typeface="Adobe Caslon Pro" pitchFamily="18" charset="0"/>
          <a:ea typeface="+mn-ea"/>
          <a:cs typeface="+mn-cs"/>
        </a:defRPr>
      </a:lvl4pPr>
      <a:lvl5pPr marL="2057400" indent="-228600" algn="l" defTabSz="457200" rtl="0" eaLnBrk="0" fontAlgn="base" hangingPunct="0">
        <a:spcBef>
          <a:spcPct val="20000"/>
        </a:spcBef>
        <a:spcAft>
          <a:spcPct val="0"/>
        </a:spcAft>
        <a:buFont typeface="Arial" pitchFamily="34" charset="0"/>
        <a:buChar char="»"/>
        <a:defRPr sz="3200" kern="1200">
          <a:solidFill>
            <a:srgbClr val="002060"/>
          </a:solidFill>
          <a:latin typeface="Adobe Caslon Pro"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1.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slideLayout" Target="../slideLayouts/slideLayout2.xml"/><Relationship Id="rId7" Type="http://schemas.openxmlformats.org/officeDocument/2006/relationships/image" Target="../media/image17.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6.emf"/><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slideLayout" Target="../slideLayouts/slideLayout2.xml"/><Relationship Id="rId18" Type="http://schemas.openxmlformats.org/officeDocument/2006/relationships/image" Target="../media/image28.png"/><Relationship Id="rId3" Type="http://schemas.openxmlformats.org/officeDocument/2006/relationships/tags" Target="../tags/tag8.xml"/><Relationship Id="rId21" Type="http://schemas.openxmlformats.org/officeDocument/2006/relationships/image" Target="../media/image31.png"/><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image" Target="../media/image27.png"/><Relationship Id="rId2" Type="http://schemas.openxmlformats.org/officeDocument/2006/relationships/tags" Target="../tags/tag7.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image" Target="../media/image25.png"/><Relationship Id="rId23" Type="http://schemas.openxmlformats.org/officeDocument/2006/relationships/image" Target="../media/image33.png"/><Relationship Id="rId10" Type="http://schemas.openxmlformats.org/officeDocument/2006/relationships/tags" Target="../tags/tag15.xml"/><Relationship Id="rId19" Type="http://schemas.openxmlformats.org/officeDocument/2006/relationships/image" Target="../media/image29.png"/><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image" Target="../media/image24.png"/><Relationship Id="rId22"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9.xml.rels><?xml version="1.0" encoding="UTF-8" standalone="yes"?>
<Relationships xmlns="http://schemas.openxmlformats.org/package/2006/relationships"><Relationship Id="rId3" Type="http://schemas.openxmlformats.org/officeDocument/2006/relationships/image" Target="../media/image38.emf"/><Relationship Id="rId7" Type="http://schemas.openxmlformats.org/officeDocument/2006/relationships/image" Target="../media/image42.emf"/><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9" descr="11942.jpg"/>
          <p:cNvPicPr>
            <a:picLocks noChangeAspect="1"/>
          </p:cNvPicPr>
          <p:nvPr/>
        </p:nvPicPr>
        <p:blipFill rotWithShape="1">
          <a:blip r:embed="rId3">
            <a:lum bright="-20000" contrast="22000"/>
          </a:blip>
          <a:srcRect t="5436" b="48065"/>
          <a:stretch/>
        </p:blipFill>
        <p:spPr bwMode="auto">
          <a:xfrm>
            <a:off x="1" y="-2410"/>
            <a:ext cx="12191999" cy="7029426"/>
          </a:xfrm>
          <a:prstGeom prst="rect">
            <a:avLst/>
          </a:prstGeom>
          <a:solidFill>
            <a:schemeClr val="bg2">
              <a:lumMod val="75000"/>
            </a:schemeClr>
          </a:solidFill>
          <a:ln w="9525">
            <a:noFill/>
            <a:miter lim="800000"/>
            <a:headEnd/>
            <a:tailEnd/>
          </a:ln>
        </p:spPr>
      </p:pic>
      <p:grpSp>
        <p:nvGrpSpPr>
          <p:cNvPr id="18" name="Group 17"/>
          <p:cNvGrpSpPr/>
          <p:nvPr/>
        </p:nvGrpSpPr>
        <p:grpSpPr>
          <a:xfrm>
            <a:off x="10075256" y="714358"/>
            <a:ext cx="1853392" cy="645915"/>
            <a:chOff x="6810375" y="833438"/>
            <a:chExt cx="1853392" cy="645915"/>
          </a:xfrm>
        </p:grpSpPr>
        <p:sp>
          <p:nvSpPr>
            <p:cNvPr id="5130" name="TextBox 12"/>
            <p:cNvSpPr txBox="1">
              <a:spLocks noChangeArrowheads="1"/>
            </p:cNvSpPr>
            <p:nvPr/>
          </p:nvSpPr>
          <p:spPr bwMode="auto">
            <a:xfrm>
              <a:off x="6810375" y="833438"/>
              <a:ext cx="1853392" cy="492443"/>
            </a:xfrm>
            <a:prstGeom prst="rect">
              <a:avLst/>
            </a:prstGeom>
            <a:noFill/>
            <a:ln w="9525">
              <a:noFill/>
              <a:miter lim="800000"/>
              <a:headEnd/>
              <a:tailEnd/>
            </a:ln>
          </p:spPr>
          <p:txBody>
            <a:bodyPr wrap="none">
              <a:spAutoFit/>
            </a:bodyPr>
            <a:lstStyle/>
            <a:p>
              <a:r>
                <a:rPr lang="en-US" sz="2600" b="1" dirty="0">
                  <a:solidFill>
                    <a:srgbClr val="FFFFFF"/>
                  </a:solidFill>
                  <a:latin typeface="Helvetica" pitchFamily="34" charset="0"/>
                  <a:cs typeface="Helvetica" pitchFamily="34" charset="0"/>
                </a:rPr>
                <a:t>BITS</a:t>
              </a:r>
              <a:r>
                <a:rPr lang="en-US" sz="2600" b="1" dirty="0">
                  <a:solidFill>
                    <a:srgbClr val="FFFFFF"/>
                  </a:solidFill>
                  <a:latin typeface="Helvetica Neue"/>
                  <a:ea typeface="Helvetica Neue"/>
                  <a:cs typeface="Helvetica Neue"/>
                </a:rPr>
                <a:t> </a:t>
              </a:r>
              <a:r>
                <a:rPr lang="en-US" sz="2600" dirty="0">
                  <a:solidFill>
                    <a:srgbClr val="FFFFFF"/>
                  </a:solidFill>
                  <a:latin typeface="Helvetica" pitchFamily="34" charset="0"/>
                  <a:cs typeface="Helvetica" pitchFamily="34" charset="0"/>
                </a:rPr>
                <a:t>Pilani</a:t>
              </a:r>
            </a:p>
          </p:txBody>
        </p:sp>
        <p:sp>
          <p:nvSpPr>
            <p:cNvPr id="5131" name="TextBox 13"/>
            <p:cNvSpPr txBox="1">
              <a:spLocks noChangeArrowheads="1"/>
            </p:cNvSpPr>
            <p:nvPr/>
          </p:nvSpPr>
          <p:spPr bwMode="auto">
            <a:xfrm>
              <a:off x="7312025" y="1171576"/>
              <a:ext cx="1340432" cy="307777"/>
            </a:xfrm>
            <a:prstGeom prst="rect">
              <a:avLst/>
            </a:prstGeom>
            <a:noFill/>
            <a:ln w="9525">
              <a:noFill/>
              <a:miter lim="800000"/>
              <a:headEnd/>
              <a:tailEnd/>
            </a:ln>
          </p:spPr>
          <p:txBody>
            <a:bodyPr wrap="none">
              <a:spAutoFit/>
            </a:bodyPr>
            <a:lstStyle/>
            <a:p>
              <a:r>
                <a:rPr lang="en-US" sz="1400" dirty="0">
                  <a:solidFill>
                    <a:srgbClr val="FFFFFF"/>
                  </a:solidFill>
                  <a:latin typeface="Helvetica" pitchFamily="34" charset="0"/>
                  <a:cs typeface="Helvetica" pitchFamily="34" charset="0"/>
                </a:rPr>
                <a:t>Pilani Campus</a:t>
              </a:r>
              <a:endParaRPr lang="en-US" sz="1400" dirty="0">
                <a:latin typeface="Helvetica" pitchFamily="34" charset="0"/>
                <a:cs typeface="Helvetica" pitchFamily="34" charset="0"/>
              </a:endParaRPr>
            </a:p>
          </p:txBody>
        </p:sp>
      </p:grpSp>
      <p:pic>
        <p:nvPicPr>
          <p:cNvPr id="5132" name="Picture 15" descr="Picture 7.png"/>
          <p:cNvPicPr>
            <a:picLocks noChangeAspect="1"/>
          </p:cNvPicPr>
          <p:nvPr/>
        </p:nvPicPr>
        <p:blipFill>
          <a:blip r:embed="rId4"/>
          <a:srcRect l="1923" b="5336"/>
          <a:stretch>
            <a:fillRect/>
          </a:stretch>
        </p:blipFill>
        <p:spPr bwMode="auto">
          <a:xfrm>
            <a:off x="9667251" y="2"/>
            <a:ext cx="2193925" cy="692151"/>
          </a:xfrm>
          <a:prstGeom prst="rect">
            <a:avLst/>
          </a:prstGeom>
          <a:noFill/>
          <a:ln w="9525">
            <a:noFill/>
            <a:miter lim="800000"/>
            <a:headEnd/>
            <a:tailEnd/>
          </a:ln>
        </p:spPr>
      </p:pic>
      <p:grpSp>
        <p:nvGrpSpPr>
          <p:cNvPr id="3" name="Group 2"/>
          <p:cNvGrpSpPr/>
          <p:nvPr/>
        </p:nvGrpSpPr>
        <p:grpSpPr>
          <a:xfrm>
            <a:off x="-24680" y="3405898"/>
            <a:ext cx="11017224" cy="1841959"/>
            <a:chOff x="-24680" y="5633261"/>
            <a:chExt cx="8145017" cy="1612163"/>
          </a:xfrm>
        </p:grpSpPr>
        <p:sp>
          <p:nvSpPr>
            <p:cNvPr id="23" name="Rectangle 22"/>
            <p:cNvSpPr/>
            <p:nvPr/>
          </p:nvSpPr>
          <p:spPr>
            <a:xfrm>
              <a:off x="2982045" y="7153984"/>
              <a:ext cx="2730649" cy="9144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 name="Rectangle 23"/>
            <p:cNvSpPr/>
            <p:nvPr/>
          </p:nvSpPr>
          <p:spPr>
            <a:xfrm>
              <a:off x="5515250" y="7153984"/>
              <a:ext cx="2605087" cy="9144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5" name="Rectangle 24"/>
            <p:cNvSpPr/>
            <p:nvPr/>
          </p:nvSpPr>
          <p:spPr>
            <a:xfrm>
              <a:off x="-24680" y="7153984"/>
              <a:ext cx="3006725" cy="91440"/>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129" name="Picture 11" descr="logo.png"/>
            <p:cNvPicPr>
              <a:picLocks noChangeAspect="1"/>
            </p:cNvPicPr>
            <p:nvPr/>
          </p:nvPicPr>
          <p:blipFill>
            <a:blip r:embed="rId5"/>
            <a:srcRect/>
            <a:stretch>
              <a:fillRect/>
            </a:stretch>
          </p:blipFill>
          <p:spPr bwMode="auto">
            <a:xfrm>
              <a:off x="135026" y="5633261"/>
              <a:ext cx="1277650" cy="1417844"/>
            </a:xfrm>
            <a:prstGeom prst="rect">
              <a:avLst/>
            </a:prstGeom>
            <a:noFill/>
            <a:ln w="9525">
              <a:noFill/>
              <a:miter lim="800000"/>
              <a:headEnd/>
              <a:tailEnd/>
            </a:ln>
          </p:spPr>
        </p:pic>
        <p:sp>
          <p:nvSpPr>
            <p:cNvPr id="26" name="TextBox 25"/>
            <p:cNvSpPr txBox="1"/>
            <p:nvPr/>
          </p:nvSpPr>
          <p:spPr>
            <a:xfrm>
              <a:off x="1519147" y="5753981"/>
              <a:ext cx="5542903" cy="1050580"/>
            </a:xfrm>
            <a:prstGeom prst="rect">
              <a:avLst/>
            </a:prstGeom>
            <a:solidFill>
              <a:srgbClr val="FFFF00"/>
            </a:solidFill>
            <a:ln>
              <a:solidFill>
                <a:schemeClr val="accent1"/>
              </a:solidFill>
            </a:ln>
          </p:spPr>
          <p:txBody>
            <a:bodyPr wrap="square">
              <a:spAutoFit/>
            </a:bodyPr>
            <a:lstStyle/>
            <a:p>
              <a:pPr algn="ctr" fontAlgn="auto">
                <a:spcBef>
                  <a:spcPts val="0"/>
                </a:spcBef>
                <a:spcAft>
                  <a:spcPts val="0"/>
                </a:spcAft>
                <a:defRPr/>
              </a:pPr>
              <a:r>
                <a:rPr lang="en-US" sz="2400" b="1" dirty="0" smtClean="0">
                  <a:solidFill>
                    <a:srgbClr val="FF0000"/>
                  </a:solidFill>
                  <a:latin typeface="Adobe Caslon Pro Bold" pitchFamily="18" charset="0"/>
                  <a:cs typeface="Helvetica"/>
                </a:rPr>
                <a:t>DSE CL 557  - Artificial and Computational Intelligence</a:t>
              </a:r>
            </a:p>
            <a:p>
              <a:pPr algn="ctr" fontAlgn="auto">
                <a:spcBef>
                  <a:spcPts val="0"/>
                </a:spcBef>
                <a:spcAft>
                  <a:spcPts val="0"/>
                </a:spcAft>
                <a:defRPr/>
              </a:pPr>
              <a:endParaRPr lang="en-US" sz="2400" b="1" dirty="0" smtClean="0">
                <a:solidFill>
                  <a:srgbClr val="FF0000"/>
                </a:solidFill>
                <a:latin typeface="Adobe Caslon Pro Bold" pitchFamily="18" charset="0"/>
                <a:cs typeface="Helvetica"/>
              </a:endParaRPr>
            </a:p>
            <a:p>
              <a:pPr algn="ctr" fontAlgn="auto">
                <a:spcBef>
                  <a:spcPts val="0"/>
                </a:spcBef>
                <a:spcAft>
                  <a:spcPts val="0"/>
                </a:spcAft>
                <a:defRPr/>
              </a:pPr>
              <a:r>
                <a:rPr lang="en-US" sz="2400" b="1" dirty="0" smtClean="0">
                  <a:solidFill>
                    <a:srgbClr val="000099"/>
                  </a:solidFill>
                  <a:latin typeface="Adobe Caslon Pro Bold" pitchFamily="18" charset="0"/>
                  <a:cs typeface="Helvetica"/>
                </a:rPr>
                <a:t>#</a:t>
              </a:r>
              <a:r>
                <a:rPr lang="en-US" sz="2400" b="1" dirty="0" smtClean="0">
                  <a:solidFill>
                    <a:srgbClr val="000099"/>
                  </a:solidFill>
                  <a:latin typeface="Adobe Caslon Pro Bold" pitchFamily="18" charset="0"/>
                  <a:cs typeface="Helvetica"/>
                </a:rPr>
                <a:t>14. </a:t>
              </a:r>
              <a:r>
                <a:rPr lang="en-US" sz="2400" b="1" dirty="0" smtClean="0">
                  <a:solidFill>
                    <a:srgbClr val="000099"/>
                  </a:solidFill>
                  <a:latin typeface="Adobe Caslon Pro Bold" pitchFamily="18" charset="0"/>
                  <a:cs typeface="Helvetica"/>
                </a:rPr>
                <a:t>Reasoning over time</a:t>
              </a:r>
              <a:r>
                <a:rPr lang="en-US" sz="2400" b="1" dirty="0" smtClean="0">
                  <a:solidFill>
                    <a:srgbClr val="000099"/>
                  </a:solidFill>
                  <a:latin typeface="Adobe Caslon Pro Bold" pitchFamily="18" charset="0"/>
                  <a:cs typeface="Helvetica"/>
                </a:rPr>
                <a:t>  </a:t>
              </a:r>
              <a:r>
                <a:rPr lang="en-US" sz="2400" b="1" dirty="0" smtClean="0">
                  <a:solidFill>
                    <a:srgbClr val="000099"/>
                  </a:solidFill>
                  <a:latin typeface="Adobe Caslon Pro Bold" pitchFamily="18" charset="0"/>
                  <a:cs typeface="Helvetica"/>
                </a:rPr>
                <a:t>– </a:t>
              </a:r>
              <a:r>
                <a:rPr lang="en-US" sz="2400" b="1" dirty="0" smtClean="0">
                  <a:solidFill>
                    <a:srgbClr val="000099"/>
                  </a:solidFill>
                  <a:latin typeface="Adobe Caslon Pro Bold" pitchFamily="18" charset="0"/>
                  <a:cs typeface="Helvetica"/>
                </a:rPr>
                <a:t>Hidden Markov Model</a:t>
              </a:r>
              <a:endParaRPr lang="en-US" sz="1200" dirty="0">
                <a:solidFill>
                  <a:schemeClr val="tx1">
                    <a:lumMod val="95000"/>
                    <a:lumOff val="5000"/>
                  </a:schemeClr>
                </a:solidFill>
                <a:latin typeface="Palatino Linotype" pitchFamily="18" charset="0"/>
                <a:cs typeface="Helvetica"/>
              </a:endParaRPr>
            </a:p>
          </p:txBody>
        </p:sp>
      </p:grpSp>
      <p:sp>
        <p:nvSpPr>
          <p:cNvPr id="2" name="Rectangle 1"/>
          <p:cNvSpPr/>
          <p:nvPr/>
        </p:nvSpPr>
        <p:spPr>
          <a:xfrm>
            <a:off x="191344" y="2449182"/>
            <a:ext cx="3046254" cy="369332"/>
          </a:xfrm>
          <a:prstGeom prst="rect">
            <a:avLst/>
          </a:prstGeom>
        </p:spPr>
        <p:txBody>
          <a:bodyPr wrap="square">
            <a:spAutoFit/>
          </a:bodyPr>
          <a:lstStyle/>
          <a:p>
            <a:pPr algn="ctr">
              <a:spcBef>
                <a:spcPct val="50000"/>
              </a:spcBef>
            </a:pPr>
            <a:r>
              <a:rPr lang="en-US" sz="900" dirty="0" smtClean="0">
                <a:solidFill>
                  <a:schemeClr val="bg1"/>
                </a:solidFill>
                <a:latin typeface="Palatino"/>
                <a:cs typeface="Palatino"/>
              </a:rPr>
              <a:t>(some slides </a:t>
            </a:r>
            <a:r>
              <a:rPr lang="en-US" sz="900" dirty="0">
                <a:solidFill>
                  <a:schemeClr val="bg1"/>
                </a:solidFill>
                <a:latin typeface="Palatino"/>
                <a:cs typeface="Palatino"/>
              </a:rPr>
              <a:t>adapted </a:t>
            </a:r>
            <a:r>
              <a:rPr lang="en-US" sz="900" dirty="0" smtClean="0">
                <a:solidFill>
                  <a:schemeClr val="bg1"/>
                </a:solidFill>
                <a:latin typeface="Palatino"/>
                <a:cs typeface="Palatino"/>
              </a:rPr>
              <a:t>from </a:t>
            </a:r>
            <a:r>
              <a:rPr lang="en-US" sz="900" dirty="0" smtClean="0">
                <a:solidFill>
                  <a:schemeClr val="bg1"/>
                </a:solidFill>
                <a:latin typeface="Calibri"/>
                <a:cs typeface="Calibri"/>
              </a:rPr>
              <a:t>Stuart</a:t>
            </a:r>
            <a:r>
              <a:rPr lang="en-US" sz="900" dirty="0" smtClean="0">
                <a:solidFill>
                  <a:schemeClr val="bg1"/>
                </a:solidFill>
                <a:latin typeface="Palatino"/>
                <a:cs typeface="Palatino"/>
              </a:rPr>
              <a:t>  </a:t>
            </a:r>
            <a:r>
              <a:rPr lang="en-IN" sz="900" dirty="0">
                <a:solidFill>
                  <a:schemeClr val="bg1"/>
                </a:solidFill>
              </a:rPr>
              <a:t>http://aima.cs.berkeley.edu/</a:t>
            </a:r>
            <a:r>
              <a:rPr lang="en-US" sz="900" dirty="0" smtClean="0">
                <a:solidFill>
                  <a:schemeClr val="bg1"/>
                </a:solidFill>
                <a:latin typeface="Palatino"/>
                <a:cs typeface="Palatino"/>
              </a:rPr>
              <a:t>)</a:t>
            </a:r>
            <a:endParaRPr lang="en-US" sz="900" dirty="0">
              <a:solidFill>
                <a:schemeClr val="bg1"/>
              </a:solidFill>
              <a:latin typeface="Palatino"/>
              <a:cs typeface="Palatino"/>
            </a:endParaRPr>
          </a:p>
        </p:txBody>
      </p:sp>
      <p:sp>
        <p:nvSpPr>
          <p:cNvPr id="6" name="Rectangle 5"/>
          <p:cNvSpPr/>
          <p:nvPr/>
        </p:nvSpPr>
        <p:spPr>
          <a:xfrm>
            <a:off x="191344" y="5775647"/>
            <a:ext cx="3507563" cy="461665"/>
          </a:xfrm>
          <a:prstGeom prst="rect">
            <a:avLst/>
          </a:prstGeom>
        </p:spPr>
        <p:txBody>
          <a:bodyPr wrap="none">
            <a:spAutoFit/>
          </a:bodyPr>
          <a:lstStyle/>
          <a:p>
            <a:fld id="{FF8EA8C4-DC85-4AF6-93A9-6960CF029261}" type="datetime2">
              <a:rPr lang="en-US" sz="2400">
                <a:solidFill>
                  <a:schemeClr val="bg1"/>
                </a:solidFill>
                <a:latin typeface="Adobe Caslon Pro Bold" pitchFamily="18" charset="0"/>
                <a:cs typeface="Helvetica"/>
              </a:rPr>
              <a:pPr/>
              <a:t>Sunday, January 3, 2021</a:t>
            </a:fld>
            <a:endParaRPr lang="en-IN" sz="2400" dirty="0">
              <a:solidFill>
                <a:schemeClr val="bg1"/>
              </a:solidFill>
            </a:endParaRPr>
          </a:p>
        </p:txBody>
      </p:sp>
      <p:sp>
        <p:nvSpPr>
          <p:cNvPr id="7" name="Rectangle 6"/>
          <p:cNvSpPr/>
          <p:nvPr/>
        </p:nvSpPr>
        <p:spPr>
          <a:xfrm>
            <a:off x="8112224" y="5775647"/>
            <a:ext cx="2993260" cy="461665"/>
          </a:xfrm>
          <a:prstGeom prst="rect">
            <a:avLst/>
          </a:prstGeom>
        </p:spPr>
        <p:txBody>
          <a:bodyPr wrap="square">
            <a:spAutoFit/>
          </a:bodyPr>
          <a:lstStyle/>
          <a:p>
            <a:r>
              <a:rPr lang="en-US" sz="2400" dirty="0">
                <a:solidFill>
                  <a:schemeClr val="bg1"/>
                </a:solidFill>
                <a:latin typeface="Adobe Caslon Pro Bold" pitchFamily="18" charset="0"/>
                <a:cs typeface="Helvetica"/>
              </a:rPr>
              <a:t>Dr. Saikishor Jangiti</a:t>
            </a:r>
            <a:endParaRPr lang="en-IN" sz="2400" dirty="0">
              <a:solidFill>
                <a:schemeClr val="bg1"/>
              </a:solidFill>
            </a:endParaRPr>
          </a:p>
        </p:txBody>
      </p:sp>
      <p:sp>
        <p:nvSpPr>
          <p:cNvPr id="4" name="Date Placeholder 3"/>
          <p:cNvSpPr>
            <a:spLocks noGrp="1"/>
          </p:cNvSpPr>
          <p:nvPr>
            <p:ph type="dt" sz="half" idx="10"/>
          </p:nvPr>
        </p:nvSpPr>
        <p:spPr/>
        <p:txBody>
          <a:bodyPr/>
          <a:lstStyle/>
          <a:p>
            <a:pPr>
              <a:defRPr/>
            </a:pPr>
            <a:fld id="{1A93899B-A064-4CE4-AAE9-113130A3A1E5}" type="datetime8">
              <a:rPr lang="en-US" smtClean="0"/>
              <a:t>1/3/2021 3:48 PM</a:t>
            </a:fld>
            <a:endParaRPr lang="en-US"/>
          </a:p>
        </p:txBody>
      </p:sp>
      <p:sp>
        <p:nvSpPr>
          <p:cNvPr id="5" name="Slide Number Placeholder 4"/>
          <p:cNvSpPr>
            <a:spLocks noGrp="1"/>
          </p:cNvSpPr>
          <p:nvPr>
            <p:ph type="sldNum" sz="quarter" idx="12"/>
          </p:nvPr>
        </p:nvSpPr>
        <p:spPr/>
        <p:txBody>
          <a:bodyPr/>
          <a:lstStyle/>
          <a:p>
            <a:pPr>
              <a:defRPr/>
            </a:pPr>
            <a:fld id="{4C84874A-9F9C-412B-8B59-7BB7BD4CCB0F}" type="slidenum">
              <a:rPr lang="en-US" smtClean="0"/>
              <a:pPr>
                <a:defRPr/>
              </a:pPr>
              <a:t>1</a:t>
            </a:fld>
            <a:endParaRPr lang="en-US"/>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1384" y="393317"/>
            <a:ext cx="2322735" cy="1906601"/>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Inference for any t</a:t>
            </a:r>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a:defRPr/>
            </a:pPr>
            <a:fld id="{C600F119-8B57-4047-857C-E3C873F8EF8C}" type="datetime8">
              <a:rPr lang="en-US" smtClean="0"/>
              <a:t>1/3/2021 3:48 PM</a:t>
            </a:fld>
            <a:endParaRPr lang="en-US"/>
          </a:p>
        </p:txBody>
      </p:sp>
      <p:sp>
        <p:nvSpPr>
          <p:cNvPr id="5" name="Slide Number Placeholder 4"/>
          <p:cNvSpPr>
            <a:spLocks noGrp="1"/>
          </p:cNvSpPr>
          <p:nvPr>
            <p:ph type="sldNum" sz="quarter" idx="12"/>
          </p:nvPr>
        </p:nvSpPr>
        <p:spPr/>
        <p:txBody>
          <a:bodyPr/>
          <a:lstStyle/>
          <a:p>
            <a:pPr>
              <a:defRPr/>
            </a:pPr>
            <a:fld id="{54CD2F88-8A41-4E7F-9278-91FE67E35F94}" type="slidenum">
              <a:rPr lang="en-US" smtClean="0"/>
              <a:pPr>
                <a:defRPr/>
              </a:pPr>
              <a:t>10</a:t>
            </a:fld>
            <a:endParaRPr lang="en-US"/>
          </a:p>
        </p:txBody>
      </p:sp>
      <p:pic>
        <p:nvPicPr>
          <p:cNvPr id="6" name="Picture 5"/>
          <p:cNvPicPr>
            <a:picLocks noChangeAspect="1"/>
          </p:cNvPicPr>
          <p:nvPr/>
        </p:nvPicPr>
        <p:blipFill>
          <a:blip r:embed="rId2"/>
          <a:stretch>
            <a:fillRect/>
          </a:stretch>
        </p:blipFill>
        <p:spPr>
          <a:xfrm>
            <a:off x="586867" y="1600202"/>
            <a:ext cx="8257609" cy="4205062"/>
          </a:xfrm>
          <a:prstGeom prst="rect">
            <a:avLst/>
          </a:prstGeom>
        </p:spPr>
      </p:pic>
    </p:spTree>
    <p:extLst>
      <p:ext uri="{BB962C8B-B14F-4D97-AF65-F5344CB8AC3E}">
        <p14:creationId xmlns:p14="http://schemas.microsoft.com/office/powerpoint/2010/main" val="3994452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dirty="0">
                <a:ea typeface="ＭＳ Ｐゴシック" pitchFamily="34" charset="-128"/>
              </a:rPr>
              <a:t>Reasoning over Time or Space</a:t>
            </a:r>
          </a:p>
        </p:txBody>
      </p:sp>
      <p:sp>
        <p:nvSpPr>
          <p:cNvPr id="20482" name="Rectangle 3"/>
          <p:cNvSpPr>
            <a:spLocks noGrp="1" noChangeArrowheads="1"/>
          </p:cNvSpPr>
          <p:nvPr>
            <p:ph idx="1"/>
          </p:nvPr>
        </p:nvSpPr>
        <p:spPr>
          <a:xfrm>
            <a:off x="342900" y="1828800"/>
            <a:ext cx="9220200" cy="4419600"/>
          </a:xfrm>
        </p:spPr>
        <p:txBody>
          <a:bodyPr/>
          <a:lstStyle/>
          <a:p>
            <a:pPr>
              <a:lnSpc>
                <a:spcPct val="90000"/>
              </a:lnSpc>
            </a:pPr>
            <a:r>
              <a:rPr lang="en-US" sz="2800" dirty="0">
                <a:latin typeface="Calibri"/>
                <a:ea typeface="ＭＳ Ｐゴシック" pitchFamily="34" charset="-128"/>
                <a:cs typeface="Calibri"/>
              </a:rPr>
              <a:t>Often, we want to </a:t>
            </a:r>
            <a:r>
              <a:rPr lang="en-US" sz="2800" dirty="0">
                <a:solidFill>
                  <a:srgbClr val="CC0000"/>
                </a:solidFill>
                <a:latin typeface="Calibri"/>
                <a:ea typeface="ＭＳ Ｐゴシック" pitchFamily="34" charset="-128"/>
                <a:cs typeface="Calibri"/>
              </a:rPr>
              <a:t>reason about a sequence</a:t>
            </a:r>
            <a:r>
              <a:rPr lang="en-US" sz="2800" dirty="0">
                <a:latin typeface="Calibri"/>
                <a:ea typeface="ＭＳ Ｐゴシック" pitchFamily="34" charset="-128"/>
                <a:cs typeface="Calibri"/>
              </a:rPr>
              <a:t> of observations</a:t>
            </a:r>
          </a:p>
          <a:p>
            <a:pPr lvl="4">
              <a:lnSpc>
                <a:spcPct val="90000"/>
              </a:lnSpc>
            </a:pPr>
            <a:endParaRPr lang="en-US" sz="600" dirty="0">
              <a:latin typeface="Calibri"/>
              <a:ea typeface="ＭＳ Ｐゴシック" pitchFamily="34" charset="-128"/>
              <a:cs typeface="Calibri"/>
            </a:endParaRPr>
          </a:p>
          <a:p>
            <a:pPr lvl="1">
              <a:lnSpc>
                <a:spcPct val="90000"/>
              </a:lnSpc>
            </a:pPr>
            <a:r>
              <a:rPr lang="en-US" sz="2400" dirty="0">
                <a:latin typeface="Calibri"/>
                <a:ea typeface="ＭＳ Ｐゴシック" pitchFamily="34" charset="-128"/>
                <a:cs typeface="Calibri"/>
              </a:rPr>
              <a:t>Speech recognition</a:t>
            </a:r>
          </a:p>
          <a:p>
            <a:pPr lvl="4">
              <a:lnSpc>
                <a:spcPct val="90000"/>
              </a:lnSpc>
            </a:pPr>
            <a:endParaRPr lang="en-US" sz="500" dirty="0">
              <a:latin typeface="Calibri"/>
              <a:ea typeface="ＭＳ Ｐゴシック" pitchFamily="34" charset="-128"/>
              <a:cs typeface="Calibri"/>
            </a:endParaRPr>
          </a:p>
          <a:p>
            <a:pPr lvl="1">
              <a:lnSpc>
                <a:spcPct val="90000"/>
              </a:lnSpc>
            </a:pPr>
            <a:r>
              <a:rPr lang="en-US" sz="2400" dirty="0">
                <a:latin typeface="Calibri"/>
                <a:ea typeface="ＭＳ Ｐゴシック" pitchFamily="34" charset="-128"/>
                <a:cs typeface="Calibri"/>
              </a:rPr>
              <a:t>Robot localization</a:t>
            </a:r>
          </a:p>
          <a:p>
            <a:pPr lvl="5">
              <a:lnSpc>
                <a:spcPct val="90000"/>
              </a:lnSpc>
            </a:pPr>
            <a:endParaRPr lang="en-US" sz="500" dirty="0">
              <a:latin typeface="Calibri"/>
              <a:ea typeface="ＭＳ Ｐゴシック" pitchFamily="34" charset="-128"/>
              <a:cs typeface="Calibri"/>
            </a:endParaRPr>
          </a:p>
          <a:p>
            <a:pPr lvl="1">
              <a:lnSpc>
                <a:spcPct val="90000"/>
              </a:lnSpc>
            </a:pPr>
            <a:r>
              <a:rPr lang="en-US" sz="2400" dirty="0">
                <a:latin typeface="Calibri"/>
                <a:ea typeface="ＭＳ Ｐゴシック" pitchFamily="34" charset="-128"/>
                <a:cs typeface="Calibri"/>
              </a:rPr>
              <a:t>User attention</a:t>
            </a:r>
          </a:p>
          <a:p>
            <a:pPr lvl="5">
              <a:lnSpc>
                <a:spcPct val="90000"/>
              </a:lnSpc>
            </a:pPr>
            <a:endParaRPr lang="en-US" sz="500" dirty="0">
              <a:latin typeface="Calibri"/>
              <a:ea typeface="ＭＳ Ｐゴシック" pitchFamily="34" charset="-128"/>
              <a:cs typeface="Calibri"/>
            </a:endParaRPr>
          </a:p>
          <a:p>
            <a:pPr lvl="1">
              <a:lnSpc>
                <a:spcPct val="90000"/>
              </a:lnSpc>
            </a:pPr>
            <a:r>
              <a:rPr lang="en-US" sz="2400" dirty="0">
                <a:latin typeface="Calibri"/>
                <a:ea typeface="ＭＳ Ｐゴシック" pitchFamily="34" charset="-128"/>
                <a:cs typeface="Calibri"/>
              </a:rPr>
              <a:t>Medical monitoring</a:t>
            </a:r>
          </a:p>
          <a:p>
            <a:pPr>
              <a:lnSpc>
                <a:spcPct val="90000"/>
              </a:lnSpc>
            </a:pPr>
            <a:endParaRPr lang="en-US" sz="2800" dirty="0">
              <a:latin typeface="Calibri"/>
              <a:ea typeface="ＭＳ Ｐゴシック" pitchFamily="34" charset="-128"/>
              <a:cs typeface="Calibri"/>
            </a:endParaRPr>
          </a:p>
          <a:p>
            <a:pPr>
              <a:lnSpc>
                <a:spcPct val="90000"/>
              </a:lnSpc>
            </a:pPr>
            <a:r>
              <a:rPr lang="en-US" sz="2800" dirty="0">
                <a:latin typeface="Calibri"/>
                <a:ea typeface="ＭＳ Ｐゴシック" pitchFamily="34" charset="-128"/>
                <a:cs typeface="Calibri"/>
              </a:rPr>
              <a:t>Need to introduce time (or space) into our models</a:t>
            </a:r>
          </a:p>
        </p:txBody>
      </p:sp>
      <p:pic>
        <p:nvPicPr>
          <p:cNvPr id="2" name="Picture 1"/>
          <p:cNvPicPr>
            <a:picLocks noChangeAspect="1"/>
          </p:cNvPicPr>
          <p:nvPr/>
        </p:nvPicPr>
        <p:blipFill>
          <a:blip r:embed="rId2"/>
          <a:stretch>
            <a:fillRect/>
          </a:stretch>
        </p:blipFill>
        <p:spPr>
          <a:xfrm>
            <a:off x="9563100" y="7010400"/>
            <a:ext cx="2628900" cy="1968500"/>
          </a:xfrm>
          <a:prstGeom prst="rect">
            <a:avLst/>
          </a:prstGeom>
        </p:spPr>
      </p:pic>
      <p:sp>
        <p:nvSpPr>
          <p:cNvPr id="3" name="Date Placeholder 2"/>
          <p:cNvSpPr>
            <a:spLocks noGrp="1"/>
          </p:cNvSpPr>
          <p:nvPr>
            <p:ph type="dt" sz="half" idx="10"/>
          </p:nvPr>
        </p:nvSpPr>
        <p:spPr/>
        <p:txBody>
          <a:bodyPr/>
          <a:lstStyle/>
          <a:p>
            <a:pPr>
              <a:defRPr/>
            </a:pPr>
            <a:fld id="{9477ED1F-BFFE-49AF-9D1A-6CB1A00ED68B}" type="datetime8">
              <a:rPr lang="en-US" smtClean="0"/>
              <a:t>1/3/2021 3:48 PM</a:t>
            </a:fld>
            <a:endParaRPr lang="en-US"/>
          </a:p>
        </p:txBody>
      </p:sp>
      <p:sp>
        <p:nvSpPr>
          <p:cNvPr id="4" name="Slide Number Placeholder 3"/>
          <p:cNvSpPr>
            <a:spLocks noGrp="1"/>
          </p:cNvSpPr>
          <p:nvPr>
            <p:ph type="sldNum" sz="quarter" idx="12"/>
          </p:nvPr>
        </p:nvSpPr>
        <p:spPr/>
        <p:txBody>
          <a:bodyPr/>
          <a:lstStyle/>
          <a:p>
            <a:pPr>
              <a:defRPr/>
            </a:pPr>
            <a:fld id="{54CD2F88-8A41-4E7F-9278-91FE67E35F94}" type="slidenum">
              <a:rPr lang="en-US" smtClean="0"/>
              <a:pPr>
                <a:defRPr/>
              </a:pPr>
              <a:t>11</a:t>
            </a:fld>
            <a:endParaRPr lang="en-US"/>
          </a:p>
        </p:txBody>
      </p:sp>
    </p:spTree>
    <p:extLst>
      <p:ext uri="{BB962C8B-B14F-4D97-AF65-F5344CB8AC3E}">
        <p14:creationId xmlns:p14="http://schemas.microsoft.com/office/powerpoint/2010/main" val="358276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5E-6 1.85185E-6 L -2.5E-6 -0.36667 " pathEditMode="relative" ptsTypes="AA">
                                      <p:cBhvr>
                                        <p:cTn id="6" dur="2000" fill="hold"/>
                                        <p:tgtEl>
                                          <p:spTgt spid="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a:ea typeface="ＭＳ Ｐゴシック" pitchFamily="34" charset="-128"/>
              </a:rPr>
              <a:t>Markov Models</a:t>
            </a:r>
          </a:p>
        </p:txBody>
      </p:sp>
      <p:sp>
        <p:nvSpPr>
          <p:cNvPr id="6147" name="Rectangle 3"/>
          <p:cNvSpPr>
            <a:spLocks noGrp="1" noChangeArrowheads="1"/>
          </p:cNvSpPr>
          <p:nvPr>
            <p:ph idx="1"/>
          </p:nvPr>
        </p:nvSpPr>
        <p:spPr>
          <a:xfrm>
            <a:off x="685800" y="1447800"/>
            <a:ext cx="11277600" cy="5029200"/>
          </a:xfrm>
        </p:spPr>
        <p:txBody>
          <a:bodyPr/>
          <a:lstStyle/>
          <a:p>
            <a:pPr lvl="1">
              <a:lnSpc>
                <a:spcPct val="90000"/>
              </a:lnSpc>
            </a:pPr>
            <a:r>
              <a:rPr lang="en-US" sz="2400" dirty="0">
                <a:ea typeface="ＭＳ Ｐゴシック" pitchFamily="34" charset="-128"/>
              </a:rPr>
              <a:t>Value of X at a given time is called the </a:t>
            </a:r>
            <a:r>
              <a:rPr lang="en-US" sz="2400" dirty="0">
                <a:solidFill>
                  <a:srgbClr val="CC0000"/>
                </a:solidFill>
                <a:ea typeface="ＭＳ Ｐゴシック" pitchFamily="34" charset="-128"/>
              </a:rPr>
              <a:t>state</a:t>
            </a: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r>
              <a:rPr lang="en-US" sz="2400" dirty="0">
                <a:ea typeface="ＭＳ Ｐゴシック" pitchFamily="34" charset="-128"/>
              </a:rPr>
              <a:t>Parameters: called </a:t>
            </a:r>
            <a:r>
              <a:rPr lang="en-US" sz="2400" dirty="0">
                <a:solidFill>
                  <a:srgbClr val="CC0000"/>
                </a:solidFill>
                <a:ea typeface="ＭＳ Ｐゴシック" pitchFamily="34" charset="-128"/>
              </a:rPr>
              <a:t>transition probabilities </a:t>
            </a:r>
            <a:r>
              <a:rPr lang="en-US" sz="2400" dirty="0">
                <a:ea typeface="ＭＳ Ｐゴシック" pitchFamily="34" charset="-128"/>
              </a:rPr>
              <a:t>or dynamics, specify how the state evolves over time (also, initial state probabilities)</a:t>
            </a:r>
          </a:p>
          <a:p>
            <a:pPr lvl="1">
              <a:lnSpc>
                <a:spcPct val="90000"/>
              </a:lnSpc>
            </a:pPr>
            <a:r>
              <a:rPr lang="en-US" sz="2400" dirty="0">
                <a:ea typeface="ＭＳ Ｐゴシック" pitchFamily="34" charset="-128"/>
              </a:rPr>
              <a:t>Stationarity assumption: transition probabilities the same at all times</a:t>
            </a:r>
          </a:p>
          <a:p>
            <a:pPr lvl="1">
              <a:lnSpc>
                <a:spcPct val="90000"/>
              </a:lnSpc>
            </a:pPr>
            <a:r>
              <a:rPr lang="en-US" sz="2400" dirty="0">
                <a:ea typeface="ＭＳ Ｐゴシック" pitchFamily="34" charset="-128"/>
              </a:rPr>
              <a:t>Same as MDP transition model, but no choice of action</a:t>
            </a:r>
          </a:p>
          <a:p>
            <a:pPr lvl="1">
              <a:lnSpc>
                <a:spcPct val="90000"/>
              </a:lnSpc>
            </a:pPr>
            <a:r>
              <a:rPr lang="en-US" sz="2400" dirty="0">
                <a:ea typeface="ＭＳ Ｐゴシック" pitchFamily="34" charset="-128"/>
              </a:rPr>
              <a:t>A (</a:t>
            </a:r>
            <a:r>
              <a:rPr lang="en-US" sz="2400" dirty="0" err="1">
                <a:ea typeface="ＭＳ Ｐゴシック" pitchFamily="34" charset="-128"/>
              </a:rPr>
              <a:t>growable</a:t>
            </a:r>
            <a:r>
              <a:rPr lang="en-US" sz="2400" dirty="0">
                <a:ea typeface="ＭＳ Ｐゴシック" pitchFamily="34" charset="-128"/>
              </a:rPr>
              <a:t>) BN: We can always use generic BN reasoning on it if we truncate the chain at a fixed length</a:t>
            </a:r>
          </a:p>
          <a:p>
            <a:pPr lvl="1">
              <a:lnSpc>
                <a:spcPct val="90000"/>
              </a:lnSpc>
            </a:pPr>
            <a:endParaRPr lang="en-US" sz="2400" dirty="0">
              <a:ea typeface="ＭＳ Ｐゴシック" pitchFamily="34" charset="-128"/>
            </a:endParaRPr>
          </a:p>
        </p:txBody>
      </p:sp>
      <p:sp>
        <p:nvSpPr>
          <p:cNvPr id="22531" name="Oval 4"/>
          <p:cNvSpPr>
            <a:spLocks noChangeArrowheads="1"/>
          </p:cNvSpPr>
          <p:nvPr/>
        </p:nvSpPr>
        <p:spPr bwMode="auto">
          <a:xfrm>
            <a:off x="8010076" y="2590800"/>
            <a:ext cx="542842"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22532" name="Oval 5"/>
          <p:cNvSpPr>
            <a:spLocks noChangeArrowheads="1"/>
          </p:cNvSpPr>
          <p:nvPr/>
        </p:nvSpPr>
        <p:spPr bwMode="auto">
          <a:xfrm>
            <a:off x="4809676" y="25908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22533" name="AutoShape 6"/>
          <p:cNvCxnSpPr>
            <a:cxnSpLocks noChangeShapeType="1"/>
            <a:stCxn id="22534" idx="6"/>
            <a:endCxn id="22532" idx="2"/>
          </p:cNvCxnSpPr>
          <p:nvPr/>
        </p:nvCxnSpPr>
        <p:spPr bwMode="auto">
          <a:xfrm>
            <a:off x="4438118" y="28575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534" name="Oval 7"/>
          <p:cNvSpPr>
            <a:spLocks noChangeArrowheads="1"/>
          </p:cNvSpPr>
          <p:nvPr/>
        </p:nvSpPr>
        <p:spPr bwMode="auto">
          <a:xfrm>
            <a:off x="3895276" y="25908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22535" name="Oval 8"/>
          <p:cNvSpPr>
            <a:spLocks noChangeArrowheads="1"/>
          </p:cNvSpPr>
          <p:nvPr/>
        </p:nvSpPr>
        <p:spPr bwMode="auto">
          <a:xfrm>
            <a:off x="5724076" y="25908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3</a:t>
            </a:r>
          </a:p>
        </p:txBody>
      </p:sp>
      <p:cxnSp>
        <p:nvCxnSpPr>
          <p:cNvPr id="22536" name="AutoShape 9"/>
          <p:cNvCxnSpPr>
            <a:cxnSpLocks noChangeShapeType="1"/>
            <a:stCxn id="22535" idx="6"/>
            <a:endCxn id="22538" idx="2"/>
          </p:cNvCxnSpPr>
          <p:nvPr/>
        </p:nvCxnSpPr>
        <p:spPr bwMode="auto">
          <a:xfrm>
            <a:off x="6266918" y="28575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22537" name="AutoShape 10"/>
          <p:cNvCxnSpPr>
            <a:cxnSpLocks noChangeShapeType="1"/>
            <a:stCxn id="22532" idx="6"/>
            <a:endCxn id="22535" idx="2"/>
          </p:cNvCxnSpPr>
          <p:nvPr/>
        </p:nvCxnSpPr>
        <p:spPr bwMode="auto">
          <a:xfrm>
            <a:off x="5352518" y="2857500"/>
            <a:ext cx="371558"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2538" name="Oval 11"/>
          <p:cNvSpPr>
            <a:spLocks noChangeArrowheads="1"/>
          </p:cNvSpPr>
          <p:nvPr/>
        </p:nvSpPr>
        <p:spPr bwMode="auto">
          <a:xfrm>
            <a:off x="6638476" y="2590800"/>
            <a:ext cx="542842"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cxnSp>
        <p:nvCxnSpPr>
          <p:cNvPr id="22539" name="AutoShape 12"/>
          <p:cNvCxnSpPr>
            <a:cxnSpLocks noChangeShapeType="1"/>
            <a:stCxn id="22538" idx="6"/>
            <a:endCxn id="22531" idx="2"/>
          </p:cNvCxnSpPr>
          <p:nvPr/>
        </p:nvCxnSpPr>
        <p:spPr bwMode="auto">
          <a:xfrm>
            <a:off x="7181318" y="2857500"/>
            <a:ext cx="828758" cy="0"/>
          </a:xfrm>
          <a:prstGeom prst="straightConnector1">
            <a:avLst/>
          </a:prstGeom>
          <a:noFill/>
          <a:ln w="28575">
            <a:solidFill>
              <a:schemeClr val="tx1"/>
            </a:solidFill>
            <a:prstDash val="dash"/>
            <a:round/>
            <a:headEnd/>
            <a:tailEnd type="triangle" w="lg" len="lg"/>
          </a:ln>
          <a:extLst>
            <a:ext uri="{909E8E84-426E-40dd-AFC4-6F175D3DCCD1}">
              <a14:hiddenFill xmlns="" xmlns:a14="http://schemas.microsoft.com/office/drawing/2010/main">
                <a:noFill/>
              </a14:hiddenFill>
            </a:ext>
          </a:extLst>
        </p:spPr>
      </p:cxnSp>
      <p:pic>
        <p:nvPicPr>
          <p:cNvPr id="2" name="Picture 1" descr="txp_fig.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bwMode="auto">
          <a:xfrm>
            <a:off x="5072138" y="3505200"/>
            <a:ext cx="1728179" cy="360045"/>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6158" name="Picture 14" descr="txp_fig"/>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276600" y="3505200"/>
            <a:ext cx="1009117"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6400" y="2971800"/>
            <a:ext cx="1866900" cy="482600"/>
          </a:xfrm>
          <a:prstGeom prst="rect">
            <a:avLst/>
          </a:prstGeom>
        </p:spPr>
      </p:pic>
      <p:sp>
        <p:nvSpPr>
          <p:cNvPr id="3" name="Date Placeholder 2"/>
          <p:cNvSpPr>
            <a:spLocks noGrp="1"/>
          </p:cNvSpPr>
          <p:nvPr>
            <p:ph type="dt" sz="half" idx="10"/>
          </p:nvPr>
        </p:nvSpPr>
        <p:spPr/>
        <p:txBody>
          <a:bodyPr/>
          <a:lstStyle/>
          <a:p>
            <a:pPr>
              <a:defRPr/>
            </a:pPr>
            <a:fld id="{70E5BAEF-53AB-4889-8843-398099E4BB7B}" type="datetime8">
              <a:rPr lang="en-US" smtClean="0"/>
              <a:t>1/3/2021 3:48 PM</a:t>
            </a:fld>
            <a:endParaRPr lang="en-US"/>
          </a:p>
        </p:txBody>
      </p:sp>
      <p:sp>
        <p:nvSpPr>
          <p:cNvPr id="5" name="Slide Number Placeholder 4"/>
          <p:cNvSpPr>
            <a:spLocks noGrp="1"/>
          </p:cNvSpPr>
          <p:nvPr>
            <p:ph type="sldNum" sz="quarter" idx="12"/>
          </p:nvPr>
        </p:nvSpPr>
        <p:spPr/>
        <p:txBody>
          <a:bodyPr/>
          <a:lstStyle/>
          <a:p>
            <a:pPr>
              <a:defRPr/>
            </a:pPr>
            <a:fld id="{54CD2F88-8A41-4E7F-9278-91FE67E35F94}" type="slidenum">
              <a:rPr lang="en-US" smtClean="0"/>
              <a:pPr>
                <a:defRPr/>
              </a:pPr>
              <a:t>12</a:t>
            </a:fld>
            <a:endParaRPr lang="en-US"/>
          </a:p>
        </p:txBody>
      </p:sp>
    </p:spTree>
    <p:extLst>
      <p:ext uri="{BB962C8B-B14F-4D97-AF65-F5344CB8AC3E}">
        <p14:creationId xmlns:p14="http://schemas.microsoft.com/office/powerpoint/2010/main" val="1804269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dirty="0">
                <a:ea typeface="ＭＳ Ｐゴシック" pitchFamily="34" charset="-128"/>
              </a:rPr>
              <a:t>Markov Assumption: Conditional Independence</a:t>
            </a:r>
          </a:p>
        </p:txBody>
      </p:sp>
      <p:sp>
        <p:nvSpPr>
          <p:cNvPr id="24578" name="Rectangle 3"/>
          <p:cNvSpPr>
            <a:spLocks noGrp="1" noChangeArrowheads="1"/>
          </p:cNvSpPr>
          <p:nvPr>
            <p:ph idx="1"/>
          </p:nvPr>
        </p:nvSpPr>
        <p:spPr>
          <a:xfrm>
            <a:off x="2438400" y="3200400"/>
            <a:ext cx="8077200" cy="3154363"/>
          </a:xfrm>
        </p:spPr>
        <p:txBody>
          <a:bodyPr/>
          <a:lstStyle/>
          <a:p>
            <a:pPr>
              <a:lnSpc>
                <a:spcPct val="80000"/>
              </a:lnSpc>
            </a:pPr>
            <a:r>
              <a:rPr lang="en-US" sz="2800" dirty="0">
                <a:ea typeface="ＭＳ Ｐゴシック" pitchFamily="34" charset="-128"/>
              </a:rPr>
              <a:t>Basic conditional independence:</a:t>
            </a:r>
          </a:p>
          <a:p>
            <a:pPr lvl="1">
              <a:lnSpc>
                <a:spcPct val="80000"/>
              </a:lnSpc>
            </a:pPr>
            <a:r>
              <a:rPr lang="en-US" sz="2400" dirty="0">
                <a:ea typeface="ＭＳ Ｐゴシック" pitchFamily="34" charset="-128"/>
              </a:rPr>
              <a:t>Past and future independent given the present</a:t>
            </a:r>
          </a:p>
          <a:p>
            <a:pPr lvl="1">
              <a:lnSpc>
                <a:spcPct val="80000"/>
              </a:lnSpc>
            </a:pPr>
            <a:r>
              <a:rPr lang="en-US" sz="2400" dirty="0">
                <a:ea typeface="ＭＳ Ｐゴシック" pitchFamily="34" charset="-128"/>
              </a:rPr>
              <a:t>Each time step only depends on the previous</a:t>
            </a:r>
          </a:p>
          <a:p>
            <a:pPr lvl="1">
              <a:lnSpc>
                <a:spcPct val="80000"/>
              </a:lnSpc>
            </a:pPr>
            <a:r>
              <a:rPr lang="en-US" sz="2400" dirty="0">
                <a:ea typeface="ＭＳ Ｐゴシック" pitchFamily="34" charset="-128"/>
              </a:rPr>
              <a:t>This is called the (first order) Markov property</a:t>
            </a:r>
          </a:p>
          <a:p>
            <a:pPr lvl="1">
              <a:lnSpc>
                <a:spcPct val="80000"/>
              </a:lnSpc>
            </a:pPr>
            <a:endParaRPr lang="en-US" sz="2400" dirty="0">
              <a:ea typeface="ＭＳ Ｐゴシック" pitchFamily="34" charset="-12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2" y="1399767"/>
            <a:ext cx="6790812" cy="1495832"/>
          </a:xfrm>
          <a:prstGeom prst="rect">
            <a:avLst/>
          </a:prstGeom>
        </p:spPr>
      </p:pic>
      <p:sp>
        <p:nvSpPr>
          <p:cNvPr id="3" name="Date Placeholder 2"/>
          <p:cNvSpPr>
            <a:spLocks noGrp="1"/>
          </p:cNvSpPr>
          <p:nvPr>
            <p:ph type="dt" sz="half" idx="10"/>
          </p:nvPr>
        </p:nvSpPr>
        <p:spPr/>
        <p:txBody>
          <a:bodyPr/>
          <a:lstStyle/>
          <a:p>
            <a:pPr>
              <a:defRPr/>
            </a:pPr>
            <a:fld id="{41C0E96D-E5FE-42FD-9F27-DAE032398A7F}" type="datetime8">
              <a:rPr lang="en-US" smtClean="0"/>
              <a:t>1/3/2021 3:48 PM</a:t>
            </a:fld>
            <a:endParaRPr lang="en-US"/>
          </a:p>
        </p:txBody>
      </p:sp>
      <p:sp>
        <p:nvSpPr>
          <p:cNvPr id="4" name="Slide Number Placeholder 3"/>
          <p:cNvSpPr>
            <a:spLocks noGrp="1"/>
          </p:cNvSpPr>
          <p:nvPr>
            <p:ph type="sldNum" sz="quarter" idx="12"/>
          </p:nvPr>
        </p:nvSpPr>
        <p:spPr/>
        <p:txBody>
          <a:bodyPr/>
          <a:lstStyle/>
          <a:p>
            <a:pPr>
              <a:defRPr/>
            </a:pPr>
            <a:fld id="{54CD2F88-8A41-4E7F-9278-91FE67E35F94}" type="slidenum">
              <a:rPr lang="en-US" smtClean="0"/>
              <a:pPr>
                <a:defRPr/>
              </a:pPr>
              <a:t>13</a:t>
            </a:fld>
            <a:endParaRPr lang="en-US"/>
          </a:p>
        </p:txBody>
      </p:sp>
    </p:spTree>
    <p:extLst>
      <p:ext uri="{BB962C8B-B14F-4D97-AF65-F5344CB8AC3E}">
        <p14:creationId xmlns:p14="http://schemas.microsoft.com/office/powerpoint/2010/main" val="367512382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0" y="-38100"/>
            <a:ext cx="9408369" cy="1143000"/>
          </a:xfrm>
        </p:spPr>
        <p:txBody>
          <a:bodyPr/>
          <a:lstStyle/>
          <a:p>
            <a:r>
              <a:rPr lang="en-US" dirty="0">
                <a:ea typeface="ＭＳ Ｐゴシック" pitchFamily="34" charset="-128"/>
              </a:rPr>
              <a:t>Example Markov Chain: Weather</a:t>
            </a:r>
          </a:p>
        </p:txBody>
      </p:sp>
      <p:sp>
        <p:nvSpPr>
          <p:cNvPr id="28674" name="Rectangle 3"/>
          <p:cNvSpPr>
            <a:spLocks noGrp="1" noChangeArrowheads="1"/>
          </p:cNvSpPr>
          <p:nvPr>
            <p:ph idx="1"/>
          </p:nvPr>
        </p:nvSpPr>
        <p:spPr>
          <a:xfrm>
            <a:off x="457200" y="1447800"/>
            <a:ext cx="4267200" cy="838200"/>
          </a:xfrm>
        </p:spPr>
        <p:txBody>
          <a:bodyPr/>
          <a:lstStyle/>
          <a:p>
            <a:r>
              <a:rPr lang="en-US" sz="2800" dirty="0">
                <a:ea typeface="ＭＳ Ｐゴシック" pitchFamily="34" charset="-128"/>
              </a:rPr>
              <a:t>States: X = {rain, sun}</a:t>
            </a:r>
          </a:p>
          <a:p>
            <a:pPr marL="457176" lvl="1" indent="0">
              <a:buNone/>
            </a:pPr>
            <a:endParaRPr lang="en-US" sz="2400" dirty="0">
              <a:ea typeface="ＭＳ Ｐゴシック" pitchFamily="34" charset="-128"/>
            </a:endParaRPr>
          </a:p>
          <a:p>
            <a:pPr lvl="1"/>
            <a:endParaRPr lang="en-US" sz="2400" dirty="0">
              <a:ea typeface="ＭＳ Ｐゴシック" pitchFamily="34" charset="-128"/>
            </a:endParaRPr>
          </a:p>
          <a:p>
            <a:pPr lvl="1"/>
            <a:endParaRPr lang="en-US" sz="2400" dirty="0">
              <a:ea typeface="ＭＳ Ｐゴシック" pitchFamily="34" charset="-128"/>
            </a:endParaRPr>
          </a:p>
        </p:txBody>
      </p:sp>
      <p:sp>
        <p:nvSpPr>
          <p:cNvPr id="28675" name="Oval 4"/>
          <p:cNvSpPr>
            <a:spLocks noChangeArrowheads="1"/>
          </p:cNvSpPr>
          <p:nvPr/>
        </p:nvSpPr>
        <p:spPr bwMode="auto">
          <a:xfrm>
            <a:off x="4150073" y="5057775"/>
            <a:ext cx="609600" cy="609600"/>
          </a:xfrm>
          <a:prstGeom prst="ellipse">
            <a:avLst/>
          </a:prstGeom>
          <a:solidFill>
            <a:schemeClr val="accent1"/>
          </a:solidFill>
          <a:ln w="28575">
            <a:solidFill>
              <a:schemeClr val="tx1"/>
            </a:solidFill>
            <a:round/>
            <a:headEnd/>
            <a:tailEnd/>
          </a:ln>
        </p:spPr>
        <p:txBody>
          <a:bodyPr wrap="none" anchor="ctr"/>
          <a:lstStyle/>
          <a:p>
            <a:pPr algn="ctr"/>
            <a:r>
              <a:rPr lang="en-US" dirty="0">
                <a:latin typeface="Calibri"/>
                <a:cs typeface="Calibri"/>
              </a:rPr>
              <a:t>rain</a:t>
            </a:r>
          </a:p>
        </p:txBody>
      </p:sp>
      <p:sp>
        <p:nvSpPr>
          <p:cNvPr id="28676" name="Oval 5"/>
          <p:cNvSpPr>
            <a:spLocks noChangeArrowheads="1"/>
          </p:cNvSpPr>
          <p:nvPr/>
        </p:nvSpPr>
        <p:spPr bwMode="auto">
          <a:xfrm>
            <a:off x="5597873" y="5057775"/>
            <a:ext cx="609600" cy="609600"/>
          </a:xfrm>
          <a:prstGeom prst="ellipse">
            <a:avLst/>
          </a:prstGeom>
          <a:solidFill>
            <a:srgbClr val="FFCC00"/>
          </a:solidFill>
          <a:ln w="28575">
            <a:solidFill>
              <a:schemeClr val="tx1"/>
            </a:solidFill>
            <a:round/>
            <a:headEnd/>
            <a:tailEnd/>
          </a:ln>
        </p:spPr>
        <p:txBody>
          <a:bodyPr wrap="none" anchor="ctr"/>
          <a:lstStyle/>
          <a:p>
            <a:pPr algn="ctr"/>
            <a:r>
              <a:rPr lang="en-US">
                <a:latin typeface="Calibri"/>
                <a:cs typeface="Calibri"/>
              </a:rPr>
              <a:t>sun</a:t>
            </a:r>
          </a:p>
        </p:txBody>
      </p:sp>
      <p:cxnSp>
        <p:nvCxnSpPr>
          <p:cNvPr id="28677" name="AutoShape 6"/>
          <p:cNvCxnSpPr>
            <a:cxnSpLocks noChangeShapeType="1"/>
            <a:stCxn id="28675" idx="0"/>
            <a:endCxn id="28676" idx="0"/>
          </p:cNvCxnSpPr>
          <p:nvPr/>
        </p:nvCxnSpPr>
        <p:spPr bwMode="auto">
          <a:xfrm rot="5400000" flipV="1">
            <a:off x="5177979" y="4320381"/>
            <a:ext cx="1588" cy="1447800"/>
          </a:xfrm>
          <a:prstGeom prst="curvedConnector3">
            <a:avLst>
              <a:gd name="adj1" fmla="val -25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678" name="AutoShape 7"/>
          <p:cNvCxnSpPr>
            <a:cxnSpLocks noChangeShapeType="1"/>
            <a:stCxn id="28676" idx="4"/>
            <a:endCxn id="28675" idx="4"/>
          </p:cNvCxnSpPr>
          <p:nvPr/>
        </p:nvCxnSpPr>
        <p:spPr bwMode="auto">
          <a:xfrm rot="5400000">
            <a:off x="5177979" y="4958556"/>
            <a:ext cx="1588" cy="1447800"/>
          </a:xfrm>
          <a:prstGeom prst="curvedConnector3">
            <a:avLst>
              <a:gd name="adj1" fmla="val 28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679" name="AutoShape 8"/>
          <p:cNvCxnSpPr>
            <a:cxnSpLocks noChangeShapeType="1"/>
            <a:stCxn id="28676" idx="7"/>
            <a:endCxn id="28676" idx="6"/>
          </p:cNvCxnSpPr>
          <p:nvPr/>
        </p:nvCxnSpPr>
        <p:spPr bwMode="auto">
          <a:xfrm rot="5400000" flipV="1">
            <a:off x="6055073" y="5195887"/>
            <a:ext cx="230188" cy="103187"/>
          </a:xfrm>
          <a:prstGeom prst="curvedConnector4">
            <a:avLst>
              <a:gd name="adj1" fmla="val -212417"/>
              <a:gd name="adj2" fmla="val 472306"/>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680" name="AutoShape 9"/>
          <p:cNvCxnSpPr>
            <a:cxnSpLocks noChangeShapeType="1"/>
            <a:stCxn id="28675" idx="3"/>
            <a:endCxn id="28675" idx="2"/>
          </p:cNvCxnSpPr>
          <p:nvPr/>
        </p:nvCxnSpPr>
        <p:spPr bwMode="auto">
          <a:xfrm rot="16200000" flipV="1">
            <a:off x="4072285" y="5426075"/>
            <a:ext cx="230187" cy="103188"/>
          </a:xfrm>
          <a:prstGeom prst="curvedConnector4">
            <a:avLst>
              <a:gd name="adj1" fmla="val -249657"/>
              <a:gd name="adj2" fmla="val 478458"/>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8681" name="Text Box 10"/>
          <p:cNvSpPr txBox="1">
            <a:spLocks noChangeArrowheads="1"/>
          </p:cNvSpPr>
          <p:nvPr/>
        </p:nvSpPr>
        <p:spPr bwMode="auto">
          <a:xfrm>
            <a:off x="6450360" y="4510087"/>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0.9</a:t>
            </a:r>
          </a:p>
        </p:txBody>
      </p:sp>
      <p:sp>
        <p:nvSpPr>
          <p:cNvPr id="28682" name="Text Box 11"/>
          <p:cNvSpPr txBox="1">
            <a:spLocks noChangeArrowheads="1"/>
          </p:cNvSpPr>
          <p:nvPr/>
        </p:nvSpPr>
        <p:spPr bwMode="auto">
          <a:xfrm>
            <a:off x="3935760" y="6048375"/>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0.7</a:t>
            </a:r>
          </a:p>
        </p:txBody>
      </p:sp>
      <p:sp>
        <p:nvSpPr>
          <p:cNvPr id="28683" name="Text Box 12"/>
          <p:cNvSpPr txBox="1">
            <a:spLocks noChangeArrowheads="1"/>
          </p:cNvSpPr>
          <p:nvPr/>
        </p:nvSpPr>
        <p:spPr bwMode="auto">
          <a:xfrm>
            <a:off x="4926360" y="4676775"/>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0.3</a:t>
            </a:r>
          </a:p>
        </p:txBody>
      </p:sp>
      <p:sp>
        <p:nvSpPr>
          <p:cNvPr id="28684" name="Text Box 13"/>
          <p:cNvSpPr txBox="1">
            <a:spLocks noChangeArrowheads="1"/>
          </p:cNvSpPr>
          <p:nvPr/>
        </p:nvSpPr>
        <p:spPr bwMode="auto">
          <a:xfrm>
            <a:off x="4926360" y="6200775"/>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0.1</a:t>
            </a:r>
          </a:p>
        </p:txBody>
      </p:sp>
      <p:sp>
        <p:nvSpPr>
          <p:cNvPr id="28685" name="AutoShape 14"/>
          <p:cNvSpPr>
            <a:spLocks noChangeArrowheads="1"/>
          </p:cNvSpPr>
          <p:nvPr/>
        </p:nvSpPr>
        <p:spPr bwMode="auto">
          <a:xfrm>
            <a:off x="3431704" y="3798070"/>
            <a:ext cx="6019800" cy="457200"/>
          </a:xfrm>
          <a:prstGeom prst="wedgeRectCallout">
            <a:avLst>
              <a:gd name="adj1" fmla="val -49866"/>
              <a:gd name="adj2" fmla="val -26079"/>
            </a:avLst>
          </a:prstGeom>
          <a:solidFill>
            <a:schemeClr val="bg1"/>
          </a:solidFill>
          <a:ln w="9525">
            <a:solidFill>
              <a:schemeClr val="tx1"/>
            </a:solidFill>
            <a:miter lim="800000"/>
            <a:headEnd/>
            <a:tailEnd/>
          </a:ln>
        </p:spPr>
        <p:txBody>
          <a:bodyPr/>
          <a:lstStyle/>
          <a:p>
            <a:pPr algn="ctr"/>
            <a:r>
              <a:rPr lang="en-US" sz="2400" dirty="0">
                <a:solidFill>
                  <a:srgbClr val="CC0000"/>
                </a:solidFill>
                <a:latin typeface="Calibri"/>
                <a:cs typeface="Calibri"/>
              </a:rPr>
              <a:t>Two new ways of representing the same CPT</a:t>
            </a:r>
          </a:p>
        </p:txBody>
      </p:sp>
      <p:grpSp>
        <p:nvGrpSpPr>
          <p:cNvPr id="28687" name="Group 1"/>
          <p:cNvGrpSpPr>
            <a:grpSpLocks/>
          </p:cNvGrpSpPr>
          <p:nvPr/>
        </p:nvGrpSpPr>
        <p:grpSpPr bwMode="auto">
          <a:xfrm>
            <a:off x="7136160" y="5029200"/>
            <a:ext cx="2133600" cy="1066800"/>
            <a:chOff x="2057400" y="3260725"/>
            <a:chExt cx="2133600" cy="1066800"/>
          </a:xfrm>
        </p:grpSpPr>
        <p:sp>
          <p:nvSpPr>
            <p:cNvPr id="28718" name="Rectangle 7"/>
            <p:cNvSpPr>
              <a:spLocks noChangeArrowheads="1"/>
            </p:cNvSpPr>
            <p:nvPr/>
          </p:nvSpPr>
          <p:spPr bwMode="auto">
            <a:xfrm>
              <a:off x="2057400" y="3260725"/>
              <a:ext cx="685800" cy="381000"/>
            </a:xfrm>
            <a:prstGeom prst="rect">
              <a:avLst/>
            </a:prstGeom>
            <a:solidFill>
              <a:srgbClr val="FFCC00"/>
            </a:solidFill>
            <a:ln w="9525">
              <a:solidFill>
                <a:schemeClr val="tx1"/>
              </a:solidFill>
              <a:miter lim="800000"/>
              <a:headEnd/>
              <a:tailEnd/>
            </a:ln>
          </p:spPr>
          <p:txBody>
            <a:bodyPr wrap="none" anchor="ctr"/>
            <a:lstStyle/>
            <a:p>
              <a:pPr algn="ctr"/>
              <a:r>
                <a:rPr lang="en-US">
                  <a:latin typeface="Calibri"/>
                  <a:cs typeface="Calibri"/>
                </a:rPr>
                <a:t>sun</a:t>
              </a:r>
            </a:p>
          </p:txBody>
        </p:sp>
        <p:sp>
          <p:nvSpPr>
            <p:cNvPr id="28719" name="Rectangle 8"/>
            <p:cNvSpPr>
              <a:spLocks noChangeArrowheads="1"/>
            </p:cNvSpPr>
            <p:nvPr/>
          </p:nvSpPr>
          <p:spPr bwMode="auto">
            <a:xfrm>
              <a:off x="2057400" y="3946525"/>
              <a:ext cx="685800" cy="381000"/>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rain</a:t>
              </a:r>
            </a:p>
          </p:txBody>
        </p:sp>
        <p:sp>
          <p:nvSpPr>
            <p:cNvPr id="28720" name="Rectangle 9"/>
            <p:cNvSpPr>
              <a:spLocks noChangeArrowheads="1"/>
            </p:cNvSpPr>
            <p:nvPr/>
          </p:nvSpPr>
          <p:spPr bwMode="auto">
            <a:xfrm>
              <a:off x="3505200" y="3260725"/>
              <a:ext cx="685800" cy="381000"/>
            </a:xfrm>
            <a:prstGeom prst="rect">
              <a:avLst/>
            </a:prstGeom>
            <a:solidFill>
              <a:srgbClr val="FFCC00"/>
            </a:solidFill>
            <a:ln w="9525">
              <a:solidFill>
                <a:schemeClr val="tx1"/>
              </a:solidFill>
              <a:miter lim="800000"/>
              <a:headEnd/>
              <a:tailEnd/>
            </a:ln>
          </p:spPr>
          <p:txBody>
            <a:bodyPr wrap="none" anchor="ctr"/>
            <a:lstStyle/>
            <a:p>
              <a:pPr algn="ctr"/>
              <a:r>
                <a:rPr lang="en-US">
                  <a:latin typeface="Calibri"/>
                  <a:cs typeface="Calibri"/>
                </a:rPr>
                <a:t>sun</a:t>
              </a:r>
            </a:p>
          </p:txBody>
        </p:sp>
        <p:sp>
          <p:nvSpPr>
            <p:cNvPr id="28721" name="Rectangle 10"/>
            <p:cNvSpPr>
              <a:spLocks noChangeArrowheads="1"/>
            </p:cNvSpPr>
            <p:nvPr/>
          </p:nvSpPr>
          <p:spPr bwMode="auto">
            <a:xfrm>
              <a:off x="3505200" y="3946525"/>
              <a:ext cx="685800" cy="381000"/>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rain</a:t>
              </a:r>
            </a:p>
          </p:txBody>
        </p:sp>
        <p:cxnSp>
          <p:nvCxnSpPr>
            <p:cNvPr id="28722" name="AutoShape 15"/>
            <p:cNvCxnSpPr>
              <a:cxnSpLocks noChangeShapeType="1"/>
              <a:stCxn id="28718" idx="3"/>
              <a:endCxn id="28720" idx="1"/>
            </p:cNvCxnSpPr>
            <p:nvPr/>
          </p:nvCxnSpPr>
          <p:spPr bwMode="auto">
            <a:xfrm>
              <a:off x="2743200" y="3451225"/>
              <a:ext cx="762000" cy="0"/>
            </a:xfrm>
            <a:prstGeom prst="straightConnector1">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723" name="AutoShape 16"/>
            <p:cNvCxnSpPr>
              <a:cxnSpLocks noChangeShapeType="1"/>
              <a:stCxn id="28718" idx="3"/>
              <a:endCxn id="28721" idx="1"/>
            </p:cNvCxnSpPr>
            <p:nvPr/>
          </p:nvCxnSpPr>
          <p:spPr bwMode="auto">
            <a:xfrm>
              <a:off x="2743200" y="3451225"/>
              <a:ext cx="76200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724" name="AutoShape 17"/>
            <p:cNvCxnSpPr>
              <a:cxnSpLocks noChangeShapeType="1"/>
              <a:stCxn id="28719" idx="3"/>
              <a:endCxn id="28720" idx="1"/>
            </p:cNvCxnSpPr>
            <p:nvPr/>
          </p:nvCxnSpPr>
          <p:spPr bwMode="auto">
            <a:xfrm flipV="1">
              <a:off x="2743200" y="3451225"/>
              <a:ext cx="762000" cy="685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725" name="AutoShape 18"/>
            <p:cNvCxnSpPr>
              <a:cxnSpLocks noChangeShapeType="1"/>
              <a:stCxn id="28719" idx="3"/>
              <a:endCxn id="28721" idx="1"/>
            </p:cNvCxnSpPr>
            <p:nvPr/>
          </p:nvCxnSpPr>
          <p:spPr bwMode="auto">
            <a:xfrm>
              <a:off x="2743200" y="4137025"/>
              <a:ext cx="762000" cy="0"/>
            </a:xfrm>
            <a:prstGeom prst="straightConnector1">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grpSp>
      <p:sp>
        <p:nvSpPr>
          <p:cNvPr id="28688" name="Text Box 12"/>
          <p:cNvSpPr txBox="1">
            <a:spLocks noChangeArrowheads="1"/>
          </p:cNvSpPr>
          <p:nvPr/>
        </p:nvSpPr>
        <p:spPr bwMode="auto">
          <a:xfrm>
            <a:off x="8126760" y="5181600"/>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0.1</a:t>
            </a:r>
          </a:p>
        </p:txBody>
      </p:sp>
      <p:sp>
        <p:nvSpPr>
          <p:cNvPr id="28689" name="Text Box 10"/>
          <p:cNvSpPr txBox="1">
            <a:spLocks noChangeArrowheads="1"/>
          </p:cNvSpPr>
          <p:nvPr/>
        </p:nvSpPr>
        <p:spPr bwMode="auto">
          <a:xfrm>
            <a:off x="8126760" y="4814887"/>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0.9</a:t>
            </a:r>
          </a:p>
        </p:txBody>
      </p:sp>
      <p:sp>
        <p:nvSpPr>
          <p:cNvPr id="28690" name="Text Box 10"/>
          <p:cNvSpPr txBox="1">
            <a:spLocks noChangeArrowheads="1"/>
          </p:cNvSpPr>
          <p:nvPr/>
        </p:nvSpPr>
        <p:spPr bwMode="auto">
          <a:xfrm>
            <a:off x="8126760" y="5943600"/>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0.7</a:t>
            </a:r>
          </a:p>
        </p:txBody>
      </p:sp>
      <p:sp>
        <p:nvSpPr>
          <p:cNvPr id="28691" name="Text Box 10"/>
          <p:cNvSpPr txBox="1">
            <a:spLocks noChangeArrowheads="1"/>
          </p:cNvSpPr>
          <p:nvPr/>
        </p:nvSpPr>
        <p:spPr bwMode="auto">
          <a:xfrm>
            <a:off x="8126760" y="5500687"/>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0.3</a:t>
            </a:r>
          </a:p>
        </p:txBody>
      </p:sp>
      <p:graphicFrame>
        <p:nvGraphicFramePr>
          <p:cNvPr id="29" name="Table 28"/>
          <p:cNvGraphicFramePr>
            <a:graphicFrameLocks noGrp="1"/>
          </p:cNvGraphicFramePr>
          <p:nvPr>
            <p:extLst/>
          </p:nvPr>
        </p:nvGraphicFramePr>
        <p:xfrm>
          <a:off x="1219200" y="4495800"/>
          <a:ext cx="2220913" cy="1844675"/>
        </p:xfrm>
        <a:graphic>
          <a:graphicData uri="http://schemas.openxmlformats.org/drawingml/2006/table">
            <a:tbl>
              <a:tblPr firstRow="1" bandRow="1">
                <a:tableStyleId>{10A1B5D5-9B99-4C35-A422-299274C87663}</a:tableStyleId>
              </a:tblPr>
              <a:tblGrid>
                <a:gridCol w="563878">
                  <a:extLst>
                    <a:ext uri="{9D8B030D-6E8A-4147-A177-3AD203B41FA5}">
                      <a16:colId xmlns:a16="http://schemas.microsoft.com/office/drawing/2014/main" val="20000"/>
                    </a:ext>
                  </a:extLst>
                </a:gridCol>
                <a:gridCol w="563878">
                  <a:extLst>
                    <a:ext uri="{9D8B030D-6E8A-4147-A177-3AD203B41FA5}">
                      <a16:colId xmlns:a16="http://schemas.microsoft.com/office/drawing/2014/main" val="20001"/>
                    </a:ext>
                  </a:extLst>
                </a:gridCol>
                <a:gridCol w="1093157">
                  <a:extLst>
                    <a:ext uri="{9D8B030D-6E8A-4147-A177-3AD203B41FA5}">
                      <a16:colId xmlns:a16="http://schemas.microsoft.com/office/drawing/2014/main" val="20002"/>
                    </a:ext>
                  </a:extLst>
                </a:gridCol>
              </a:tblGrid>
              <a:tr h="381131">
                <a:tc>
                  <a:txBody>
                    <a:bodyPr/>
                    <a:lstStyle/>
                    <a:p>
                      <a:pPr algn="ctr"/>
                      <a:r>
                        <a:rPr lang="en-US" sz="1800" b="1" i="0" u="none" baseline="0" dirty="0">
                          <a:solidFill>
                            <a:schemeClr val="tx1"/>
                          </a:solidFill>
                          <a:latin typeface="Calibri"/>
                          <a:cs typeface="Calibri"/>
                        </a:rPr>
                        <a:t>X</a:t>
                      </a:r>
                      <a:r>
                        <a:rPr lang="en-US" sz="1800" b="1" i="0" u="none" baseline="-25000" dirty="0">
                          <a:solidFill>
                            <a:schemeClr val="tx1"/>
                          </a:solidFill>
                          <a:latin typeface="Calibri"/>
                          <a:cs typeface="Calibri"/>
                        </a:rPr>
                        <a:t>t</a:t>
                      </a:r>
                      <a:r>
                        <a:rPr lang="en-US" sz="1800" b="1" baseline="-25000" dirty="0">
                          <a:solidFill>
                            <a:schemeClr val="tx1"/>
                          </a:solidFill>
                          <a:latin typeface="Calibri"/>
                          <a:cs typeface="Calibri"/>
                        </a:rPr>
                        <a:t>-1</a:t>
                      </a: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1" i="0" u="none" baseline="0" dirty="0" err="1">
                          <a:solidFill>
                            <a:schemeClr val="tx1"/>
                          </a:solidFill>
                          <a:latin typeface="Calibri"/>
                          <a:cs typeface="Calibri"/>
                        </a:rPr>
                        <a:t>X</a:t>
                      </a:r>
                      <a:r>
                        <a:rPr lang="en-US" sz="1800" b="1" i="0" u="none" baseline="-25000" dirty="0" err="1">
                          <a:solidFill>
                            <a:schemeClr val="tx1"/>
                          </a:solidFill>
                          <a:latin typeface="Calibri"/>
                          <a:cs typeface="Calibri"/>
                        </a:rPr>
                        <a:t>t</a:t>
                      </a:r>
                      <a:endParaRPr lang="en-US" sz="1800" b="1" i="0" u="none" baseline="-25000" dirty="0">
                        <a:solidFill>
                          <a:schemeClr val="tx1"/>
                        </a:solidFill>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1" dirty="0">
                          <a:solidFill>
                            <a:schemeClr val="tx1"/>
                          </a:solidFill>
                          <a:latin typeface="Calibri"/>
                          <a:cs typeface="Calibri"/>
                        </a:rPr>
                        <a:t>P(</a:t>
                      </a:r>
                      <a:r>
                        <a:rPr lang="en-US" sz="1800" b="1" i="0" u="none" baseline="0" dirty="0">
                          <a:solidFill>
                            <a:schemeClr val="tx1"/>
                          </a:solidFill>
                          <a:latin typeface="Calibri"/>
                          <a:cs typeface="Calibri"/>
                        </a:rPr>
                        <a:t>X</a:t>
                      </a:r>
                      <a:r>
                        <a:rPr lang="en-US" sz="1800" b="1" i="0" u="none" baseline="-25000" dirty="0">
                          <a:solidFill>
                            <a:schemeClr val="tx1"/>
                          </a:solidFill>
                          <a:latin typeface="Calibri"/>
                          <a:cs typeface="Calibri"/>
                        </a:rPr>
                        <a:t>t</a:t>
                      </a:r>
                      <a:r>
                        <a:rPr lang="en-US" sz="1800" b="1" dirty="0">
                          <a:solidFill>
                            <a:schemeClr val="tx1"/>
                          </a:solidFill>
                          <a:latin typeface="Calibri"/>
                          <a:cs typeface="Calibri"/>
                        </a:rPr>
                        <a:t>|</a:t>
                      </a:r>
                      <a:r>
                        <a:rPr lang="en-US" sz="1800" b="1" i="0" u="none" baseline="0" dirty="0">
                          <a:solidFill>
                            <a:schemeClr val="tx1"/>
                          </a:solidFill>
                          <a:latin typeface="Calibri"/>
                          <a:cs typeface="Calibri"/>
                        </a:rPr>
                        <a:t>X</a:t>
                      </a:r>
                      <a:r>
                        <a:rPr lang="en-US" sz="1800" b="1" i="0" u="none" baseline="-25000" dirty="0">
                          <a:solidFill>
                            <a:schemeClr val="tx1"/>
                          </a:solidFill>
                          <a:latin typeface="Calibri"/>
                          <a:cs typeface="Calibri"/>
                        </a:rPr>
                        <a:t>t</a:t>
                      </a:r>
                      <a:r>
                        <a:rPr lang="en-US" sz="1800" b="1" baseline="-25000" dirty="0">
                          <a:solidFill>
                            <a:schemeClr val="tx1"/>
                          </a:solidFill>
                          <a:latin typeface="Calibri"/>
                          <a:cs typeface="Calibri"/>
                        </a:rPr>
                        <a:t>-1</a:t>
                      </a:r>
                      <a:r>
                        <a:rPr lang="en-US" sz="1800" b="1" dirty="0">
                          <a:solidFill>
                            <a:schemeClr val="tx1"/>
                          </a:solidFill>
                          <a:latin typeface="Calibri"/>
                          <a:cs typeface="Calibri"/>
                        </a:rPr>
                        <a:t>)</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sz="1800" b="0" dirty="0">
                          <a:latin typeface="Calibri"/>
                          <a:cs typeface="Calibri"/>
                        </a:rPr>
                        <a:t>sun</a:t>
                      </a: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sun</a:t>
                      </a: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0.9</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sun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0.1</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sun</a:t>
                      </a: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0.3</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latin typeface="Calibri"/>
                          <a:cs typeface="Calibri"/>
                        </a:rPr>
                        <a:t>0.7</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39" name="Rectangle 3"/>
          <p:cNvSpPr txBox="1">
            <a:spLocks noChangeArrowheads="1"/>
          </p:cNvSpPr>
          <p:nvPr/>
        </p:nvSpPr>
        <p:spPr bwMode="auto">
          <a:xfrm>
            <a:off x="457200" y="2819400"/>
            <a:ext cx="4724400" cy="16002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800" dirty="0">
                <a:ea typeface="ＭＳ Ｐゴシック" pitchFamily="34" charset="-128"/>
              </a:rPr>
              <a:t>Initial distribution: 1.0 sun</a:t>
            </a:r>
          </a:p>
          <a:p>
            <a:pPr lvl="2"/>
            <a:endParaRPr lang="en-US" dirty="0">
              <a:ea typeface="ＭＳ Ｐゴシック" pitchFamily="34" charset="-128"/>
            </a:endParaRPr>
          </a:p>
          <a:p>
            <a:r>
              <a:rPr lang="en-US" sz="2800" dirty="0">
                <a:ea typeface="ＭＳ Ｐゴシック" pitchFamily="34" charset="-128"/>
              </a:rPr>
              <a:t>CPT P(</a:t>
            </a:r>
            <a:r>
              <a:rPr lang="en-US" sz="2800" dirty="0" err="1">
                <a:ea typeface="ＭＳ Ｐゴシック" pitchFamily="34" charset="-128"/>
              </a:rPr>
              <a:t>X</a:t>
            </a:r>
            <a:r>
              <a:rPr lang="en-US" sz="2800" baseline="-25000" dirty="0" err="1">
                <a:ea typeface="ＭＳ Ｐゴシック" pitchFamily="34" charset="-128"/>
              </a:rPr>
              <a:t>t</a:t>
            </a:r>
            <a:r>
              <a:rPr lang="en-US" sz="2800" dirty="0">
                <a:ea typeface="ＭＳ Ｐゴシック" pitchFamily="34" charset="-128"/>
              </a:rPr>
              <a:t> | X</a:t>
            </a:r>
            <a:r>
              <a:rPr lang="en-US" sz="2800" baseline="-25000" dirty="0">
                <a:ea typeface="ＭＳ Ｐゴシック" pitchFamily="34" charset="-128"/>
              </a:rPr>
              <a:t>t-1</a:t>
            </a:r>
            <a:r>
              <a:rPr lang="en-US" sz="2800" dirty="0">
                <a:ea typeface="ＭＳ Ｐゴシック" pitchFamily="34" charset="-128"/>
              </a:rPr>
              <a:t>):</a:t>
            </a:r>
          </a:p>
          <a:p>
            <a:pPr lvl="1"/>
            <a:endParaRPr lang="en-US" sz="2400" dirty="0">
              <a:ea typeface="ＭＳ Ｐゴシック" pitchFamily="34" charset="-128"/>
            </a:endParaRPr>
          </a:p>
          <a:p>
            <a:pPr lvl="1"/>
            <a:endParaRPr lang="en-US" sz="2400" dirty="0">
              <a:ea typeface="ＭＳ Ｐゴシック" pitchFamily="34" charset="-128"/>
            </a:endParaRPr>
          </a:p>
          <a:p>
            <a:pPr lvl="1"/>
            <a:endParaRPr lang="en-US" sz="2400" dirty="0">
              <a:ea typeface="ＭＳ Ｐゴシック" pitchFamily="34" charset="-12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7849" y="1234062"/>
            <a:ext cx="4680520" cy="1939352"/>
          </a:xfrm>
          <a:prstGeom prst="rect">
            <a:avLst/>
          </a:prstGeom>
        </p:spPr>
      </p:pic>
      <p:sp>
        <p:nvSpPr>
          <p:cNvPr id="3" name="Date Placeholder 2"/>
          <p:cNvSpPr>
            <a:spLocks noGrp="1"/>
          </p:cNvSpPr>
          <p:nvPr>
            <p:ph type="dt" sz="half" idx="10"/>
          </p:nvPr>
        </p:nvSpPr>
        <p:spPr/>
        <p:txBody>
          <a:bodyPr/>
          <a:lstStyle/>
          <a:p>
            <a:pPr>
              <a:defRPr/>
            </a:pPr>
            <a:fld id="{9A76D0B2-F8B7-4871-8B23-0D024CC9F3C8}" type="datetime8">
              <a:rPr lang="en-US" smtClean="0"/>
              <a:t>1/3/2021 3:48 PM</a:t>
            </a:fld>
            <a:endParaRPr lang="en-US"/>
          </a:p>
        </p:txBody>
      </p:sp>
      <p:sp>
        <p:nvSpPr>
          <p:cNvPr id="4" name="Slide Number Placeholder 3"/>
          <p:cNvSpPr>
            <a:spLocks noGrp="1"/>
          </p:cNvSpPr>
          <p:nvPr>
            <p:ph type="sldNum" sz="quarter" idx="12"/>
          </p:nvPr>
        </p:nvSpPr>
        <p:spPr/>
        <p:txBody>
          <a:bodyPr/>
          <a:lstStyle/>
          <a:p>
            <a:pPr>
              <a:defRPr/>
            </a:pPr>
            <a:fld id="{54CD2F88-8A41-4E7F-9278-91FE67E35F94}" type="slidenum">
              <a:rPr lang="en-US" smtClean="0"/>
              <a:pPr>
                <a:defRPr/>
              </a:pPr>
              <a:t>14</a:t>
            </a:fld>
            <a:endParaRPr lang="en-US"/>
          </a:p>
        </p:txBody>
      </p:sp>
    </p:spTree>
    <p:extLst>
      <p:ext uri="{BB962C8B-B14F-4D97-AF65-F5344CB8AC3E}">
        <p14:creationId xmlns:p14="http://schemas.microsoft.com/office/powerpoint/2010/main" val="1616786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8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6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68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8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69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nimBg="1"/>
      <p:bldP spid="28676" grpId="0" animBg="1"/>
      <p:bldP spid="28681" grpId="0"/>
      <p:bldP spid="28682" grpId="0"/>
      <p:bldP spid="28683" grpId="0"/>
      <p:bldP spid="28684" grpId="0"/>
      <p:bldP spid="28685" grpId="0" animBg="1"/>
      <p:bldP spid="28688" grpId="0"/>
      <p:bldP spid="28689" grpId="0"/>
      <p:bldP spid="28690" grpId="0"/>
      <p:bldP spid="2869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Markov Chain: Weather</a:t>
            </a:r>
          </a:p>
        </p:txBody>
      </p:sp>
      <p:sp>
        <p:nvSpPr>
          <p:cNvPr id="3" name="Content Placeholder 2"/>
          <p:cNvSpPr>
            <a:spLocks noGrp="1"/>
          </p:cNvSpPr>
          <p:nvPr>
            <p:ph idx="1"/>
          </p:nvPr>
        </p:nvSpPr>
        <p:spPr/>
        <p:txBody>
          <a:bodyPr/>
          <a:lstStyle/>
          <a:p>
            <a:r>
              <a:rPr lang="en-US" sz="2800" dirty="0"/>
              <a:t>Initial distribution: 1.0 sun</a:t>
            </a:r>
          </a:p>
          <a:p>
            <a:endParaRPr lang="en-US" sz="2800" dirty="0"/>
          </a:p>
          <a:p>
            <a:pPr marL="0" indent="0">
              <a:buNone/>
            </a:pPr>
            <a:endParaRPr lang="en-US" sz="2800" dirty="0"/>
          </a:p>
          <a:p>
            <a:r>
              <a:rPr lang="en-US" sz="2800" dirty="0"/>
              <a:t>What is the probability distribution after one step?</a:t>
            </a:r>
          </a:p>
        </p:txBody>
      </p:sp>
      <p:sp>
        <p:nvSpPr>
          <p:cNvPr id="5" name="Oval 4"/>
          <p:cNvSpPr>
            <a:spLocks noChangeArrowheads="1"/>
          </p:cNvSpPr>
          <p:nvPr/>
        </p:nvSpPr>
        <p:spPr bwMode="auto">
          <a:xfrm>
            <a:off x="6382321" y="1690688"/>
            <a:ext cx="609600" cy="609600"/>
          </a:xfrm>
          <a:prstGeom prst="ellipse">
            <a:avLst/>
          </a:prstGeom>
          <a:solidFill>
            <a:schemeClr val="accent1"/>
          </a:solidFill>
          <a:ln w="28575">
            <a:solidFill>
              <a:schemeClr val="tx1"/>
            </a:solidFill>
            <a:round/>
            <a:headEnd/>
            <a:tailEnd/>
          </a:ln>
        </p:spPr>
        <p:txBody>
          <a:bodyPr wrap="none" anchor="ctr"/>
          <a:lstStyle/>
          <a:p>
            <a:pPr algn="ctr"/>
            <a:r>
              <a:rPr lang="en-US" dirty="0">
                <a:latin typeface="Calibri"/>
                <a:cs typeface="Calibri"/>
              </a:rPr>
              <a:t>rain</a:t>
            </a:r>
          </a:p>
        </p:txBody>
      </p:sp>
      <p:sp>
        <p:nvSpPr>
          <p:cNvPr id="6" name="Oval 5"/>
          <p:cNvSpPr>
            <a:spLocks noChangeArrowheads="1"/>
          </p:cNvSpPr>
          <p:nvPr/>
        </p:nvSpPr>
        <p:spPr bwMode="auto">
          <a:xfrm>
            <a:off x="7830121" y="1690688"/>
            <a:ext cx="609600" cy="609600"/>
          </a:xfrm>
          <a:prstGeom prst="ellipse">
            <a:avLst/>
          </a:prstGeom>
          <a:solidFill>
            <a:srgbClr val="FFCC00"/>
          </a:solidFill>
          <a:ln w="28575">
            <a:solidFill>
              <a:schemeClr val="tx1"/>
            </a:solidFill>
            <a:round/>
            <a:headEnd/>
            <a:tailEnd/>
          </a:ln>
        </p:spPr>
        <p:txBody>
          <a:bodyPr wrap="none" anchor="ctr"/>
          <a:lstStyle/>
          <a:p>
            <a:pPr algn="ctr"/>
            <a:r>
              <a:rPr lang="en-US">
                <a:latin typeface="Calibri"/>
                <a:cs typeface="Calibri"/>
              </a:rPr>
              <a:t>sun</a:t>
            </a:r>
          </a:p>
        </p:txBody>
      </p:sp>
      <p:cxnSp>
        <p:nvCxnSpPr>
          <p:cNvPr id="7" name="AutoShape 6"/>
          <p:cNvCxnSpPr>
            <a:cxnSpLocks noChangeShapeType="1"/>
            <a:stCxn id="5" idx="0"/>
            <a:endCxn id="6" idx="0"/>
          </p:cNvCxnSpPr>
          <p:nvPr/>
        </p:nvCxnSpPr>
        <p:spPr bwMode="auto">
          <a:xfrm rot="5400000" flipV="1">
            <a:off x="7410227" y="953294"/>
            <a:ext cx="1588" cy="1447800"/>
          </a:xfrm>
          <a:prstGeom prst="curvedConnector3">
            <a:avLst>
              <a:gd name="adj1" fmla="val -25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8" name="AutoShape 7"/>
          <p:cNvCxnSpPr>
            <a:cxnSpLocks noChangeShapeType="1"/>
            <a:stCxn id="6" idx="4"/>
            <a:endCxn id="5" idx="4"/>
          </p:cNvCxnSpPr>
          <p:nvPr/>
        </p:nvCxnSpPr>
        <p:spPr bwMode="auto">
          <a:xfrm rot="5400000">
            <a:off x="7410227" y="1591469"/>
            <a:ext cx="1588" cy="1447800"/>
          </a:xfrm>
          <a:prstGeom prst="curvedConnector3">
            <a:avLst>
              <a:gd name="adj1" fmla="val 28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9" name="AutoShape 8"/>
          <p:cNvCxnSpPr>
            <a:cxnSpLocks noChangeShapeType="1"/>
            <a:stCxn id="6" idx="7"/>
            <a:endCxn id="6" idx="6"/>
          </p:cNvCxnSpPr>
          <p:nvPr/>
        </p:nvCxnSpPr>
        <p:spPr bwMode="auto">
          <a:xfrm rot="5400000" flipV="1">
            <a:off x="8287321" y="1828800"/>
            <a:ext cx="230188" cy="103187"/>
          </a:xfrm>
          <a:prstGeom prst="curvedConnector4">
            <a:avLst>
              <a:gd name="adj1" fmla="val -212417"/>
              <a:gd name="adj2" fmla="val 472306"/>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0" name="AutoShape 9"/>
          <p:cNvCxnSpPr>
            <a:cxnSpLocks noChangeShapeType="1"/>
            <a:stCxn id="5" idx="3"/>
            <a:endCxn id="5" idx="2"/>
          </p:cNvCxnSpPr>
          <p:nvPr/>
        </p:nvCxnSpPr>
        <p:spPr bwMode="auto">
          <a:xfrm rot="16200000" flipV="1">
            <a:off x="6304533" y="2058988"/>
            <a:ext cx="230187" cy="103188"/>
          </a:xfrm>
          <a:prstGeom prst="curvedConnector4">
            <a:avLst>
              <a:gd name="adj1" fmla="val -249657"/>
              <a:gd name="adj2" fmla="val 478458"/>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 name="Text Box 10"/>
          <p:cNvSpPr txBox="1">
            <a:spLocks noChangeArrowheads="1"/>
          </p:cNvSpPr>
          <p:nvPr/>
        </p:nvSpPr>
        <p:spPr bwMode="auto">
          <a:xfrm>
            <a:off x="8682608" y="1143000"/>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0.9</a:t>
            </a:r>
          </a:p>
        </p:txBody>
      </p:sp>
      <p:sp>
        <p:nvSpPr>
          <p:cNvPr id="12" name="Text Box 11"/>
          <p:cNvSpPr txBox="1">
            <a:spLocks noChangeArrowheads="1"/>
          </p:cNvSpPr>
          <p:nvPr/>
        </p:nvSpPr>
        <p:spPr bwMode="auto">
          <a:xfrm>
            <a:off x="6168008" y="2681288"/>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0.7</a:t>
            </a:r>
          </a:p>
        </p:txBody>
      </p:sp>
      <p:sp>
        <p:nvSpPr>
          <p:cNvPr id="13" name="Text Box 12"/>
          <p:cNvSpPr txBox="1">
            <a:spLocks noChangeArrowheads="1"/>
          </p:cNvSpPr>
          <p:nvPr/>
        </p:nvSpPr>
        <p:spPr bwMode="auto">
          <a:xfrm>
            <a:off x="7158608" y="1309688"/>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0.3</a:t>
            </a:r>
          </a:p>
        </p:txBody>
      </p:sp>
      <p:sp>
        <p:nvSpPr>
          <p:cNvPr id="14" name="Text Box 13"/>
          <p:cNvSpPr txBox="1">
            <a:spLocks noChangeArrowheads="1"/>
          </p:cNvSpPr>
          <p:nvPr/>
        </p:nvSpPr>
        <p:spPr bwMode="auto">
          <a:xfrm>
            <a:off x="7158608" y="2743200"/>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0.1</a:t>
            </a:r>
          </a:p>
        </p:txBody>
      </p:sp>
      <p:pic>
        <p:nvPicPr>
          <p:cNvPr id="16" name="Picture 15" descr="txp_fi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066800" y="5212325"/>
            <a:ext cx="8497887" cy="781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21" descr="txp_fig.png"/>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bwMode="auto">
          <a:xfrm>
            <a:off x="3962400" y="6248400"/>
            <a:ext cx="3632200" cy="255155"/>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4" name="Picture 3"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089400"/>
            <a:ext cx="2077235" cy="396658"/>
          </a:xfrm>
          <a:prstGeom prst="rect">
            <a:avLst/>
          </a:prstGeom>
        </p:spPr>
      </p:pic>
      <p:pic>
        <p:nvPicPr>
          <p:cNvPr id="15" name="Picture 14"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0400" y="4038600"/>
            <a:ext cx="3465534" cy="762000"/>
          </a:xfrm>
          <a:prstGeom prst="rect">
            <a:avLst/>
          </a:prstGeom>
        </p:spPr>
      </p:pic>
      <p:pic>
        <p:nvPicPr>
          <p:cNvPr id="17" name="Picture 16"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61967" y="4038600"/>
            <a:ext cx="4363233" cy="762000"/>
          </a:xfrm>
          <a:prstGeom prst="rect">
            <a:avLst/>
          </a:prstGeom>
        </p:spPr>
      </p:pic>
      <p:sp>
        <p:nvSpPr>
          <p:cNvPr id="18" name="Date Placeholder 17"/>
          <p:cNvSpPr>
            <a:spLocks noGrp="1"/>
          </p:cNvSpPr>
          <p:nvPr>
            <p:ph type="dt" sz="half" idx="10"/>
          </p:nvPr>
        </p:nvSpPr>
        <p:spPr/>
        <p:txBody>
          <a:bodyPr/>
          <a:lstStyle/>
          <a:p>
            <a:pPr>
              <a:defRPr/>
            </a:pPr>
            <a:fld id="{81ED0C68-76B1-4A18-8768-716BD986EBE1}" type="datetime8">
              <a:rPr lang="en-US" smtClean="0"/>
              <a:t>1/3/2021 3:48 PM</a:t>
            </a:fld>
            <a:endParaRPr lang="en-US"/>
          </a:p>
        </p:txBody>
      </p:sp>
      <p:sp>
        <p:nvSpPr>
          <p:cNvPr id="19" name="Slide Number Placeholder 18"/>
          <p:cNvSpPr>
            <a:spLocks noGrp="1"/>
          </p:cNvSpPr>
          <p:nvPr>
            <p:ph type="sldNum" sz="quarter" idx="12"/>
          </p:nvPr>
        </p:nvSpPr>
        <p:spPr/>
        <p:txBody>
          <a:bodyPr/>
          <a:lstStyle/>
          <a:p>
            <a:pPr>
              <a:defRPr/>
            </a:pPr>
            <a:fld id="{54CD2F88-8A41-4E7F-9278-91FE67E35F94}" type="slidenum">
              <a:rPr lang="en-US" smtClean="0"/>
              <a:pPr>
                <a:defRPr/>
              </a:pPr>
              <a:t>15</a:t>
            </a:fld>
            <a:endParaRPr lang="en-US"/>
          </a:p>
        </p:txBody>
      </p:sp>
    </p:spTree>
    <p:extLst>
      <p:ext uri="{BB962C8B-B14F-4D97-AF65-F5344CB8AC3E}">
        <p14:creationId xmlns:p14="http://schemas.microsoft.com/office/powerpoint/2010/main" val="103535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a:ea typeface="ＭＳ Ｐゴシック" pitchFamily="34" charset="-128"/>
              </a:rPr>
              <a:t>Mini-Forward Algorithm</a:t>
            </a:r>
          </a:p>
        </p:txBody>
      </p:sp>
      <p:sp>
        <p:nvSpPr>
          <p:cNvPr id="29698" name="Rectangle 3"/>
          <p:cNvSpPr>
            <a:spLocks noGrp="1" noChangeArrowheads="1"/>
          </p:cNvSpPr>
          <p:nvPr>
            <p:ph idx="1"/>
          </p:nvPr>
        </p:nvSpPr>
        <p:spPr>
          <a:xfrm>
            <a:off x="457200" y="1600200"/>
            <a:ext cx="8458200" cy="4525963"/>
          </a:xfrm>
        </p:spPr>
        <p:txBody>
          <a:bodyPr/>
          <a:lstStyle/>
          <a:p>
            <a:r>
              <a:rPr lang="en-US" sz="2800" dirty="0">
                <a:ea typeface="ＭＳ Ｐゴシック" pitchFamily="34" charset="-128"/>
              </a:rPr>
              <a:t>Question: What’</a:t>
            </a:r>
            <a:r>
              <a:rPr lang="en-US" altLang="ja-JP" sz="2800" dirty="0">
                <a:ea typeface="ＭＳ Ｐゴシック" pitchFamily="34" charset="-128"/>
              </a:rPr>
              <a:t>s P(X) on some day t?</a:t>
            </a:r>
          </a:p>
        </p:txBody>
      </p:sp>
      <p:pic>
        <p:nvPicPr>
          <p:cNvPr id="10265" name="Picture 28" descr="txp_fig"/>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4343400"/>
            <a:ext cx="2605087"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66" name="Line 29"/>
          <p:cNvSpPr>
            <a:spLocks noChangeShapeType="1"/>
          </p:cNvSpPr>
          <p:nvPr/>
        </p:nvSpPr>
        <p:spPr bwMode="auto">
          <a:xfrm flipH="1" flipV="1">
            <a:off x="4114800" y="6248400"/>
            <a:ext cx="1066800" cy="304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0267" name="Text Box 30"/>
          <p:cNvSpPr txBox="1">
            <a:spLocks noChangeArrowheads="1"/>
          </p:cNvSpPr>
          <p:nvPr/>
        </p:nvSpPr>
        <p:spPr bwMode="auto">
          <a:xfrm>
            <a:off x="5105400" y="6324600"/>
            <a:ext cx="24384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000" i="1" dirty="0">
                <a:solidFill>
                  <a:srgbClr val="000000"/>
                </a:solidFill>
              </a:rPr>
              <a:t>Forward simulation</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1862" y="2423320"/>
            <a:ext cx="4480838" cy="2743199"/>
          </a:xfrm>
          <a:prstGeom prst="rect">
            <a:avLst/>
          </a:prstGeom>
        </p:spPr>
      </p:pic>
      <p:sp>
        <p:nvSpPr>
          <p:cNvPr id="29" name="Oval 4"/>
          <p:cNvSpPr>
            <a:spLocks noChangeArrowheads="1"/>
          </p:cNvSpPr>
          <p:nvPr/>
        </p:nvSpPr>
        <p:spPr bwMode="auto">
          <a:xfrm>
            <a:off x="5638800" y="2514600"/>
            <a:ext cx="533400"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30" name="Oval 5"/>
          <p:cNvSpPr>
            <a:spLocks noChangeArrowheads="1"/>
          </p:cNvSpPr>
          <p:nvPr/>
        </p:nvSpPr>
        <p:spPr bwMode="auto">
          <a:xfrm>
            <a:off x="24384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2</a:t>
            </a:r>
          </a:p>
        </p:txBody>
      </p:sp>
      <p:cxnSp>
        <p:nvCxnSpPr>
          <p:cNvPr id="31" name="AutoShape 6"/>
          <p:cNvCxnSpPr>
            <a:cxnSpLocks noChangeShapeType="1"/>
            <a:stCxn id="32" idx="6"/>
            <a:endCxn id="30" idx="2"/>
          </p:cNvCxnSpPr>
          <p:nvPr/>
        </p:nvCxnSpPr>
        <p:spPr bwMode="auto">
          <a:xfrm>
            <a:off x="2071688" y="27813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2" name="Oval 7"/>
          <p:cNvSpPr>
            <a:spLocks noChangeArrowheads="1"/>
          </p:cNvSpPr>
          <p:nvPr/>
        </p:nvSpPr>
        <p:spPr bwMode="auto">
          <a:xfrm>
            <a:off x="15240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1</a:t>
            </a:r>
          </a:p>
        </p:txBody>
      </p:sp>
      <p:sp>
        <p:nvSpPr>
          <p:cNvPr id="33" name="Oval 8"/>
          <p:cNvSpPr>
            <a:spLocks noChangeArrowheads="1"/>
          </p:cNvSpPr>
          <p:nvPr/>
        </p:nvSpPr>
        <p:spPr bwMode="auto">
          <a:xfrm>
            <a:off x="3352800" y="2514600"/>
            <a:ext cx="533400" cy="533400"/>
          </a:xfrm>
          <a:prstGeom prst="ellipse">
            <a:avLst/>
          </a:prstGeom>
          <a:noFill/>
          <a:ln w="28575">
            <a:solidFill>
              <a:schemeClr val="tx1"/>
            </a:solidFill>
            <a:round/>
            <a:headEnd/>
            <a:tailEnd/>
          </a:ln>
        </p:spPr>
        <p:txBody>
          <a:bodyPr wrap="none" anchor="ctr"/>
          <a:lstStyle/>
          <a:p>
            <a:pPr algn="ct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3</a:t>
            </a:r>
          </a:p>
        </p:txBody>
      </p:sp>
      <p:cxnSp>
        <p:nvCxnSpPr>
          <p:cNvPr id="34" name="AutoShape 9"/>
          <p:cNvCxnSpPr>
            <a:cxnSpLocks noChangeShapeType="1"/>
            <a:stCxn id="33" idx="6"/>
            <a:endCxn id="36" idx="2"/>
          </p:cNvCxnSpPr>
          <p:nvPr/>
        </p:nvCxnSpPr>
        <p:spPr bwMode="auto">
          <a:xfrm>
            <a:off x="3900488" y="27813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35" name="AutoShape 10"/>
          <p:cNvCxnSpPr>
            <a:cxnSpLocks noChangeShapeType="1"/>
            <a:stCxn id="30" idx="6"/>
            <a:endCxn id="33" idx="2"/>
          </p:cNvCxnSpPr>
          <p:nvPr/>
        </p:nvCxnSpPr>
        <p:spPr bwMode="auto">
          <a:xfrm>
            <a:off x="2986088" y="27813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6" name="Oval 11"/>
          <p:cNvSpPr>
            <a:spLocks noChangeArrowheads="1"/>
          </p:cNvSpPr>
          <p:nvPr/>
        </p:nvSpPr>
        <p:spPr bwMode="auto">
          <a:xfrm>
            <a:off x="42672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X</a:t>
            </a:r>
            <a:r>
              <a:rPr lang="en-US" sz="2400" baseline="-25000">
                <a:latin typeface="Times New Roman" pitchFamily="18" charset="0"/>
                <a:cs typeface="Times New Roman" pitchFamily="18" charset="0"/>
              </a:rPr>
              <a:t>4</a:t>
            </a:r>
          </a:p>
        </p:txBody>
      </p:sp>
      <p:cxnSp>
        <p:nvCxnSpPr>
          <p:cNvPr id="37" name="AutoShape 12"/>
          <p:cNvCxnSpPr>
            <a:cxnSpLocks noChangeShapeType="1"/>
            <a:stCxn id="36" idx="6"/>
            <a:endCxn id="29" idx="2"/>
          </p:cNvCxnSpPr>
          <p:nvPr/>
        </p:nvCxnSpPr>
        <p:spPr bwMode="auto">
          <a:xfrm>
            <a:off x="4814888" y="2781300"/>
            <a:ext cx="809625" cy="0"/>
          </a:xfrm>
          <a:prstGeom prst="straightConnector1">
            <a:avLst/>
          </a:prstGeom>
          <a:noFill/>
          <a:ln w="28575">
            <a:solidFill>
              <a:schemeClr val="tx1"/>
            </a:solidFill>
            <a:prstDash val="dash"/>
            <a:round/>
            <a:headEnd/>
            <a:tailEnd type="triangle" w="lg" len="lg"/>
          </a:ln>
          <a:extLst>
            <a:ext uri="{909E8E84-426E-40dd-AFC4-6F175D3DCCD1}">
              <a14:hiddenFill xmlns="" xmlns:a14="http://schemas.microsoft.com/office/drawing/2010/main">
                <a:noFill/>
              </a14:hiddenFill>
            </a:ext>
          </a:extLst>
        </p:spPr>
      </p:cxnSp>
      <p:pic>
        <p:nvPicPr>
          <p:cNvPr id="3" name="Picture 2"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5029200"/>
            <a:ext cx="1282700" cy="382741"/>
          </a:xfrm>
          <a:prstGeom prst="rect">
            <a:avLst/>
          </a:prstGeom>
        </p:spPr>
      </p:pic>
      <p:pic>
        <p:nvPicPr>
          <p:cNvPr id="4" name="Picture 3"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9400" y="5029200"/>
            <a:ext cx="1905000" cy="643038"/>
          </a:xfrm>
          <a:prstGeom prst="rect">
            <a:avLst/>
          </a:prstGeom>
        </p:spPr>
      </p:pic>
      <p:pic>
        <p:nvPicPr>
          <p:cNvPr id="5" name="Picture 4"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38400" y="5791200"/>
            <a:ext cx="3583303" cy="685800"/>
          </a:xfrm>
          <a:prstGeom prst="rect">
            <a:avLst/>
          </a:prstGeom>
        </p:spPr>
      </p:pic>
      <p:sp>
        <p:nvSpPr>
          <p:cNvPr id="6" name="Date Placeholder 5"/>
          <p:cNvSpPr>
            <a:spLocks noGrp="1"/>
          </p:cNvSpPr>
          <p:nvPr>
            <p:ph type="dt" sz="half" idx="10"/>
          </p:nvPr>
        </p:nvSpPr>
        <p:spPr/>
        <p:txBody>
          <a:bodyPr/>
          <a:lstStyle/>
          <a:p>
            <a:pPr>
              <a:defRPr/>
            </a:pPr>
            <a:fld id="{6635B2EE-35FC-4EE4-BDC0-687E11E3EA8B}" type="datetime8">
              <a:rPr lang="en-US" smtClean="0"/>
              <a:t>1/3/2021 3:48 PM</a:t>
            </a:fld>
            <a:endParaRPr lang="en-US"/>
          </a:p>
        </p:txBody>
      </p:sp>
      <p:sp>
        <p:nvSpPr>
          <p:cNvPr id="7" name="Slide Number Placeholder 6"/>
          <p:cNvSpPr>
            <a:spLocks noGrp="1"/>
          </p:cNvSpPr>
          <p:nvPr>
            <p:ph type="sldNum" sz="quarter" idx="12"/>
          </p:nvPr>
        </p:nvSpPr>
        <p:spPr/>
        <p:txBody>
          <a:bodyPr/>
          <a:lstStyle/>
          <a:p>
            <a:pPr>
              <a:defRPr/>
            </a:pPr>
            <a:fld id="{54CD2F88-8A41-4E7F-9278-91FE67E35F94}" type="slidenum">
              <a:rPr lang="en-US" smtClean="0"/>
              <a:pPr>
                <a:defRPr/>
              </a:pPr>
              <a:t>16</a:t>
            </a:fld>
            <a:endParaRPr lang="en-US"/>
          </a:p>
        </p:txBody>
      </p:sp>
    </p:spTree>
    <p:extLst>
      <p:ext uri="{BB962C8B-B14F-4D97-AF65-F5344CB8AC3E}">
        <p14:creationId xmlns:p14="http://schemas.microsoft.com/office/powerpoint/2010/main" val="29856687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6" grpId="0" animBg="1"/>
      <p:bldP spid="102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0" y="-38100"/>
            <a:ext cx="9448800" cy="1143000"/>
          </a:xfrm>
        </p:spPr>
        <p:txBody>
          <a:bodyPr/>
          <a:lstStyle/>
          <a:p>
            <a:r>
              <a:rPr lang="en-US" sz="4000" dirty="0">
                <a:ea typeface="ＭＳ Ｐゴシック" pitchFamily="34" charset="-128"/>
              </a:rPr>
              <a:t>Example Run of Mini-Forward Algorithm</a:t>
            </a:r>
          </a:p>
        </p:txBody>
      </p:sp>
      <p:sp>
        <p:nvSpPr>
          <p:cNvPr id="30722" name="Rectangle 3"/>
          <p:cNvSpPr>
            <a:spLocks noGrp="1" noChangeArrowheads="1"/>
          </p:cNvSpPr>
          <p:nvPr>
            <p:ph idx="1"/>
          </p:nvPr>
        </p:nvSpPr>
        <p:spPr>
          <a:xfrm>
            <a:off x="1219200" y="1219201"/>
            <a:ext cx="7901136" cy="4226024"/>
          </a:xfrm>
        </p:spPr>
        <p:txBody>
          <a:bodyPr/>
          <a:lstStyle/>
          <a:p>
            <a:pPr>
              <a:buFont typeface="Wingdings" charset="0"/>
              <a:buChar char="§"/>
              <a:defRPr/>
            </a:pPr>
            <a:r>
              <a:rPr lang="en-US" sz="2800" dirty="0"/>
              <a:t>From initial observation of sun</a:t>
            </a:r>
          </a:p>
          <a:p>
            <a:pPr lvl="1">
              <a:buFont typeface="Wingdings" charset="0"/>
              <a:buChar char="§"/>
              <a:defRPr/>
            </a:pPr>
            <a:endParaRPr lang="en-US" sz="2400" dirty="0"/>
          </a:p>
          <a:p>
            <a:pPr lvl="1">
              <a:buFont typeface="Wingdings" charset="0"/>
              <a:buChar char="§"/>
              <a:defRPr/>
            </a:pPr>
            <a:endParaRPr lang="en-US" sz="2400" dirty="0"/>
          </a:p>
          <a:p>
            <a:pPr marL="0" indent="0">
              <a:buFont typeface="Wingdings" charset="0"/>
              <a:buNone/>
              <a:defRPr/>
            </a:pPr>
            <a:r>
              <a:rPr lang="en-US" sz="2800" dirty="0"/>
              <a:t>	</a:t>
            </a:r>
          </a:p>
          <a:p>
            <a:pPr>
              <a:buFont typeface="Wingdings" charset="0"/>
              <a:buChar char="§"/>
              <a:defRPr/>
            </a:pPr>
            <a:r>
              <a:rPr lang="en-US" sz="2800" dirty="0"/>
              <a:t>From initial observation of rain</a:t>
            </a:r>
          </a:p>
          <a:p>
            <a:pPr>
              <a:buFont typeface="Wingdings" charset="0"/>
              <a:buChar char="§"/>
              <a:defRPr/>
            </a:pPr>
            <a:endParaRPr lang="en-US" sz="2800" dirty="0"/>
          </a:p>
          <a:p>
            <a:pPr>
              <a:buFont typeface="Wingdings" charset="0"/>
              <a:buChar char="§"/>
              <a:defRPr/>
            </a:pPr>
            <a:endParaRPr lang="en-US" sz="2800" dirty="0"/>
          </a:p>
          <a:p>
            <a:pPr lvl="4">
              <a:buFont typeface="Wingdings" charset="0"/>
              <a:buChar char="§"/>
              <a:defRPr/>
            </a:pPr>
            <a:endParaRPr lang="en-US" sz="1600" dirty="0"/>
          </a:p>
          <a:p>
            <a:pPr>
              <a:buFont typeface="Wingdings" charset="0"/>
              <a:buChar char="§"/>
              <a:defRPr/>
            </a:pPr>
            <a:r>
              <a:rPr lang="en-US" sz="2800" dirty="0"/>
              <a:t>From yet another initial distribution P(X</a:t>
            </a:r>
            <a:r>
              <a:rPr lang="en-US" sz="2800" baseline="-25000" dirty="0"/>
              <a:t>1</a:t>
            </a:r>
            <a:r>
              <a:rPr lang="en-US" sz="2800" dirty="0"/>
              <a:t>):</a:t>
            </a:r>
          </a:p>
        </p:txBody>
      </p:sp>
      <p:pic>
        <p:nvPicPr>
          <p:cNvPr id="30723" name="Picture 4" descr="txp_fig"/>
          <p:cNvPicPr>
            <a:picLocks noChangeAspect="1" noChangeArrowheads="1"/>
          </p:cNvPicPr>
          <p:nvPr>
            <p:custDataLst>
              <p:tags r:id="rId1"/>
            </p:custDataLst>
          </p:nvPr>
        </p:nvPicPr>
        <p:blipFill>
          <a:blip r:embed="rId14">
            <a:extLst>
              <a:ext uri="{28A0092B-C50C-407E-A947-70E740481C1C}">
                <a14:useLocalDpi xmlns:a14="http://schemas.microsoft.com/office/drawing/2010/main" val="0"/>
              </a:ext>
            </a:extLst>
          </a:blip>
          <a:srcRect/>
          <a:stretch>
            <a:fillRect/>
          </a:stretch>
        </p:blipFill>
        <p:spPr bwMode="auto">
          <a:xfrm>
            <a:off x="1681571" y="1795463"/>
            <a:ext cx="1050925" cy="795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descr="txp_fig.png"/>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bwMode="auto">
          <a:xfrm>
            <a:off x="8598716" y="1792287"/>
            <a:ext cx="1231084" cy="795701"/>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30725" name="AutoShape 8"/>
          <p:cNvSpPr>
            <a:spLocks noChangeArrowheads="1"/>
          </p:cNvSpPr>
          <p:nvPr/>
        </p:nvSpPr>
        <p:spPr bwMode="auto">
          <a:xfrm>
            <a:off x="7625171" y="2024063"/>
            <a:ext cx="914400" cy="304800"/>
          </a:xfrm>
          <a:prstGeom prst="rightArrow">
            <a:avLst>
              <a:gd name="adj1" fmla="val 50000"/>
              <a:gd name="adj2" fmla="val 75000"/>
            </a:avLst>
          </a:prstGeom>
          <a:solidFill>
            <a:schemeClr val="bg2"/>
          </a:solidFill>
          <a:ln w="9525">
            <a:solidFill>
              <a:schemeClr val="tx1"/>
            </a:solidFill>
            <a:miter lim="800000"/>
            <a:headEnd/>
            <a:tailEnd/>
          </a:ln>
        </p:spPr>
        <p:txBody>
          <a:bodyPr wrap="none" anchor="ctr"/>
          <a:lstStyle/>
          <a:p>
            <a:endParaRPr lang="en-US"/>
          </a:p>
        </p:txBody>
      </p:sp>
      <p:sp>
        <p:nvSpPr>
          <p:cNvPr id="30726" name="Text Box 9"/>
          <p:cNvSpPr txBox="1">
            <a:spLocks noChangeArrowheads="1"/>
          </p:cNvSpPr>
          <p:nvPr/>
        </p:nvSpPr>
        <p:spPr bwMode="auto">
          <a:xfrm>
            <a:off x="1757771" y="2589213"/>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a:t>
            </a:r>
          </a:p>
        </p:txBody>
      </p:sp>
      <p:sp>
        <p:nvSpPr>
          <p:cNvPr id="30727" name="Text Box 10"/>
          <p:cNvSpPr txBox="1">
            <a:spLocks noChangeArrowheads="1"/>
          </p:cNvSpPr>
          <p:nvPr/>
        </p:nvSpPr>
        <p:spPr bwMode="auto">
          <a:xfrm>
            <a:off x="3205571" y="2589213"/>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2</a:t>
            </a:r>
            <a:r>
              <a:rPr lang="en-US">
                <a:latin typeface="Times New Roman" pitchFamily="18" charset="0"/>
                <a:cs typeface="Times New Roman" pitchFamily="18" charset="0"/>
              </a:rPr>
              <a:t>)</a:t>
            </a:r>
          </a:p>
        </p:txBody>
      </p:sp>
      <p:pic>
        <p:nvPicPr>
          <p:cNvPr id="6" name="Picture 5" descr="txp_fig.png"/>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bwMode="auto">
          <a:xfrm>
            <a:off x="3129371" y="1792287"/>
            <a:ext cx="1050925" cy="795700"/>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7" name="Picture 6" descr="txp_fig.png"/>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bwMode="auto">
          <a:xfrm>
            <a:off x="4577171" y="1792287"/>
            <a:ext cx="1230312" cy="79520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30730" name="Text Box 11"/>
          <p:cNvSpPr txBox="1">
            <a:spLocks noChangeArrowheads="1"/>
          </p:cNvSpPr>
          <p:nvPr/>
        </p:nvSpPr>
        <p:spPr bwMode="auto">
          <a:xfrm>
            <a:off x="4805771" y="2589213"/>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3</a:t>
            </a:r>
            <a:r>
              <a:rPr lang="en-US">
                <a:latin typeface="Times New Roman" pitchFamily="18" charset="0"/>
                <a:cs typeface="Times New Roman" pitchFamily="18" charset="0"/>
              </a:rPr>
              <a:t>)</a:t>
            </a:r>
          </a:p>
        </p:txBody>
      </p:sp>
      <p:sp>
        <p:nvSpPr>
          <p:cNvPr id="30731" name="Text Box 12"/>
          <p:cNvSpPr txBox="1">
            <a:spLocks noChangeArrowheads="1"/>
          </p:cNvSpPr>
          <p:nvPr/>
        </p:nvSpPr>
        <p:spPr bwMode="auto">
          <a:xfrm>
            <a:off x="8768171" y="2589213"/>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sym typeface="Symbol" pitchFamily="18" charset="2"/>
              </a:rPr>
              <a:t></a:t>
            </a:r>
            <a:r>
              <a:rPr lang="en-US">
                <a:latin typeface="Times New Roman" pitchFamily="18" charset="0"/>
                <a:cs typeface="Times New Roman" pitchFamily="18" charset="0"/>
              </a:rPr>
              <a:t>)</a:t>
            </a:r>
          </a:p>
        </p:txBody>
      </p:sp>
      <p:pic>
        <p:nvPicPr>
          <p:cNvPr id="8" name="Picture 7" descr="txp_fig.png"/>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bwMode="auto">
          <a:xfrm>
            <a:off x="6061232" y="1792287"/>
            <a:ext cx="1440365" cy="79520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30734" name="Text Box 11"/>
          <p:cNvSpPr txBox="1">
            <a:spLocks noChangeArrowheads="1"/>
          </p:cNvSpPr>
          <p:nvPr/>
        </p:nvSpPr>
        <p:spPr bwMode="auto">
          <a:xfrm>
            <a:off x="6405971" y="2586038"/>
            <a:ext cx="914400"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4</a:t>
            </a:r>
            <a:r>
              <a:rPr lang="en-US">
                <a:latin typeface="Times New Roman" pitchFamily="18" charset="0"/>
                <a:cs typeface="Times New Roman" pitchFamily="18" charset="0"/>
              </a:rPr>
              <a:t>)</a:t>
            </a:r>
          </a:p>
        </p:txBody>
      </p:sp>
      <p:pic>
        <p:nvPicPr>
          <p:cNvPr id="10" name="Picture 9" descr="txp_fig.png"/>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bwMode="auto">
          <a:xfrm>
            <a:off x="1681571" y="3736975"/>
            <a:ext cx="1050925" cy="795700"/>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1" name="Picture 10" descr="txp_fig.png"/>
          <p:cNvPicPr>
            <a:picLocks noChangeAspect="1"/>
          </p:cNvPicPr>
          <p:nvPr>
            <p:custDataLst>
              <p:tags r:id="rId7"/>
            </p:custDataLst>
          </p:nvPr>
        </p:nvPicPr>
        <p:blipFill>
          <a:blip r:embed="rId20" cstate="print">
            <a:extLst>
              <a:ext uri="{28A0092B-C50C-407E-A947-70E740481C1C}">
                <a14:useLocalDpi xmlns:a14="http://schemas.microsoft.com/office/drawing/2010/main" val="0"/>
              </a:ext>
            </a:extLst>
          </a:blip>
          <a:stretch>
            <a:fillRect/>
          </a:stretch>
        </p:blipFill>
        <p:spPr bwMode="auto">
          <a:xfrm>
            <a:off x="3129371" y="3733800"/>
            <a:ext cx="1050925" cy="795700"/>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2" name="Picture 11" descr="txp_fig.png"/>
          <p:cNvPicPr>
            <a:picLocks noChangeAspect="1"/>
          </p:cNvPicPr>
          <p:nvPr>
            <p:custDataLst>
              <p:tags r:id="rId8"/>
            </p:custDataLst>
          </p:nvPr>
        </p:nvPicPr>
        <p:blipFill>
          <a:blip r:embed="rId21" cstate="print">
            <a:extLst>
              <a:ext uri="{28A0092B-C50C-407E-A947-70E740481C1C}">
                <a14:useLocalDpi xmlns:a14="http://schemas.microsoft.com/office/drawing/2010/main" val="0"/>
              </a:ext>
            </a:extLst>
          </a:blip>
          <a:stretch>
            <a:fillRect/>
          </a:stretch>
        </p:blipFill>
        <p:spPr bwMode="auto">
          <a:xfrm>
            <a:off x="4577171" y="3733800"/>
            <a:ext cx="1230312" cy="79520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4" name="Picture 13" descr="txp_fig.png"/>
          <p:cNvPicPr>
            <a:picLocks noChangeAspect="1"/>
          </p:cNvPicPr>
          <p:nvPr>
            <p:custDataLst>
              <p:tags r:id="rId9"/>
            </p:custDataLst>
          </p:nvPr>
        </p:nvPicPr>
        <p:blipFill>
          <a:blip r:embed="rId15" cstate="print">
            <a:extLst>
              <a:ext uri="{28A0092B-C50C-407E-A947-70E740481C1C}">
                <a14:useLocalDpi xmlns:a14="http://schemas.microsoft.com/office/drawing/2010/main" val="0"/>
              </a:ext>
            </a:extLst>
          </a:blip>
          <a:stretch>
            <a:fillRect/>
          </a:stretch>
        </p:blipFill>
        <p:spPr bwMode="auto">
          <a:xfrm>
            <a:off x="8598716" y="3733800"/>
            <a:ext cx="1231084" cy="795701"/>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30739" name="AutoShape 8"/>
          <p:cNvSpPr>
            <a:spLocks noChangeArrowheads="1"/>
          </p:cNvSpPr>
          <p:nvPr/>
        </p:nvSpPr>
        <p:spPr bwMode="auto">
          <a:xfrm>
            <a:off x="7625171" y="3965575"/>
            <a:ext cx="914400" cy="304800"/>
          </a:xfrm>
          <a:prstGeom prst="rightArrow">
            <a:avLst>
              <a:gd name="adj1" fmla="val 50000"/>
              <a:gd name="adj2" fmla="val 75000"/>
            </a:avLst>
          </a:prstGeom>
          <a:solidFill>
            <a:schemeClr val="bg2"/>
          </a:solidFill>
          <a:ln w="9525">
            <a:solidFill>
              <a:schemeClr val="tx1"/>
            </a:solidFill>
            <a:miter lim="800000"/>
            <a:headEnd/>
            <a:tailEnd/>
          </a:ln>
        </p:spPr>
        <p:txBody>
          <a:bodyPr wrap="none" anchor="ctr"/>
          <a:lstStyle/>
          <a:p>
            <a:endParaRPr lang="en-US"/>
          </a:p>
        </p:txBody>
      </p:sp>
      <p:sp>
        <p:nvSpPr>
          <p:cNvPr id="30740" name="Text Box 9"/>
          <p:cNvSpPr txBox="1">
            <a:spLocks noChangeArrowheads="1"/>
          </p:cNvSpPr>
          <p:nvPr/>
        </p:nvSpPr>
        <p:spPr bwMode="auto">
          <a:xfrm>
            <a:off x="1757771" y="4422775"/>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a:t>
            </a:r>
          </a:p>
        </p:txBody>
      </p:sp>
      <p:sp>
        <p:nvSpPr>
          <p:cNvPr id="30741" name="Text Box 10"/>
          <p:cNvSpPr txBox="1">
            <a:spLocks noChangeArrowheads="1"/>
          </p:cNvSpPr>
          <p:nvPr/>
        </p:nvSpPr>
        <p:spPr bwMode="auto">
          <a:xfrm>
            <a:off x="3205571" y="4422775"/>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2</a:t>
            </a:r>
            <a:r>
              <a:rPr lang="en-US">
                <a:latin typeface="Times New Roman" pitchFamily="18" charset="0"/>
                <a:cs typeface="Times New Roman" pitchFamily="18" charset="0"/>
              </a:rPr>
              <a:t>)</a:t>
            </a:r>
          </a:p>
        </p:txBody>
      </p:sp>
      <p:sp>
        <p:nvSpPr>
          <p:cNvPr id="30742" name="Text Box 11"/>
          <p:cNvSpPr txBox="1">
            <a:spLocks noChangeArrowheads="1"/>
          </p:cNvSpPr>
          <p:nvPr/>
        </p:nvSpPr>
        <p:spPr bwMode="auto">
          <a:xfrm>
            <a:off x="4805771" y="4422775"/>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3</a:t>
            </a:r>
            <a:r>
              <a:rPr lang="en-US">
                <a:latin typeface="Times New Roman" pitchFamily="18" charset="0"/>
                <a:cs typeface="Times New Roman" pitchFamily="18" charset="0"/>
              </a:rPr>
              <a:t>)</a:t>
            </a:r>
          </a:p>
        </p:txBody>
      </p:sp>
      <p:sp>
        <p:nvSpPr>
          <p:cNvPr id="30743" name="Text Box 12"/>
          <p:cNvSpPr txBox="1">
            <a:spLocks noChangeArrowheads="1"/>
          </p:cNvSpPr>
          <p:nvPr/>
        </p:nvSpPr>
        <p:spPr bwMode="auto">
          <a:xfrm>
            <a:off x="8768171" y="4422775"/>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sym typeface="Symbol" pitchFamily="18" charset="2"/>
              </a:rPr>
              <a:t></a:t>
            </a:r>
            <a:r>
              <a:rPr lang="en-US">
                <a:latin typeface="Times New Roman" pitchFamily="18" charset="0"/>
                <a:cs typeface="Times New Roman" pitchFamily="18" charset="0"/>
              </a:rPr>
              <a:t>)</a:t>
            </a:r>
          </a:p>
        </p:txBody>
      </p:sp>
      <p:pic>
        <p:nvPicPr>
          <p:cNvPr id="13" name="Picture 12" descr="txp_fig.png"/>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bwMode="auto">
          <a:xfrm>
            <a:off x="6061232" y="3733800"/>
            <a:ext cx="1440365" cy="795202"/>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30745" name="Text Box 11"/>
          <p:cNvSpPr txBox="1">
            <a:spLocks noChangeArrowheads="1"/>
          </p:cNvSpPr>
          <p:nvPr/>
        </p:nvSpPr>
        <p:spPr bwMode="auto">
          <a:xfrm>
            <a:off x="6405971" y="4419600"/>
            <a:ext cx="9144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4</a:t>
            </a:r>
            <a:r>
              <a:rPr lang="en-US">
                <a:latin typeface="Times New Roman" pitchFamily="18" charset="0"/>
                <a:cs typeface="Times New Roman" pitchFamily="18" charset="0"/>
              </a:rPr>
              <a:t>)</a:t>
            </a:r>
          </a:p>
        </p:txBody>
      </p:sp>
      <p:pic>
        <p:nvPicPr>
          <p:cNvPr id="15" name="Picture 14" descr="txp_fig.png"/>
          <p:cNvPicPr>
            <a:picLocks noChangeAspect="1"/>
          </p:cNvPicPr>
          <p:nvPr>
            <p:custDataLst>
              <p:tags r:id="rId11"/>
            </p:custDataLst>
          </p:nvPr>
        </p:nvPicPr>
        <p:blipFill>
          <a:blip r:embed="rId23" cstate="print">
            <a:extLst>
              <a:ext uri="{28A0092B-C50C-407E-A947-70E740481C1C}">
                <a14:useLocalDpi xmlns:a14="http://schemas.microsoft.com/office/drawing/2010/main" val="0"/>
              </a:ext>
            </a:extLst>
          </a:blip>
          <a:stretch>
            <a:fillRect/>
          </a:stretch>
        </p:blipFill>
        <p:spPr bwMode="auto">
          <a:xfrm>
            <a:off x="1622652" y="5565775"/>
            <a:ext cx="1321163" cy="795700"/>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50" name="Picture 49" descr="txp_fig.png"/>
          <p:cNvPicPr>
            <a:picLocks noChangeAspect="1"/>
          </p:cNvPicPr>
          <p:nvPr>
            <p:custDataLst>
              <p:tags r:id="rId12"/>
            </p:custDataLst>
          </p:nvPr>
        </p:nvPicPr>
        <p:blipFill>
          <a:blip r:embed="rId15" cstate="print">
            <a:extLst>
              <a:ext uri="{28A0092B-C50C-407E-A947-70E740481C1C}">
                <a14:useLocalDpi xmlns:a14="http://schemas.microsoft.com/office/drawing/2010/main" val="0"/>
              </a:ext>
            </a:extLst>
          </a:blip>
          <a:stretch>
            <a:fillRect/>
          </a:stretch>
        </p:blipFill>
        <p:spPr bwMode="auto">
          <a:xfrm>
            <a:off x="8674916" y="5562600"/>
            <a:ext cx="1231084" cy="795701"/>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30748" name="Text Box 9"/>
          <p:cNvSpPr txBox="1">
            <a:spLocks noChangeArrowheads="1"/>
          </p:cNvSpPr>
          <p:nvPr/>
        </p:nvSpPr>
        <p:spPr bwMode="auto">
          <a:xfrm>
            <a:off x="1833971" y="6251575"/>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a:latin typeface="Times New Roman" pitchFamily="18" charset="0"/>
                <a:cs typeface="Times New Roman" pitchFamily="18" charset="0"/>
              </a:rPr>
              <a:t>P(</a:t>
            </a:r>
            <a:r>
              <a:rPr lang="en-US" i="1">
                <a:latin typeface="Times New Roman" pitchFamily="18" charset="0"/>
                <a:cs typeface="Times New Roman" pitchFamily="18" charset="0"/>
              </a:rPr>
              <a:t>X</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a:t>
            </a:r>
          </a:p>
        </p:txBody>
      </p:sp>
      <p:sp>
        <p:nvSpPr>
          <p:cNvPr id="30749" name="Text Box 12"/>
          <p:cNvSpPr txBox="1">
            <a:spLocks noChangeArrowheads="1"/>
          </p:cNvSpPr>
          <p:nvPr/>
        </p:nvSpPr>
        <p:spPr bwMode="auto">
          <a:xfrm>
            <a:off x="8844371" y="6251575"/>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dirty="0">
                <a:latin typeface="Times New Roman" pitchFamily="18" charset="0"/>
                <a:cs typeface="Times New Roman" pitchFamily="18" charset="0"/>
              </a:rPr>
              <a:t>P(</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rPr>
              <a:t>)</a:t>
            </a:r>
          </a:p>
        </p:txBody>
      </p:sp>
      <p:sp>
        <p:nvSpPr>
          <p:cNvPr id="30750" name="AutoShape 8"/>
          <p:cNvSpPr>
            <a:spLocks noChangeArrowheads="1"/>
          </p:cNvSpPr>
          <p:nvPr/>
        </p:nvSpPr>
        <p:spPr bwMode="auto">
          <a:xfrm>
            <a:off x="7625171" y="5794375"/>
            <a:ext cx="914400" cy="304800"/>
          </a:xfrm>
          <a:prstGeom prst="rightArrow">
            <a:avLst>
              <a:gd name="adj1" fmla="val 50000"/>
              <a:gd name="adj2" fmla="val 75000"/>
            </a:avLst>
          </a:prstGeom>
          <a:solidFill>
            <a:schemeClr val="bg2"/>
          </a:solidFill>
          <a:ln w="9525">
            <a:solidFill>
              <a:schemeClr val="tx1"/>
            </a:solidFill>
            <a:miter lim="800000"/>
            <a:headEnd/>
            <a:tailEnd/>
          </a:ln>
        </p:spPr>
        <p:txBody>
          <a:bodyPr wrap="none" anchor="ctr"/>
          <a:lstStyle/>
          <a:p>
            <a:endParaRPr lang="en-US"/>
          </a:p>
        </p:txBody>
      </p:sp>
      <p:sp>
        <p:nvSpPr>
          <p:cNvPr id="30751" name="TextBox 15"/>
          <p:cNvSpPr txBox="1">
            <a:spLocks noChangeArrowheads="1"/>
          </p:cNvSpPr>
          <p:nvPr/>
        </p:nvSpPr>
        <p:spPr bwMode="auto">
          <a:xfrm>
            <a:off x="4119971" y="5870575"/>
            <a:ext cx="4159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t>…</a:t>
            </a:r>
          </a:p>
        </p:txBody>
      </p:sp>
      <p:sp>
        <p:nvSpPr>
          <p:cNvPr id="2" name="TextBox 1"/>
          <p:cNvSpPr txBox="1"/>
          <p:nvPr/>
        </p:nvSpPr>
        <p:spPr>
          <a:xfrm>
            <a:off x="10337800" y="6477000"/>
            <a:ext cx="1942396" cy="369332"/>
          </a:xfrm>
          <a:prstGeom prst="rect">
            <a:avLst/>
          </a:prstGeom>
          <a:noFill/>
        </p:spPr>
        <p:txBody>
          <a:bodyPr wrap="none" rtlCol="0">
            <a:spAutoFit/>
          </a:bodyPr>
          <a:lstStyle/>
          <a:p>
            <a:r>
              <a:rPr lang="en-US" dirty="0">
                <a:solidFill>
                  <a:srgbClr val="FF0000"/>
                </a:solidFill>
                <a:latin typeface="Calibri"/>
                <a:cs typeface="Calibri"/>
              </a:rPr>
              <a:t>[Demo: L13D1,2,3]</a:t>
            </a:r>
          </a:p>
        </p:txBody>
      </p:sp>
      <p:sp>
        <p:nvSpPr>
          <p:cNvPr id="3" name="Date Placeholder 2"/>
          <p:cNvSpPr>
            <a:spLocks noGrp="1"/>
          </p:cNvSpPr>
          <p:nvPr>
            <p:ph type="dt" sz="half" idx="10"/>
          </p:nvPr>
        </p:nvSpPr>
        <p:spPr/>
        <p:txBody>
          <a:bodyPr/>
          <a:lstStyle/>
          <a:p>
            <a:pPr>
              <a:defRPr/>
            </a:pPr>
            <a:fld id="{F3E5D5C2-DC52-4322-9F3C-9AF1560A4B7D}" type="datetime8">
              <a:rPr lang="en-US" smtClean="0"/>
              <a:t>1/3/2021 3:48 PM</a:t>
            </a:fld>
            <a:endParaRPr lang="en-US"/>
          </a:p>
        </p:txBody>
      </p:sp>
      <p:sp>
        <p:nvSpPr>
          <p:cNvPr id="4" name="Slide Number Placeholder 3"/>
          <p:cNvSpPr>
            <a:spLocks noGrp="1"/>
          </p:cNvSpPr>
          <p:nvPr>
            <p:ph type="sldNum" sz="quarter" idx="12"/>
          </p:nvPr>
        </p:nvSpPr>
        <p:spPr/>
        <p:txBody>
          <a:bodyPr/>
          <a:lstStyle/>
          <a:p>
            <a:pPr>
              <a:defRPr/>
            </a:pPr>
            <a:fld id="{54CD2F88-8A41-4E7F-9278-91FE67E35F94}" type="slidenum">
              <a:rPr lang="en-US" smtClean="0"/>
              <a:pPr>
                <a:defRPr/>
              </a:pPr>
              <a:t>17</a:t>
            </a:fld>
            <a:endParaRPr lang="en-US"/>
          </a:p>
        </p:txBody>
      </p:sp>
    </p:spTree>
    <p:extLst>
      <p:ext uri="{BB962C8B-B14F-4D97-AF65-F5344CB8AC3E}">
        <p14:creationId xmlns:p14="http://schemas.microsoft.com/office/powerpoint/2010/main" val="381741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7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7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7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7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7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7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74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0722">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7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075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075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0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nimBg="1"/>
      <p:bldP spid="30727" grpId="0"/>
      <p:bldP spid="30730" grpId="0"/>
      <p:bldP spid="30731" grpId="0"/>
      <p:bldP spid="30734" grpId="0"/>
      <p:bldP spid="30739" grpId="0" animBg="1"/>
      <p:bldP spid="30740" grpId="0"/>
      <p:bldP spid="30741" grpId="0"/>
      <p:bldP spid="30742" grpId="0"/>
      <p:bldP spid="30743" grpId="0"/>
      <p:bldP spid="30745" grpId="0"/>
      <p:bldP spid="30748" grpId="0"/>
      <p:bldP spid="30749" grpId="0"/>
      <p:bldP spid="30750" grpId="0" animBg="1"/>
      <p:bldP spid="3075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5867400" y="1600201"/>
            <a:ext cx="6019800" cy="25146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90000"/>
              </a:lnSpc>
            </a:pPr>
            <a:r>
              <a:rPr lang="en-US" sz="2800" dirty="0">
                <a:ea typeface="ＭＳ Ｐゴシック" pitchFamily="34" charset="-128"/>
              </a:rPr>
              <a:t>Stationary distribution:</a:t>
            </a:r>
          </a:p>
          <a:p>
            <a:pPr lvl="1">
              <a:lnSpc>
                <a:spcPct val="90000"/>
              </a:lnSpc>
            </a:pPr>
            <a:r>
              <a:rPr lang="en-US" sz="2400" dirty="0">
                <a:ea typeface="ＭＳ Ｐゴシック" pitchFamily="34" charset="-128"/>
              </a:rPr>
              <a:t>The distribution we end up with is called the </a:t>
            </a:r>
            <a:r>
              <a:rPr lang="en-US" sz="2400" dirty="0">
                <a:solidFill>
                  <a:srgbClr val="CC0000"/>
                </a:solidFill>
                <a:ea typeface="ＭＳ Ｐゴシック" pitchFamily="34" charset="-128"/>
              </a:rPr>
              <a:t>stationary distribution </a:t>
            </a:r>
            <a:r>
              <a:rPr lang="en-US" sz="2400" dirty="0">
                <a:solidFill>
                  <a:srgbClr val="CC0000"/>
                </a:solidFill>
              </a:rPr>
              <a:t>  </a:t>
            </a:r>
            <a:r>
              <a:rPr lang="en-US" sz="2400" baseline="-25000" dirty="0">
                <a:solidFill>
                  <a:srgbClr val="CC0000"/>
                </a:solidFill>
                <a:latin typeface="cmsy10" pitchFamily="34" charset="0"/>
                <a:ea typeface="ＭＳ Ｐゴシック" pitchFamily="34" charset="-128"/>
              </a:rPr>
              <a:t>        </a:t>
            </a:r>
            <a:r>
              <a:rPr lang="en-US" sz="2400" dirty="0">
                <a:ea typeface="ＭＳ Ｐゴシック" pitchFamily="34" charset="-128"/>
              </a:rPr>
              <a:t>of the chain</a:t>
            </a:r>
          </a:p>
          <a:p>
            <a:pPr lvl="1">
              <a:lnSpc>
                <a:spcPct val="90000"/>
              </a:lnSpc>
            </a:pPr>
            <a:r>
              <a:rPr lang="en-US" sz="2400" dirty="0">
                <a:ea typeface="ＭＳ Ｐゴシック" pitchFamily="34" charset="-128"/>
              </a:rPr>
              <a:t>It satisfies</a:t>
            </a:r>
          </a:p>
          <a:p>
            <a:pPr lvl="3">
              <a:lnSpc>
                <a:spcPct val="90000"/>
              </a:lnSpc>
            </a:pPr>
            <a:endParaRPr lang="en-US" sz="1600" dirty="0">
              <a:ea typeface="ＭＳ Ｐゴシック" pitchFamily="34" charset="-128"/>
            </a:endParaRPr>
          </a:p>
          <a:p>
            <a:pPr>
              <a:lnSpc>
                <a:spcPct val="90000"/>
              </a:lnSpc>
            </a:pPr>
            <a:endParaRPr lang="en-US" sz="2800" dirty="0">
              <a:ea typeface="ＭＳ Ｐゴシック" pitchFamily="34" charset="-128"/>
            </a:endParaRPr>
          </a:p>
          <a:p>
            <a:pPr>
              <a:lnSpc>
                <a:spcPct val="90000"/>
              </a:lnSpc>
            </a:pPr>
            <a:endParaRPr lang="en-US" sz="28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025798"/>
            <a:ext cx="10971607" cy="2273503"/>
          </a:xfrm>
          <a:prstGeom prst="rect">
            <a:avLst/>
          </a:prstGeom>
        </p:spPr>
      </p:pic>
      <p:sp>
        <p:nvSpPr>
          <p:cNvPr id="31745" name="Rectangle 2"/>
          <p:cNvSpPr>
            <a:spLocks noGrp="1" noChangeArrowheads="1"/>
          </p:cNvSpPr>
          <p:nvPr>
            <p:ph type="title"/>
          </p:nvPr>
        </p:nvSpPr>
        <p:spPr/>
        <p:txBody>
          <a:bodyPr/>
          <a:lstStyle/>
          <a:p>
            <a:r>
              <a:rPr lang="en-US">
                <a:ea typeface="ＭＳ Ｐゴシック" pitchFamily="34" charset="-128"/>
              </a:rPr>
              <a:t>Stationary Distributions</a:t>
            </a:r>
          </a:p>
        </p:txBody>
      </p:sp>
      <p:sp>
        <p:nvSpPr>
          <p:cNvPr id="31746" name="Rectangle 3"/>
          <p:cNvSpPr>
            <a:spLocks noGrp="1" noChangeArrowheads="1"/>
          </p:cNvSpPr>
          <p:nvPr>
            <p:ph idx="1"/>
          </p:nvPr>
        </p:nvSpPr>
        <p:spPr>
          <a:xfrm>
            <a:off x="228600" y="1600201"/>
            <a:ext cx="5715000" cy="2362200"/>
          </a:xfrm>
        </p:spPr>
        <p:txBody>
          <a:bodyPr/>
          <a:lstStyle/>
          <a:p>
            <a:pPr>
              <a:lnSpc>
                <a:spcPct val="90000"/>
              </a:lnSpc>
            </a:pPr>
            <a:r>
              <a:rPr lang="en-US" sz="2800" dirty="0">
                <a:ea typeface="ＭＳ Ｐゴシック" pitchFamily="34" charset="-128"/>
              </a:rPr>
              <a:t>For most chains:</a:t>
            </a:r>
          </a:p>
          <a:p>
            <a:pPr lvl="1">
              <a:lnSpc>
                <a:spcPct val="90000"/>
              </a:lnSpc>
            </a:pPr>
            <a:r>
              <a:rPr lang="en-US" sz="2400" dirty="0">
                <a:ea typeface="ＭＳ Ｐゴシック" pitchFamily="34" charset="-128"/>
              </a:rPr>
              <a:t>Influence of the initial distribution gets less and less over time.</a:t>
            </a:r>
          </a:p>
          <a:p>
            <a:pPr lvl="1">
              <a:lnSpc>
                <a:spcPct val="90000"/>
              </a:lnSpc>
            </a:pPr>
            <a:r>
              <a:rPr lang="en-US" sz="2400" dirty="0">
                <a:ea typeface="ＭＳ Ｐゴシック" pitchFamily="34" charset="-128"/>
              </a:rPr>
              <a:t>The distribution we end up in is independent of the initial distribution</a:t>
            </a:r>
          </a:p>
          <a:p>
            <a:pPr lvl="3">
              <a:lnSpc>
                <a:spcPct val="90000"/>
              </a:lnSpc>
            </a:pPr>
            <a:endParaRPr lang="en-US" sz="1600" dirty="0">
              <a:ea typeface="ＭＳ Ｐゴシック" pitchFamily="34" charset="-128"/>
            </a:endParaRPr>
          </a:p>
          <a:p>
            <a:pPr>
              <a:lnSpc>
                <a:spcPct val="90000"/>
              </a:lnSpc>
            </a:pPr>
            <a:endParaRPr lang="en-US" sz="2800" dirty="0">
              <a:ea typeface="ＭＳ Ｐゴシック" pitchFamily="34" charset="-128"/>
            </a:endParaRPr>
          </a:p>
          <a:p>
            <a:pPr>
              <a:lnSpc>
                <a:spcPct val="90000"/>
              </a:lnSpc>
            </a:pPr>
            <a:endParaRPr lang="en-US" sz="2800" dirty="0">
              <a:ea typeface="ＭＳ Ｐゴシック" pitchFamily="34" charset="-128"/>
            </a:endParaRPr>
          </a:p>
          <a:p>
            <a:pPr lvl="1">
              <a:lnSpc>
                <a:spcPct val="90000"/>
              </a:lnSpc>
            </a:pPr>
            <a:endParaRPr lang="en-US" sz="2400" dirty="0">
              <a:ea typeface="ＭＳ Ｐゴシック" pitchFamily="34" charset="-128"/>
            </a:endParaRPr>
          </a:p>
          <a:p>
            <a:pPr lvl="1">
              <a:lnSpc>
                <a:spcPct val="90000"/>
              </a:lnSpc>
            </a:pPr>
            <a:endParaRPr lang="en-US" sz="2400" dirty="0">
              <a:ea typeface="ＭＳ Ｐゴシック" pitchFamily="34" charset="-128"/>
            </a:endParaRPr>
          </a:p>
        </p:txBody>
      </p:sp>
      <p:pic>
        <p:nvPicPr>
          <p:cNvPr id="3" name="Picture 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3657600"/>
            <a:ext cx="5019304" cy="609600"/>
          </a:xfrm>
          <a:prstGeom prst="rect">
            <a:avLst/>
          </a:prstGeom>
        </p:spPr>
      </p:pic>
      <p:pic>
        <p:nvPicPr>
          <p:cNvPr id="4" name="Picture 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3000" y="2476500"/>
            <a:ext cx="451669" cy="285750"/>
          </a:xfrm>
          <a:prstGeom prst="rect">
            <a:avLst/>
          </a:prstGeom>
        </p:spPr>
      </p:pic>
      <p:sp>
        <p:nvSpPr>
          <p:cNvPr id="5" name="Date Placeholder 4"/>
          <p:cNvSpPr>
            <a:spLocks noGrp="1"/>
          </p:cNvSpPr>
          <p:nvPr>
            <p:ph type="dt" sz="half" idx="10"/>
          </p:nvPr>
        </p:nvSpPr>
        <p:spPr/>
        <p:txBody>
          <a:bodyPr/>
          <a:lstStyle/>
          <a:p>
            <a:pPr>
              <a:defRPr/>
            </a:pPr>
            <a:fld id="{A0881469-4C70-4D1F-A36E-65098F302507}" type="datetime8">
              <a:rPr lang="en-US" smtClean="0"/>
              <a:t>1/3/2021 3:48 PM</a:t>
            </a:fld>
            <a:endParaRPr lang="en-US"/>
          </a:p>
        </p:txBody>
      </p:sp>
      <p:sp>
        <p:nvSpPr>
          <p:cNvPr id="7" name="Slide Number Placeholder 6"/>
          <p:cNvSpPr>
            <a:spLocks noGrp="1"/>
          </p:cNvSpPr>
          <p:nvPr>
            <p:ph type="sldNum" sz="quarter" idx="12"/>
          </p:nvPr>
        </p:nvSpPr>
        <p:spPr/>
        <p:txBody>
          <a:bodyPr/>
          <a:lstStyle/>
          <a:p>
            <a:pPr>
              <a:defRPr/>
            </a:pPr>
            <a:fld id="{54CD2F88-8A41-4E7F-9278-91FE67E35F94}" type="slidenum">
              <a:rPr lang="en-US" smtClean="0"/>
              <a:pPr>
                <a:defRPr/>
              </a:pPr>
              <a:t>18</a:t>
            </a:fld>
            <a:endParaRPr lang="en-US"/>
          </a:p>
        </p:txBody>
      </p:sp>
    </p:spTree>
    <p:extLst>
      <p:ext uri="{BB962C8B-B14F-4D97-AF65-F5344CB8AC3E}">
        <p14:creationId xmlns:p14="http://schemas.microsoft.com/office/powerpoint/2010/main" val="32535392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dirty="0">
                <a:ea typeface="ＭＳ Ｐゴシック" pitchFamily="34" charset="-128"/>
              </a:rPr>
              <a:t>Example: Stationary Distributions</a:t>
            </a:r>
          </a:p>
        </p:txBody>
      </p:sp>
      <p:sp>
        <p:nvSpPr>
          <p:cNvPr id="29698" name="Rectangle 3"/>
          <p:cNvSpPr>
            <a:spLocks noGrp="1" noChangeArrowheads="1"/>
          </p:cNvSpPr>
          <p:nvPr>
            <p:ph idx="1"/>
          </p:nvPr>
        </p:nvSpPr>
        <p:spPr>
          <a:xfrm>
            <a:off x="457200" y="1371600"/>
            <a:ext cx="8458200" cy="4754563"/>
          </a:xfrm>
        </p:spPr>
        <p:txBody>
          <a:bodyPr/>
          <a:lstStyle/>
          <a:p>
            <a:r>
              <a:rPr lang="en-US" sz="2800" dirty="0">
                <a:ea typeface="ＭＳ Ｐゴシック" pitchFamily="34" charset="-128"/>
              </a:rPr>
              <a:t>Question: What’</a:t>
            </a:r>
            <a:r>
              <a:rPr lang="en-US" altLang="ja-JP" sz="2800" dirty="0">
                <a:ea typeface="ＭＳ Ｐゴシック" pitchFamily="34" charset="-128"/>
              </a:rPr>
              <a:t>s P(X) at time t = infinity?</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727" y="1347518"/>
            <a:ext cx="3156713" cy="1932561"/>
          </a:xfrm>
          <a:prstGeom prst="rect">
            <a:avLst/>
          </a:prstGeom>
        </p:spPr>
      </p:pic>
      <p:sp>
        <p:nvSpPr>
          <p:cNvPr id="29" name="Oval 4"/>
          <p:cNvSpPr>
            <a:spLocks noChangeArrowheads="1"/>
          </p:cNvSpPr>
          <p:nvPr/>
        </p:nvSpPr>
        <p:spPr bwMode="auto">
          <a:xfrm>
            <a:off x="5562600" y="2057400"/>
            <a:ext cx="533400" cy="533400"/>
          </a:xfrm>
          <a:prstGeom prst="ellipse">
            <a:avLst/>
          </a:prstGeom>
          <a:solidFill>
            <a:schemeClr val="bg1"/>
          </a:solidFill>
          <a:ln w="28575">
            <a:solidFill>
              <a:schemeClr val="bg1"/>
            </a:solidFill>
            <a:round/>
            <a:headEnd/>
            <a:tailEnd/>
          </a:ln>
        </p:spPr>
        <p:txBody>
          <a:bodyPr wrap="none" anchor="ctr"/>
          <a:lstStyle/>
          <a:p>
            <a:pPr algn="ctr"/>
            <a:endParaRPr lang="en-US" sz="2400" baseline="-25000">
              <a:latin typeface="Times New Roman" pitchFamily="18" charset="0"/>
              <a:cs typeface="Times New Roman" pitchFamily="18" charset="0"/>
            </a:endParaRPr>
          </a:p>
        </p:txBody>
      </p:sp>
      <p:sp>
        <p:nvSpPr>
          <p:cNvPr id="30" name="Oval 5"/>
          <p:cNvSpPr>
            <a:spLocks noChangeArrowheads="1"/>
          </p:cNvSpPr>
          <p:nvPr/>
        </p:nvSpPr>
        <p:spPr bwMode="auto">
          <a:xfrm>
            <a:off x="2362200" y="2057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2</a:t>
            </a:r>
          </a:p>
        </p:txBody>
      </p:sp>
      <p:cxnSp>
        <p:nvCxnSpPr>
          <p:cNvPr id="31" name="AutoShape 6"/>
          <p:cNvCxnSpPr>
            <a:cxnSpLocks noChangeShapeType="1"/>
            <a:stCxn id="32" idx="6"/>
            <a:endCxn id="30" idx="2"/>
          </p:cNvCxnSpPr>
          <p:nvPr/>
        </p:nvCxnSpPr>
        <p:spPr bwMode="auto">
          <a:xfrm>
            <a:off x="1995488" y="23241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2" name="Oval 7"/>
          <p:cNvSpPr>
            <a:spLocks noChangeArrowheads="1"/>
          </p:cNvSpPr>
          <p:nvPr/>
        </p:nvSpPr>
        <p:spPr bwMode="auto">
          <a:xfrm>
            <a:off x="1447800" y="2057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1</a:t>
            </a:r>
          </a:p>
        </p:txBody>
      </p:sp>
      <p:sp>
        <p:nvSpPr>
          <p:cNvPr id="33" name="Oval 8"/>
          <p:cNvSpPr>
            <a:spLocks noChangeArrowheads="1"/>
          </p:cNvSpPr>
          <p:nvPr/>
        </p:nvSpPr>
        <p:spPr bwMode="auto">
          <a:xfrm>
            <a:off x="3276600" y="2057400"/>
            <a:ext cx="533400" cy="533400"/>
          </a:xfrm>
          <a:prstGeom prst="ellipse">
            <a:avLst/>
          </a:prstGeom>
          <a:noFill/>
          <a:ln w="28575">
            <a:solidFill>
              <a:schemeClr val="tx1"/>
            </a:solidFill>
            <a:round/>
            <a:headEnd/>
            <a:tailEnd/>
          </a:ln>
        </p:spPr>
        <p:txBody>
          <a:bodyPr wrap="none" anchor="ctr"/>
          <a:lstStyle/>
          <a:p>
            <a:pPr algn="ct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3</a:t>
            </a:r>
          </a:p>
        </p:txBody>
      </p:sp>
      <p:cxnSp>
        <p:nvCxnSpPr>
          <p:cNvPr id="34" name="AutoShape 9"/>
          <p:cNvCxnSpPr>
            <a:cxnSpLocks noChangeShapeType="1"/>
            <a:stCxn id="33" idx="6"/>
            <a:endCxn id="36" idx="2"/>
          </p:cNvCxnSpPr>
          <p:nvPr/>
        </p:nvCxnSpPr>
        <p:spPr bwMode="auto">
          <a:xfrm>
            <a:off x="3824288" y="23241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35" name="AutoShape 10"/>
          <p:cNvCxnSpPr>
            <a:cxnSpLocks noChangeShapeType="1"/>
            <a:stCxn id="30" idx="6"/>
            <a:endCxn id="33" idx="2"/>
          </p:cNvCxnSpPr>
          <p:nvPr/>
        </p:nvCxnSpPr>
        <p:spPr bwMode="auto">
          <a:xfrm>
            <a:off x="2909888" y="23241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6" name="Oval 11"/>
          <p:cNvSpPr>
            <a:spLocks noChangeArrowheads="1"/>
          </p:cNvSpPr>
          <p:nvPr/>
        </p:nvSpPr>
        <p:spPr bwMode="auto">
          <a:xfrm>
            <a:off x="4191000" y="2057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dirty="0">
                <a:latin typeface="Times New Roman" pitchFamily="18" charset="0"/>
                <a:cs typeface="Times New Roman" pitchFamily="18" charset="0"/>
              </a:rPr>
              <a:t>X</a:t>
            </a:r>
            <a:r>
              <a:rPr lang="en-US" sz="2400" baseline="-25000" dirty="0">
                <a:latin typeface="Times New Roman" pitchFamily="18" charset="0"/>
                <a:cs typeface="Times New Roman" pitchFamily="18" charset="0"/>
              </a:rPr>
              <a:t>4</a:t>
            </a:r>
          </a:p>
        </p:txBody>
      </p:sp>
      <p:cxnSp>
        <p:nvCxnSpPr>
          <p:cNvPr id="37" name="AutoShape 12"/>
          <p:cNvCxnSpPr>
            <a:cxnSpLocks noChangeShapeType="1"/>
            <a:stCxn id="36" idx="6"/>
            <a:endCxn id="29" idx="2"/>
          </p:cNvCxnSpPr>
          <p:nvPr/>
        </p:nvCxnSpPr>
        <p:spPr bwMode="auto">
          <a:xfrm>
            <a:off x="4738688" y="2324100"/>
            <a:ext cx="809625" cy="0"/>
          </a:xfrm>
          <a:prstGeom prst="straightConnector1">
            <a:avLst/>
          </a:prstGeom>
          <a:noFill/>
          <a:ln w="28575">
            <a:solidFill>
              <a:schemeClr val="tx1"/>
            </a:solidFill>
            <a:prstDash val="dash"/>
            <a:round/>
            <a:headEnd/>
            <a:tailEnd type="triangle" w="lg" len="lg"/>
          </a:ln>
          <a:extLst>
            <a:ext uri="{909E8E84-426E-40dd-AFC4-6F175D3DCCD1}">
              <a14:hiddenFill xmlns="" xmlns:a14="http://schemas.microsoft.com/office/drawing/2010/main">
                <a:noFill/>
              </a14:hiddenFill>
            </a:ext>
          </a:extLst>
        </p:spPr>
      </p:cxnSp>
      <p:graphicFrame>
        <p:nvGraphicFramePr>
          <p:cNvPr id="18" name="Table 17"/>
          <p:cNvGraphicFramePr>
            <a:graphicFrameLocks noGrp="1"/>
          </p:cNvGraphicFramePr>
          <p:nvPr>
            <p:extLst>
              <p:ext uri="{D42A27DB-BD31-4B8C-83A1-F6EECF244321}">
                <p14:modId xmlns:p14="http://schemas.microsoft.com/office/powerpoint/2010/main" val="1915643368"/>
              </p:ext>
            </p:extLst>
          </p:nvPr>
        </p:nvGraphicFramePr>
        <p:xfrm>
          <a:off x="7176120" y="3482366"/>
          <a:ext cx="2220913" cy="1844675"/>
        </p:xfrm>
        <a:graphic>
          <a:graphicData uri="http://schemas.openxmlformats.org/drawingml/2006/table">
            <a:tbl>
              <a:tblPr firstRow="1" bandRow="1">
                <a:tableStyleId>{10A1B5D5-9B99-4C35-A422-299274C87663}</a:tableStyleId>
              </a:tblPr>
              <a:tblGrid>
                <a:gridCol w="563878">
                  <a:extLst>
                    <a:ext uri="{9D8B030D-6E8A-4147-A177-3AD203B41FA5}">
                      <a16:colId xmlns:a16="http://schemas.microsoft.com/office/drawing/2014/main" val="20000"/>
                    </a:ext>
                  </a:extLst>
                </a:gridCol>
                <a:gridCol w="563878">
                  <a:extLst>
                    <a:ext uri="{9D8B030D-6E8A-4147-A177-3AD203B41FA5}">
                      <a16:colId xmlns:a16="http://schemas.microsoft.com/office/drawing/2014/main" val="20001"/>
                    </a:ext>
                  </a:extLst>
                </a:gridCol>
                <a:gridCol w="1093157">
                  <a:extLst>
                    <a:ext uri="{9D8B030D-6E8A-4147-A177-3AD203B41FA5}">
                      <a16:colId xmlns:a16="http://schemas.microsoft.com/office/drawing/2014/main" val="20002"/>
                    </a:ext>
                  </a:extLst>
                </a:gridCol>
              </a:tblGrid>
              <a:tr h="381131">
                <a:tc>
                  <a:txBody>
                    <a:bodyPr/>
                    <a:lstStyle/>
                    <a:p>
                      <a:pPr algn="ctr"/>
                      <a:r>
                        <a:rPr lang="en-US" sz="1800" b="1" i="0" u="none" baseline="0" dirty="0">
                          <a:solidFill>
                            <a:schemeClr val="tx1"/>
                          </a:solidFill>
                          <a:latin typeface="Calibri"/>
                          <a:cs typeface="Calibri"/>
                        </a:rPr>
                        <a:t>X</a:t>
                      </a:r>
                      <a:r>
                        <a:rPr lang="en-US" sz="1800" b="1" i="0" u="none" baseline="-25000" dirty="0">
                          <a:solidFill>
                            <a:schemeClr val="tx1"/>
                          </a:solidFill>
                          <a:latin typeface="Calibri"/>
                          <a:cs typeface="Calibri"/>
                        </a:rPr>
                        <a:t>t</a:t>
                      </a:r>
                      <a:r>
                        <a:rPr lang="en-US" sz="1800" b="1" baseline="-25000" dirty="0">
                          <a:solidFill>
                            <a:schemeClr val="tx1"/>
                          </a:solidFill>
                          <a:latin typeface="Calibri"/>
                          <a:cs typeface="Calibri"/>
                        </a:rPr>
                        <a:t>-1</a:t>
                      </a: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1" i="0" u="none" baseline="0" dirty="0" err="1">
                          <a:solidFill>
                            <a:schemeClr val="tx1"/>
                          </a:solidFill>
                          <a:latin typeface="Calibri"/>
                          <a:cs typeface="Calibri"/>
                        </a:rPr>
                        <a:t>X</a:t>
                      </a:r>
                      <a:r>
                        <a:rPr lang="en-US" sz="1800" b="1" i="0" u="none" baseline="-25000" dirty="0" err="1">
                          <a:solidFill>
                            <a:schemeClr val="tx1"/>
                          </a:solidFill>
                          <a:latin typeface="Calibri"/>
                          <a:cs typeface="Calibri"/>
                        </a:rPr>
                        <a:t>t</a:t>
                      </a:r>
                      <a:endParaRPr lang="en-US" sz="1800" b="1" i="0" u="none" baseline="-25000" dirty="0">
                        <a:solidFill>
                          <a:schemeClr val="tx1"/>
                        </a:solidFill>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1" dirty="0">
                          <a:solidFill>
                            <a:schemeClr val="tx1"/>
                          </a:solidFill>
                          <a:latin typeface="Calibri"/>
                          <a:cs typeface="Calibri"/>
                        </a:rPr>
                        <a:t>P(</a:t>
                      </a:r>
                      <a:r>
                        <a:rPr lang="en-US" sz="1800" b="1" i="0" u="none" baseline="0" dirty="0">
                          <a:solidFill>
                            <a:schemeClr val="tx1"/>
                          </a:solidFill>
                          <a:latin typeface="Calibri"/>
                          <a:cs typeface="Calibri"/>
                        </a:rPr>
                        <a:t>X</a:t>
                      </a:r>
                      <a:r>
                        <a:rPr lang="en-US" sz="1800" b="1" i="0" u="none" baseline="-25000" dirty="0">
                          <a:solidFill>
                            <a:schemeClr val="tx1"/>
                          </a:solidFill>
                          <a:latin typeface="Calibri"/>
                          <a:cs typeface="Calibri"/>
                        </a:rPr>
                        <a:t>t</a:t>
                      </a:r>
                      <a:r>
                        <a:rPr lang="en-US" sz="1800" b="1" dirty="0">
                          <a:solidFill>
                            <a:schemeClr val="tx1"/>
                          </a:solidFill>
                          <a:latin typeface="Calibri"/>
                          <a:cs typeface="Calibri"/>
                        </a:rPr>
                        <a:t>|</a:t>
                      </a:r>
                      <a:r>
                        <a:rPr lang="en-US" sz="1800" b="1" i="0" u="none" baseline="0" dirty="0">
                          <a:solidFill>
                            <a:schemeClr val="tx1"/>
                          </a:solidFill>
                          <a:latin typeface="Calibri"/>
                          <a:cs typeface="Calibri"/>
                        </a:rPr>
                        <a:t>X</a:t>
                      </a:r>
                      <a:r>
                        <a:rPr lang="en-US" sz="1800" b="1" i="0" u="none" baseline="-25000" dirty="0">
                          <a:solidFill>
                            <a:schemeClr val="tx1"/>
                          </a:solidFill>
                          <a:latin typeface="Calibri"/>
                          <a:cs typeface="Calibri"/>
                        </a:rPr>
                        <a:t>t</a:t>
                      </a:r>
                      <a:r>
                        <a:rPr lang="en-US" sz="1800" b="1" baseline="-25000" dirty="0">
                          <a:solidFill>
                            <a:schemeClr val="tx1"/>
                          </a:solidFill>
                          <a:latin typeface="Calibri"/>
                          <a:cs typeface="Calibri"/>
                        </a:rPr>
                        <a:t>-1</a:t>
                      </a:r>
                      <a:r>
                        <a:rPr lang="en-US" sz="1800" b="1" dirty="0">
                          <a:solidFill>
                            <a:schemeClr val="tx1"/>
                          </a:solidFill>
                          <a:latin typeface="Calibri"/>
                          <a:cs typeface="Calibri"/>
                        </a:rPr>
                        <a:t>)</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sz="1800" b="0" dirty="0">
                          <a:latin typeface="Calibri"/>
                          <a:cs typeface="Calibri"/>
                        </a:rPr>
                        <a:t>sun</a:t>
                      </a: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sun</a:t>
                      </a: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0.9</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sun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0.1</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sun</a:t>
                      </a: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0.3</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rain</a:t>
                      </a:r>
                      <a:endParaRPr lang="en-US" sz="1800" b="0" dirty="0">
                        <a:latin typeface="Calibri"/>
                        <a:cs typeface="Calibri"/>
                      </a:endParaRPr>
                    </a:p>
                  </a:txBody>
                  <a:tcPr marL="91410" marR="91410"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latin typeface="Calibri"/>
                          <a:cs typeface="Calibri"/>
                        </a:rPr>
                        <a:t>0.7</a:t>
                      </a:r>
                    </a:p>
                  </a:txBody>
                  <a:tcPr marL="91410" marR="91410"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2971800"/>
            <a:ext cx="6646912" cy="685800"/>
          </a:xfrm>
          <a:prstGeom prst="rect">
            <a:avLst/>
          </a:prstGeom>
        </p:spPr>
      </p:pic>
      <p:pic>
        <p:nvPicPr>
          <p:cNvPr id="6" name="Picture 5"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3962400"/>
            <a:ext cx="4800600" cy="702338"/>
          </a:xfrm>
          <a:prstGeom prst="rect">
            <a:avLst/>
          </a:prstGeom>
        </p:spPr>
      </p:pic>
      <p:pic>
        <p:nvPicPr>
          <p:cNvPr id="8" name="Picture 7"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4876800"/>
            <a:ext cx="2971800" cy="695202"/>
          </a:xfrm>
          <a:prstGeom prst="rect">
            <a:avLst/>
          </a:prstGeom>
        </p:spPr>
      </p:pic>
      <p:pic>
        <p:nvPicPr>
          <p:cNvPr id="9" name="Picture 8"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9200" y="6019800"/>
            <a:ext cx="3270417" cy="304800"/>
          </a:xfrm>
          <a:prstGeom prst="rect">
            <a:avLst/>
          </a:prstGeom>
        </p:spPr>
      </p:pic>
      <p:pic>
        <p:nvPicPr>
          <p:cNvPr id="11" name="Picture 10"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18250" y="5486400"/>
            <a:ext cx="2216150" cy="803465"/>
          </a:xfrm>
          <a:prstGeom prst="rect">
            <a:avLst/>
          </a:prstGeom>
        </p:spPr>
      </p:pic>
      <p:sp>
        <p:nvSpPr>
          <p:cNvPr id="12" name="Right Arrow 11"/>
          <p:cNvSpPr/>
          <p:nvPr/>
        </p:nvSpPr>
        <p:spPr>
          <a:xfrm>
            <a:off x="5041392" y="5638800"/>
            <a:ext cx="978408" cy="484632"/>
          </a:xfrm>
          <a:prstGeom prst="rightArrow">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304800" y="5867400"/>
            <a:ext cx="798416" cy="461665"/>
          </a:xfrm>
          <a:prstGeom prst="rect">
            <a:avLst/>
          </a:prstGeom>
          <a:noFill/>
        </p:spPr>
        <p:txBody>
          <a:bodyPr wrap="none" rtlCol="0">
            <a:spAutoFit/>
          </a:bodyPr>
          <a:lstStyle/>
          <a:p>
            <a:r>
              <a:rPr lang="en-US" sz="2400" dirty="0">
                <a:latin typeface="Calibri"/>
                <a:cs typeface="Calibri"/>
              </a:rPr>
              <a:t>Also:</a:t>
            </a:r>
          </a:p>
        </p:txBody>
      </p:sp>
      <p:sp>
        <p:nvSpPr>
          <p:cNvPr id="3" name="Date Placeholder 2"/>
          <p:cNvSpPr>
            <a:spLocks noGrp="1"/>
          </p:cNvSpPr>
          <p:nvPr>
            <p:ph type="dt" sz="half" idx="10"/>
          </p:nvPr>
        </p:nvSpPr>
        <p:spPr/>
        <p:txBody>
          <a:bodyPr/>
          <a:lstStyle/>
          <a:p>
            <a:pPr>
              <a:defRPr/>
            </a:pPr>
            <a:fld id="{9D6AB183-24DF-44B3-B569-30206744CE39}" type="datetime8">
              <a:rPr lang="en-US" smtClean="0"/>
              <a:t>1/3/2021 3:48 PM</a:t>
            </a:fld>
            <a:endParaRPr lang="en-US"/>
          </a:p>
        </p:txBody>
      </p:sp>
      <p:sp>
        <p:nvSpPr>
          <p:cNvPr id="4" name="Slide Number Placeholder 3"/>
          <p:cNvSpPr>
            <a:spLocks noGrp="1"/>
          </p:cNvSpPr>
          <p:nvPr>
            <p:ph type="sldNum" sz="quarter" idx="12"/>
          </p:nvPr>
        </p:nvSpPr>
        <p:spPr/>
        <p:txBody>
          <a:bodyPr/>
          <a:lstStyle/>
          <a:p>
            <a:pPr>
              <a:defRPr/>
            </a:pPr>
            <a:fld id="{54CD2F88-8A41-4E7F-9278-91FE67E35F94}" type="slidenum">
              <a:rPr lang="en-US" smtClean="0"/>
              <a:pPr>
                <a:defRPr/>
              </a:pPr>
              <a:t>19</a:t>
            </a:fld>
            <a:endParaRPr lang="en-US"/>
          </a:p>
        </p:txBody>
      </p:sp>
    </p:spTree>
    <p:extLst>
      <p:ext uri="{BB962C8B-B14F-4D97-AF65-F5344CB8AC3E}">
        <p14:creationId xmlns:p14="http://schemas.microsoft.com/office/powerpoint/2010/main" val="39797036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Today</a:t>
            </a:r>
            <a:endParaRPr lang="en-US" altLang="en-US" dirty="0"/>
          </a:p>
        </p:txBody>
      </p:sp>
      <p:sp>
        <p:nvSpPr>
          <p:cNvPr id="4099" name="Rectangle 3"/>
          <p:cNvSpPr>
            <a:spLocks noGrp="1" noChangeArrowheads="1"/>
          </p:cNvSpPr>
          <p:nvPr>
            <p:ph type="body" idx="1"/>
          </p:nvPr>
        </p:nvSpPr>
        <p:spPr>
          <a:xfrm>
            <a:off x="609600" y="1340768"/>
            <a:ext cx="8669867" cy="4525963"/>
          </a:xfrm>
        </p:spPr>
        <p:txBody>
          <a:bodyPr>
            <a:normAutofit/>
          </a:bodyPr>
          <a:lstStyle/>
          <a:p>
            <a:r>
              <a:rPr lang="en-IN" dirty="0"/>
              <a:t>Reasoning over time </a:t>
            </a:r>
          </a:p>
          <a:p>
            <a:pPr lvl="1"/>
            <a:r>
              <a:rPr lang="en-IN" dirty="0" smtClean="0"/>
              <a:t>Time </a:t>
            </a:r>
            <a:r>
              <a:rPr lang="en-IN" dirty="0"/>
              <a:t>and Uncertainty </a:t>
            </a:r>
          </a:p>
          <a:p>
            <a:pPr lvl="1"/>
            <a:r>
              <a:rPr lang="en-IN" dirty="0" smtClean="0"/>
              <a:t>Inference </a:t>
            </a:r>
            <a:r>
              <a:rPr lang="en-IN" dirty="0"/>
              <a:t>in temporal models </a:t>
            </a:r>
          </a:p>
          <a:p>
            <a:pPr lvl="1"/>
            <a:r>
              <a:rPr lang="en-IN" dirty="0" smtClean="0"/>
              <a:t>Overview </a:t>
            </a:r>
            <a:r>
              <a:rPr lang="en-IN" dirty="0"/>
              <a:t>of </a:t>
            </a:r>
            <a:r>
              <a:rPr lang="en-IN" dirty="0" smtClean="0"/>
              <a:t>HMM</a:t>
            </a:r>
            <a:endParaRPr lang="en-IN" dirty="0"/>
          </a:p>
          <a:p>
            <a:pPr marL="0" indent="0">
              <a:buNone/>
            </a:pPr>
            <a:endParaRPr lang="en-IN" dirty="0"/>
          </a:p>
        </p:txBody>
      </p:sp>
      <p:sp>
        <p:nvSpPr>
          <p:cNvPr id="4" name="Rectangle 3"/>
          <p:cNvSpPr/>
          <p:nvPr/>
        </p:nvSpPr>
        <p:spPr>
          <a:xfrm>
            <a:off x="483750" y="5897293"/>
            <a:ext cx="8596044" cy="369332"/>
          </a:xfrm>
          <a:prstGeom prst="rect">
            <a:avLst/>
          </a:prstGeom>
        </p:spPr>
        <p:txBody>
          <a:bodyPr wrap="square">
            <a:spAutoFit/>
          </a:bodyPr>
          <a:lstStyle/>
          <a:p>
            <a:r>
              <a:rPr lang="en-IN" dirty="0"/>
              <a:t>Reference: </a:t>
            </a:r>
            <a:r>
              <a:rPr lang="en-IN" dirty="0" smtClean="0"/>
              <a:t>Chapter </a:t>
            </a:r>
            <a:r>
              <a:rPr lang="en-IN" dirty="0" smtClean="0"/>
              <a:t> 15.1 to 15.3  </a:t>
            </a:r>
            <a:r>
              <a:rPr lang="en-IN" dirty="0" smtClean="0"/>
              <a:t>from </a:t>
            </a:r>
            <a:r>
              <a:rPr lang="en-IN" dirty="0"/>
              <a:t>AI: A modern approach (Russell, </a:t>
            </a:r>
            <a:r>
              <a:rPr lang="en-IN" dirty="0" err="1"/>
              <a:t>Norvig</a:t>
            </a:r>
            <a:r>
              <a:rPr lang="en-IN" dirty="0"/>
              <a:t>)</a:t>
            </a:r>
          </a:p>
        </p:txBody>
      </p:sp>
      <p:sp>
        <p:nvSpPr>
          <p:cNvPr id="2" name="Date Placeholder 1"/>
          <p:cNvSpPr>
            <a:spLocks noGrp="1"/>
          </p:cNvSpPr>
          <p:nvPr>
            <p:ph type="dt" sz="half" idx="10"/>
          </p:nvPr>
        </p:nvSpPr>
        <p:spPr/>
        <p:txBody>
          <a:bodyPr/>
          <a:lstStyle/>
          <a:p>
            <a:pPr>
              <a:defRPr/>
            </a:pPr>
            <a:fld id="{EA0C71B9-E36B-4906-8916-31E053B61D96}" type="datetime8">
              <a:rPr lang="en-US" smtClean="0"/>
              <a:t>1/3/2021 3:48 PM</a:t>
            </a:fld>
            <a:endParaRPr lang="en-US"/>
          </a:p>
        </p:txBody>
      </p:sp>
      <p:sp>
        <p:nvSpPr>
          <p:cNvPr id="3" name="Slide Number Placeholder 2"/>
          <p:cNvSpPr>
            <a:spLocks noGrp="1"/>
          </p:cNvSpPr>
          <p:nvPr>
            <p:ph type="sldNum" sz="quarter" idx="12"/>
          </p:nvPr>
        </p:nvSpPr>
        <p:spPr/>
        <p:txBody>
          <a:bodyPr/>
          <a:lstStyle/>
          <a:p>
            <a:pPr>
              <a:defRPr/>
            </a:pPr>
            <a:fld id="{54CD2F88-8A41-4E7F-9278-91FE67E35F94}" type="slidenum">
              <a:rPr lang="en-US" smtClean="0"/>
              <a:pPr>
                <a:defRPr/>
              </a:pPr>
              <a:t>2</a:t>
            </a:fld>
            <a:endParaRPr lang="en-US"/>
          </a:p>
        </p:txBody>
      </p:sp>
    </p:spTree>
    <p:extLst>
      <p:ext uri="{BB962C8B-B14F-4D97-AF65-F5344CB8AC3E}">
        <p14:creationId xmlns:p14="http://schemas.microsoft.com/office/powerpoint/2010/main" val="1792032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0" y="0"/>
            <a:ext cx="9391650" cy="1143000"/>
          </a:xfrm>
        </p:spPr>
        <p:txBody>
          <a:bodyPr/>
          <a:lstStyle/>
          <a:p>
            <a:r>
              <a:rPr lang="en-US" sz="3200" dirty="0">
                <a:ea typeface="ＭＳ Ｐゴシック" pitchFamily="34" charset="-128"/>
              </a:rPr>
              <a:t>Application of Stationary Distribution: </a:t>
            </a:r>
            <a:r>
              <a:rPr lang="en-US" sz="3200" dirty="0" smtClean="0">
                <a:ea typeface="ＭＳ Ｐゴシック" pitchFamily="34" charset="-128"/>
              </a:rPr>
              <a:t>                         Web </a:t>
            </a:r>
            <a:r>
              <a:rPr lang="en-US" sz="3200" dirty="0">
                <a:ea typeface="ＭＳ Ｐゴシック" pitchFamily="34" charset="-128"/>
              </a:rPr>
              <a:t>Link Analysis</a:t>
            </a:r>
          </a:p>
        </p:txBody>
      </p:sp>
      <p:sp>
        <p:nvSpPr>
          <p:cNvPr id="32770" name="Rectangle 3"/>
          <p:cNvSpPr>
            <a:spLocks noGrp="1" noChangeArrowheads="1"/>
          </p:cNvSpPr>
          <p:nvPr>
            <p:ph idx="1"/>
          </p:nvPr>
        </p:nvSpPr>
        <p:spPr>
          <a:xfrm>
            <a:off x="228600" y="1371600"/>
            <a:ext cx="7239000" cy="4525963"/>
          </a:xfrm>
        </p:spPr>
        <p:txBody>
          <a:bodyPr/>
          <a:lstStyle/>
          <a:p>
            <a:pPr>
              <a:lnSpc>
                <a:spcPct val="80000"/>
              </a:lnSpc>
            </a:pPr>
            <a:r>
              <a:rPr lang="en-US" sz="2400" dirty="0">
                <a:ea typeface="ＭＳ Ｐゴシック" pitchFamily="34" charset="-128"/>
              </a:rPr>
              <a:t>PageRank over a web graph</a:t>
            </a:r>
          </a:p>
          <a:p>
            <a:pPr lvl="1">
              <a:lnSpc>
                <a:spcPct val="80000"/>
              </a:lnSpc>
            </a:pPr>
            <a:r>
              <a:rPr lang="en-US" sz="2000" dirty="0">
                <a:ea typeface="ＭＳ Ｐゴシック" pitchFamily="34" charset="-128"/>
              </a:rPr>
              <a:t>Each web page is a possible value of a state</a:t>
            </a:r>
          </a:p>
          <a:p>
            <a:pPr lvl="5">
              <a:lnSpc>
                <a:spcPct val="80000"/>
              </a:lnSpc>
            </a:pPr>
            <a:endParaRPr lang="en-US" sz="500" dirty="0">
              <a:ea typeface="ＭＳ Ｐゴシック" pitchFamily="34" charset="-128"/>
            </a:endParaRPr>
          </a:p>
          <a:p>
            <a:pPr lvl="1">
              <a:lnSpc>
                <a:spcPct val="80000"/>
              </a:lnSpc>
            </a:pPr>
            <a:r>
              <a:rPr lang="en-US" sz="2000" dirty="0">
                <a:ea typeface="ＭＳ Ｐゴシック" pitchFamily="34" charset="-128"/>
              </a:rPr>
              <a:t>Initial distribution: uniform over pages</a:t>
            </a:r>
          </a:p>
          <a:p>
            <a:pPr lvl="6">
              <a:lnSpc>
                <a:spcPct val="80000"/>
              </a:lnSpc>
            </a:pPr>
            <a:endParaRPr lang="en-US" sz="500" dirty="0">
              <a:ea typeface="ＭＳ Ｐゴシック" pitchFamily="34" charset="-128"/>
            </a:endParaRPr>
          </a:p>
          <a:p>
            <a:pPr lvl="1">
              <a:lnSpc>
                <a:spcPct val="80000"/>
              </a:lnSpc>
            </a:pPr>
            <a:r>
              <a:rPr lang="en-US" sz="2000" dirty="0">
                <a:ea typeface="ＭＳ Ｐゴシック" pitchFamily="34" charset="-128"/>
              </a:rPr>
              <a:t>Transitions:</a:t>
            </a:r>
          </a:p>
          <a:p>
            <a:pPr lvl="5">
              <a:lnSpc>
                <a:spcPct val="80000"/>
              </a:lnSpc>
            </a:pPr>
            <a:endParaRPr lang="en-US" sz="500" dirty="0">
              <a:ea typeface="ＭＳ Ｐゴシック" pitchFamily="34" charset="-128"/>
            </a:endParaRPr>
          </a:p>
          <a:p>
            <a:pPr lvl="2">
              <a:lnSpc>
                <a:spcPct val="80000"/>
              </a:lnSpc>
            </a:pPr>
            <a:r>
              <a:rPr lang="en-US" sz="1800" dirty="0">
                <a:ea typeface="ＭＳ Ｐゴシック" pitchFamily="34" charset="-128"/>
              </a:rPr>
              <a:t>With prob. c, uniform jump to a</a:t>
            </a:r>
          </a:p>
          <a:p>
            <a:pPr lvl="2">
              <a:lnSpc>
                <a:spcPct val="80000"/>
              </a:lnSpc>
              <a:buFont typeface="Wingdings" pitchFamily="2" charset="2"/>
              <a:buNone/>
            </a:pPr>
            <a:r>
              <a:rPr lang="en-US" sz="1800" dirty="0">
                <a:ea typeface="ＭＳ Ｐゴシック" pitchFamily="34" charset="-128"/>
              </a:rPr>
              <a:t>	random page (dotted lines, not all shown)</a:t>
            </a:r>
          </a:p>
          <a:p>
            <a:pPr lvl="2">
              <a:lnSpc>
                <a:spcPct val="80000"/>
              </a:lnSpc>
            </a:pPr>
            <a:r>
              <a:rPr lang="en-US" sz="1800" dirty="0">
                <a:ea typeface="ＭＳ Ｐゴシック" pitchFamily="34" charset="-128"/>
              </a:rPr>
              <a:t>With prob. 1-c, follow a random</a:t>
            </a:r>
          </a:p>
          <a:p>
            <a:pPr lvl="2">
              <a:lnSpc>
                <a:spcPct val="80000"/>
              </a:lnSpc>
              <a:buFont typeface="Wingdings" pitchFamily="2" charset="2"/>
              <a:buNone/>
            </a:pPr>
            <a:r>
              <a:rPr lang="en-US" sz="1800" dirty="0">
                <a:ea typeface="ＭＳ Ｐゴシック" pitchFamily="34" charset="-128"/>
              </a:rPr>
              <a:t>	</a:t>
            </a:r>
            <a:r>
              <a:rPr lang="en-US" sz="1800" dirty="0" err="1">
                <a:ea typeface="ＭＳ Ｐゴシック" pitchFamily="34" charset="-128"/>
              </a:rPr>
              <a:t>outlink</a:t>
            </a:r>
            <a:r>
              <a:rPr lang="en-US" sz="1800" dirty="0">
                <a:ea typeface="ＭＳ Ｐゴシック" pitchFamily="34" charset="-128"/>
              </a:rPr>
              <a:t> (solid lines)</a:t>
            </a:r>
          </a:p>
          <a:p>
            <a:pPr lvl="3">
              <a:lnSpc>
                <a:spcPct val="80000"/>
              </a:lnSpc>
            </a:pPr>
            <a:endParaRPr lang="en-US" sz="1200" dirty="0">
              <a:ea typeface="ＭＳ Ｐゴシック" pitchFamily="34" charset="-128"/>
            </a:endParaRPr>
          </a:p>
          <a:p>
            <a:pPr>
              <a:lnSpc>
                <a:spcPct val="80000"/>
              </a:lnSpc>
            </a:pPr>
            <a:r>
              <a:rPr lang="en-US" sz="2400" dirty="0">
                <a:ea typeface="ＭＳ Ｐゴシック" pitchFamily="34" charset="-128"/>
              </a:rPr>
              <a:t>Stationary distribution</a:t>
            </a:r>
          </a:p>
          <a:p>
            <a:pPr lvl="1">
              <a:lnSpc>
                <a:spcPct val="80000"/>
              </a:lnSpc>
            </a:pPr>
            <a:r>
              <a:rPr lang="en-US" sz="2000" dirty="0">
                <a:ea typeface="ＭＳ Ｐゴシック" pitchFamily="34" charset="-128"/>
              </a:rPr>
              <a:t>Will spend more time on highly reachable pages</a:t>
            </a:r>
          </a:p>
          <a:p>
            <a:pPr lvl="1">
              <a:lnSpc>
                <a:spcPct val="80000"/>
              </a:lnSpc>
            </a:pPr>
            <a:r>
              <a:rPr lang="en-US" sz="2000" dirty="0">
                <a:ea typeface="ＭＳ Ｐゴシック" pitchFamily="34" charset="-128"/>
              </a:rPr>
              <a:t>E.g. many ways to get to the Acrobat Reader download page</a:t>
            </a:r>
          </a:p>
          <a:p>
            <a:pPr lvl="1">
              <a:lnSpc>
                <a:spcPct val="80000"/>
              </a:lnSpc>
            </a:pPr>
            <a:r>
              <a:rPr lang="en-US" sz="2000" dirty="0">
                <a:ea typeface="ＭＳ Ｐゴシック" pitchFamily="34" charset="-128"/>
              </a:rPr>
              <a:t>Somewhat robust to link spam.</a:t>
            </a:r>
          </a:p>
          <a:p>
            <a:pPr lvl="1">
              <a:lnSpc>
                <a:spcPct val="80000"/>
              </a:lnSpc>
            </a:pPr>
            <a:r>
              <a:rPr lang="en-US" sz="2000" dirty="0">
                <a:ea typeface="ＭＳ Ｐゴシック" pitchFamily="34" charset="-128"/>
              </a:rPr>
              <a:t>Google 1.0 returned the set of pages containing all your keywords in decreasing rank, now all search engines use link analysis along with many other factors (rank actually getting less important over time)</a:t>
            </a:r>
          </a:p>
        </p:txBody>
      </p:sp>
      <p:sp>
        <p:nvSpPr>
          <p:cNvPr id="32771" name="Oval 4"/>
          <p:cNvSpPr>
            <a:spLocks noChangeArrowheads="1"/>
          </p:cNvSpPr>
          <p:nvPr/>
        </p:nvSpPr>
        <p:spPr bwMode="auto">
          <a:xfrm>
            <a:off x="8339137" y="2424112"/>
            <a:ext cx="228600" cy="228600"/>
          </a:xfrm>
          <a:prstGeom prst="ellipse">
            <a:avLst/>
          </a:prstGeom>
          <a:solidFill>
            <a:schemeClr val="accent1"/>
          </a:solidFill>
          <a:ln w="28575">
            <a:solidFill>
              <a:schemeClr val="tx1"/>
            </a:solidFill>
            <a:round/>
            <a:headEnd/>
            <a:tailEnd/>
          </a:ln>
        </p:spPr>
        <p:txBody>
          <a:bodyPr wrap="none" anchor="ctr"/>
          <a:lstStyle/>
          <a:p>
            <a:endParaRPr lang="en-US"/>
          </a:p>
        </p:txBody>
      </p:sp>
      <p:sp>
        <p:nvSpPr>
          <p:cNvPr id="32772" name="Oval 5"/>
          <p:cNvSpPr>
            <a:spLocks noChangeArrowheads="1"/>
          </p:cNvSpPr>
          <p:nvPr/>
        </p:nvSpPr>
        <p:spPr bwMode="auto">
          <a:xfrm>
            <a:off x="9405937" y="2347912"/>
            <a:ext cx="228600" cy="228600"/>
          </a:xfrm>
          <a:prstGeom prst="ellipse">
            <a:avLst/>
          </a:prstGeom>
          <a:solidFill>
            <a:schemeClr val="accent1"/>
          </a:solidFill>
          <a:ln w="28575">
            <a:solidFill>
              <a:schemeClr val="tx1"/>
            </a:solidFill>
            <a:round/>
            <a:headEnd/>
            <a:tailEnd/>
          </a:ln>
        </p:spPr>
        <p:txBody>
          <a:bodyPr wrap="none" anchor="ctr"/>
          <a:lstStyle/>
          <a:p>
            <a:endParaRPr lang="en-US"/>
          </a:p>
        </p:txBody>
      </p:sp>
      <p:sp>
        <p:nvSpPr>
          <p:cNvPr id="32773" name="Oval 6"/>
          <p:cNvSpPr>
            <a:spLocks noChangeArrowheads="1"/>
          </p:cNvSpPr>
          <p:nvPr/>
        </p:nvSpPr>
        <p:spPr bwMode="auto">
          <a:xfrm>
            <a:off x="9024937" y="3567112"/>
            <a:ext cx="228600" cy="228600"/>
          </a:xfrm>
          <a:prstGeom prst="ellipse">
            <a:avLst/>
          </a:prstGeom>
          <a:solidFill>
            <a:schemeClr val="accent1"/>
          </a:solidFill>
          <a:ln w="28575">
            <a:solidFill>
              <a:schemeClr val="tx1"/>
            </a:solidFill>
            <a:round/>
            <a:headEnd/>
            <a:tailEnd/>
          </a:ln>
        </p:spPr>
        <p:txBody>
          <a:bodyPr wrap="none" anchor="ctr"/>
          <a:lstStyle/>
          <a:p>
            <a:endParaRPr lang="en-US"/>
          </a:p>
        </p:txBody>
      </p:sp>
      <p:sp>
        <p:nvSpPr>
          <p:cNvPr id="32774" name="Oval 7"/>
          <p:cNvSpPr>
            <a:spLocks noChangeArrowheads="1"/>
          </p:cNvSpPr>
          <p:nvPr/>
        </p:nvSpPr>
        <p:spPr bwMode="auto">
          <a:xfrm>
            <a:off x="9786937" y="3033712"/>
            <a:ext cx="228600" cy="228600"/>
          </a:xfrm>
          <a:prstGeom prst="ellipse">
            <a:avLst/>
          </a:prstGeom>
          <a:solidFill>
            <a:schemeClr val="accent1"/>
          </a:solidFill>
          <a:ln w="28575">
            <a:solidFill>
              <a:schemeClr val="tx1"/>
            </a:solidFill>
            <a:round/>
            <a:headEnd/>
            <a:tailEnd/>
          </a:ln>
        </p:spPr>
        <p:txBody>
          <a:bodyPr wrap="none" anchor="ctr"/>
          <a:lstStyle/>
          <a:p>
            <a:endParaRPr lang="en-US"/>
          </a:p>
        </p:txBody>
      </p:sp>
      <p:sp>
        <p:nvSpPr>
          <p:cNvPr id="32775" name="Oval 8"/>
          <p:cNvSpPr>
            <a:spLocks noChangeArrowheads="1"/>
          </p:cNvSpPr>
          <p:nvPr/>
        </p:nvSpPr>
        <p:spPr bwMode="auto">
          <a:xfrm>
            <a:off x="8262937" y="3186112"/>
            <a:ext cx="228600" cy="228600"/>
          </a:xfrm>
          <a:prstGeom prst="ellipse">
            <a:avLst/>
          </a:prstGeom>
          <a:solidFill>
            <a:schemeClr val="accent1"/>
          </a:solidFill>
          <a:ln w="28575">
            <a:solidFill>
              <a:schemeClr val="tx1"/>
            </a:solidFill>
            <a:round/>
            <a:headEnd/>
            <a:tailEnd/>
          </a:ln>
        </p:spPr>
        <p:txBody>
          <a:bodyPr wrap="none" anchor="ctr"/>
          <a:lstStyle/>
          <a:p>
            <a:endParaRPr lang="en-US"/>
          </a:p>
        </p:txBody>
      </p:sp>
      <p:cxnSp>
        <p:nvCxnSpPr>
          <p:cNvPr id="32776" name="AutoShape 9"/>
          <p:cNvCxnSpPr>
            <a:cxnSpLocks noChangeShapeType="1"/>
            <a:stCxn id="32771" idx="6"/>
            <a:endCxn id="32772" idx="2"/>
          </p:cNvCxnSpPr>
          <p:nvPr/>
        </p:nvCxnSpPr>
        <p:spPr bwMode="auto">
          <a:xfrm flipV="1">
            <a:off x="8582025" y="2462212"/>
            <a:ext cx="809625" cy="76200"/>
          </a:xfrm>
          <a:prstGeom prst="straightConnector1">
            <a:avLst/>
          </a:prstGeom>
          <a:noFill/>
          <a:ln w="28575">
            <a:solidFill>
              <a:schemeClr val="tx1"/>
            </a:solidFill>
            <a:round/>
            <a:headEnd/>
            <a:tailEnd type="triangle" w="lg" len="med"/>
          </a:ln>
          <a:extLst>
            <a:ext uri="{909E8E84-426E-40dd-AFC4-6F175D3DCCD1}">
              <a14:hiddenFill xmlns="" xmlns:a14="http://schemas.microsoft.com/office/drawing/2010/main">
                <a:noFill/>
              </a14:hiddenFill>
            </a:ext>
          </a:extLst>
        </p:spPr>
      </p:cxnSp>
      <p:cxnSp>
        <p:nvCxnSpPr>
          <p:cNvPr id="32777" name="AutoShape 10"/>
          <p:cNvCxnSpPr>
            <a:cxnSpLocks noChangeShapeType="1"/>
            <a:stCxn id="32774" idx="0"/>
            <a:endCxn id="32772" idx="5"/>
          </p:cNvCxnSpPr>
          <p:nvPr/>
        </p:nvCxnSpPr>
        <p:spPr bwMode="auto">
          <a:xfrm flipH="1" flipV="1">
            <a:off x="9601200" y="2557462"/>
            <a:ext cx="300037" cy="461963"/>
          </a:xfrm>
          <a:prstGeom prst="straightConnector1">
            <a:avLst/>
          </a:prstGeom>
          <a:noFill/>
          <a:ln w="28575">
            <a:solidFill>
              <a:schemeClr val="tx1"/>
            </a:solidFill>
            <a:round/>
            <a:headEnd/>
            <a:tailEnd type="triangle" w="lg" len="med"/>
          </a:ln>
          <a:extLst>
            <a:ext uri="{909E8E84-426E-40dd-AFC4-6F175D3DCCD1}">
              <a14:hiddenFill xmlns="" xmlns:a14="http://schemas.microsoft.com/office/drawing/2010/main">
                <a:noFill/>
              </a14:hiddenFill>
            </a:ext>
          </a:extLst>
        </p:spPr>
      </p:cxnSp>
      <p:cxnSp>
        <p:nvCxnSpPr>
          <p:cNvPr id="32778" name="AutoShape 11"/>
          <p:cNvCxnSpPr>
            <a:cxnSpLocks noChangeShapeType="1"/>
            <a:stCxn id="32771" idx="5"/>
            <a:endCxn id="32773" idx="1"/>
          </p:cNvCxnSpPr>
          <p:nvPr/>
        </p:nvCxnSpPr>
        <p:spPr bwMode="auto">
          <a:xfrm>
            <a:off x="8534400" y="2633662"/>
            <a:ext cx="523875" cy="952500"/>
          </a:xfrm>
          <a:prstGeom prst="straightConnector1">
            <a:avLst/>
          </a:prstGeom>
          <a:noFill/>
          <a:ln w="28575">
            <a:solidFill>
              <a:schemeClr val="tx1"/>
            </a:solidFill>
            <a:round/>
            <a:headEnd/>
            <a:tailEnd type="triangle" w="lg" len="med"/>
          </a:ln>
          <a:extLst>
            <a:ext uri="{909E8E84-426E-40dd-AFC4-6F175D3DCCD1}">
              <a14:hiddenFill xmlns="" xmlns:a14="http://schemas.microsoft.com/office/drawing/2010/main">
                <a:noFill/>
              </a14:hiddenFill>
            </a:ext>
          </a:extLst>
        </p:spPr>
      </p:cxnSp>
      <p:cxnSp>
        <p:nvCxnSpPr>
          <p:cNvPr id="32779" name="AutoShape 12"/>
          <p:cNvCxnSpPr>
            <a:cxnSpLocks noChangeShapeType="1"/>
            <a:stCxn id="32773" idx="7"/>
            <a:endCxn id="32772" idx="4"/>
          </p:cNvCxnSpPr>
          <p:nvPr/>
        </p:nvCxnSpPr>
        <p:spPr bwMode="auto">
          <a:xfrm flipV="1">
            <a:off x="9220200" y="2590800"/>
            <a:ext cx="300037" cy="995362"/>
          </a:xfrm>
          <a:prstGeom prst="straightConnector1">
            <a:avLst/>
          </a:prstGeom>
          <a:noFill/>
          <a:ln w="28575">
            <a:solidFill>
              <a:schemeClr val="tx1"/>
            </a:solidFill>
            <a:round/>
            <a:headEnd/>
            <a:tailEnd type="triangle" w="lg" len="med"/>
          </a:ln>
          <a:extLst>
            <a:ext uri="{909E8E84-426E-40dd-AFC4-6F175D3DCCD1}">
              <a14:hiddenFill xmlns="" xmlns:a14="http://schemas.microsoft.com/office/drawing/2010/main">
                <a:noFill/>
              </a14:hiddenFill>
            </a:ext>
          </a:extLst>
        </p:spPr>
      </p:cxnSp>
      <p:cxnSp>
        <p:nvCxnSpPr>
          <p:cNvPr id="32780" name="AutoShape 13"/>
          <p:cNvCxnSpPr>
            <a:cxnSpLocks noChangeShapeType="1"/>
            <a:stCxn id="32772" idx="1"/>
            <a:endCxn id="32771" idx="7"/>
          </p:cNvCxnSpPr>
          <p:nvPr/>
        </p:nvCxnSpPr>
        <p:spPr bwMode="auto">
          <a:xfrm rot="-5400000" flipH="1" flipV="1">
            <a:off x="8948738" y="1952624"/>
            <a:ext cx="76200" cy="904875"/>
          </a:xfrm>
          <a:prstGeom prst="curvedConnector3">
            <a:avLst>
              <a:gd name="adj1" fmla="val -325000"/>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cxnSp>
        <p:nvCxnSpPr>
          <p:cNvPr id="32781" name="AutoShape 14"/>
          <p:cNvCxnSpPr>
            <a:cxnSpLocks noChangeShapeType="1"/>
            <a:stCxn id="32772" idx="6"/>
            <a:endCxn id="32774" idx="6"/>
          </p:cNvCxnSpPr>
          <p:nvPr/>
        </p:nvCxnSpPr>
        <p:spPr bwMode="auto">
          <a:xfrm>
            <a:off x="9648825" y="2462212"/>
            <a:ext cx="381000" cy="685800"/>
          </a:xfrm>
          <a:prstGeom prst="curvedConnector3">
            <a:avLst>
              <a:gd name="adj1" fmla="val 156250"/>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cxnSp>
        <p:nvCxnSpPr>
          <p:cNvPr id="32782" name="AutoShape 15"/>
          <p:cNvCxnSpPr>
            <a:cxnSpLocks noChangeShapeType="1"/>
            <a:stCxn id="32772" idx="0"/>
            <a:endCxn id="32775" idx="2"/>
          </p:cNvCxnSpPr>
          <p:nvPr/>
        </p:nvCxnSpPr>
        <p:spPr bwMode="auto">
          <a:xfrm rot="-5400000" flipH="1" flipV="1">
            <a:off x="8401050" y="2181225"/>
            <a:ext cx="966787" cy="1271587"/>
          </a:xfrm>
          <a:prstGeom prst="curvedConnector4">
            <a:avLst>
              <a:gd name="adj1" fmla="val -43190"/>
              <a:gd name="adj2" fmla="val 116852"/>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cxnSp>
        <p:nvCxnSpPr>
          <p:cNvPr id="32783" name="AutoShape 16"/>
          <p:cNvCxnSpPr>
            <a:cxnSpLocks noChangeShapeType="1"/>
            <a:stCxn id="32772" idx="7"/>
            <a:endCxn id="32773" idx="6"/>
          </p:cNvCxnSpPr>
          <p:nvPr/>
        </p:nvCxnSpPr>
        <p:spPr bwMode="auto">
          <a:xfrm rot="-5400000" flipH="1" flipV="1">
            <a:off x="8777288" y="2857499"/>
            <a:ext cx="1314450" cy="333375"/>
          </a:xfrm>
          <a:prstGeom prst="curvedConnector4">
            <a:avLst>
              <a:gd name="adj1" fmla="val -19083"/>
              <a:gd name="adj2" fmla="val -284764"/>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cxnSp>
        <p:nvCxnSpPr>
          <p:cNvPr id="32784" name="AutoShape 17"/>
          <p:cNvCxnSpPr>
            <a:cxnSpLocks noChangeShapeType="1"/>
            <a:stCxn id="32772" idx="0"/>
            <a:endCxn id="32772" idx="7"/>
          </p:cNvCxnSpPr>
          <p:nvPr/>
        </p:nvCxnSpPr>
        <p:spPr bwMode="auto">
          <a:xfrm rot="5400000" flipV="1">
            <a:off x="9544050" y="2309812"/>
            <a:ext cx="33337" cy="80963"/>
          </a:xfrm>
          <a:prstGeom prst="curvedConnector3">
            <a:avLst>
              <a:gd name="adj1" fmla="val -1980954"/>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3284" y="4343400"/>
            <a:ext cx="4788715" cy="2362199"/>
          </a:xfrm>
          <a:prstGeom prst="rect">
            <a:avLst/>
          </a:prstGeom>
        </p:spPr>
      </p:pic>
      <p:sp>
        <p:nvSpPr>
          <p:cNvPr id="3" name="Date Placeholder 2"/>
          <p:cNvSpPr>
            <a:spLocks noGrp="1"/>
          </p:cNvSpPr>
          <p:nvPr>
            <p:ph type="dt" sz="half" idx="10"/>
          </p:nvPr>
        </p:nvSpPr>
        <p:spPr/>
        <p:txBody>
          <a:bodyPr/>
          <a:lstStyle/>
          <a:p>
            <a:pPr>
              <a:defRPr/>
            </a:pPr>
            <a:fld id="{FFDF4169-3B9D-4069-AD06-E41F36AA03A3}" type="datetime8">
              <a:rPr lang="en-US" smtClean="0"/>
              <a:t>1/3/2021 3:48 PM</a:t>
            </a:fld>
            <a:endParaRPr lang="en-US"/>
          </a:p>
        </p:txBody>
      </p:sp>
      <p:sp>
        <p:nvSpPr>
          <p:cNvPr id="4" name="Slide Number Placeholder 3"/>
          <p:cNvSpPr>
            <a:spLocks noGrp="1"/>
          </p:cNvSpPr>
          <p:nvPr>
            <p:ph type="sldNum" sz="quarter" idx="12"/>
          </p:nvPr>
        </p:nvSpPr>
        <p:spPr/>
        <p:txBody>
          <a:bodyPr/>
          <a:lstStyle/>
          <a:p>
            <a:pPr>
              <a:defRPr/>
            </a:pPr>
            <a:fld id="{54CD2F88-8A41-4E7F-9278-91FE67E35F94}" type="slidenum">
              <a:rPr lang="en-US" smtClean="0"/>
              <a:pPr>
                <a:defRPr/>
              </a:pPr>
              <a:t>20</a:t>
            </a:fld>
            <a:endParaRPr lang="en-US"/>
          </a:p>
        </p:txBody>
      </p:sp>
    </p:spTree>
    <p:extLst>
      <p:ext uri="{BB962C8B-B14F-4D97-AF65-F5344CB8AC3E}">
        <p14:creationId xmlns:p14="http://schemas.microsoft.com/office/powerpoint/2010/main" val="119455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0">
                                            <p:txEl>
                                              <p:pRg st="14" end="1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0">
                                            <p:txEl>
                                              <p:pRg st="15" end="1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0">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Markov Models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935" y="1219200"/>
            <a:ext cx="5525193" cy="5008673"/>
          </a:xfrm>
          <a:prstGeom prst="rect">
            <a:avLst/>
          </a:prstGeom>
        </p:spPr>
      </p:pic>
      <p:sp>
        <p:nvSpPr>
          <p:cNvPr id="3" name="Date Placeholder 2"/>
          <p:cNvSpPr>
            <a:spLocks noGrp="1"/>
          </p:cNvSpPr>
          <p:nvPr>
            <p:ph type="dt" sz="half" idx="10"/>
          </p:nvPr>
        </p:nvSpPr>
        <p:spPr/>
        <p:txBody>
          <a:bodyPr/>
          <a:lstStyle/>
          <a:p>
            <a:pPr>
              <a:defRPr/>
            </a:pPr>
            <a:fld id="{AC2CCF5A-7807-421B-A225-1428952BBD4D}" type="datetime8">
              <a:rPr lang="en-US" smtClean="0"/>
              <a:t>1/3/2021 3:48 PM</a:t>
            </a:fld>
            <a:endParaRPr lang="en-US"/>
          </a:p>
        </p:txBody>
      </p:sp>
      <p:sp>
        <p:nvSpPr>
          <p:cNvPr id="4" name="Slide Number Placeholder 3"/>
          <p:cNvSpPr>
            <a:spLocks noGrp="1"/>
          </p:cNvSpPr>
          <p:nvPr>
            <p:ph type="sldNum" sz="quarter" idx="12"/>
          </p:nvPr>
        </p:nvSpPr>
        <p:spPr/>
        <p:txBody>
          <a:bodyPr/>
          <a:lstStyle/>
          <a:p>
            <a:pPr>
              <a:defRPr/>
            </a:pPr>
            <a:fld id="{54CD2F88-8A41-4E7F-9278-91FE67E35F94}" type="slidenum">
              <a:rPr lang="en-US" smtClean="0"/>
              <a:pPr>
                <a:defRPr/>
              </a:pPr>
              <a:t>21</a:t>
            </a:fld>
            <a:endParaRPr lang="en-US"/>
          </a:p>
        </p:txBody>
      </p:sp>
    </p:spTree>
    <p:extLst>
      <p:ext uri="{BB962C8B-B14F-4D97-AF65-F5344CB8AC3E}">
        <p14:creationId xmlns:p14="http://schemas.microsoft.com/office/powerpoint/2010/main" val="4118216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Hidden, Markov Model</a:t>
            </a:r>
            <a:r>
              <a:rPr lang="en-US" dirty="0" smtClean="0"/>
              <a:t>?</a:t>
            </a:r>
            <a:endParaRPr lang="en-IN" dirty="0"/>
          </a:p>
        </p:txBody>
      </p:sp>
      <p:sp>
        <p:nvSpPr>
          <p:cNvPr id="3" name="Content Placeholder 2"/>
          <p:cNvSpPr>
            <a:spLocks noGrp="1"/>
          </p:cNvSpPr>
          <p:nvPr>
            <p:ph idx="1"/>
          </p:nvPr>
        </p:nvSpPr>
        <p:spPr/>
        <p:txBody>
          <a:bodyPr/>
          <a:lstStyle/>
          <a:p>
            <a:r>
              <a:rPr lang="en-US" dirty="0" smtClean="0"/>
              <a:t>The </a:t>
            </a:r>
            <a:r>
              <a:rPr lang="en-US" dirty="0"/>
              <a:t>reason it is called a Hidden Markov Model is because we are constructing an inference model based on the assumptions of a Markov process. </a:t>
            </a:r>
            <a:endParaRPr lang="en-US" dirty="0" smtClean="0"/>
          </a:p>
          <a:p>
            <a:r>
              <a:rPr lang="en-US" dirty="0" smtClean="0"/>
              <a:t>The </a:t>
            </a:r>
            <a:r>
              <a:rPr lang="en-US" dirty="0"/>
              <a:t>Markov process assumption is simply that the “future is independent of the past given the present”. </a:t>
            </a:r>
            <a:endParaRPr lang="en-US" dirty="0" smtClean="0"/>
          </a:p>
          <a:p>
            <a:r>
              <a:rPr lang="en-US" dirty="0" smtClean="0"/>
              <a:t>In </a:t>
            </a:r>
            <a:r>
              <a:rPr lang="en-US" dirty="0"/>
              <a:t>other words, assuming we know our present state, we do not need any other historical information to predict the future state.</a:t>
            </a:r>
          </a:p>
          <a:p>
            <a:endParaRPr lang="en-IN" dirty="0"/>
          </a:p>
        </p:txBody>
      </p:sp>
      <p:sp>
        <p:nvSpPr>
          <p:cNvPr id="4" name="Date Placeholder 3"/>
          <p:cNvSpPr>
            <a:spLocks noGrp="1"/>
          </p:cNvSpPr>
          <p:nvPr>
            <p:ph type="dt" sz="half" idx="10"/>
          </p:nvPr>
        </p:nvSpPr>
        <p:spPr/>
        <p:txBody>
          <a:bodyPr/>
          <a:lstStyle/>
          <a:p>
            <a:pPr>
              <a:defRPr/>
            </a:pPr>
            <a:fld id="{7891A41D-D986-4ADC-A713-AC0F040FFB7A}" type="datetime8">
              <a:rPr lang="en-US" smtClean="0"/>
              <a:t>1/3/2021 3:52 PM</a:t>
            </a:fld>
            <a:endParaRPr lang="en-US"/>
          </a:p>
        </p:txBody>
      </p:sp>
      <p:sp>
        <p:nvSpPr>
          <p:cNvPr id="5" name="Slide Number Placeholder 4"/>
          <p:cNvSpPr>
            <a:spLocks noGrp="1"/>
          </p:cNvSpPr>
          <p:nvPr>
            <p:ph type="sldNum" sz="quarter" idx="12"/>
          </p:nvPr>
        </p:nvSpPr>
        <p:spPr/>
        <p:txBody>
          <a:bodyPr/>
          <a:lstStyle/>
          <a:p>
            <a:pPr>
              <a:defRPr/>
            </a:pPr>
            <a:fld id="{54CD2F88-8A41-4E7F-9278-91FE67E35F94}" type="slidenum">
              <a:rPr lang="en-US" smtClean="0"/>
              <a:pPr>
                <a:defRPr/>
              </a:pPr>
              <a:t>22</a:t>
            </a:fld>
            <a:endParaRPr lang="en-US"/>
          </a:p>
        </p:txBody>
      </p:sp>
    </p:spTree>
    <p:extLst>
      <p:ext uri="{BB962C8B-B14F-4D97-AF65-F5344CB8AC3E}">
        <p14:creationId xmlns:p14="http://schemas.microsoft.com/office/powerpoint/2010/main" val="21110851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Hidden, Markov Model</a:t>
            </a:r>
            <a:r>
              <a:rPr lang="en-US" dirty="0" smtClean="0"/>
              <a:t>?</a:t>
            </a:r>
            <a:endParaRPr lang="en-IN" dirty="0"/>
          </a:p>
        </p:txBody>
      </p:sp>
      <p:sp>
        <p:nvSpPr>
          <p:cNvPr id="3" name="Content Placeholder 2"/>
          <p:cNvSpPr>
            <a:spLocks noGrp="1"/>
          </p:cNvSpPr>
          <p:nvPr>
            <p:ph idx="1"/>
          </p:nvPr>
        </p:nvSpPr>
        <p:spPr/>
        <p:txBody>
          <a:bodyPr/>
          <a:lstStyle/>
          <a:p>
            <a:endParaRPr lang="en-IN" dirty="0"/>
          </a:p>
        </p:txBody>
      </p:sp>
      <p:sp>
        <p:nvSpPr>
          <p:cNvPr id="4" name="Date Placeholder 3"/>
          <p:cNvSpPr>
            <a:spLocks noGrp="1"/>
          </p:cNvSpPr>
          <p:nvPr>
            <p:ph type="dt" sz="half" idx="10"/>
          </p:nvPr>
        </p:nvSpPr>
        <p:spPr/>
        <p:txBody>
          <a:bodyPr/>
          <a:lstStyle/>
          <a:p>
            <a:pPr>
              <a:defRPr/>
            </a:pPr>
            <a:fld id="{4708AC18-5F2B-4B3A-91B0-3776B6F0A7A2}" type="datetime8">
              <a:rPr lang="en-US" smtClean="0"/>
              <a:t>1/3/2021 3:52 PM</a:t>
            </a:fld>
            <a:endParaRPr lang="en-US"/>
          </a:p>
        </p:txBody>
      </p:sp>
      <p:sp>
        <p:nvSpPr>
          <p:cNvPr id="5" name="Slide Number Placeholder 4"/>
          <p:cNvSpPr>
            <a:spLocks noGrp="1"/>
          </p:cNvSpPr>
          <p:nvPr>
            <p:ph type="sldNum" sz="quarter" idx="12"/>
          </p:nvPr>
        </p:nvSpPr>
        <p:spPr/>
        <p:txBody>
          <a:bodyPr/>
          <a:lstStyle/>
          <a:p>
            <a:pPr>
              <a:defRPr/>
            </a:pPr>
            <a:fld id="{54CD2F88-8A41-4E7F-9278-91FE67E35F94}" type="slidenum">
              <a:rPr lang="en-US" smtClean="0"/>
              <a:pPr>
                <a:defRPr/>
              </a:pPr>
              <a:t>23</a:t>
            </a:fld>
            <a:endParaRPr lang="en-US"/>
          </a:p>
        </p:txBody>
      </p:sp>
      <p:pic>
        <p:nvPicPr>
          <p:cNvPr id="102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883" y="1858170"/>
            <a:ext cx="8115300" cy="4010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8366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a:latin typeface="Calibri"/>
                <a:ea typeface="ＭＳ Ｐゴシック" pitchFamily="34" charset="-128"/>
                <a:cs typeface="Calibri"/>
              </a:rPr>
              <a:t>Hidden Markov Models</a:t>
            </a:r>
          </a:p>
        </p:txBody>
      </p:sp>
      <p:sp>
        <p:nvSpPr>
          <p:cNvPr id="36866" name="Rectangle 3"/>
          <p:cNvSpPr>
            <a:spLocks noGrp="1" noChangeArrowheads="1"/>
          </p:cNvSpPr>
          <p:nvPr>
            <p:ph idx="1"/>
          </p:nvPr>
        </p:nvSpPr>
        <p:spPr/>
        <p:txBody>
          <a:bodyPr/>
          <a:lstStyle/>
          <a:p>
            <a:pPr>
              <a:lnSpc>
                <a:spcPct val="90000"/>
              </a:lnSpc>
            </a:pPr>
            <a:r>
              <a:rPr lang="en-US" sz="2400" dirty="0">
                <a:latin typeface="Calibri"/>
                <a:ea typeface="ＭＳ Ｐゴシック" pitchFamily="34" charset="-128"/>
                <a:cs typeface="Calibri"/>
              </a:rPr>
              <a:t>Markov chains not so useful for most agents</a:t>
            </a:r>
          </a:p>
          <a:p>
            <a:pPr lvl="1">
              <a:lnSpc>
                <a:spcPct val="90000"/>
              </a:lnSpc>
            </a:pPr>
            <a:r>
              <a:rPr lang="en-US" sz="2000" dirty="0">
                <a:latin typeface="Calibri"/>
                <a:ea typeface="ＭＳ Ｐゴシック" pitchFamily="34" charset="-128"/>
                <a:cs typeface="Calibri"/>
              </a:rPr>
              <a:t>Need observations to update your beliefs</a:t>
            </a:r>
          </a:p>
          <a:p>
            <a:pPr lvl="1">
              <a:lnSpc>
                <a:spcPct val="90000"/>
              </a:lnSpc>
            </a:pPr>
            <a:endParaRPr lang="en-US" sz="2000" dirty="0">
              <a:latin typeface="Calibri"/>
              <a:ea typeface="ＭＳ Ｐゴシック" pitchFamily="34" charset="-128"/>
              <a:cs typeface="Calibri"/>
            </a:endParaRPr>
          </a:p>
          <a:p>
            <a:pPr>
              <a:lnSpc>
                <a:spcPct val="90000"/>
              </a:lnSpc>
            </a:pPr>
            <a:r>
              <a:rPr lang="en-US" sz="2400" dirty="0">
                <a:latin typeface="Calibri"/>
                <a:ea typeface="ＭＳ Ｐゴシック" pitchFamily="34" charset="-128"/>
                <a:cs typeface="Calibri"/>
              </a:rPr>
              <a:t>Hidden Markov models (HMMs)</a:t>
            </a:r>
          </a:p>
          <a:p>
            <a:pPr lvl="1">
              <a:lnSpc>
                <a:spcPct val="90000"/>
              </a:lnSpc>
            </a:pPr>
            <a:r>
              <a:rPr lang="en-US" sz="2000" dirty="0">
                <a:latin typeface="Calibri"/>
                <a:ea typeface="ＭＳ Ｐゴシック" pitchFamily="34" charset="-128"/>
                <a:cs typeface="Calibri"/>
              </a:rPr>
              <a:t>Underlying Markov chain over states X</a:t>
            </a:r>
          </a:p>
          <a:p>
            <a:pPr lvl="1">
              <a:lnSpc>
                <a:spcPct val="90000"/>
              </a:lnSpc>
            </a:pPr>
            <a:r>
              <a:rPr lang="en-US" sz="2000" dirty="0">
                <a:latin typeface="Calibri"/>
                <a:ea typeface="ＭＳ Ｐゴシック" pitchFamily="34" charset="-128"/>
                <a:cs typeface="Calibri"/>
              </a:rPr>
              <a:t>You observe outputs (effects) at each time step</a:t>
            </a:r>
          </a:p>
        </p:txBody>
      </p:sp>
      <p:sp>
        <p:nvSpPr>
          <p:cNvPr id="36867" name="Oval 4"/>
          <p:cNvSpPr>
            <a:spLocks noChangeArrowheads="1"/>
          </p:cNvSpPr>
          <p:nvPr/>
        </p:nvSpPr>
        <p:spPr bwMode="auto">
          <a:xfrm>
            <a:off x="5943600" y="4267200"/>
            <a:ext cx="533400" cy="533400"/>
          </a:xfrm>
          <a:prstGeom prst="ellipse">
            <a:avLst/>
          </a:prstGeom>
          <a:solidFill>
            <a:schemeClr val="bg1"/>
          </a:solidFill>
          <a:ln w="28575">
            <a:solidFill>
              <a:schemeClr val="bg1"/>
            </a:solidFill>
            <a:round/>
            <a:headEnd/>
            <a:tailEnd/>
          </a:ln>
        </p:spPr>
        <p:txBody>
          <a:bodyPr wrap="none" anchor="ctr"/>
          <a:lstStyle/>
          <a:p>
            <a:pPr algn="ctr"/>
            <a:r>
              <a:rPr lang="en-US" sz="2400" i="1">
                <a:solidFill>
                  <a:schemeClr val="bg1"/>
                </a:solidFill>
                <a:latin typeface="Calibri"/>
                <a:cs typeface="Calibri"/>
              </a:rPr>
              <a:t>X</a:t>
            </a:r>
            <a:r>
              <a:rPr lang="en-US" sz="2400" baseline="-25000">
                <a:solidFill>
                  <a:schemeClr val="bg1"/>
                </a:solidFill>
                <a:latin typeface="Calibri"/>
                <a:cs typeface="Calibri"/>
              </a:rPr>
              <a:t>5</a:t>
            </a:r>
          </a:p>
        </p:txBody>
      </p:sp>
      <p:cxnSp>
        <p:nvCxnSpPr>
          <p:cNvPr id="36868" name="AutoShape 5"/>
          <p:cNvCxnSpPr>
            <a:cxnSpLocks noChangeShapeType="1"/>
            <a:stCxn id="36867" idx="4"/>
            <a:endCxn id="36883" idx="0"/>
          </p:cNvCxnSpPr>
          <p:nvPr/>
        </p:nvCxnSpPr>
        <p:spPr bwMode="auto">
          <a:xfrm>
            <a:off x="6210300" y="4814888"/>
            <a:ext cx="0" cy="504825"/>
          </a:xfrm>
          <a:prstGeom prst="straightConnector1">
            <a:avLst/>
          </a:prstGeom>
          <a:noFill/>
          <a:ln w="28575">
            <a:solidFill>
              <a:schemeClr val="bg1"/>
            </a:solidFill>
            <a:round/>
            <a:headEnd/>
            <a:tailEnd type="triangle" w="lg" len="lg"/>
          </a:ln>
          <a:extLst>
            <a:ext uri="{909E8E84-426E-40dd-AFC4-6F175D3DCCD1}">
              <a14:hiddenFill xmlns="" xmlns:a14="http://schemas.microsoft.com/office/drawing/2010/main">
                <a:noFill/>
              </a14:hiddenFill>
            </a:ext>
          </a:extLst>
        </p:spPr>
      </p:cxnSp>
      <p:sp>
        <p:nvSpPr>
          <p:cNvPr id="36869" name="Oval 6"/>
          <p:cNvSpPr>
            <a:spLocks noChangeArrowheads="1"/>
          </p:cNvSpPr>
          <p:nvPr/>
        </p:nvSpPr>
        <p:spPr bwMode="auto">
          <a:xfrm>
            <a:off x="2590800" y="4267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X</a:t>
            </a:r>
            <a:r>
              <a:rPr lang="en-US" sz="2400" baseline="-25000">
                <a:latin typeface="Calibri"/>
                <a:cs typeface="Calibri"/>
              </a:rPr>
              <a:t>2</a:t>
            </a:r>
          </a:p>
        </p:txBody>
      </p:sp>
      <p:cxnSp>
        <p:nvCxnSpPr>
          <p:cNvPr id="36870" name="AutoShape 7"/>
          <p:cNvCxnSpPr>
            <a:cxnSpLocks noChangeShapeType="1"/>
            <a:stCxn id="36869" idx="4"/>
            <a:endCxn id="36880" idx="0"/>
          </p:cNvCxnSpPr>
          <p:nvPr/>
        </p:nvCxnSpPr>
        <p:spPr bwMode="auto">
          <a:xfrm>
            <a:off x="2857500" y="4814888"/>
            <a:ext cx="0" cy="504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6871" name="Oval 8"/>
          <p:cNvSpPr>
            <a:spLocks noChangeArrowheads="1"/>
          </p:cNvSpPr>
          <p:nvPr/>
        </p:nvSpPr>
        <p:spPr bwMode="auto">
          <a:xfrm>
            <a:off x="1676400" y="5334000"/>
            <a:ext cx="533400" cy="533400"/>
          </a:xfrm>
          <a:prstGeom prst="ellipse">
            <a:avLst/>
          </a:prstGeom>
          <a:solidFill>
            <a:schemeClr val="bg2"/>
          </a:solidFill>
          <a:ln w="28575">
            <a:solidFill>
              <a:schemeClr val="tx1"/>
            </a:solidFill>
            <a:round/>
            <a:headEnd/>
            <a:tailEnd/>
          </a:ln>
        </p:spPr>
        <p:txBody>
          <a:bodyPr wrap="none" anchor="ctr"/>
          <a:lstStyle/>
          <a:p>
            <a:pPr algn="ctr"/>
            <a:r>
              <a:rPr lang="en-US" sz="2400" i="1">
                <a:latin typeface="Calibri"/>
                <a:cs typeface="Calibri"/>
              </a:rPr>
              <a:t>E</a:t>
            </a:r>
            <a:r>
              <a:rPr lang="en-US" sz="2400" baseline="-25000">
                <a:latin typeface="Calibri"/>
                <a:cs typeface="Calibri"/>
              </a:rPr>
              <a:t>1</a:t>
            </a:r>
          </a:p>
        </p:txBody>
      </p:sp>
      <p:cxnSp>
        <p:nvCxnSpPr>
          <p:cNvPr id="36872" name="AutoShape 9"/>
          <p:cNvCxnSpPr>
            <a:cxnSpLocks noChangeShapeType="1"/>
            <a:stCxn id="36873" idx="6"/>
            <a:endCxn id="36869" idx="2"/>
          </p:cNvCxnSpPr>
          <p:nvPr/>
        </p:nvCxnSpPr>
        <p:spPr bwMode="auto">
          <a:xfrm>
            <a:off x="2224088" y="45339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6873" name="Oval 10"/>
          <p:cNvSpPr>
            <a:spLocks noChangeArrowheads="1"/>
          </p:cNvSpPr>
          <p:nvPr/>
        </p:nvSpPr>
        <p:spPr bwMode="auto">
          <a:xfrm>
            <a:off x="1676400" y="4267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X</a:t>
            </a:r>
            <a:r>
              <a:rPr lang="en-US" sz="2400" baseline="-25000">
                <a:latin typeface="Calibri"/>
                <a:cs typeface="Calibri"/>
              </a:rPr>
              <a:t>1</a:t>
            </a:r>
          </a:p>
        </p:txBody>
      </p:sp>
      <p:cxnSp>
        <p:nvCxnSpPr>
          <p:cNvPr id="36874" name="AutoShape 11"/>
          <p:cNvCxnSpPr>
            <a:cxnSpLocks noChangeShapeType="1"/>
            <a:stCxn id="36873" idx="4"/>
            <a:endCxn id="36871" idx="0"/>
          </p:cNvCxnSpPr>
          <p:nvPr/>
        </p:nvCxnSpPr>
        <p:spPr bwMode="auto">
          <a:xfrm>
            <a:off x="1943100" y="4814888"/>
            <a:ext cx="0" cy="504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6875" name="Oval 12"/>
          <p:cNvSpPr>
            <a:spLocks noChangeArrowheads="1"/>
          </p:cNvSpPr>
          <p:nvPr/>
        </p:nvSpPr>
        <p:spPr bwMode="auto">
          <a:xfrm>
            <a:off x="3505200" y="4267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X</a:t>
            </a:r>
            <a:r>
              <a:rPr lang="en-US" sz="2400" baseline="-25000">
                <a:latin typeface="Calibri"/>
                <a:cs typeface="Calibri"/>
              </a:rPr>
              <a:t>3</a:t>
            </a:r>
          </a:p>
        </p:txBody>
      </p:sp>
      <p:cxnSp>
        <p:nvCxnSpPr>
          <p:cNvPr id="36876" name="AutoShape 13"/>
          <p:cNvCxnSpPr>
            <a:cxnSpLocks noChangeShapeType="1"/>
            <a:stCxn id="36875" idx="6"/>
            <a:endCxn id="36878" idx="2"/>
          </p:cNvCxnSpPr>
          <p:nvPr/>
        </p:nvCxnSpPr>
        <p:spPr bwMode="auto">
          <a:xfrm>
            <a:off x="4052888" y="45339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36877" name="AutoShape 14"/>
          <p:cNvCxnSpPr>
            <a:cxnSpLocks noChangeShapeType="1"/>
            <a:stCxn id="36869" idx="6"/>
            <a:endCxn id="36875" idx="2"/>
          </p:cNvCxnSpPr>
          <p:nvPr/>
        </p:nvCxnSpPr>
        <p:spPr bwMode="auto">
          <a:xfrm>
            <a:off x="3138488" y="45339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6878" name="Oval 15"/>
          <p:cNvSpPr>
            <a:spLocks noChangeArrowheads="1"/>
          </p:cNvSpPr>
          <p:nvPr/>
        </p:nvSpPr>
        <p:spPr bwMode="auto">
          <a:xfrm>
            <a:off x="4419600" y="4267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X</a:t>
            </a:r>
            <a:r>
              <a:rPr lang="en-US" sz="2400" baseline="-25000">
                <a:latin typeface="Calibri"/>
                <a:cs typeface="Calibri"/>
              </a:rPr>
              <a:t>4</a:t>
            </a:r>
          </a:p>
        </p:txBody>
      </p:sp>
      <p:cxnSp>
        <p:nvCxnSpPr>
          <p:cNvPr id="36879" name="AutoShape 16"/>
          <p:cNvCxnSpPr>
            <a:cxnSpLocks noChangeShapeType="1"/>
            <a:stCxn id="36878" idx="6"/>
            <a:endCxn id="36867" idx="2"/>
          </p:cNvCxnSpPr>
          <p:nvPr/>
        </p:nvCxnSpPr>
        <p:spPr bwMode="auto">
          <a:xfrm>
            <a:off x="4967288" y="4533900"/>
            <a:ext cx="962025" cy="0"/>
          </a:xfrm>
          <a:prstGeom prst="straightConnector1">
            <a:avLst/>
          </a:prstGeom>
          <a:noFill/>
          <a:ln w="28575">
            <a:solidFill>
              <a:schemeClr val="tx1"/>
            </a:solidFill>
            <a:prstDash val="dash"/>
            <a:round/>
            <a:headEnd/>
            <a:tailEnd type="triangle" w="lg" len="lg"/>
          </a:ln>
          <a:extLst>
            <a:ext uri="{909E8E84-426E-40dd-AFC4-6F175D3DCCD1}">
              <a14:hiddenFill xmlns="" xmlns:a14="http://schemas.microsoft.com/office/drawing/2010/main">
                <a:noFill/>
              </a14:hiddenFill>
            </a:ext>
          </a:extLst>
        </p:spPr>
      </p:cxnSp>
      <p:sp>
        <p:nvSpPr>
          <p:cNvPr id="36880" name="Oval 17"/>
          <p:cNvSpPr>
            <a:spLocks noChangeArrowheads="1"/>
          </p:cNvSpPr>
          <p:nvPr/>
        </p:nvSpPr>
        <p:spPr bwMode="auto">
          <a:xfrm>
            <a:off x="2590800" y="5334000"/>
            <a:ext cx="533400" cy="533400"/>
          </a:xfrm>
          <a:prstGeom prst="ellipse">
            <a:avLst/>
          </a:prstGeom>
          <a:solidFill>
            <a:schemeClr val="bg2"/>
          </a:solidFill>
          <a:ln w="28575">
            <a:solidFill>
              <a:schemeClr val="tx1"/>
            </a:solidFill>
            <a:round/>
            <a:headEnd/>
            <a:tailEnd/>
          </a:ln>
        </p:spPr>
        <p:txBody>
          <a:bodyPr wrap="none" anchor="ctr"/>
          <a:lstStyle/>
          <a:p>
            <a:pPr algn="ctr"/>
            <a:r>
              <a:rPr lang="en-US" sz="2400" i="1" dirty="0">
                <a:latin typeface="Calibri"/>
                <a:cs typeface="Calibri"/>
              </a:rPr>
              <a:t>E</a:t>
            </a:r>
            <a:r>
              <a:rPr lang="en-US" sz="2400" baseline="-25000" dirty="0">
                <a:latin typeface="Calibri"/>
                <a:cs typeface="Calibri"/>
              </a:rPr>
              <a:t>2</a:t>
            </a:r>
          </a:p>
        </p:txBody>
      </p:sp>
      <p:sp>
        <p:nvSpPr>
          <p:cNvPr id="36881" name="Oval 18"/>
          <p:cNvSpPr>
            <a:spLocks noChangeArrowheads="1"/>
          </p:cNvSpPr>
          <p:nvPr/>
        </p:nvSpPr>
        <p:spPr bwMode="auto">
          <a:xfrm>
            <a:off x="3505200" y="5334000"/>
            <a:ext cx="533400" cy="533400"/>
          </a:xfrm>
          <a:prstGeom prst="ellipse">
            <a:avLst/>
          </a:prstGeom>
          <a:solidFill>
            <a:schemeClr val="bg2"/>
          </a:solidFill>
          <a:ln w="28575">
            <a:solidFill>
              <a:schemeClr val="tx1"/>
            </a:solidFill>
            <a:round/>
            <a:headEnd/>
            <a:tailEnd/>
          </a:ln>
        </p:spPr>
        <p:txBody>
          <a:bodyPr wrap="none" anchor="ctr"/>
          <a:lstStyle/>
          <a:p>
            <a:pPr algn="ctr"/>
            <a:r>
              <a:rPr lang="en-US" sz="2400" i="1">
                <a:latin typeface="Calibri"/>
                <a:cs typeface="Calibri"/>
              </a:rPr>
              <a:t>E</a:t>
            </a:r>
            <a:r>
              <a:rPr lang="en-US" sz="2400" baseline="-25000">
                <a:latin typeface="Calibri"/>
                <a:cs typeface="Calibri"/>
              </a:rPr>
              <a:t>3</a:t>
            </a:r>
          </a:p>
        </p:txBody>
      </p:sp>
      <p:sp>
        <p:nvSpPr>
          <p:cNvPr id="36882" name="Oval 19"/>
          <p:cNvSpPr>
            <a:spLocks noChangeArrowheads="1"/>
          </p:cNvSpPr>
          <p:nvPr/>
        </p:nvSpPr>
        <p:spPr bwMode="auto">
          <a:xfrm>
            <a:off x="4419600" y="5334000"/>
            <a:ext cx="533400" cy="533400"/>
          </a:xfrm>
          <a:prstGeom prst="ellipse">
            <a:avLst/>
          </a:prstGeom>
          <a:solidFill>
            <a:schemeClr val="bg2"/>
          </a:solidFill>
          <a:ln w="28575">
            <a:solidFill>
              <a:schemeClr val="tx1"/>
            </a:solidFill>
            <a:round/>
            <a:headEnd/>
            <a:tailEnd/>
          </a:ln>
        </p:spPr>
        <p:txBody>
          <a:bodyPr wrap="none" anchor="ctr"/>
          <a:lstStyle/>
          <a:p>
            <a:pPr algn="ctr"/>
            <a:r>
              <a:rPr lang="en-US" sz="2400" i="1">
                <a:latin typeface="Calibri"/>
                <a:cs typeface="Calibri"/>
              </a:rPr>
              <a:t>E</a:t>
            </a:r>
            <a:r>
              <a:rPr lang="en-US" sz="2400" baseline="-25000">
                <a:latin typeface="Calibri"/>
                <a:cs typeface="Calibri"/>
              </a:rPr>
              <a:t>4</a:t>
            </a:r>
          </a:p>
        </p:txBody>
      </p:sp>
      <p:sp>
        <p:nvSpPr>
          <p:cNvPr id="36883" name="Oval 20"/>
          <p:cNvSpPr>
            <a:spLocks noChangeArrowheads="1"/>
          </p:cNvSpPr>
          <p:nvPr/>
        </p:nvSpPr>
        <p:spPr bwMode="auto">
          <a:xfrm>
            <a:off x="5943600" y="5334000"/>
            <a:ext cx="533400" cy="533400"/>
          </a:xfrm>
          <a:prstGeom prst="ellipse">
            <a:avLst/>
          </a:prstGeom>
          <a:solidFill>
            <a:schemeClr val="bg1"/>
          </a:solidFill>
          <a:ln w="28575">
            <a:solidFill>
              <a:schemeClr val="bg1"/>
            </a:solidFill>
            <a:round/>
            <a:headEnd/>
            <a:tailEnd/>
          </a:ln>
        </p:spPr>
        <p:txBody>
          <a:bodyPr wrap="none" anchor="ctr"/>
          <a:lstStyle/>
          <a:p>
            <a:pPr algn="ctr"/>
            <a:r>
              <a:rPr lang="en-US" sz="2400" i="1">
                <a:solidFill>
                  <a:schemeClr val="bg1"/>
                </a:solidFill>
                <a:latin typeface="Calibri"/>
                <a:cs typeface="Calibri"/>
              </a:rPr>
              <a:t>E</a:t>
            </a:r>
            <a:r>
              <a:rPr lang="en-US" sz="2400" baseline="-25000">
                <a:solidFill>
                  <a:schemeClr val="bg1"/>
                </a:solidFill>
                <a:latin typeface="Calibri"/>
                <a:cs typeface="Calibri"/>
              </a:rPr>
              <a:t>5</a:t>
            </a:r>
          </a:p>
        </p:txBody>
      </p:sp>
      <p:cxnSp>
        <p:nvCxnSpPr>
          <p:cNvPr id="36884" name="AutoShape 21"/>
          <p:cNvCxnSpPr>
            <a:cxnSpLocks noChangeShapeType="1"/>
            <a:stCxn id="36875" idx="4"/>
            <a:endCxn id="36881" idx="0"/>
          </p:cNvCxnSpPr>
          <p:nvPr/>
        </p:nvCxnSpPr>
        <p:spPr bwMode="auto">
          <a:xfrm>
            <a:off x="3771900" y="4814888"/>
            <a:ext cx="0" cy="504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36885" name="AutoShape 22"/>
          <p:cNvCxnSpPr>
            <a:cxnSpLocks noChangeShapeType="1"/>
            <a:stCxn id="36878" idx="4"/>
            <a:endCxn id="36882" idx="0"/>
          </p:cNvCxnSpPr>
          <p:nvPr/>
        </p:nvCxnSpPr>
        <p:spPr bwMode="auto">
          <a:xfrm>
            <a:off x="4686300" y="4814888"/>
            <a:ext cx="0" cy="504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1822" y="3277059"/>
            <a:ext cx="3345198" cy="3032474"/>
          </a:xfrm>
          <a:prstGeom prst="rect">
            <a:avLst/>
          </a:prstGeom>
        </p:spPr>
      </p:pic>
      <p:sp>
        <p:nvSpPr>
          <p:cNvPr id="3" name="Date Placeholder 2"/>
          <p:cNvSpPr>
            <a:spLocks noGrp="1"/>
          </p:cNvSpPr>
          <p:nvPr>
            <p:ph type="dt" sz="half" idx="10"/>
          </p:nvPr>
        </p:nvSpPr>
        <p:spPr/>
        <p:txBody>
          <a:bodyPr/>
          <a:lstStyle/>
          <a:p>
            <a:pPr>
              <a:defRPr/>
            </a:pPr>
            <a:fld id="{4A47FFE5-0C69-4976-AACC-3A97F0718FDF}" type="datetime8">
              <a:rPr lang="en-US" smtClean="0"/>
              <a:t>1/3/2021 3:48 PM</a:t>
            </a:fld>
            <a:endParaRPr lang="en-US"/>
          </a:p>
        </p:txBody>
      </p:sp>
      <p:sp>
        <p:nvSpPr>
          <p:cNvPr id="4" name="Slide Number Placeholder 3"/>
          <p:cNvSpPr>
            <a:spLocks noGrp="1"/>
          </p:cNvSpPr>
          <p:nvPr>
            <p:ph type="sldNum" sz="quarter" idx="12"/>
          </p:nvPr>
        </p:nvSpPr>
        <p:spPr/>
        <p:txBody>
          <a:bodyPr/>
          <a:lstStyle/>
          <a:p>
            <a:pPr>
              <a:defRPr/>
            </a:pPr>
            <a:fld id="{54CD2F88-8A41-4E7F-9278-91FE67E35F94}" type="slidenum">
              <a:rPr lang="en-US" smtClean="0"/>
              <a:pPr>
                <a:defRPr/>
              </a:pPr>
              <a:t>24</a:t>
            </a:fld>
            <a:endParaRPr lang="en-US"/>
          </a:p>
        </p:txBody>
      </p:sp>
    </p:spTree>
    <p:extLst>
      <p:ext uri="{BB962C8B-B14F-4D97-AF65-F5344CB8AC3E}">
        <p14:creationId xmlns:p14="http://schemas.microsoft.com/office/powerpoint/2010/main" val="612495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latin typeface="Calibri"/>
                <a:cs typeface="Calibri"/>
              </a:rPr>
              <a:t>Example: Weather HMM</a:t>
            </a:r>
          </a:p>
        </p:txBody>
      </p:sp>
      <p:cxnSp>
        <p:nvCxnSpPr>
          <p:cNvPr id="11" name="Straight Arrow Connector 10"/>
          <p:cNvCxnSpPr>
            <a:endCxn id="52" idx="2"/>
          </p:cNvCxnSpPr>
          <p:nvPr/>
        </p:nvCxnSpPr>
        <p:spPr>
          <a:xfrm>
            <a:off x="3124200" y="2057400"/>
            <a:ext cx="533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2127456894"/>
              </p:ext>
            </p:extLst>
          </p:nvPr>
        </p:nvGraphicFramePr>
        <p:xfrm>
          <a:off x="6443721" y="4558937"/>
          <a:ext cx="2209800" cy="1844675"/>
        </p:xfrm>
        <a:graphic>
          <a:graphicData uri="http://schemas.openxmlformats.org/drawingml/2006/table">
            <a:tbl>
              <a:tblPr firstRow="1" bandRow="1">
                <a:tableStyleId>{10A1B5D5-9B99-4C35-A422-299274C87663}</a:tableStyleId>
              </a:tblPr>
              <a:tblGrid>
                <a:gridCol w="570669">
                  <a:extLst>
                    <a:ext uri="{9D8B030D-6E8A-4147-A177-3AD203B41FA5}">
                      <a16:colId xmlns:a16="http://schemas.microsoft.com/office/drawing/2014/main" val="20000"/>
                    </a:ext>
                  </a:extLst>
                </a:gridCol>
                <a:gridCol w="574431">
                  <a:extLst>
                    <a:ext uri="{9D8B030D-6E8A-4147-A177-3AD203B41FA5}">
                      <a16:colId xmlns:a16="http://schemas.microsoft.com/office/drawing/2014/main" val="20001"/>
                    </a:ext>
                  </a:extLst>
                </a:gridCol>
                <a:gridCol w="1064700">
                  <a:extLst>
                    <a:ext uri="{9D8B030D-6E8A-4147-A177-3AD203B41FA5}">
                      <a16:colId xmlns:a16="http://schemas.microsoft.com/office/drawing/2014/main" val="20002"/>
                    </a:ext>
                  </a:extLst>
                </a:gridCol>
              </a:tblGrid>
              <a:tr h="381131">
                <a:tc>
                  <a:txBody>
                    <a:bodyPr/>
                    <a:lstStyle/>
                    <a:p>
                      <a:pPr algn="ctr"/>
                      <a:r>
                        <a:rPr lang="en-US" sz="1800" b="0" dirty="0">
                          <a:solidFill>
                            <a:srgbClr val="333399"/>
                          </a:solidFill>
                          <a:latin typeface="Calibri"/>
                          <a:cs typeface="Calibri"/>
                        </a:rPr>
                        <a:t>R</a:t>
                      </a:r>
                      <a:r>
                        <a:rPr lang="en-US" sz="1800" b="0" baseline="-25000" dirty="0">
                          <a:solidFill>
                            <a:srgbClr val="333399"/>
                          </a:solidFill>
                          <a:latin typeface="Calibri"/>
                          <a:cs typeface="Calibri"/>
                        </a:rPr>
                        <a:t>t-1</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err="1">
                          <a:solidFill>
                            <a:srgbClr val="333399"/>
                          </a:solidFill>
                          <a:latin typeface="Calibri"/>
                          <a:cs typeface="Calibri"/>
                        </a:rPr>
                        <a:t>R</a:t>
                      </a:r>
                      <a:r>
                        <a:rPr lang="en-US" sz="1800" b="0" baseline="-25000" dirty="0" err="1">
                          <a:solidFill>
                            <a:srgbClr val="333399"/>
                          </a:solidFill>
                          <a:latin typeface="Calibri"/>
                          <a:cs typeface="Calibri"/>
                        </a:rPr>
                        <a:t>t</a:t>
                      </a:r>
                      <a:endParaRPr lang="en-US" sz="1800" b="0" baseline="-2500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354"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rPr>
                        <a:t>P(R</a:t>
                      </a:r>
                      <a:r>
                        <a:rPr lang="en-US" sz="1800" b="0" baseline="-25000" dirty="0">
                          <a:solidFill>
                            <a:srgbClr val="333399"/>
                          </a:solidFill>
                          <a:latin typeface="Calibri"/>
                          <a:cs typeface="Calibri"/>
                        </a:rPr>
                        <a:t>t</a:t>
                      </a:r>
                      <a:r>
                        <a:rPr lang="en-US" sz="1800" b="0" dirty="0">
                          <a:solidFill>
                            <a:srgbClr val="333399"/>
                          </a:solidFill>
                          <a:latin typeface="Calibri"/>
                          <a:cs typeface="Calibri"/>
                        </a:rPr>
                        <a:t>|R</a:t>
                      </a:r>
                      <a:r>
                        <a:rPr lang="en-US" sz="1800" b="0" baseline="-25000" dirty="0">
                          <a:solidFill>
                            <a:srgbClr val="333399"/>
                          </a:solidFill>
                          <a:latin typeface="Calibri"/>
                          <a:cs typeface="Calibri"/>
                        </a:rPr>
                        <a:t>t-1</a:t>
                      </a:r>
                      <a:r>
                        <a:rPr lang="en-US" sz="1800" b="0" dirty="0">
                          <a:solidFill>
                            <a:srgbClr val="333399"/>
                          </a:solidFill>
                          <a:latin typeface="Calibri"/>
                          <a:cs typeface="Calibri"/>
                        </a:rPr>
                        <a:t>)</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sz="1800" b="0" dirty="0">
                          <a:solidFill>
                            <a:srgbClr val="333399"/>
                          </a:solidFill>
                          <a:latin typeface="Calibri"/>
                          <a:cs typeface="Calibri"/>
                        </a:rPr>
                        <a:t>+r</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+r</a:t>
                      </a: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0.7</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+r</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-r</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0.3</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-r</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+r</a:t>
                      </a: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0.3</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-r</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-r</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0.7</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25" name="Oval 24"/>
          <p:cNvSpPr/>
          <p:nvPr/>
        </p:nvSpPr>
        <p:spPr>
          <a:xfrm>
            <a:off x="1371600" y="2941638"/>
            <a:ext cx="1981200" cy="762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r>
              <a:rPr lang="en-US" dirty="0">
                <a:solidFill>
                  <a:srgbClr val="333399"/>
                </a:solidFill>
                <a:latin typeface="Calibri"/>
                <a:cs typeface="Calibri"/>
              </a:rPr>
              <a:t>Umbrella</a:t>
            </a:r>
            <a:r>
              <a:rPr lang="en-US" baseline="-25000" dirty="0">
                <a:solidFill>
                  <a:srgbClr val="333399"/>
                </a:solidFill>
                <a:latin typeface="Calibri"/>
                <a:cs typeface="Calibri"/>
              </a:rPr>
              <a:t>t-1</a:t>
            </a:r>
          </a:p>
        </p:txBody>
      </p:sp>
      <p:cxnSp>
        <p:nvCxnSpPr>
          <p:cNvPr id="26" name="Straight Arrow Connector 25"/>
          <p:cNvCxnSpPr>
            <a:endCxn id="25" idx="0"/>
          </p:cNvCxnSpPr>
          <p:nvPr/>
        </p:nvCxnSpPr>
        <p:spPr>
          <a:xfrm>
            <a:off x="2362200" y="2438400"/>
            <a:ext cx="0" cy="50323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p:nvPr/>
        </p:nvCxnSpPr>
        <p:spPr>
          <a:xfrm>
            <a:off x="4648200" y="2446338"/>
            <a:ext cx="0" cy="50323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7" name="Straight Arrow Connector 36"/>
          <p:cNvCxnSpPr>
            <a:endCxn id="53" idx="2"/>
          </p:cNvCxnSpPr>
          <p:nvPr/>
        </p:nvCxnSpPr>
        <p:spPr>
          <a:xfrm flipV="1">
            <a:off x="5410200" y="2057400"/>
            <a:ext cx="533400" cy="793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42" name="Straight Arrow Connector 41"/>
          <p:cNvCxnSpPr/>
          <p:nvPr/>
        </p:nvCxnSpPr>
        <p:spPr>
          <a:xfrm>
            <a:off x="6934200" y="2454276"/>
            <a:ext cx="0" cy="50323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aphicFrame>
        <p:nvGraphicFramePr>
          <p:cNvPr id="44" name="Table 43"/>
          <p:cNvGraphicFramePr>
            <a:graphicFrameLocks noGrp="1"/>
          </p:cNvGraphicFramePr>
          <p:nvPr>
            <p:extLst>
              <p:ext uri="{D42A27DB-BD31-4B8C-83A1-F6EECF244321}">
                <p14:modId xmlns:p14="http://schemas.microsoft.com/office/powerpoint/2010/main" val="177917726"/>
              </p:ext>
            </p:extLst>
          </p:nvPr>
        </p:nvGraphicFramePr>
        <p:xfrm>
          <a:off x="8820741" y="4558936"/>
          <a:ext cx="2209800" cy="1844675"/>
        </p:xfrm>
        <a:graphic>
          <a:graphicData uri="http://schemas.openxmlformats.org/drawingml/2006/table">
            <a:tbl>
              <a:tblPr firstRow="1" bandRow="1">
                <a:tableStyleId>{10A1B5D5-9B99-4C35-A422-299274C87663}</a:tableStyleId>
              </a:tblPr>
              <a:tblGrid>
                <a:gridCol w="570669">
                  <a:extLst>
                    <a:ext uri="{9D8B030D-6E8A-4147-A177-3AD203B41FA5}">
                      <a16:colId xmlns:a16="http://schemas.microsoft.com/office/drawing/2014/main" val="20000"/>
                    </a:ext>
                  </a:extLst>
                </a:gridCol>
                <a:gridCol w="574431">
                  <a:extLst>
                    <a:ext uri="{9D8B030D-6E8A-4147-A177-3AD203B41FA5}">
                      <a16:colId xmlns:a16="http://schemas.microsoft.com/office/drawing/2014/main" val="20001"/>
                    </a:ext>
                  </a:extLst>
                </a:gridCol>
                <a:gridCol w="1064700">
                  <a:extLst>
                    <a:ext uri="{9D8B030D-6E8A-4147-A177-3AD203B41FA5}">
                      <a16:colId xmlns:a16="http://schemas.microsoft.com/office/drawing/2014/main" val="20002"/>
                    </a:ext>
                  </a:extLst>
                </a:gridCol>
              </a:tblGrid>
              <a:tr h="381131">
                <a:tc>
                  <a:txBody>
                    <a:bodyPr/>
                    <a:lstStyle/>
                    <a:p>
                      <a:pPr algn="ctr"/>
                      <a:r>
                        <a:rPr lang="en-US" sz="1800" b="0" dirty="0" err="1">
                          <a:solidFill>
                            <a:srgbClr val="333399"/>
                          </a:solidFill>
                          <a:latin typeface="Calibri"/>
                          <a:cs typeface="Calibri"/>
                        </a:rPr>
                        <a:t>R</a:t>
                      </a:r>
                      <a:r>
                        <a:rPr lang="en-US" sz="1800" b="0" baseline="-25000" dirty="0" err="1">
                          <a:solidFill>
                            <a:srgbClr val="333399"/>
                          </a:solidFill>
                          <a:latin typeface="Calibri"/>
                          <a:cs typeface="Calibri"/>
                        </a:rPr>
                        <a:t>t</a:t>
                      </a:r>
                      <a:endParaRPr lang="en-US" sz="1800" b="0" baseline="-2500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baseline="0" dirty="0" err="1">
                          <a:solidFill>
                            <a:srgbClr val="333399"/>
                          </a:solidFill>
                          <a:latin typeface="Calibri"/>
                          <a:cs typeface="Calibri"/>
                        </a:rPr>
                        <a:t>U</a:t>
                      </a:r>
                      <a:r>
                        <a:rPr lang="en-US" sz="1800" b="0" baseline="-25000" dirty="0" err="1">
                          <a:solidFill>
                            <a:srgbClr val="333399"/>
                          </a:solidFill>
                          <a:latin typeface="Calibri"/>
                          <a:cs typeface="Calibri"/>
                        </a:rPr>
                        <a:t>t</a:t>
                      </a:r>
                      <a:endParaRPr lang="en-US" sz="1800" b="0" baseline="-2500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354"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rPr>
                        <a:t>P(</a:t>
                      </a:r>
                      <a:r>
                        <a:rPr lang="en-US" sz="1800" b="0" dirty="0" err="1">
                          <a:solidFill>
                            <a:srgbClr val="333399"/>
                          </a:solidFill>
                          <a:latin typeface="Calibri"/>
                          <a:cs typeface="Calibri"/>
                        </a:rPr>
                        <a:t>U</a:t>
                      </a:r>
                      <a:r>
                        <a:rPr lang="en-US" sz="1800" b="0" baseline="-25000" dirty="0" err="1">
                          <a:solidFill>
                            <a:srgbClr val="333399"/>
                          </a:solidFill>
                          <a:latin typeface="Calibri"/>
                          <a:cs typeface="Calibri"/>
                        </a:rPr>
                        <a:t>t</a:t>
                      </a:r>
                      <a:r>
                        <a:rPr lang="en-US" sz="1800" b="0" dirty="0" err="1">
                          <a:solidFill>
                            <a:srgbClr val="333399"/>
                          </a:solidFill>
                          <a:latin typeface="Calibri"/>
                          <a:cs typeface="Calibri"/>
                        </a:rPr>
                        <a:t>|R</a:t>
                      </a:r>
                      <a:r>
                        <a:rPr lang="en-US" sz="1800" b="0" baseline="-25000" dirty="0" err="1">
                          <a:solidFill>
                            <a:srgbClr val="333399"/>
                          </a:solidFill>
                          <a:latin typeface="Calibri"/>
                          <a:cs typeface="Calibri"/>
                        </a:rPr>
                        <a:t>t</a:t>
                      </a:r>
                      <a:r>
                        <a:rPr lang="en-US" sz="1800" b="0" dirty="0">
                          <a:solidFill>
                            <a:srgbClr val="333399"/>
                          </a:solidFill>
                          <a:latin typeface="Calibri"/>
                          <a:cs typeface="Calibri"/>
                        </a:rPr>
                        <a:t>)</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sz="1800" b="0" dirty="0">
                          <a:solidFill>
                            <a:srgbClr val="333399"/>
                          </a:solidFill>
                          <a:latin typeface="Calibri"/>
                          <a:cs typeface="Calibri"/>
                        </a:rPr>
                        <a:t>+r</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+u</a:t>
                      </a: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0.9</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+r</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-u</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0.1</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-r</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+u</a:t>
                      </a: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0.2</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-r</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-u</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0.8</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49" name="Oval 48"/>
          <p:cNvSpPr/>
          <p:nvPr/>
        </p:nvSpPr>
        <p:spPr>
          <a:xfrm>
            <a:off x="3657600" y="2971800"/>
            <a:ext cx="1981200" cy="762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r>
              <a:rPr lang="en-US" dirty="0" err="1">
                <a:solidFill>
                  <a:srgbClr val="333399"/>
                </a:solidFill>
                <a:latin typeface="Calibri"/>
                <a:cs typeface="Calibri"/>
              </a:rPr>
              <a:t>Umbrella</a:t>
            </a:r>
            <a:r>
              <a:rPr lang="en-US" baseline="-25000" dirty="0" err="1">
                <a:solidFill>
                  <a:srgbClr val="333399"/>
                </a:solidFill>
                <a:latin typeface="Calibri"/>
                <a:cs typeface="Calibri"/>
              </a:rPr>
              <a:t>t</a:t>
            </a:r>
            <a:endParaRPr lang="en-US" baseline="-25000" dirty="0">
              <a:solidFill>
                <a:srgbClr val="333399"/>
              </a:solidFill>
              <a:latin typeface="Calibri"/>
              <a:cs typeface="Calibri"/>
            </a:endParaRPr>
          </a:p>
        </p:txBody>
      </p:sp>
      <p:sp>
        <p:nvSpPr>
          <p:cNvPr id="50" name="Oval 49"/>
          <p:cNvSpPr/>
          <p:nvPr/>
        </p:nvSpPr>
        <p:spPr>
          <a:xfrm>
            <a:off x="5943600" y="2971800"/>
            <a:ext cx="1981200" cy="762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r>
              <a:rPr lang="en-US" dirty="0">
                <a:solidFill>
                  <a:srgbClr val="333399"/>
                </a:solidFill>
                <a:latin typeface="Calibri"/>
                <a:cs typeface="Calibri"/>
              </a:rPr>
              <a:t>Umbrella</a:t>
            </a:r>
            <a:r>
              <a:rPr lang="en-US" baseline="-25000" dirty="0">
                <a:solidFill>
                  <a:srgbClr val="333399"/>
                </a:solidFill>
                <a:latin typeface="Calibri"/>
                <a:cs typeface="Calibri"/>
              </a:rPr>
              <a:t>t+1</a:t>
            </a:r>
          </a:p>
        </p:txBody>
      </p:sp>
      <p:sp>
        <p:nvSpPr>
          <p:cNvPr id="51" name="Oval 50"/>
          <p:cNvSpPr/>
          <p:nvPr/>
        </p:nvSpPr>
        <p:spPr>
          <a:xfrm>
            <a:off x="1371600" y="1676400"/>
            <a:ext cx="1981200" cy="762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r>
              <a:rPr lang="en-US" dirty="0">
                <a:solidFill>
                  <a:srgbClr val="333399"/>
                </a:solidFill>
                <a:latin typeface="Calibri"/>
                <a:cs typeface="Calibri"/>
              </a:rPr>
              <a:t>Rain</a:t>
            </a:r>
            <a:r>
              <a:rPr lang="en-US" baseline="-25000" dirty="0">
                <a:solidFill>
                  <a:srgbClr val="333399"/>
                </a:solidFill>
                <a:latin typeface="Calibri"/>
                <a:cs typeface="Calibri"/>
              </a:rPr>
              <a:t>t-1</a:t>
            </a:r>
          </a:p>
        </p:txBody>
      </p:sp>
      <p:sp>
        <p:nvSpPr>
          <p:cNvPr id="52" name="Oval 51"/>
          <p:cNvSpPr/>
          <p:nvPr/>
        </p:nvSpPr>
        <p:spPr>
          <a:xfrm>
            <a:off x="3657600" y="1676400"/>
            <a:ext cx="1981200" cy="762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r>
              <a:rPr lang="en-US" dirty="0" err="1">
                <a:solidFill>
                  <a:srgbClr val="333399"/>
                </a:solidFill>
                <a:latin typeface="Calibri"/>
                <a:cs typeface="Calibri"/>
              </a:rPr>
              <a:t>Rain</a:t>
            </a:r>
            <a:r>
              <a:rPr lang="en-US" baseline="-25000" dirty="0" err="1">
                <a:solidFill>
                  <a:srgbClr val="333399"/>
                </a:solidFill>
                <a:latin typeface="Calibri"/>
                <a:cs typeface="Calibri"/>
              </a:rPr>
              <a:t>t</a:t>
            </a:r>
            <a:endParaRPr lang="en-US" baseline="-25000" dirty="0">
              <a:solidFill>
                <a:srgbClr val="333399"/>
              </a:solidFill>
              <a:latin typeface="Calibri"/>
              <a:cs typeface="Calibri"/>
            </a:endParaRPr>
          </a:p>
        </p:txBody>
      </p:sp>
      <p:sp>
        <p:nvSpPr>
          <p:cNvPr id="53" name="Oval 52"/>
          <p:cNvSpPr/>
          <p:nvPr/>
        </p:nvSpPr>
        <p:spPr>
          <a:xfrm>
            <a:off x="5943600" y="1676400"/>
            <a:ext cx="1981200" cy="762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r>
              <a:rPr lang="en-US" dirty="0">
                <a:solidFill>
                  <a:srgbClr val="333399"/>
                </a:solidFill>
                <a:latin typeface="Calibri"/>
                <a:cs typeface="Calibri"/>
              </a:rPr>
              <a:t>Rain</a:t>
            </a:r>
            <a:r>
              <a:rPr lang="en-US" baseline="-25000" dirty="0">
                <a:solidFill>
                  <a:srgbClr val="333399"/>
                </a:solidFill>
                <a:latin typeface="Calibri"/>
                <a:cs typeface="Calibri"/>
              </a:rPr>
              <a:t>t+1</a:t>
            </a:r>
          </a:p>
        </p:txBody>
      </p:sp>
      <p:cxnSp>
        <p:nvCxnSpPr>
          <p:cNvPr id="57" name="Straight Arrow Connector 56"/>
          <p:cNvCxnSpPr/>
          <p:nvPr/>
        </p:nvCxnSpPr>
        <p:spPr>
          <a:xfrm>
            <a:off x="990600" y="2057400"/>
            <a:ext cx="3810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8" name="Straight Arrow Connector 57"/>
          <p:cNvCxnSpPr/>
          <p:nvPr/>
        </p:nvCxnSpPr>
        <p:spPr>
          <a:xfrm>
            <a:off x="7924800" y="2057400"/>
            <a:ext cx="3810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61" name="Rectangle 3"/>
          <p:cNvSpPr>
            <a:spLocks noGrp="1" noChangeArrowheads="1"/>
          </p:cNvSpPr>
          <p:nvPr>
            <p:ph idx="1"/>
          </p:nvPr>
        </p:nvSpPr>
        <p:spPr>
          <a:xfrm>
            <a:off x="303893" y="4545874"/>
            <a:ext cx="8229600" cy="1630362"/>
          </a:xfrm>
        </p:spPr>
        <p:txBody>
          <a:bodyPr/>
          <a:lstStyle/>
          <a:p>
            <a:pPr>
              <a:lnSpc>
                <a:spcPct val="80000"/>
              </a:lnSpc>
            </a:pPr>
            <a:r>
              <a:rPr lang="en-US" dirty="0">
                <a:ea typeface="ＭＳ Ｐゴシック" pitchFamily="34" charset="-128"/>
              </a:rPr>
              <a:t>An HMM is defined by:</a:t>
            </a:r>
          </a:p>
          <a:p>
            <a:pPr lvl="1">
              <a:lnSpc>
                <a:spcPct val="80000"/>
              </a:lnSpc>
            </a:pPr>
            <a:r>
              <a:rPr lang="en-US" dirty="0">
                <a:ea typeface="ＭＳ Ｐゴシック" pitchFamily="34" charset="-128"/>
              </a:rPr>
              <a:t>Initial distribution:</a:t>
            </a:r>
          </a:p>
          <a:p>
            <a:pPr lvl="1">
              <a:lnSpc>
                <a:spcPct val="80000"/>
              </a:lnSpc>
            </a:pPr>
            <a:r>
              <a:rPr lang="en-US" dirty="0">
                <a:ea typeface="ＭＳ Ｐゴシック" pitchFamily="34" charset="-128"/>
              </a:rPr>
              <a:t>Transitions:</a:t>
            </a:r>
          </a:p>
          <a:p>
            <a:pPr lvl="1">
              <a:lnSpc>
                <a:spcPct val="80000"/>
              </a:lnSpc>
            </a:pPr>
            <a:r>
              <a:rPr lang="en-US" dirty="0">
                <a:ea typeface="ＭＳ Ｐゴシック" pitchFamily="34" charset="-128"/>
              </a:rPr>
              <a:t>Emissions:</a:t>
            </a:r>
          </a:p>
        </p:txBody>
      </p:sp>
      <p:pic>
        <p:nvPicPr>
          <p:cNvPr id="62" name="Picture 6" descr="txp_fig"/>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4514179" y="5105400"/>
            <a:ext cx="896021" cy="293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3" name="Picture 62"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8693" y="5549526"/>
            <a:ext cx="1905907" cy="348035"/>
          </a:xfrm>
          <a:prstGeom prst="rect">
            <a:avLst/>
          </a:prstGeom>
        </p:spPr>
      </p:pic>
      <p:pic>
        <p:nvPicPr>
          <p:cNvPr id="64" name="Picture 63"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7849" y="5967412"/>
            <a:ext cx="1479551" cy="334092"/>
          </a:xfrm>
          <a:prstGeom prst="rect">
            <a:avLst/>
          </a:prstGeom>
        </p:spPr>
      </p:pic>
      <p:pic>
        <p:nvPicPr>
          <p:cNvPr id="65" name="Picture 64"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1295400"/>
            <a:ext cx="1600200" cy="292210"/>
          </a:xfrm>
          <a:prstGeom prst="rect">
            <a:avLst/>
          </a:prstGeom>
        </p:spPr>
      </p:pic>
      <p:pic>
        <p:nvPicPr>
          <p:cNvPr id="66" name="Picture 65"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2514600"/>
            <a:ext cx="1250951" cy="282473"/>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48178" y="1600200"/>
            <a:ext cx="2621611" cy="890016"/>
          </a:xfrm>
          <a:prstGeom prst="rect">
            <a:avLst/>
          </a:prstGeom>
        </p:spPr>
      </p:pic>
      <p:sp>
        <p:nvSpPr>
          <p:cNvPr id="2" name="Date Placeholder 1"/>
          <p:cNvSpPr>
            <a:spLocks noGrp="1"/>
          </p:cNvSpPr>
          <p:nvPr>
            <p:ph type="dt" sz="half" idx="10"/>
          </p:nvPr>
        </p:nvSpPr>
        <p:spPr/>
        <p:txBody>
          <a:bodyPr/>
          <a:lstStyle/>
          <a:p>
            <a:pPr>
              <a:defRPr/>
            </a:pPr>
            <a:fld id="{477BCE36-F5D3-4F6D-92EA-D438B79FDAB6}" type="datetime8">
              <a:rPr lang="en-US" smtClean="0"/>
              <a:t>1/3/2021 3:48 PM</a:t>
            </a:fld>
            <a:endParaRPr lang="en-US"/>
          </a:p>
        </p:txBody>
      </p:sp>
      <p:sp>
        <p:nvSpPr>
          <p:cNvPr id="3" name="Slide Number Placeholder 2"/>
          <p:cNvSpPr>
            <a:spLocks noGrp="1"/>
          </p:cNvSpPr>
          <p:nvPr>
            <p:ph type="sldNum" sz="quarter" idx="12"/>
          </p:nvPr>
        </p:nvSpPr>
        <p:spPr/>
        <p:txBody>
          <a:bodyPr/>
          <a:lstStyle/>
          <a:p>
            <a:pPr>
              <a:defRPr/>
            </a:pPr>
            <a:fld id="{54CD2F88-8A41-4E7F-9278-91FE67E35F94}" type="slidenum">
              <a:rPr lang="en-US" smtClean="0"/>
              <a:pPr>
                <a:defRPr/>
              </a:pPr>
              <a:t>25</a:t>
            </a:fld>
            <a:endParaRPr lang="en-US"/>
          </a:p>
        </p:txBody>
      </p:sp>
    </p:spTree>
    <p:extLst>
      <p:ext uri="{BB962C8B-B14F-4D97-AF65-F5344CB8AC3E}">
        <p14:creationId xmlns:p14="http://schemas.microsoft.com/office/powerpoint/2010/main" val="4229129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0" y="-11301"/>
            <a:ext cx="12192000" cy="1143000"/>
          </a:xfrm>
        </p:spPr>
        <p:txBody>
          <a:bodyPr/>
          <a:lstStyle/>
          <a:p>
            <a:r>
              <a:rPr lang="en-US" dirty="0">
                <a:latin typeface="Calibri"/>
                <a:ea typeface="ＭＳ Ｐゴシック" pitchFamily="34" charset="-128"/>
                <a:cs typeface="Calibri"/>
              </a:rPr>
              <a:t>Example: Ghostbusters HMM</a:t>
            </a:r>
          </a:p>
        </p:txBody>
      </p:sp>
      <p:sp>
        <p:nvSpPr>
          <p:cNvPr id="39938" name="Rectangle 3"/>
          <p:cNvSpPr>
            <a:spLocks noGrp="1" noChangeArrowheads="1"/>
          </p:cNvSpPr>
          <p:nvPr>
            <p:ph idx="1"/>
          </p:nvPr>
        </p:nvSpPr>
        <p:spPr>
          <a:xfrm>
            <a:off x="457200" y="1600200"/>
            <a:ext cx="5257800" cy="4525963"/>
          </a:xfrm>
        </p:spPr>
        <p:txBody>
          <a:bodyPr/>
          <a:lstStyle/>
          <a:p>
            <a:r>
              <a:rPr lang="en-US" sz="2000" dirty="0">
                <a:latin typeface="Calibri"/>
                <a:ea typeface="ＭＳ Ｐゴシック" pitchFamily="34" charset="-128"/>
                <a:cs typeface="Calibri"/>
              </a:rPr>
              <a:t>P(X</a:t>
            </a:r>
            <a:r>
              <a:rPr lang="en-US" sz="2000" baseline="-25000" dirty="0">
                <a:latin typeface="Calibri"/>
                <a:ea typeface="ＭＳ Ｐゴシック" pitchFamily="34" charset="-128"/>
                <a:cs typeface="Calibri"/>
              </a:rPr>
              <a:t>1</a:t>
            </a:r>
            <a:r>
              <a:rPr lang="en-US" sz="2000" dirty="0">
                <a:latin typeface="Calibri"/>
                <a:ea typeface="ＭＳ Ｐゴシック" pitchFamily="34" charset="-128"/>
                <a:cs typeface="Calibri"/>
              </a:rPr>
              <a:t>) = uniform</a:t>
            </a:r>
          </a:p>
          <a:p>
            <a:endParaRPr lang="en-US" sz="2000" dirty="0">
              <a:latin typeface="Calibri"/>
              <a:ea typeface="ＭＳ Ｐゴシック" pitchFamily="34" charset="-128"/>
              <a:cs typeface="Calibri"/>
            </a:endParaRPr>
          </a:p>
          <a:p>
            <a:r>
              <a:rPr lang="en-US" sz="2000" dirty="0">
                <a:latin typeface="Calibri"/>
                <a:ea typeface="ＭＳ Ｐゴシック" pitchFamily="34" charset="-128"/>
                <a:cs typeface="Calibri"/>
              </a:rPr>
              <a:t>P(X|X</a:t>
            </a:r>
            <a:r>
              <a:rPr lang="ja-JP" altLang="en-US" sz="2000" dirty="0">
                <a:latin typeface="Calibri"/>
                <a:ea typeface="ＭＳ Ｐゴシック" pitchFamily="34" charset="-128"/>
                <a:cs typeface="Calibri"/>
              </a:rPr>
              <a:t>’</a:t>
            </a:r>
            <a:r>
              <a:rPr lang="en-US" altLang="ja-JP" sz="2000" dirty="0">
                <a:latin typeface="Calibri"/>
                <a:ea typeface="ＭＳ Ｐゴシック" pitchFamily="34" charset="-128"/>
                <a:cs typeface="Calibri"/>
              </a:rPr>
              <a:t>) = usually move clockwise, but sometimes move in a random direction or stay in place</a:t>
            </a:r>
          </a:p>
          <a:p>
            <a:endParaRPr lang="en-US" altLang="ja-JP" sz="2000" dirty="0">
              <a:latin typeface="Calibri"/>
              <a:ea typeface="ＭＳ Ｐゴシック" pitchFamily="34" charset="-128"/>
              <a:cs typeface="Calibri"/>
            </a:endParaRPr>
          </a:p>
          <a:p>
            <a:r>
              <a:rPr lang="en-US" sz="2000" dirty="0">
                <a:latin typeface="Calibri"/>
                <a:ea typeface="ＭＳ Ｐゴシック" pitchFamily="34" charset="-128"/>
                <a:cs typeface="Calibri"/>
              </a:rPr>
              <a:t>P(</a:t>
            </a:r>
            <a:r>
              <a:rPr lang="en-US" sz="2000" dirty="0" err="1">
                <a:latin typeface="Calibri"/>
                <a:ea typeface="ＭＳ Ｐゴシック" pitchFamily="34" charset="-128"/>
                <a:cs typeface="Calibri"/>
              </a:rPr>
              <a:t>R</a:t>
            </a:r>
            <a:r>
              <a:rPr lang="en-US" sz="2000" baseline="-25000" dirty="0" err="1">
                <a:latin typeface="Calibri"/>
                <a:ea typeface="ＭＳ Ｐゴシック" pitchFamily="34" charset="-128"/>
                <a:cs typeface="Calibri"/>
              </a:rPr>
              <a:t>ij</a:t>
            </a:r>
            <a:r>
              <a:rPr lang="en-US" sz="2000" dirty="0" err="1">
                <a:latin typeface="Calibri"/>
                <a:ea typeface="ＭＳ Ｐゴシック" pitchFamily="34" charset="-128"/>
                <a:cs typeface="Calibri"/>
              </a:rPr>
              <a:t>|X</a:t>
            </a:r>
            <a:r>
              <a:rPr lang="en-US" sz="2000" dirty="0">
                <a:latin typeface="Calibri"/>
                <a:ea typeface="ＭＳ Ｐゴシック" pitchFamily="34" charset="-128"/>
                <a:cs typeface="Calibri"/>
              </a:rPr>
              <a:t>) = same sensor model as before:</a:t>
            </a:r>
            <a:br>
              <a:rPr lang="en-US" sz="2000" dirty="0">
                <a:latin typeface="Calibri"/>
                <a:ea typeface="ＭＳ Ｐゴシック" pitchFamily="34" charset="-128"/>
                <a:cs typeface="Calibri"/>
              </a:rPr>
            </a:br>
            <a:r>
              <a:rPr lang="en-US" sz="2000" dirty="0">
                <a:latin typeface="Calibri"/>
                <a:ea typeface="ＭＳ Ｐゴシック" pitchFamily="34" charset="-128"/>
                <a:cs typeface="Calibri"/>
              </a:rPr>
              <a:t>red means close, green means far away.</a:t>
            </a:r>
          </a:p>
        </p:txBody>
      </p:sp>
      <p:grpSp>
        <p:nvGrpSpPr>
          <p:cNvPr id="39939" name="Group 37"/>
          <p:cNvGrpSpPr>
            <a:grpSpLocks/>
          </p:cNvGrpSpPr>
          <p:nvPr/>
        </p:nvGrpSpPr>
        <p:grpSpPr bwMode="auto">
          <a:xfrm>
            <a:off x="9732962" y="1524000"/>
            <a:ext cx="1447800" cy="1524000"/>
            <a:chOff x="3984" y="1056"/>
            <a:chExt cx="1296" cy="1296"/>
          </a:xfrm>
        </p:grpSpPr>
        <p:sp>
          <p:nvSpPr>
            <p:cNvPr id="39973" name="Rectangle 38"/>
            <p:cNvSpPr>
              <a:spLocks noChangeArrowheads="1"/>
            </p:cNvSpPr>
            <p:nvPr/>
          </p:nvSpPr>
          <p:spPr bwMode="auto">
            <a:xfrm>
              <a:off x="3984" y="1056"/>
              <a:ext cx="432" cy="432"/>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1/9</a:t>
              </a:r>
            </a:p>
          </p:txBody>
        </p:sp>
        <p:sp>
          <p:nvSpPr>
            <p:cNvPr id="39974" name="Rectangle 39"/>
            <p:cNvSpPr>
              <a:spLocks noChangeArrowheads="1"/>
            </p:cNvSpPr>
            <p:nvPr/>
          </p:nvSpPr>
          <p:spPr bwMode="auto">
            <a:xfrm>
              <a:off x="4416" y="1056"/>
              <a:ext cx="432" cy="432"/>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1/9</a:t>
              </a:r>
            </a:p>
          </p:txBody>
        </p:sp>
        <p:sp>
          <p:nvSpPr>
            <p:cNvPr id="39975" name="Rectangle 40"/>
            <p:cNvSpPr>
              <a:spLocks noChangeArrowheads="1"/>
            </p:cNvSpPr>
            <p:nvPr/>
          </p:nvSpPr>
          <p:spPr bwMode="auto">
            <a:xfrm>
              <a:off x="3984" y="1488"/>
              <a:ext cx="432" cy="432"/>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1/9</a:t>
              </a:r>
            </a:p>
          </p:txBody>
        </p:sp>
        <p:sp>
          <p:nvSpPr>
            <p:cNvPr id="39976" name="Rectangle 41"/>
            <p:cNvSpPr>
              <a:spLocks noChangeArrowheads="1"/>
            </p:cNvSpPr>
            <p:nvPr/>
          </p:nvSpPr>
          <p:spPr bwMode="auto">
            <a:xfrm>
              <a:off x="4416" y="1488"/>
              <a:ext cx="432" cy="432"/>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1/9</a:t>
              </a:r>
            </a:p>
          </p:txBody>
        </p:sp>
        <p:sp>
          <p:nvSpPr>
            <p:cNvPr id="39977" name="Rectangle 42"/>
            <p:cNvSpPr>
              <a:spLocks noChangeArrowheads="1"/>
            </p:cNvSpPr>
            <p:nvPr/>
          </p:nvSpPr>
          <p:spPr bwMode="auto">
            <a:xfrm>
              <a:off x="4848" y="1056"/>
              <a:ext cx="432" cy="432"/>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1/9</a:t>
              </a:r>
            </a:p>
          </p:txBody>
        </p:sp>
        <p:sp>
          <p:nvSpPr>
            <p:cNvPr id="39978" name="Rectangle 43"/>
            <p:cNvSpPr>
              <a:spLocks noChangeArrowheads="1"/>
            </p:cNvSpPr>
            <p:nvPr/>
          </p:nvSpPr>
          <p:spPr bwMode="auto">
            <a:xfrm>
              <a:off x="4848" y="1488"/>
              <a:ext cx="432" cy="432"/>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1/9</a:t>
              </a:r>
            </a:p>
          </p:txBody>
        </p:sp>
        <p:sp>
          <p:nvSpPr>
            <p:cNvPr id="39979" name="Rectangle 44"/>
            <p:cNvSpPr>
              <a:spLocks noChangeArrowheads="1"/>
            </p:cNvSpPr>
            <p:nvPr/>
          </p:nvSpPr>
          <p:spPr bwMode="auto">
            <a:xfrm>
              <a:off x="3984" y="1920"/>
              <a:ext cx="432" cy="432"/>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1/9</a:t>
              </a:r>
            </a:p>
          </p:txBody>
        </p:sp>
        <p:sp>
          <p:nvSpPr>
            <p:cNvPr id="39980" name="Rectangle 45"/>
            <p:cNvSpPr>
              <a:spLocks noChangeArrowheads="1"/>
            </p:cNvSpPr>
            <p:nvPr/>
          </p:nvSpPr>
          <p:spPr bwMode="auto">
            <a:xfrm>
              <a:off x="4416" y="1920"/>
              <a:ext cx="432" cy="432"/>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1/9</a:t>
              </a:r>
            </a:p>
          </p:txBody>
        </p:sp>
        <p:sp>
          <p:nvSpPr>
            <p:cNvPr id="39981" name="Rectangle 46"/>
            <p:cNvSpPr>
              <a:spLocks noChangeArrowheads="1"/>
            </p:cNvSpPr>
            <p:nvPr/>
          </p:nvSpPr>
          <p:spPr bwMode="auto">
            <a:xfrm>
              <a:off x="4848" y="1920"/>
              <a:ext cx="432" cy="432"/>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1/9</a:t>
              </a:r>
            </a:p>
          </p:txBody>
        </p:sp>
      </p:grpSp>
      <p:sp>
        <p:nvSpPr>
          <p:cNvPr id="39940" name="Rectangle 48"/>
          <p:cNvSpPr>
            <a:spLocks noChangeArrowheads="1"/>
          </p:cNvSpPr>
          <p:nvPr/>
        </p:nvSpPr>
        <p:spPr bwMode="auto">
          <a:xfrm>
            <a:off x="10113962" y="3124200"/>
            <a:ext cx="64171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a:solidFill>
                  <a:schemeClr val="accent2"/>
                </a:solidFill>
                <a:latin typeface="Calibri"/>
                <a:cs typeface="Calibri"/>
              </a:rPr>
              <a:t>P(X</a:t>
            </a:r>
            <a:r>
              <a:rPr lang="en-US" baseline="-25000">
                <a:solidFill>
                  <a:schemeClr val="accent2"/>
                </a:solidFill>
                <a:latin typeface="Calibri"/>
                <a:cs typeface="Calibri"/>
              </a:rPr>
              <a:t>1</a:t>
            </a:r>
            <a:r>
              <a:rPr lang="en-US">
                <a:solidFill>
                  <a:schemeClr val="accent2"/>
                </a:solidFill>
                <a:latin typeface="Calibri"/>
                <a:cs typeface="Calibri"/>
              </a:rPr>
              <a:t>)</a:t>
            </a:r>
          </a:p>
        </p:txBody>
      </p:sp>
      <p:sp>
        <p:nvSpPr>
          <p:cNvPr id="39941" name="Rectangle 49"/>
          <p:cNvSpPr>
            <a:spLocks noChangeArrowheads="1"/>
          </p:cNvSpPr>
          <p:nvPr/>
        </p:nvSpPr>
        <p:spPr bwMode="auto">
          <a:xfrm>
            <a:off x="9656762" y="5486400"/>
            <a:ext cx="154170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a:solidFill>
                  <a:schemeClr val="accent2"/>
                </a:solidFill>
                <a:latin typeface="Calibri"/>
                <a:cs typeface="Calibri"/>
              </a:rPr>
              <a:t>P(X|X</a:t>
            </a:r>
            <a:r>
              <a:rPr lang="ja-JP" altLang="en-US">
                <a:solidFill>
                  <a:schemeClr val="accent2"/>
                </a:solidFill>
                <a:latin typeface="Calibri"/>
                <a:cs typeface="Calibri"/>
              </a:rPr>
              <a:t>’</a:t>
            </a:r>
            <a:r>
              <a:rPr lang="en-US" altLang="ja-JP">
                <a:solidFill>
                  <a:schemeClr val="accent2"/>
                </a:solidFill>
                <a:latin typeface="Calibri"/>
                <a:cs typeface="Calibri"/>
              </a:rPr>
              <a:t>=&lt;1,2&gt;)</a:t>
            </a:r>
            <a:endParaRPr lang="en-US">
              <a:solidFill>
                <a:schemeClr val="accent2"/>
              </a:solidFill>
              <a:latin typeface="Calibri"/>
              <a:cs typeface="Calibri"/>
            </a:endParaRPr>
          </a:p>
        </p:txBody>
      </p:sp>
      <p:grpSp>
        <p:nvGrpSpPr>
          <p:cNvPr id="39942" name="Group 50"/>
          <p:cNvGrpSpPr>
            <a:grpSpLocks/>
          </p:cNvGrpSpPr>
          <p:nvPr/>
        </p:nvGrpSpPr>
        <p:grpSpPr bwMode="auto">
          <a:xfrm>
            <a:off x="9732962" y="3810000"/>
            <a:ext cx="1447800" cy="1524000"/>
            <a:chOff x="3984" y="1056"/>
            <a:chExt cx="1296" cy="1296"/>
          </a:xfrm>
        </p:grpSpPr>
        <p:sp>
          <p:nvSpPr>
            <p:cNvPr id="39964" name="Rectangle 51"/>
            <p:cNvSpPr>
              <a:spLocks noChangeArrowheads="1"/>
            </p:cNvSpPr>
            <p:nvPr/>
          </p:nvSpPr>
          <p:spPr bwMode="auto">
            <a:xfrm>
              <a:off x="3984" y="1056"/>
              <a:ext cx="432" cy="432"/>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1/6</a:t>
              </a:r>
            </a:p>
          </p:txBody>
        </p:sp>
        <p:sp>
          <p:nvSpPr>
            <p:cNvPr id="39965" name="Rectangle 52"/>
            <p:cNvSpPr>
              <a:spLocks noChangeArrowheads="1"/>
            </p:cNvSpPr>
            <p:nvPr/>
          </p:nvSpPr>
          <p:spPr bwMode="auto">
            <a:xfrm>
              <a:off x="4416" y="1056"/>
              <a:ext cx="432" cy="432"/>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1/6</a:t>
              </a:r>
            </a:p>
          </p:txBody>
        </p:sp>
        <p:sp>
          <p:nvSpPr>
            <p:cNvPr id="39966" name="Rectangle 53"/>
            <p:cNvSpPr>
              <a:spLocks noChangeArrowheads="1"/>
            </p:cNvSpPr>
            <p:nvPr/>
          </p:nvSpPr>
          <p:spPr bwMode="auto">
            <a:xfrm>
              <a:off x="3984" y="1488"/>
              <a:ext cx="432" cy="432"/>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0</a:t>
              </a:r>
            </a:p>
          </p:txBody>
        </p:sp>
        <p:sp>
          <p:nvSpPr>
            <p:cNvPr id="39967" name="Rectangle 54"/>
            <p:cNvSpPr>
              <a:spLocks noChangeArrowheads="1"/>
            </p:cNvSpPr>
            <p:nvPr/>
          </p:nvSpPr>
          <p:spPr bwMode="auto">
            <a:xfrm>
              <a:off x="4416" y="1488"/>
              <a:ext cx="432" cy="432"/>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1/6</a:t>
              </a:r>
            </a:p>
          </p:txBody>
        </p:sp>
        <p:sp>
          <p:nvSpPr>
            <p:cNvPr id="39968" name="Rectangle 55"/>
            <p:cNvSpPr>
              <a:spLocks noChangeArrowheads="1"/>
            </p:cNvSpPr>
            <p:nvPr/>
          </p:nvSpPr>
          <p:spPr bwMode="auto">
            <a:xfrm>
              <a:off x="4848" y="1056"/>
              <a:ext cx="432" cy="432"/>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1/2</a:t>
              </a:r>
            </a:p>
          </p:txBody>
        </p:sp>
        <p:sp>
          <p:nvSpPr>
            <p:cNvPr id="39969" name="Rectangle 56"/>
            <p:cNvSpPr>
              <a:spLocks noChangeArrowheads="1"/>
            </p:cNvSpPr>
            <p:nvPr/>
          </p:nvSpPr>
          <p:spPr bwMode="auto">
            <a:xfrm>
              <a:off x="4848" y="1488"/>
              <a:ext cx="432" cy="432"/>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0</a:t>
              </a:r>
            </a:p>
          </p:txBody>
        </p:sp>
        <p:sp>
          <p:nvSpPr>
            <p:cNvPr id="39970" name="Rectangle 57"/>
            <p:cNvSpPr>
              <a:spLocks noChangeArrowheads="1"/>
            </p:cNvSpPr>
            <p:nvPr/>
          </p:nvSpPr>
          <p:spPr bwMode="auto">
            <a:xfrm>
              <a:off x="3984" y="1920"/>
              <a:ext cx="432" cy="432"/>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0</a:t>
              </a:r>
            </a:p>
          </p:txBody>
        </p:sp>
        <p:sp>
          <p:nvSpPr>
            <p:cNvPr id="39971" name="Rectangle 58"/>
            <p:cNvSpPr>
              <a:spLocks noChangeArrowheads="1"/>
            </p:cNvSpPr>
            <p:nvPr/>
          </p:nvSpPr>
          <p:spPr bwMode="auto">
            <a:xfrm>
              <a:off x="4416" y="1920"/>
              <a:ext cx="432" cy="432"/>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0</a:t>
              </a:r>
            </a:p>
          </p:txBody>
        </p:sp>
        <p:sp>
          <p:nvSpPr>
            <p:cNvPr id="39972" name="Rectangle 59"/>
            <p:cNvSpPr>
              <a:spLocks noChangeArrowheads="1"/>
            </p:cNvSpPr>
            <p:nvPr/>
          </p:nvSpPr>
          <p:spPr bwMode="auto">
            <a:xfrm>
              <a:off x="4848" y="1920"/>
              <a:ext cx="432" cy="432"/>
            </a:xfrm>
            <a:prstGeom prst="rect">
              <a:avLst/>
            </a:prstGeom>
            <a:solidFill>
              <a:schemeClr val="accent1"/>
            </a:solidFill>
            <a:ln w="9525">
              <a:solidFill>
                <a:schemeClr val="tx1"/>
              </a:solidFill>
              <a:miter lim="800000"/>
              <a:headEnd/>
              <a:tailEnd/>
            </a:ln>
          </p:spPr>
          <p:txBody>
            <a:bodyPr wrap="none" anchor="ctr"/>
            <a:lstStyle/>
            <a:p>
              <a:pPr algn="ctr"/>
              <a:r>
                <a:rPr lang="en-US">
                  <a:latin typeface="Calibri"/>
                  <a:cs typeface="Calibri"/>
                </a:rPr>
                <a:t>0</a:t>
              </a:r>
            </a:p>
          </p:txBody>
        </p:sp>
      </p:grpSp>
      <p:sp>
        <p:nvSpPr>
          <p:cNvPr id="39943" name="Oval 60"/>
          <p:cNvSpPr>
            <a:spLocks noChangeArrowheads="1"/>
          </p:cNvSpPr>
          <p:nvPr/>
        </p:nvSpPr>
        <p:spPr bwMode="auto">
          <a:xfrm>
            <a:off x="5334000" y="5486400"/>
            <a:ext cx="533400" cy="533400"/>
          </a:xfrm>
          <a:prstGeom prst="ellipse">
            <a:avLst/>
          </a:prstGeom>
          <a:solidFill>
            <a:schemeClr val="bg1"/>
          </a:solidFill>
          <a:ln w="28575">
            <a:solidFill>
              <a:schemeClr val="bg1"/>
            </a:solidFill>
            <a:round/>
            <a:headEnd/>
            <a:tailEnd/>
          </a:ln>
        </p:spPr>
        <p:txBody>
          <a:bodyPr wrap="none" anchor="ctr"/>
          <a:lstStyle/>
          <a:p>
            <a:pPr algn="ctr"/>
            <a:r>
              <a:rPr lang="en-US" sz="2400" i="1">
                <a:solidFill>
                  <a:schemeClr val="bg1"/>
                </a:solidFill>
                <a:latin typeface="Calibri"/>
                <a:cs typeface="Calibri"/>
              </a:rPr>
              <a:t>X</a:t>
            </a:r>
            <a:r>
              <a:rPr lang="en-US" sz="2400" baseline="-25000">
                <a:solidFill>
                  <a:schemeClr val="bg1"/>
                </a:solidFill>
                <a:latin typeface="Calibri"/>
                <a:cs typeface="Calibri"/>
              </a:rPr>
              <a:t>5</a:t>
            </a:r>
          </a:p>
        </p:txBody>
      </p:sp>
      <p:sp>
        <p:nvSpPr>
          <p:cNvPr id="39945" name="Oval 62"/>
          <p:cNvSpPr>
            <a:spLocks noChangeArrowheads="1"/>
          </p:cNvSpPr>
          <p:nvPr/>
        </p:nvSpPr>
        <p:spPr bwMode="auto">
          <a:xfrm>
            <a:off x="1943100" y="48768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X</a:t>
            </a:r>
            <a:r>
              <a:rPr lang="en-US" sz="2400" baseline="-25000">
                <a:latin typeface="Calibri"/>
                <a:cs typeface="Calibri"/>
              </a:rPr>
              <a:t>2</a:t>
            </a:r>
          </a:p>
        </p:txBody>
      </p:sp>
      <p:cxnSp>
        <p:nvCxnSpPr>
          <p:cNvPr id="39946" name="AutoShape 63"/>
          <p:cNvCxnSpPr>
            <a:cxnSpLocks noChangeShapeType="1"/>
            <a:stCxn id="39945" idx="4"/>
            <a:endCxn id="39956" idx="0"/>
          </p:cNvCxnSpPr>
          <p:nvPr/>
        </p:nvCxnSpPr>
        <p:spPr bwMode="auto">
          <a:xfrm>
            <a:off x="2209800" y="5424488"/>
            <a:ext cx="0" cy="504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9947" name="Oval 64"/>
          <p:cNvSpPr>
            <a:spLocks noChangeArrowheads="1"/>
          </p:cNvSpPr>
          <p:nvPr/>
        </p:nvSpPr>
        <p:spPr bwMode="auto">
          <a:xfrm>
            <a:off x="1028700" y="5943600"/>
            <a:ext cx="533400" cy="533400"/>
          </a:xfrm>
          <a:prstGeom prst="ellipse">
            <a:avLst/>
          </a:prstGeom>
          <a:solidFill>
            <a:schemeClr val="bg2"/>
          </a:solidFill>
          <a:ln w="28575">
            <a:solidFill>
              <a:schemeClr val="tx1"/>
            </a:solidFill>
            <a:round/>
            <a:headEnd/>
            <a:tailEnd/>
          </a:ln>
        </p:spPr>
        <p:txBody>
          <a:bodyPr wrap="none" anchor="ctr"/>
          <a:lstStyle/>
          <a:p>
            <a:pPr algn="ctr"/>
            <a:r>
              <a:rPr lang="en-US" sz="2400">
                <a:latin typeface="Calibri"/>
                <a:cs typeface="Calibri"/>
              </a:rPr>
              <a:t>R</a:t>
            </a:r>
            <a:r>
              <a:rPr lang="en-US" sz="2400" baseline="-25000">
                <a:latin typeface="Calibri"/>
                <a:cs typeface="Calibri"/>
              </a:rPr>
              <a:t>i,j</a:t>
            </a:r>
          </a:p>
        </p:txBody>
      </p:sp>
      <p:cxnSp>
        <p:nvCxnSpPr>
          <p:cNvPr id="39948" name="AutoShape 65"/>
          <p:cNvCxnSpPr>
            <a:cxnSpLocks noChangeShapeType="1"/>
            <a:stCxn id="39949" idx="6"/>
            <a:endCxn id="39945" idx="2"/>
          </p:cNvCxnSpPr>
          <p:nvPr/>
        </p:nvCxnSpPr>
        <p:spPr bwMode="auto">
          <a:xfrm>
            <a:off x="1576388" y="51435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9949" name="Oval 66"/>
          <p:cNvSpPr>
            <a:spLocks noChangeArrowheads="1"/>
          </p:cNvSpPr>
          <p:nvPr/>
        </p:nvSpPr>
        <p:spPr bwMode="auto">
          <a:xfrm>
            <a:off x="1028700" y="48768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X</a:t>
            </a:r>
            <a:r>
              <a:rPr lang="en-US" sz="2400" baseline="-25000">
                <a:latin typeface="Calibri"/>
                <a:cs typeface="Calibri"/>
              </a:rPr>
              <a:t>1</a:t>
            </a:r>
          </a:p>
        </p:txBody>
      </p:sp>
      <p:cxnSp>
        <p:nvCxnSpPr>
          <p:cNvPr id="39950" name="AutoShape 67"/>
          <p:cNvCxnSpPr>
            <a:cxnSpLocks noChangeShapeType="1"/>
            <a:stCxn id="39949" idx="4"/>
            <a:endCxn id="39947" idx="0"/>
          </p:cNvCxnSpPr>
          <p:nvPr/>
        </p:nvCxnSpPr>
        <p:spPr bwMode="auto">
          <a:xfrm>
            <a:off x="1295400" y="5424488"/>
            <a:ext cx="0" cy="504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9951" name="Oval 68"/>
          <p:cNvSpPr>
            <a:spLocks noChangeArrowheads="1"/>
          </p:cNvSpPr>
          <p:nvPr/>
        </p:nvSpPr>
        <p:spPr bwMode="auto">
          <a:xfrm>
            <a:off x="2857500" y="48768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X</a:t>
            </a:r>
            <a:r>
              <a:rPr lang="en-US" sz="2400" baseline="-25000">
                <a:latin typeface="Calibri"/>
                <a:cs typeface="Calibri"/>
              </a:rPr>
              <a:t>3</a:t>
            </a:r>
          </a:p>
        </p:txBody>
      </p:sp>
      <p:cxnSp>
        <p:nvCxnSpPr>
          <p:cNvPr id="39952" name="AutoShape 69"/>
          <p:cNvCxnSpPr>
            <a:cxnSpLocks noChangeShapeType="1"/>
            <a:stCxn id="39951" idx="6"/>
            <a:endCxn id="39954" idx="2"/>
          </p:cNvCxnSpPr>
          <p:nvPr/>
        </p:nvCxnSpPr>
        <p:spPr bwMode="auto">
          <a:xfrm>
            <a:off x="3405188" y="51435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39953" name="AutoShape 70"/>
          <p:cNvCxnSpPr>
            <a:cxnSpLocks noChangeShapeType="1"/>
            <a:stCxn id="39945" idx="6"/>
            <a:endCxn id="39951" idx="2"/>
          </p:cNvCxnSpPr>
          <p:nvPr/>
        </p:nvCxnSpPr>
        <p:spPr bwMode="auto">
          <a:xfrm>
            <a:off x="2490788" y="51435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9954" name="Oval 71"/>
          <p:cNvSpPr>
            <a:spLocks noChangeArrowheads="1"/>
          </p:cNvSpPr>
          <p:nvPr/>
        </p:nvSpPr>
        <p:spPr bwMode="auto">
          <a:xfrm>
            <a:off x="3771900" y="48768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X</a:t>
            </a:r>
            <a:r>
              <a:rPr lang="en-US" sz="2400" baseline="-25000">
                <a:latin typeface="Calibri"/>
                <a:cs typeface="Calibri"/>
              </a:rPr>
              <a:t>4</a:t>
            </a:r>
          </a:p>
        </p:txBody>
      </p:sp>
      <p:cxnSp>
        <p:nvCxnSpPr>
          <p:cNvPr id="39955" name="AutoShape 72"/>
          <p:cNvCxnSpPr>
            <a:cxnSpLocks noChangeShapeType="1"/>
            <a:stCxn id="39954" idx="6"/>
          </p:cNvCxnSpPr>
          <p:nvPr/>
        </p:nvCxnSpPr>
        <p:spPr bwMode="auto">
          <a:xfrm>
            <a:off x="4319588" y="5143500"/>
            <a:ext cx="962025" cy="0"/>
          </a:xfrm>
          <a:prstGeom prst="straightConnector1">
            <a:avLst/>
          </a:prstGeom>
          <a:noFill/>
          <a:ln w="28575">
            <a:solidFill>
              <a:schemeClr val="tx1"/>
            </a:solidFill>
            <a:prstDash val="dash"/>
            <a:round/>
            <a:headEnd/>
            <a:tailEnd type="triangle" w="lg" len="lg"/>
          </a:ln>
          <a:extLst>
            <a:ext uri="{909E8E84-426E-40dd-AFC4-6F175D3DCCD1}">
              <a14:hiddenFill xmlns="" xmlns:a14="http://schemas.microsoft.com/office/drawing/2010/main">
                <a:noFill/>
              </a14:hiddenFill>
            </a:ext>
          </a:extLst>
        </p:spPr>
      </p:cxnSp>
      <p:sp>
        <p:nvSpPr>
          <p:cNvPr id="39956" name="Oval 73"/>
          <p:cNvSpPr>
            <a:spLocks noChangeArrowheads="1"/>
          </p:cNvSpPr>
          <p:nvPr/>
        </p:nvSpPr>
        <p:spPr bwMode="auto">
          <a:xfrm>
            <a:off x="1943100" y="5943600"/>
            <a:ext cx="533400" cy="533400"/>
          </a:xfrm>
          <a:prstGeom prst="ellipse">
            <a:avLst/>
          </a:prstGeom>
          <a:solidFill>
            <a:schemeClr val="bg2"/>
          </a:solidFill>
          <a:ln w="28575">
            <a:solidFill>
              <a:schemeClr val="tx1"/>
            </a:solidFill>
            <a:round/>
            <a:headEnd/>
            <a:tailEnd/>
          </a:ln>
        </p:spPr>
        <p:txBody>
          <a:bodyPr wrap="none" anchor="ctr"/>
          <a:lstStyle/>
          <a:p>
            <a:pPr algn="ctr"/>
            <a:r>
              <a:rPr lang="en-US" sz="2400">
                <a:latin typeface="Calibri"/>
                <a:cs typeface="Calibri"/>
              </a:rPr>
              <a:t>R</a:t>
            </a:r>
            <a:r>
              <a:rPr lang="en-US" sz="2400" baseline="-25000">
                <a:latin typeface="Calibri"/>
                <a:cs typeface="Calibri"/>
              </a:rPr>
              <a:t>i,j</a:t>
            </a:r>
          </a:p>
        </p:txBody>
      </p:sp>
      <p:sp>
        <p:nvSpPr>
          <p:cNvPr id="39957" name="Oval 74"/>
          <p:cNvSpPr>
            <a:spLocks noChangeArrowheads="1"/>
          </p:cNvSpPr>
          <p:nvPr/>
        </p:nvSpPr>
        <p:spPr bwMode="auto">
          <a:xfrm>
            <a:off x="2857500" y="5943600"/>
            <a:ext cx="533400" cy="533400"/>
          </a:xfrm>
          <a:prstGeom prst="ellipse">
            <a:avLst/>
          </a:prstGeom>
          <a:solidFill>
            <a:schemeClr val="bg2"/>
          </a:solidFill>
          <a:ln w="28575">
            <a:solidFill>
              <a:schemeClr val="tx1"/>
            </a:solidFill>
            <a:round/>
            <a:headEnd/>
            <a:tailEnd/>
          </a:ln>
        </p:spPr>
        <p:txBody>
          <a:bodyPr wrap="none" anchor="ctr"/>
          <a:lstStyle/>
          <a:p>
            <a:pPr algn="ctr"/>
            <a:r>
              <a:rPr lang="en-US" sz="2400">
                <a:latin typeface="Calibri"/>
                <a:cs typeface="Calibri"/>
              </a:rPr>
              <a:t>R</a:t>
            </a:r>
            <a:r>
              <a:rPr lang="en-US" sz="2400" baseline="-25000">
                <a:latin typeface="Calibri"/>
                <a:cs typeface="Calibri"/>
              </a:rPr>
              <a:t>i,j</a:t>
            </a:r>
          </a:p>
        </p:txBody>
      </p:sp>
      <p:sp>
        <p:nvSpPr>
          <p:cNvPr id="39958" name="Oval 75"/>
          <p:cNvSpPr>
            <a:spLocks noChangeArrowheads="1"/>
          </p:cNvSpPr>
          <p:nvPr/>
        </p:nvSpPr>
        <p:spPr bwMode="auto">
          <a:xfrm>
            <a:off x="3771900" y="5943600"/>
            <a:ext cx="533400" cy="533400"/>
          </a:xfrm>
          <a:prstGeom prst="ellipse">
            <a:avLst/>
          </a:prstGeom>
          <a:solidFill>
            <a:schemeClr val="bg2"/>
          </a:solidFill>
          <a:ln w="28575">
            <a:solidFill>
              <a:schemeClr val="tx1"/>
            </a:solidFill>
            <a:round/>
            <a:headEnd/>
            <a:tailEnd/>
          </a:ln>
        </p:spPr>
        <p:txBody>
          <a:bodyPr wrap="none" anchor="ctr"/>
          <a:lstStyle/>
          <a:p>
            <a:pPr algn="ctr"/>
            <a:r>
              <a:rPr lang="en-US" sz="2400">
                <a:latin typeface="Calibri"/>
                <a:cs typeface="Calibri"/>
              </a:rPr>
              <a:t>R</a:t>
            </a:r>
            <a:r>
              <a:rPr lang="en-US" sz="2400" baseline="-25000">
                <a:latin typeface="Calibri"/>
                <a:cs typeface="Calibri"/>
              </a:rPr>
              <a:t>i,j</a:t>
            </a:r>
          </a:p>
        </p:txBody>
      </p:sp>
      <p:cxnSp>
        <p:nvCxnSpPr>
          <p:cNvPr id="39960" name="AutoShape 77"/>
          <p:cNvCxnSpPr>
            <a:cxnSpLocks noChangeShapeType="1"/>
            <a:stCxn id="39951" idx="4"/>
            <a:endCxn id="39957" idx="0"/>
          </p:cNvCxnSpPr>
          <p:nvPr/>
        </p:nvCxnSpPr>
        <p:spPr bwMode="auto">
          <a:xfrm>
            <a:off x="3124200" y="5424488"/>
            <a:ext cx="0" cy="504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39961" name="AutoShape 78"/>
          <p:cNvCxnSpPr>
            <a:cxnSpLocks noChangeShapeType="1"/>
            <a:stCxn id="39954" idx="4"/>
            <a:endCxn id="39958" idx="0"/>
          </p:cNvCxnSpPr>
          <p:nvPr/>
        </p:nvCxnSpPr>
        <p:spPr bwMode="auto">
          <a:xfrm>
            <a:off x="4038600" y="5424488"/>
            <a:ext cx="0" cy="504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39962" name="Line 81"/>
          <p:cNvSpPr>
            <a:spLocks noChangeShapeType="1"/>
          </p:cNvSpPr>
          <p:nvPr/>
        </p:nvSpPr>
        <p:spPr bwMode="auto">
          <a:xfrm>
            <a:off x="10494962" y="4114800"/>
            <a:ext cx="304800" cy="0"/>
          </a:xfrm>
          <a:prstGeom prst="line">
            <a:avLst/>
          </a:prstGeom>
          <a:noFill/>
          <a:ln w="38100">
            <a:solidFill>
              <a:srgbClr val="A5002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39963" name="Oval 79"/>
          <p:cNvSpPr>
            <a:spLocks noChangeArrowheads="1"/>
          </p:cNvSpPr>
          <p:nvPr/>
        </p:nvSpPr>
        <p:spPr bwMode="auto">
          <a:xfrm>
            <a:off x="10418762" y="4038600"/>
            <a:ext cx="152400" cy="152400"/>
          </a:xfrm>
          <a:prstGeom prst="ellipse">
            <a:avLst/>
          </a:prstGeom>
          <a:solidFill>
            <a:srgbClr val="A50021"/>
          </a:solidFill>
          <a:ln w="9525">
            <a:solidFill>
              <a:schemeClr val="tx1"/>
            </a:solidFill>
            <a:round/>
            <a:headEnd/>
            <a:tailEnd/>
          </a:ln>
        </p:spPr>
        <p:txBody>
          <a:bodyPr wrap="none" anchor="ctr"/>
          <a:lstStyle/>
          <a:p>
            <a:endParaRPr lang="en-US">
              <a:latin typeface="Calibri"/>
              <a:cs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95400"/>
            <a:ext cx="2378144" cy="219027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0800" y="3733800"/>
            <a:ext cx="2057400" cy="1881160"/>
          </a:xfrm>
          <a:prstGeom prst="rect">
            <a:avLst/>
          </a:prstGeom>
        </p:spPr>
      </p:pic>
      <p:sp>
        <p:nvSpPr>
          <p:cNvPr id="4" name="Date Placeholder 3"/>
          <p:cNvSpPr>
            <a:spLocks noGrp="1"/>
          </p:cNvSpPr>
          <p:nvPr>
            <p:ph type="dt" sz="half" idx="10"/>
          </p:nvPr>
        </p:nvSpPr>
        <p:spPr/>
        <p:txBody>
          <a:bodyPr/>
          <a:lstStyle/>
          <a:p>
            <a:pPr>
              <a:defRPr/>
            </a:pPr>
            <a:fld id="{45C1B9B1-9498-4F9F-9045-0B4738957C8F}" type="datetime8">
              <a:rPr lang="en-US" smtClean="0"/>
              <a:t>1/3/2021 3:48 PM</a:t>
            </a:fld>
            <a:endParaRPr lang="en-US"/>
          </a:p>
        </p:txBody>
      </p:sp>
      <p:sp>
        <p:nvSpPr>
          <p:cNvPr id="5" name="Slide Number Placeholder 4"/>
          <p:cNvSpPr>
            <a:spLocks noGrp="1"/>
          </p:cNvSpPr>
          <p:nvPr>
            <p:ph type="sldNum" sz="quarter" idx="12"/>
          </p:nvPr>
        </p:nvSpPr>
        <p:spPr/>
        <p:txBody>
          <a:bodyPr/>
          <a:lstStyle/>
          <a:p>
            <a:pPr>
              <a:defRPr/>
            </a:pPr>
            <a:fld id="{54CD2F88-8A41-4E7F-9278-91FE67E35F94}" type="slidenum">
              <a:rPr lang="en-US" smtClean="0"/>
              <a:pPr>
                <a:defRPr/>
              </a:pPr>
              <a:t>26</a:t>
            </a:fld>
            <a:endParaRPr lang="en-US"/>
          </a:p>
        </p:txBody>
      </p:sp>
    </p:spTree>
    <p:extLst>
      <p:ext uri="{BB962C8B-B14F-4D97-AF65-F5344CB8AC3E}">
        <p14:creationId xmlns:p14="http://schemas.microsoft.com/office/powerpoint/2010/main" val="184418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9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9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9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938">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9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94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9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9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9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9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9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9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95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9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9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99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9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9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95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996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996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p:bldP spid="39943" grpId="0" animBg="1"/>
      <p:bldP spid="39945" grpId="0" animBg="1"/>
      <p:bldP spid="39947" grpId="0" animBg="1"/>
      <p:bldP spid="39949" grpId="0" animBg="1"/>
      <p:bldP spid="39951" grpId="0" animBg="1"/>
      <p:bldP spid="39954" grpId="0" animBg="1"/>
      <p:bldP spid="39956" grpId="0" animBg="1"/>
      <p:bldP spid="39957" grpId="0" animBg="1"/>
      <p:bldP spid="39958" grpId="0" animBg="1"/>
      <p:bldP spid="39962" grpId="0" animBg="1"/>
      <p:bldP spid="3996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a:latin typeface="Calibri"/>
                <a:ea typeface="ＭＳ Ｐゴシック" pitchFamily="34" charset="-128"/>
                <a:cs typeface="Calibri"/>
              </a:rPr>
              <a:t>Conditional Independence</a:t>
            </a:r>
          </a:p>
        </p:txBody>
      </p:sp>
      <p:sp>
        <p:nvSpPr>
          <p:cNvPr id="1173507" name="Rectangle 3"/>
          <p:cNvSpPr>
            <a:spLocks noGrp="1" noChangeArrowheads="1"/>
          </p:cNvSpPr>
          <p:nvPr>
            <p:ph idx="1"/>
          </p:nvPr>
        </p:nvSpPr>
        <p:spPr>
          <a:xfrm>
            <a:off x="551384" y="1397001"/>
            <a:ext cx="10896600" cy="4729164"/>
          </a:xfrm>
        </p:spPr>
        <p:txBody>
          <a:bodyPr/>
          <a:lstStyle/>
          <a:p>
            <a:pPr>
              <a:lnSpc>
                <a:spcPct val="80000"/>
              </a:lnSpc>
            </a:pPr>
            <a:r>
              <a:rPr lang="en-US" sz="2400" dirty="0">
                <a:latin typeface="Calibri"/>
                <a:ea typeface="ＭＳ Ｐゴシック" pitchFamily="34" charset="-128"/>
                <a:cs typeface="Calibri"/>
              </a:rPr>
              <a:t>HMMs have two important independence properties:</a:t>
            </a:r>
          </a:p>
          <a:p>
            <a:pPr lvl="6">
              <a:lnSpc>
                <a:spcPct val="80000"/>
              </a:lnSpc>
            </a:pPr>
            <a:endParaRPr lang="en-US" sz="1200" dirty="0">
              <a:latin typeface="Calibri"/>
              <a:ea typeface="ＭＳ Ｐゴシック" pitchFamily="34" charset="-128"/>
              <a:cs typeface="Calibri"/>
            </a:endParaRPr>
          </a:p>
          <a:p>
            <a:pPr lvl="1">
              <a:lnSpc>
                <a:spcPct val="80000"/>
              </a:lnSpc>
            </a:pPr>
            <a:r>
              <a:rPr lang="en-US" sz="2000" dirty="0">
                <a:latin typeface="Calibri"/>
                <a:ea typeface="ＭＳ Ｐゴシック" pitchFamily="34" charset="-128"/>
                <a:cs typeface="Calibri"/>
              </a:rPr>
              <a:t>Markov hidden process: future depends on past via the present</a:t>
            </a:r>
          </a:p>
          <a:p>
            <a:pPr lvl="5">
              <a:lnSpc>
                <a:spcPct val="80000"/>
              </a:lnSpc>
            </a:pPr>
            <a:endParaRPr lang="en-US" sz="1200" dirty="0">
              <a:latin typeface="Calibri"/>
              <a:ea typeface="ＭＳ Ｐゴシック" pitchFamily="34" charset="-128"/>
              <a:cs typeface="Calibri"/>
            </a:endParaRPr>
          </a:p>
          <a:p>
            <a:pPr lvl="1">
              <a:lnSpc>
                <a:spcPct val="80000"/>
              </a:lnSpc>
            </a:pPr>
            <a:r>
              <a:rPr lang="en-US" sz="2000" dirty="0">
                <a:latin typeface="Calibri"/>
                <a:ea typeface="ＭＳ Ｐゴシック" pitchFamily="34" charset="-128"/>
                <a:cs typeface="Calibri"/>
              </a:rPr>
              <a:t>Current observation independent of all else given current state</a:t>
            </a:r>
          </a:p>
          <a:p>
            <a:pPr lvl="1">
              <a:lnSpc>
                <a:spcPct val="80000"/>
              </a:lnSpc>
            </a:pPr>
            <a:endParaRPr lang="en-US" sz="2000" dirty="0">
              <a:latin typeface="Calibri"/>
              <a:ea typeface="ＭＳ Ｐゴシック" pitchFamily="34" charset="-128"/>
              <a:cs typeface="Calibri"/>
            </a:endParaRPr>
          </a:p>
          <a:p>
            <a:pPr lvl="1">
              <a:lnSpc>
                <a:spcPct val="80000"/>
              </a:lnSpc>
            </a:pPr>
            <a:endParaRPr lang="en-US" sz="2000" dirty="0">
              <a:latin typeface="Calibri"/>
              <a:ea typeface="ＭＳ Ｐゴシック" pitchFamily="34" charset="-128"/>
              <a:cs typeface="Calibri"/>
            </a:endParaRPr>
          </a:p>
          <a:p>
            <a:pPr lvl="1">
              <a:lnSpc>
                <a:spcPct val="80000"/>
              </a:lnSpc>
            </a:pPr>
            <a:endParaRPr lang="en-US" sz="2000" dirty="0">
              <a:latin typeface="Calibri"/>
              <a:ea typeface="ＭＳ Ｐゴシック" pitchFamily="34" charset="-128"/>
              <a:cs typeface="Calibri"/>
            </a:endParaRPr>
          </a:p>
          <a:p>
            <a:pPr lvl="1">
              <a:lnSpc>
                <a:spcPct val="80000"/>
              </a:lnSpc>
            </a:pPr>
            <a:endParaRPr lang="en-US" sz="2000" dirty="0">
              <a:latin typeface="Calibri"/>
              <a:ea typeface="ＭＳ Ｐゴシック" pitchFamily="34" charset="-128"/>
              <a:cs typeface="Calibri"/>
            </a:endParaRPr>
          </a:p>
          <a:p>
            <a:pPr lvl="1">
              <a:lnSpc>
                <a:spcPct val="80000"/>
              </a:lnSpc>
            </a:pPr>
            <a:endParaRPr lang="en-US" sz="2000" dirty="0">
              <a:latin typeface="Calibri"/>
              <a:ea typeface="ＭＳ Ｐゴシック" pitchFamily="34" charset="-128"/>
              <a:cs typeface="Calibri"/>
            </a:endParaRPr>
          </a:p>
          <a:p>
            <a:pPr lvl="1">
              <a:lnSpc>
                <a:spcPct val="80000"/>
              </a:lnSpc>
            </a:pPr>
            <a:endParaRPr lang="en-US" sz="2000" dirty="0">
              <a:latin typeface="Calibri"/>
              <a:ea typeface="ＭＳ Ｐゴシック" pitchFamily="34" charset="-128"/>
              <a:cs typeface="Calibri"/>
            </a:endParaRPr>
          </a:p>
          <a:p>
            <a:pPr lvl="1">
              <a:lnSpc>
                <a:spcPct val="80000"/>
              </a:lnSpc>
            </a:pPr>
            <a:endParaRPr lang="en-US" sz="2000" dirty="0">
              <a:latin typeface="Calibri"/>
              <a:ea typeface="ＭＳ Ｐゴシック" pitchFamily="34" charset="-128"/>
              <a:cs typeface="Calibri"/>
            </a:endParaRPr>
          </a:p>
          <a:p>
            <a:pPr lvl="1">
              <a:lnSpc>
                <a:spcPct val="80000"/>
              </a:lnSpc>
            </a:pPr>
            <a:endParaRPr lang="en-US" sz="2000" dirty="0">
              <a:latin typeface="Calibri"/>
              <a:ea typeface="ＭＳ Ｐゴシック" pitchFamily="34" charset="-128"/>
              <a:cs typeface="Calibri"/>
            </a:endParaRPr>
          </a:p>
          <a:p>
            <a:pPr lvl="6">
              <a:lnSpc>
                <a:spcPct val="80000"/>
              </a:lnSpc>
            </a:pPr>
            <a:endParaRPr lang="en-US" sz="1200" dirty="0">
              <a:latin typeface="Calibri"/>
              <a:ea typeface="ＭＳ Ｐゴシック" pitchFamily="34" charset="-128"/>
              <a:cs typeface="Calibri"/>
            </a:endParaRPr>
          </a:p>
          <a:p>
            <a:pPr>
              <a:lnSpc>
                <a:spcPct val="80000"/>
              </a:lnSpc>
            </a:pPr>
            <a:r>
              <a:rPr lang="en-US" sz="2400" dirty="0">
                <a:latin typeface="Calibri"/>
                <a:ea typeface="ＭＳ Ｐゴシック" pitchFamily="34" charset="-128"/>
                <a:cs typeface="Calibri"/>
              </a:rPr>
              <a:t>Does this mean that evidence variables are guaranteed to be independent?</a:t>
            </a:r>
          </a:p>
          <a:p>
            <a:pPr lvl="6">
              <a:lnSpc>
                <a:spcPct val="80000"/>
              </a:lnSpc>
            </a:pPr>
            <a:endParaRPr lang="en-US" sz="1200" dirty="0">
              <a:latin typeface="Calibri"/>
              <a:ea typeface="ＭＳ Ｐゴシック" pitchFamily="34" charset="-128"/>
              <a:cs typeface="Calibri"/>
            </a:endParaRPr>
          </a:p>
          <a:p>
            <a:pPr lvl="1">
              <a:lnSpc>
                <a:spcPct val="80000"/>
              </a:lnSpc>
            </a:pPr>
            <a:r>
              <a:rPr lang="en-US" sz="2000" dirty="0">
                <a:latin typeface="Calibri"/>
                <a:ea typeface="ＭＳ Ｐゴシック" pitchFamily="34" charset="-128"/>
                <a:cs typeface="Calibri"/>
              </a:rPr>
              <a:t>[No, they tend to correlated by the hidden state]</a:t>
            </a:r>
          </a:p>
        </p:txBody>
      </p:sp>
      <p:sp>
        <p:nvSpPr>
          <p:cNvPr id="41987" name="Oval 4"/>
          <p:cNvSpPr>
            <a:spLocks noChangeArrowheads="1"/>
          </p:cNvSpPr>
          <p:nvPr/>
        </p:nvSpPr>
        <p:spPr bwMode="auto">
          <a:xfrm>
            <a:off x="7848600" y="3200400"/>
            <a:ext cx="533400" cy="533400"/>
          </a:xfrm>
          <a:prstGeom prst="ellipse">
            <a:avLst/>
          </a:prstGeom>
          <a:solidFill>
            <a:schemeClr val="bg1"/>
          </a:solidFill>
          <a:ln w="28575">
            <a:solidFill>
              <a:schemeClr val="bg1"/>
            </a:solidFill>
            <a:round/>
            <a:headEnd/>
            <a:tailEnd/>
          </a:ln>
        </p:spPr>
        <p:txBody>
          <a:bodyPr wrap="none" anchor="ctr"/>
          <a:lstStyle/>
          <a:p>
            <a:pPr algn="ctr"/>
            <a:r>
              <a:rPr lang="en-US" sz="2400" i="1">
                <a:solidFill>
                  <a:schemeClr val="bg1"/>
                </a:solidFill>
                <a:latin typeface="Calibri"/>
                <a:cs typeface="Calibri"/>
              </a:rPr>
              <a:t>X</a:t>
            </a:r>
            <a:r>
              <a:rPr lang="en-US" sz="2400" baseline="-25000">
                <a:solidFill>
                  <a:schemeClr val="bg1"/>
                </a:solidFill>
                <a:latin typeface="Calibri"/>
                <a:cs typeface="Calibri"/>
              </a:rPr>
              <a:t>5</a:t>
            </a:r>
          </a:p>
        </p:txBody>
      </p:sp>
      <p:cxnSp>
        <p:nvCxnSpPr>
          <p:cNvPr id="41988" name="AutoShape 5"/>
          <p:cNvCxnSpPr>
            <a:cxnSpLocks noChangeShapeType="1"/>
            <a:stCxn id="41987" idx="4"/>
            <a:endCxn id="42003" idx="0"/>
          </p:cNvCxnSpPr>
          <p:nvPr/>
        </p:nvCxnSpPr>
        <p:spPr bwMode="auto">
          <a:xfrm>
            <a:off x="8115300" y="3748088"/>
            <a:ext cx="0" cy="504825"/>
          </a:xfrm>
          <a:prstGeom prst="straightConnector1">
            <a:avLst/>
          </a:prstGeom>
          <a:noFill/>
          <a:ln w="28575">
            <a:solidFill>
              <a:schemeClr val="bg1"/>
            </a:solidFill>
            <a:round/>
            <a:headEnd/>
            <a:tailEnd type="triangle" w="lg" len="lg"/>
          </a:ln>
          <a:extLst>
            <a:ext uri="{909E8E84-426E-40dd-AFC4-6F175D3DCCD1}">
              <a14:hiddenFill xmlns="" xmlns:a14="http://schemas.microsoft.com/office/drawing/2010/main">
                <a:noFill/>
              </a14:hiddenFill>
            </a:ext>
          </a:extLst>
        </p:spPr>
      </p:cxnSp>
      <p:sp>
        <p:nvSpPr>
          <p:cNvPr id="41989" name="Oval 6"/>
          <p:cNvSpPr>
            <a:spLocks noChangeArrowheads="1"/>
          </p:cNvSpPr>
          <p:nvPr/>
        </p:nvSpPr>
        <p:spPr bwMode="auto">
          <a:xfrm>
            <a:off x="4495800" y="3200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X</a:t>
            </a:r>
            <a:r>
              <a:rPr lang="en-US" sz="2400" baseline="-25000">
                <a:latin typeface="Calibri"/>
                <a:cs typeface="Calibri"/>
              </a:rPr>
              <a:t>2</a:t>
            </a:r>
          </a:p>
        </p:txBody>
      </p:sp>
      <p:cxnSp>
        <p:nvCxnSpPr>
          <p:cNvPr id="41990" name="AutoShape 7"/>
          <p:cNvCxnSpPr>
            <a:cxnSpLocks noChangeShapeType="1"/>
            <a:stCxn id="41989" idx="4"/>
            <a:endCxn id="42000" idx="0"/>
          </p:cNvCxnSpPr>
          <p:nvPr/>
        </p:nvCxnSpPr>
        <p:spPr bwMode="auto">
          <a:xfrm>
            <a:off x="4762500" y="3748088"/>
            <a:ext cx="0" cy="504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41991" name="Oval 8"/>
          <p:cNvSpPr>
            <a:spLocks noChangeArrowheads="1"/>
          </p:cNvSpPr>
          <p:nvPr/>
        </p:nvSpPr>
        <p:spPr bwMode="auto">
          <a:xfrm>
            <a:off x="3581400" y="4267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E</a:t>
            </a:r>
            <a:r>
              <a:rPr lang="en-US" sz="2400" baseline="-25000">
                <a:latin typeface="Calibri"/>
                <a:cs typeface="Calibri"/>
              </a:rPr>
              <a:t>1</a:t>
            </a:r>
          </a:p>
        </p:txBody>
      </p:sp>
      <p:cxnSp>
        <p:nvCxnSpPr>
          <p:cNvPr id="41992" name="AutoShape 9"/>
          <p:cNvCxnSpPr>
            <a:cxnSpLocks noChangeShapeType="1"/>
            <a:stCxn id="41993" idx="6"/>
            <a:endCxn id="41989" idx="2"/>
          </p:cNvCxnSpPr>
          <p:nvPr/>
        </p:nvCxnSpPr>
        <p:spPr bwMode="auto">
          <a:xfrm>
            <a:off x="4129088" y="34671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41993" name="Oval 10"/>
          <p:cNvSpPr>
            <a:spLocks noChangeArrowheads="1"/>
          </p:cNvSpPr>
          <p:nvPr/>
        </p:nvSpPr>
        <p:spPr bwMode="auto">
          <a:xfrm>
            <a:off x="3581400" y="3200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X</a:t>
            </a:r>
            <a:r>
              <a:rPr lang="en-US" sz="2400" baseline="-25000">
                <a:latin typeface="Calibri"/>
                <a:cs typeface="Calibri"/>
              </a:rPr>
              <a:t>1</a:t>
            </a:r>
          </a:p>
        </p:txBody>
      </p:sp>
      <p:cxnSp>
        <p:nvCxnSpPr>
          <p:cNvPr id="41994" name="AutoShape 11"/>
          <p:cNvCxnSpPr>
            <a:cxnSpLocks noChangeShapeType="1"/>
            <a:stCxn id="41993" idx="4"/>
            <a:endCxn id="41991" idx="0"/>
          </p:cNvCxnSpPr>
          <p:nvPr/>
        </p:nvCxnSpPr>
        <p:spPr bwMode="auto">
          <a:xfrm>
            <a:off x="3848100" y="3748088"/>
            <a:ext cx="0" cy="504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41995" name="Oval 12"/>
          <p:cNvSpPr>
            <a:spLocks noChangeArrowheads="1"/>
          </p:cNvSpPr>
          <p:nvPr/>
        </p:nvSpPr>
        <p:spPr bwMode="auto">
          <a:xfrm>
            <a:off x="5410200" y="3200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X</a:t>
            </a:r>
            <a:r>
              <a:rPr lang="en-US" sz="2400" baseline="-25000">
                <a:latin typeface="Calibri"/>
                <a:cs typeface="Calibri"/>
              </a:rPr>
              <a:t>3</a:t>
            </a:r>
          </a:p>
        </p:txBody>
      </p:sp>
      <p:cxnSp>
        <p:nvCxnSpPr>
          <p:cNvPr id="41996" name="AutoShape 13"/>
          <p:cNvCxnSpPr>
            <a:cxnSpLocks noChangeShapeType="1"/>
            <a:stCxn id="41995" idx="6"/>
            <a:endCxn id="41998" idx="2"/>
          </p:cNvCxnSpPr>
          <p:nvPr/>
        </p:nvCxnSpPr>
        <p:spPr bwMode="auto">
          <a:xfrm>
            <a:off x="5957888" y="34671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41997" name="AutoShape 14"/>
          <p:cNvCxnSpPr>
            <a:cxnSpLocks noChangeShapeType="1"/>
            <a:stCxn id="41989" idx="6"/>
            <a:endCxn id="41995" idx="2"/>
          </p:cNvCxnSpPr>
          <p:nvPr/>
        </p:nvCxnSpPr>
        <p:spPr bwMode="auto">
          <a:xfrm>
            <a:off x="5043488" y="3467100"/>
            <a:ext cx="352425" cy="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41998" name="Oval 15"/>
          <p:cNvSpPr>
            <a:spLocks noChangeArrowheads="1"/>
          </p:cNvSpPr>
          <p:nvPr/>
        </p:nvSpPr>
        <p:spPr bwMode="auto">
          <a:xfrm>
            <a:off x="6324600" y="3200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X</a:t>
            </a:r>
            <a:r>
              <a:rPr lang="en-US" sz="2400" baseline="-25000">
                <a:latin typeface="Calibri"/>
                <a:cs typeface="Calibri"/>
              </a:rPr>
              <a:t>4</a:t>
            </a:r>
          </a:p>
        </p:txBody>
      </p:sp>
      <p:cxnSp>
        <p:nvCxnSpPr>
          <p:cNvPr id="41999" name="AutoShape 16"/>
          <p:cNvCxnSpPr>
            <a:cxnSpLocks noChangeShapeType="1"/>
            <a:stCxn id="41998" idx="6"/>
            <a:endCxn id="41987" idx="2"/>
          </p:cNvCxnSpPr>
          <p:nvPr/>
        </p:nvCxnSpPr>
        <p:spPr bwMode="auto">
          <a:xfrm>
            <a:off x="6872288" y="3467100"/>
            <a:ext cx="962025" cy="0"/>
          </a:xfrm>
          <a:prstGeom prst="straightConnector1">
            <a:avLst/>
          </a:prstGeom>
          <a:noFill/>
          <a:ln w="28575">
            <a:solidFill>
              <a:schemeClr val="tx1"/>
            </a:solidFill>
            <a:prstDash val="dash"/>
            <a:round/>
            <a:headEnd/>
            <a:tailEnd type="triangle" w="lg" len="lg"/>
          </a:ln>
          <a:extLst>
            <a:ext uri="{909E8E84-426E-40dd-AFC4-6F175D3DCCD1}">
              <a14:hiddenFill xmlns="" xmlns:a14="http://schemas.microsoft.com/office/drawing/2010/main">
                <a:noFill/>
              </a14:hiddenFill>
            </a:ext>
          </a:extLst>
        </p:spPr>
      </p:cxnSp>
      <p:sp>
        <p:nvSpPr>
          <p:cNvPr id="42000" name="Oval 17"/>
          <p:cNvSpPr>
            <a:spLocks noChangeArrowheads="1"/>
          </p:cNvSpPr>
          <p:nvPr/>
        </p:nvSpPr>
        <p:spPr bwMode="auto">
          <a:xfrm>
            <a:off x="4495800" y="4267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E</a:t>
            </a:r>
            <a:r>
              <a:rPr lang="en-US" sz="2400" baseline="-25000">
                <a:latin typeface="Calibri"/>
                <a:cs typeface="Calibri"/>
              </a:rPr>
              <a:t>2</a:t>
            </a:r>
          </a:p>
        </p:txBody>
      </p:sp>
      <p:sp>
        <p:nvSpPr>
          <p:cNvPr id="42001" name="Oval 18"/>
          <p:cNvSpPr>
            <a:spLocks noChangeArrowheads="1"/>
          </p:cNvSpPr>
          <p:nvPr/>
        </p:nvSpPr>
        <p:spPr bwMode="auto">
          <a:xfrm>
            <a:off x="5410200" y="4267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E</a:t>
            </a:r>
            <a:r>
              <a:rPr lang="en-US" sz="2400" baseline="-25000">
                <a:latin typeface="Calibri"/>
                <a:cs typeface="Calibri"/>
              </a:rPr>
              <a:t>3</a:t>
            </a:r>
          </a:p>
        </p:txBody>
      </p:sp>
      <p:sp>
        <p:nvSpPr>
          <p:cNvPr id="42002" name="Oval 19"/>
          <p:cNvSpPr>
            <a:spLocks noChangeArrowheads="1"/>
          </p:cNvSpPr>
          <p:nvPr/>
        </p:nvSpPr>
        <p:spPr bwMode="auto">
          <a:xfrm>
            <a:off x="6324600" y="4267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E</a:t>
            </a:r>
            <a:r>
              <a:rPr lang="en-US" sz="2400" baseline="-25000">
                <a:latin typeface="Calibri"/>
                <a:cs typeface="Calibri"/>
              </a:rPr>
              <a:t>4</a:t>
            </a:r>
          </a:p>
        </p:txBody>
      </p:sp>
      <p:sp>
        <p:nvSpPr>
          <p:cNvPr id="42003" name="Oval 20"/>
          <p:cNvSpPr>
            <a:spLocks noChangeArrowheads="1"/>
          </p:cNvSpPr>
          <p:nvPr/>
        </p:nvSpPr>
        <p:spPr bwMode="auto">
          <a:xfrm>
            <a:off x="7848600" y="4267200"/>
            <a:ext cx="533400" cy="533400"/>
          </a:xfrm>
          <a:prstGeom prst="ellipse">
            <a:avLst/>
          </a:prstGeom>
          <a:solidFill>
            <a:schemeClr val="bg1"/>
          </a:solidFill>
          <a:ln w="28575">
            <a:solidFill>
              <a:schemeClr val="bg1"/>
            </a:solidFill>
            <a:round/>
            <a:headEnd/>
            <a:tailEnd/>
          </a:ln>
        </p:spPr>
        <p:txBody>
          <a:bodyPr wrap="none" anchor="ctr"/>
          <a:lstStyle/>
          <a:p>
            <a:pPr algn="ctr"/>
            <a:r>
              <a:rPr lang="en-US" sz="2400" i="1">
                <a:solidFill>
                  <a:schemeClr val="bg1"/>
                </a:solidFill>
                <a:latin typeface="Calibri"/>
                <a:cs typeface="Calibri"/>
              </a:rPr>
              <a:t>E</a:t>
            </a:r>
            <a:r>
              <a:rPr lang="en-US" sz="2400" baseline="-25000">
                <a:solidFill>
                  <a:schemeClr val="bg1"/>
                </a:solidFill>
                <a:latin typeface="Calibri"/>
                <a:cs typeface="Calibri"/>
              </a:rPr>
              <a:t>5</a:t>
            </a:r>
          </a:p>
        </p:txBody>
      </p:sp>
      <p:cxnSp>
        <p:nvCxnSpPr>
          <p:cNvPr id="42004" name="AutoShape 21"/>
          <p:cNvCxnSpPr>
            <a:cxnSpLocks noChangeShapeType="1"/>
            <a:stCxn id="41995" idx="4"/>
            <a:endCxn id="42001" idx="0"/>
          </p:cNvCxnSpPr>
          <p:nvPr/>
        </p:nvCxnSpPr>
        <p:spPr bwMode="auto">
          <a:xfrm>
            <a:off x="5676900" y="3748088"/>
            <a:ext cx="0" cy="504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42005" name="AutoShape 22"/>
          <p:cNvCxnSpPr>
            <a:cxnSpLocks noChangeShapeType="1"/>
            <a:stCxn id="41998" idx="4"/>
            <a:endCxn id="42002" idx="0"/>
          </p:cNvCxnSpPr>
          <p:nvPr/>
        </p:nvCxnSpPr>
        <p:spPr bwMode="auto">
          <a:xfrm>
            <a:off x="6591300" y="3748088"/>
            <a:ext cx="0" cy="504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2" name="Date Placeholder 1"/>
          <p:cNvSpPr>
            <a:spLocks noGrp="1"/>
          </p:cNvSpPr>
          <p:nvPr>
            <p:ph type="dt" sz="half" idx="10"/>
          </p:nvPr>
        </p:nvSpPr>
        <p:spPr/>
        <p:txBody>
          <a:bodyPr/>
          <a:lstStyle/>
          <a:p>
            <a:pPr>
              <a:defRPr/>
            </a:pPr>
            <a:fld id="{C011954A-FD69-42D9-BFF4-98EB417AFA13}" type="datetime8">
              <a:rPr lang="en-US" smtClean="0"/>
              <a:t>1/3/2021 3:48 PM</a:t>
            </a:fld>
            <a:endParaRPr lang="en-US"/>
          </a:p>
        </p:txBody>
      </p:sp>
      <p:sp>
        <p:nvSpPr>
          <p:cNvPr id="3" name="Slide Number Placeholder 2"/>
          <p:cNvSpPr>
            <a:spLocks noGrp="1"/>
          </p:cNvSpPr>
          <p:nvPr>
            <p:ph type="sldNum" sz="quarter" idx="12"/>
          </p:nvPr>
        </p:nvSpPr>
        <p:spPr/>
        <p:txBody>
          <a:bodyPr/>
          <a:lstStyle/>
          <a:p>
            <a:pPr>
              <a:defRPr/>
            </a:pPr>
            <a:fld id="{54CD2F88-8A41-4E7F-9278-91FE67E35F94}" type="slidenum">
              <a:rPr lang="en-US" smtClean="0"/>
              <a:pPr>
                <a:defRPr/>
              </a:pPr>
              <a:t>27</a:t>
            </a:fld>
            <a:endParaRPr lang="en-US"/>
          </a:p>
        </p:txBody>
      </p:sp>
    </p:spTree>
    <p:extLst>
      <p:ext uri="{BB962C8B-B14F-4D97-AF65-F5344CB8AC3E}">
        <p14:creationId xmlns:p14="http://schemas.microsoft.com/office/powerpoint/2010/main" val="209659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3507">
                                            <p:txEl>
                                              <p:pRg st="14" end="1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350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r>
              <a:rPr lang="en-US">
                <a:ea typeface="ＭＳ Ｐゴシック" pitchFamily="34" charset="-128"/>
              </a:rPr>
              <a:t>Real HMM Examples</a:t>
            </a:r>
          </a:p>
        </p:txBody>
      </p:sp>
      <p:sp>
        <p:nvSpPr>
          <p:cNvPr id="43010" name="Rectangle 3"/>
          <p:cNvSpPr>
            <a:spLocks noGrp="1" noChangeArrowheads="1"/>
          </p:cNvSpPr>
          <p:nvPr>
            <p:ph idx="1"/>
          </p:nvPr>
        </p:nvSpPr>
        <p:spPr>
          <a:xfrm>
            <a:off x="551384" y="1397001"/>
            <a:ext cx="10337800" cy="4729164"/>
          </a:xfrm>
        </p:spPr>
        <p:txBody>
          <a:bodyPr/>
          <a:lstStyle/>
          <a:p>
            <a:pPr>
              <a:lnSpc>
                <a:spcPct val="90000"/>
              </a:lnSpc>
            </a:pPr>
            <a:r>
              <a:rPr lang="en-US" sz="2400" dirty="0">
                <a:ea typeface="ＭＳ Ｐゴシック" pitchFamily="34" charset="-128"/>
              </a:rPr>
              <a:t>Robot tracking:</a:t>
            </a:r>
          </a:p>
          <a:p>
            <a:pPr lvl="1">
              <a:lnSpc>
                <a:spcPct val="90000"/>
              </a:lnSpc>
            </a:pPr>
            <a:r>
              <a:rPr lang="en-US" sz="2000" dirty="0">
                <a:ea typeface="ＭＳ Ｐゴシック" pitchFamily="34" charset="-128"/>
              </a:rPr>
              <a:t>Observations are range readings (continuous)</a:t>
            </a:r>
          </a:p>
          <a:p>
            <a:pPr lvl="1">
              <a:lnSpc>
                <a:spcPct val="90000"/>
              </a:lnSpc>
            </a:pPr>
            <a:r>
              <a:rPr lang="en-US" sz="2000" dirty="0">
                <a:ea typeface="ＭＳ Ｐゴシック" pitchFamily="34" charset="-128"/>
              </a:rPr>
              <a:t>States are positions on a map (continuous)</a:t>
            </a:r>
          </a:p>
          <a:p>
            <a:pPr>
              <a:lnSpc>
                <a:spcPct val="90000"/>
              </a:lnSpc>
            </a:pPr>
            <a:endParaRPr lang="en-US" sz="2400" dirty="0">
              <a:ea typeface="ＭＳ Ｐゴシック" pitchFamily="34" charset="-128"/>
            </a:endParaRPr>
          </a:p>
          <a:p>
            <a:pPr>
              <a:lnSpc>
                <a:spcPct val="90000"/>
              </a:lnSpc>
            </a:pPr>
            <a:r>
              <a:rPr lang="en-US" sz="2400" dirty="0">
                <a:ea typeface="ＭＳ Ｐゴシック" pitchFamily="34" charset="-128"/>
              </a:rPr>
              <a:t>Speech recognition HMMs:</a:t>
            </a:r>
          </a:p>
          <a:p>
            <a:pPr lvl="1">
              <a:lnSpc>
                <a:spcPct val="90000"/>
              </a:lnSpc>
            </a:pPr>
            <a:r>
              <a:rPr lang="en-US" sz="2000" dirty="0">
                <a:ea typeface="ＭＳ Ｐゴシック" pitchFamily="34" charset="-128"/>
              </a:rPr>
              <a:t>Observations are acoustic signals (continuous valued)</a:t>
            </a:r>
          </a:p>
          <a:p>
            <a:pPr lvl="1">
              <a:lnSpc>
                <a:spcPct val="90000"/>
              </a:lnSpc>
            </a:pPr>
            <a:r>
              <a:rPr lang="en-US" sz="2000" dirty="0">
                <a:ea typeface="ＭＳ Ｐゴシック" pitchFamily="34" charset="-128"/>
              </a:rPr>
              <a:t>States are specific positions in specific words (so, tens of thousands)</a:t>
            </a:r>
          </a:p>
          <a:p>
            <a:pPr lvl="1">
              <a:lnSpc>
                <a:spcPct val="90000"/>
              </a:lnSpc>
            </a:pPr>
            <a:endParaRPr lang="en-US" sz="2000" dirty="0">
              <a:ea typeface="ＭＳ Ｐゴシック" pitchFamily="34" charset="-128"/>
            </a:endParaRPr>
          </a:p>
          <a:p>
            <a:pPr>
              <a:lnSpc>
                <a:spcPct val="90000"/>
              </a:lnSpc>
            </a:pPr>
            <a:r>
              <a:rPr lang="en-US" sz="2400" dirty="0">
                <a:ea typeface="ＭＳ Ｐゴシック" pitchFamily="34" charset="-128"/>
              </a:rPr>
              <a:t>Machine translation HMMs:</a:t>
            </a:r>
          </a:p>
          <a:p>
            <a:pPr lvl="1">
              <a:lnSpc>
                <a:spcPct val="90000"/>
              </a:lnSpc>
            </a:pPr>
            <a:r>
              <a:rPr lang="en-US" sz="2000" dirty="0">
                <a:ea typeface="ＭＳ Ｐゴシック" pitchFamily="34" charset="-128"/>
              </a:rPr>
              <a:t>Observations are words (tens of thousands)</a:t>
            </a:r>
          </a:p>
          <a:p>
            <a:pPr lvl="1">
              <a:lnSpc>
                <a:spcPct val="90000"/>
              </a:lnSpc>
            </a:pPr>
            <a:r>
              <a:rPr lang="en-US" sz="2000" dirty="0">
                <a:ea typeface="ＭＳ Ｐゴシック" pitchFamily="34" charset="-128"/>
              </a:rPr>
              <a:t>States are translation options</a:t>
            </a:r>
          </a:p>
          <a:p>
            <a:pPr lvl="1">
              <a:lnSpc>
                <a:spcPct val="90000"/>
              </a:lnSpc>
            </a:pPr>
            <a:endParaRPr lang="en-US" sz="2000" dirty="0">
              <a:ea typeface="ＭＳ Ｐゴシック" pitchFamily="34" charset="-128"/>
            </a:endParaRPr>
          </a:p>
          <a:p>
            <a:pPr lvl="1">
              <a:lnSpc>
                <a:spcPct val="90000"/>
              </a:lnSpc>
            </a:pPr>
            <a:endParaRPr lang="en-US" sz="2000" dirty="0">
              <a:ea typeface="ＭＳ Ｐゴシック" pitchFamily="34" charset="-128"/>
            </a:endParaRPr>
          </a:p>
        </p:txBody>
      </p:sp>
      <p:sp>
        <p:nvSpPr>
          <p:cNvPr id="2" name="Date Placeholder 1"/>
          <p:cNvSpPr>
            <a:spLocks noGrp="1"/>
          </p:cNvSpPr>
          <p:nvPr>
            <p:ph type="dt" sz="half" idx="10"/>
          </p:nvPr>
        </p:nvSpPr>
        <p:spPr/>
        <p:txBody>
          <a:bodyPr/>
          <a:lstStyle/>
          <a:p>
            <a:pPr>
              <a:defRPr/>
            </a:pPr>
            <a:fld id="{B94A5FCD-BA0B-4F03-ABD7-F17D4CE5C87B}" type="datetime8">
              <a:rPr lang="en-US" smtClean="0"/>
              <a:t>1/3/2021 3:48 PM</a:t>
            </a:fld>
            <a:endParaRPr lang="en-US"/>
          </a:p>
        </p:txBody>
      </p:sp>
      <p:sp>
        <p:nvSpPr>
          <p:cNvPr id="3" name="Slide Number Placeholder 2"/>
          <p:cNvSpPr>
            <a:spLocks noGrp="1"/>
          </p:cNvSpPr>
          <p:nvPr>
            <p:ph type="sldNum" sz="quarter" idx="12"/>
          </p:nvPr>
        </p:nvSpPr>
        <p:spPr/>
        <p:txBody>
          <a:bodyPr/>
          <a:lstStyle/>
          <a:p>
            <a:pPr>
              <a:defRPr/>
            </a:pPr>
            <a:fld id="{54CD2F88-8A41-4E7F-9278-91FE67E35F94}" type="slidenum">
              <a:rPr lang="en-US" smtClean="0"/>
              <a:pPr>
                <a:defRPr/>
              </a:pPr>
              <a:t>28</a:t>
            </a:fld>
            <a:endParaRPr lang="en-US"/>
          </a:p>
        </p:txBody>
      </p:sp>
    </p:spTree>
    <p:extLst>
      <p:ext uri="{BB962C8B-B14F-4D97-AF65-F5344CB8AC3E}">
        <p14:creationId xmlns:p14="http://schemas.microsoft.com/office/powerpoint/2010/main" val="124017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0">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0">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0">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r>
              <a:rPr lang="en-US">
                <a:ea typeface="ＭＳ Ｐゴシック" pitchFamily="34" charset="-128"/>
              </a:rPr>
              <a:t>Filtering / Monitoring</a:t>
            </a:r>
          </a:p>
        </p:txBody>
      </p:sp>
      <p:sp>
        <p:nvSpPr>
          <p:cNvPr id="44034" name="Rectangle 3"/>
          <p:cNvSpPr>
            <a:spLocks noGrp="1" noChangeArrowheads="1"/>
          </p:cNvSpPr>
          <p:nvPr>
            <p:ph idx="1"/>
          </p:nvPr>
        </p:nvSpPr>
        <p:spPr>
          <a:xfrm>
            <a:off x="191344" y="1508138"/>
            <a:ext cx="8458200" cy="4602165"/>
          </a:xfrm>
        </p:spPr>
        <p:txBody>
          <a:bodyPr/>
          <a:lstStyle/>
          <a:p>
            <a:r>
              <a:rPr lang="en-US" sz="2400" dirty="0">
                <a:ea typeface="ＭＳ Ｐゴシック" pitchFamily="34" charset="-128"/>
              </a:rPr>
              <a:t>Filtering, or monitoring, is the task of tracking the distribution </a:t>
            </a:r>
            <a:r>
              <a:rPr lang="en-US" sz="2400" dirty="0" err="1">
                <a:ea typeface="ＭＳ Ｐゴシック" pitchFamily="34" charset="-128"/>
              </a:rPr>
              <a:t>B</a:t>
            </a:r>
            <a:r>
              <a:rPr lang="en-US" sz="2400" baseline="-25000" dirty="0" err="1">
                <a:ea typeface="ＭＳ Ｐゴシック" pitchFamily="34" charset="-128"/>
              </a:rPr>
              <a:t>t</a:t>
            </a:r>
            <a:r>
              <a:rPr lang="en-US" sz="2400" dirty="0">
                <a:ea typeface="ＭＳ Ｐゴシック" pitchFamily="34" charset="-128"/>
              </a:rPr>
              <a:t>(X) = </a:t>
            </a:r>
            <a:r>
              <a:rPr lang="en-US" sz="2400" dirty="0" err="1">
                <a:ea typeface="ＭＳ Ｐゴシック" pitchFamily="34" charset="-128"/>
              </a:rPr>
              <a:t>P</a:t>
            </a:r>
            <a:r>
              <a:rPr lang="en-US" sz="2400" baseline="-25000" dirty="0" err="1">
                <a:ea typeface="ＭＳ Ｐゴシック" pitchFamily="34" charset="-128"/>
              </a:rPr>
              <a:t>t</a:t>
            </a:r>
            <a:r>
              <a:rPr lang="en-US" sz="2400" dirty="0">
                <a:ea typeface="ＭＳ Ｐゴシック" pitchFamily="34" charset="-128"/>
              </a:rPr>
              <a:t>(</a:t>
            </a:r>
            <a:r>
              <a:rPr lang="en-US" sz="2400" dirty="0" err="1">
                <a:ea typeface="ＭＳ Ｐゴシック" pitchFamily="34" charset="-128"/>
              </a:rPr>
              <a:t>X</a:t>
            </a:r>
            <a:r>
              <a:rPr lang="en-US" sz="2400" baseline="-25000" dirty="0" err="1">
                <a:ea typeface="ＭＳ Ｐゴシック" pitchFamily="34" charset="-128"/>
              </a:rPr>
              <a:t>t</a:t>
            </a:r>
            <a:r>
              <a:rPr lang="en-US" sz="2400" dirty="0">
                <a:ea typeface="ＭＳ Ｐゴシック" pitchFamily="34" charset="-128"/>
              </a:rPr>
              <a:t> | e</a:t>
            </a:r>
            <a:r>
              <a:rPr lang="en-US" sz="2400" baseline="-25000" dirty="0">
                <a:ea typeface="ＭＳ Ｐゴシック" pitchFamily="34" charset="-128"/>
              </a:rPr>
              <a:t>1</a:t>
            </a:r>
            <a:r>
              <a:rPr lang="en-US" sz="2400" dirty="0">
                <a:ea typeface="ＭＳ Ｐゴシック" pitchFamily="34" charset="-128"/>
              </a:rPr>
              <a:t>, …, e</a:t>
            </a:r>
            <a:r>
              <a:rPr lang="en-US" sz="2400" baseline="-25000" dirty="0">
                <a:ea typeface="ＭＳ Ｐゴシック" pitchFamily="34" charset="-128"/>
              </a:rPr>
              <a:t>t</a:t>
            </a:r>
            <a:r>
              <a:rPr lang="en-US" sz="2400" dirty="0">
                <a:ea typeface="ＭＳ Ｐゴシック" pitchFamily="34" charset="-128"/>
              </a:rPr>
              <a:t>) (the belief state) over time</a:t>
            </a:r>
          </a:p>
          <a:p>
            <a:endParaRPr lang="en-US" sz="2400" dirty="0">
              <a:ea typeface="ＭＳ Ｐゴシック" pitchFamily="34" charset="-128"/>
            </a:endParaRPr>
          </a:p>
          <a:p>
            <a:r>
              <a:rPr lang="en-US" sz="2400" dirty="0">
                <a:ea typeface="ＭＳ Ｐゴシック" pitchFamily="34" charset="-128"/>
              </a:rPr>
              <a:t>We start with B</a:t>
            </a:r>
            <a:r>
              <a:rPr lang="en-US" sz="2400" baseline="-25000" dirty="0">
                <a:ea typeface="ＭＳ Ｐゴシック" pitchFamily="34" charset="-128"/>
              </a:rPr>
              <a:t>1</a:t>
            </a:r>
            <a:r>
              <a:rPr lang="en-US" sz="2400" dirty="0">
                <a:ea typeface="ＭＳ Ｐゴシック" pitchFamily="34" charset="-128"/>
              </a:rPr>
              <a:t>(X) in an initial setting, usually uniform</a:t>
            </a:r>
          </a:p>
          <a:p>
            <a:endParaRPr lang="en-US" sz="2400" dirty="0">
              <a:ea typeface="ＭＳ Ｐゴシック" pitchFamily="34" charset="-128"/>
            </a:endParaRPr>
          </a:p>
          <a:p>
            <a:r>
              <a:rPr lang="en-US" sz="2400" dirty="0">
                <a:ea typeface="ＭＳ Ｐゴシック" pitchFamily="34" charset="-128"/>
              </a:rPr>
              <a:t>As time passes, or we get observations, we update B(X)</a:t>
            </a:r>
          </a:p>
          <a:p>
            <a:endParaRPr lang="en-US" sz="2400" dirty="0">
              <a:ea typeface="ＭＳ Ｐゴシック" pitchFamily="34" charset="-128"/>
            </a:endParaRPr>
          </a:p>
          <a:p>
            <a:r>
              <a:rPr lang="en-US" sz="2400" dirty="0">
                <a:ea typeface="ＭＳ Ｐゴシック" pitchFamily="34" charset="-128"/>
              </a:rPr>
              <a:t>The </a:t>
            </a:r>
            <a:r>
              <a:rPr lang="en-US" sz="2400" dirty="0" err="1">
                <a:ea typeface="ＭＳ Ｐゴシック" pitchFamily="34" charset="-128"/>
              </a:rPr>
              <a:t>Kalman</a:t>
            </a:r>
            <a:r>
              <a:rPr lang="en-US" sz="2400" dirty="0">
                <a:ea typeface="ＭＳ Ｐゴシック" pitchFamily="34" charset="-128"/>
              </a:rPr>
              <a:t> filter was invented in the 60’</a:t>
            </a:r>
            <a:r>
              <a:rPr lang="en-US" altLang="ja-JP" sz="2400" dirty="0">
                <a:ea typeface="ＭＳ Ｐゴシック" pitchFamily="34" charset="-128"/>
              </a:rPr>
              <a:t>s and first implemented as a method of trajectory estimation for the Apollo program</a:t>
            </a:r>
          </a:p>
          <a:p>
            <a:pPr lvl="1"/>
            <a:endParaRPr lang="en-US" sz="2000" dirty="0">
              <a:ea typeface="ＭＳ Ｐゴシック" pitchFamily="34" charset="-128"/>
            </a:endParaRPr>
          </a:p>
          <a:p>
            <a:endParaRPr lang="en-US" sz="2400" dirty="0">
              <a:ea typeface="ＭＳ Ｐゴシック" pitchFamily="34" charset="-128"/>
            </a:endParaRPr>
          </a:p>
        </p:txBody>
      </p:sp>
      <p:sp>
        <p:nvSpPr>
          <p:cNvPr id="2" name="Date Placeholder 1"/>
          <p:cNvSpPr>
            <a:spLocks noGrp="1"/>
          </p:cNvSpPr>
          <p:nvPr>
            <p:ph type="dt" sz="half" idx="10"/>
          </p:nvPr>
        </p:nvSpPr>
        <p:spPr/>
        <p:txBody>
          <a:bodyPr/>
          <a:lstStyle/>
          <a:p>
            <a:pPr>
              <a:defRPr/>
            </a:pPr>
            <a:fld id="{D655B78F-B09E-4093-BBCB-7706EE7E899D}" type="datetime8">
              <a:rPr lang="en-US" smtClean="0"/>
              <a:t>1/3/2021 3:48 PM</a:t>
            </a:fld>
            <a:endParaRPr lang="en-US"/>
          </a:p>
        </p:txBody>
      </p:sp>
      <p:sp>
        <p:nvSpPr>
          <p:cNvPr id="3" name="Slide Number Placeholder 2"/>
          <p:cNvSpPr>
            <a:spLocks noGrp="1"/>
          </p:cNvSpPr>
          <p:nvPr>
            <p:ph type="sldNum" sz="quarter" idx="12"/>
          </p:nvPr>
        </p:nvSpPr>
        <p:spPr/>
        <p:txBody>
          <a:bodyPr/>
          <a:lstStyle/>
          <a:p>
            <a:pPr>
              <a:defRPr/>
            </a:pPr>
            <a:fld id="{54CD2F88-8A41-4E7F-9278-91FE67E35F94}" type="slidenum">
              <a:rPr lang="en-US" smtClean="0"/>
              <a:pPr>
                <a:defRPr/>
              </a:pPr>
              <a:t>29</a:t>
            </a:fld>
            <a:endParaRPr lang="en-US"/>
          </a:p>
        </p:txBody>
      </p:sp>
    </p:spTree>
    <p:extLst>
      <p:ext uri="{BB962C8B-B14F-4D97-AF65-F5344CB8AC3E}">
        <p14:creationId xmlns:p14="http://schemas.microsoft.com/office/powerpoint/2010/main" val="342114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reasoning over time</a:t>
            </a:r>
          </a:p>
        </p:txBody>
      </p:sp>
      <p:sp>
        <p:nvSpPr>
          <p:cNvPr id="3" name="Content Placeholder 2"/>
          <p:cNvSpPr>
            <a:spLocks noGrp="1"/>
          </p:cNvSpPr>
          <p:nvPr>
            <p:ph idx="1"/>
          </p:nvPr>
        </p:nvSpPr>
        <p:spPr/>
        <p:txBody>
          <a:bodyPr/>
          <a:lstStyle/>
          <a:p>
            <a:pPr marL="0" indent="0">
              <a:buNone/>
            </a:pPr>
            <a:r>
              <a:rPr lang="en-US" dirty="0"/>
              <a:t>... means to keep track of the current state of </a:t>
            </a:r>
            <a:endParaRPr lang="en-US" dirty="0" smtClean="0"/>
          </a:p>
          <a:p>
            <a:pPr lvl="1"/>
            <a:r>
              <a:rPr lang="en-US" dirty="0" smtClean="0"/>
              <a:t> </a:t>
            </a:r>
            <a:r>
              <a:rPr lang="en-US" dirty="0"/>
              <a:t>a process (temperature controller, other controllers) </a:t>
            </a:r>
            <a:endParaRPr lang="en-US" dirty="0" smtClean="0"/>
          </a:p>
          <a:p>
            <a:pPr lvl="1"/>
            <a:r>
              <a:rPr lang="en-US" dirty="0" smtClean="0"/>
              <a:t> </a:t>
            </a:r>
            <a:r>
              <a:rPr lang="en-US" dirty="0"/>
              <a:t>an agent with respect to the world (</a:t>
            </a:r>
            <a:r>
              <a:rPr lang="en-US" dirty="0" err="1"/>
              <a:t>localisation</a:t>
            </a:r>
            <a:r>
              <a:rPr lang="en-US" dirty="0"/>
              <a:t> of a robot in some “world”) </a:t>
            </a:r>
            <a:endParaRPr lang="en-US" dirty="0" smtClean="0"/>
          </a:p>
          <a:p>
            <a:pPr marL="457200" lvl="1" indent="0">
              <a:buNone/>
            </a:pPr>
            <a:endParaRPr lang="en-US" dirty="0"/>
          </a:p>
          <a:p>
            <a:pPr marL="457200" lvl="1" indent="0">
              <a:buNone/>
            </a:pPr>
            <a:r>
              <a:rPr lang="en-US" dirty="0" smtClean="0"/>
              <a:t>in </a:t>
            </a:r>
            <a:r>
              <a:rPr lang="en-US" dirty="0"/>
              <a:t>order to make predictions or to simply understand what might have caused this current state. </a:t>
            </a:r>
            <a:endParaRPr lang="en-US" dirty="0" smtClean="0"/>
          </a:p>
        </p:txBody>
      </p:sp>
      <p:sp>
        <p:nvSpPr>
          <p:cNvPr id="4" name="Date Placeholder 3"/>
          <p:cNvSpPr>
            <a:spLocks noGrp="1"/>
          </p:cNvSpPr>
          <p:nvPr>
            <p:ph type="dt" sz="half" idx="10"/>
          </p:nvPr>
        </p:nvSpPr>
        <p:spPr/>
        <p:txBody>
          <a:bodyPr/>
          <a:lstStyle/>
          <a:p>
            <a:pPr>
              <a:defRPr/>
            </a:pPr>
            <a:fld id="{7B7D0871-AFD9-4691-8300-AA1F4FD6907A}" type="datetime8">
              <a:rPr lang="en-US" smtClean="0"/>
              <a:t>1/3/2021 3:48 PM</a:t>
            </a:fld>
            <a:endParaRPr lang="en-US"/>
          </a:p>
        </p:txBody>
      </p:sp>
      <p:sp>
        <p:nvSpPr>
          <p:cNvPr id="5" name="Slide Number Placeholder 4"/>
          <p:cNvSpPr>
            <a:spLocks noGrp="1"/>
          </p:cNvSpPr>
          <p:nvPr>
            <p:ph type="sldNum" sz="quarter" idx="12"/>
          </p:nvPr>
        </p:nvSpPr>
        <p:spPr/>
        <p:txBody>
          <a:bodyPr/>
          <a:lstStyle/>
          <a:p>
            <a:pPr>
              <a:defRPr/>
            </a:pPr>
            <a:fld id="{54CD2F88-8A41-4E7F-9278-91FE67E35F94}" type="slidenum">
              <a:rPr lang="en-US" smtClean="0"/>
              <a:pPr>
                <a:defRPr/>
              </a:pPr>
              <a:t>3</a:t>
            </a:fld>
            <a:endParaRPr lang="en-US"/>
          </a:p>
        </p:txBody>
      </p:sp>
    </p:spTree>
    <p:extLst>
      <p:ext uri="{BB962C8B-B14F-4D97-AF65-F5344CB8AC3E}">
        <p14:creationId xmlns:p14="http://schemas.microsoft.com/office/powerpoint/2010/main" val="2063074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3392" y="2132856"/>
            <a:ext cx="8064896" cy="3046988"/>
          </a:xfrm>
          <a:prstGeom prst="rect">
            <a:avLst/>
          </a:prstGeom>
          <a:noFill/>
        </p:spPr>
        <p:txBody>
          <a:bodyPr wrap="square" rtlCol="0">
            <a:spAutoFit/>
          </a:bodyPr>
          <a:lstStyle/>
          <a:p>
            <a:r>
              <a:rPr lang="en-US" sz="4800" dirty="0" smtClean="0">
                <a:solidFill>
                  <a:srgbClr val="7030A0"/>
                </a:solidFill>
              </a:rPr>
              <a:t>Thank you for your Attention </a:t>
            </a:r>
          </a:p>
          <a:p>
            <a:pPr algn="ctr"/>
            <a:endParaRPr lang="en-US" sz="4800" dirty="0" smtClean="0">
              <a:solidFill>
                <a:srgbClr val="7030A0"/>
              </a:solidFill>
            </a:endParaRPr>
          </a:p>
          <a:p>
            <a:pPr algn="ctr"/>
            <a:endParaRPr lang="en-US" sz="4800" dirty="0">
              <a:solidFill>
                <a:srgbClr val="7030A0"/>
              </a:solidFill>
            </a:endParaRPr>
          </a:p>
          <a:p>
            <a:pPr algn="ctr"/>
            <a:r>
              <a:rPr lang="en-US" sz="4800" dirty="0" smtClean="0">
                <a:solidFill>
                  <a:srgbClr val="7030A0"/>
                </a:solidFill>
              </a:rPr>
              <a:t>Any more queries</a:t>
            </a:r>
            <a:endParaRPr lang="en-IN" sz="4800" dirty="0">
              <a:solidFill>
                <a:srgbClr val="7030A0"/>
              </a:solidFill>
            </a:endParaRPr>
          </a:p>
        </p:txBody>
      </p:sp>
      <p:sp>
        <p:nvSpPr>
          <p:cNvPr id="2" name="Date Placeholder 1"/>
          <p:cNvSpPr>
            <a:spLocks noGrp="1"/>
          </p:cNvSpPr>
          <p:nvPr>
            <p:ph type="dt" sz="half" idx="10"/>
          </p:nvPr>
        </p:nvSpPr>
        <p:spPr/>
        <p:txBody>
          <a:bodyPr/>
          <a:lstStyle/>
          <a:p>
            <a:pPr>
              <a:defRPr/>
            </a:pPr>
            <a:fld id="{0DEB0B93-43F2-41B1-9A35-CF20FB6D5F1C}" type="datetime8">
              <a:rPr lang="en-US" smtClean="0"/>
              <a:t>1/3/2021 3:48 PM</a:t>
            </a:fld>
            <a:endParaRPr lang="en-US"/>
          </a:p>
        </p:txBody>
      </p:sp>
      <p:sp>
        <p:nvSpPr>
          <p:cNvPr id="3" name="Slide Number Placeholder 2"/>
          <p:cNvSpPr>
            <a:spLocks noGrp="1"/>
          </p:cNvSpPr>
          <p:nvPr>
            <p:ph type="sldNum" sz="quarter" idx="12"/>
          </p:nvPr>
        </p:nvSpPr>
        <p:spPr/>
        <p:txBody>
          <a:bodyPr/>
          <a:lstStyle/>
          <a:p>
            <a:pPr>
              <a:defRPr/>
            </a:pPr>
            <a:fld id="{95D59A8A-7DBD-46DB-811A-0FD3F62D5942}" type="slidenum">
              <a:rPr lang="en-US" smtClean="0"/>
              <a:pPr>
                <a:defRPr/>
              </a:pPr>
              <a:t>30</a:t>
            </a:fld>
            <a:endParaRPr lang="en-US"/>
          </a:p>
        </p:txBody>
      </p:sp>
    </p:spTree>
    <p:extLst>
      <p:ext uri="{BB962C8B-B14F-4D97-AF65-F5344CB8AC3E}">
        <p14:creationId xmlns:p14="http://schemas.microsoft.com/office/powerpoint/2010/main" val="2961962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reasoning over time</a:t>
            </a:r>
          </a:p>
        </p:txBody>
      </p:sp>
      <p:sp>
        <p:nvSpPr>
          <p:cNvPr id="3" name="Content Placeholder 2"/>
          <p:cNvSpPr>
            <a:spLocks noGrp="1"/>
          </p:cNvSpPr>
          <p:nvPr>
            <p:ph idx="1"/>
          </p:nvPr>
        </p:nvSpPr>
        <p:spPr/>
        <p:txBody>
          <a:bodyPr>
            <a:normAutofit fontScale="85000" lnSpcReduction="10000"/>
          </a:bodyPr>
          <a:lstStyle/>
          <a:p>
            <a:r>
              <a:rPr lang="en-US" dirty="0"/>
              <a:t>This involves both </a:t>
            </a:r>
          </a:p>
          <a:p>
            <a:pPr lvl="1"/>
            <a:r>
              <a:rPr lang="en-US" dirty="0" smtClean="0"/>
              <a:t>a </a:t>
            </a:r>
            <a:r>
              <a:rPr lang="en-US" dirty="0"/>
              <a:t>transition model (how the state is assumed to change) </a:t>
            </a:r>
            <a:endParaRPr lang="en-US" dirty="0" smtClean="0"/>
          </a:p>
          <a:p>
            <a:pPr lvl="1"/>
            <a:r>
              <a:rPr lang="en-US" dirty="0" smtClean="0"/>
              <a:t>a </a:t>
            </a:r>
            <a:r>
              <a:rPr lang="en-US" dirty="0"/>
              <a:t>sensor model (how observations / percepts are related to the world state</a:t>
            </a:r>
            <a:r>
              <a:rPr lang="en-US" dirty="0" smtClean="0"/>
              <a:t>).</a:t>
            </a:r>
          </a:p>
          <a:p>
            <a:r>
              <a:rPr lang="en-US" dirty="0" smtClean="0"/>
              <a:t>Previously</a:t>
            </a:r>
            <a:r>
              <a:rPr lang="en-US" dirty="0"/>
              <a:t>: </a:t>
            </a:r>
            <a:endParaRPr lang="en-US" dirty="0" smtClean="0"/>
          </a:p>
          <a:p>
            <a:pPr lvl="1"/>
            <a:r>
              <a:rPr lang="en-US" dirty="0" smtClean="0"/>
              <a:t>the </a:t>
            </a:r>
            <a:r>
              <a:rPr lang="en-US" dirty="0"/>
              <a:t>focus was on what was possible to happen (e.g., search), now it is on what is likely / unlikely to </a:t>
            </a:r>
            <a:r>
              <a:rPr lang="en-US" dirty="0" smtClean="0"/>
              <a:t>happen</a:t>
            </a:r>
          </a:p>
          <a:p>
            <a:pPr lvl="1"/>
            <a:r>
              <a:rPr lang="en-US" dirty="0" smtClean="0"/>
              <a:t>the </a:t>
            </a:r>
            <a:r>
              <a:rPr lang="en-US" dirty="0"/>
              <a:t>focus was on static worlds (Bayesian networks), now we look at dynamic processes where everything (state AND observations) depend on time.</a:t>
            </a:r>
            <a:endParaRPr lang="en-IN" dirty="0"/>
          </a:p>
        </p:txBody>
      </p:sp>
      <p:sp>
        <p:nvSpPr>
          <p:cNvPr id="4" name="Date Placeholder 3"/>
          <p:cNvSpPr>
            <a:spLocks noGrp="1"/>
          </p:cNvSpPr>
          <p:nvPr>
            <p:ph type="dt" sz="half" idx="10"/>
          </p:nvPr>
        </p:nvSpPr>
        <p:spPr/>
        <p:txBody>
          <a:bodyPr/>
          <a:lstStyle/>
          <a:p>
            <a:pPr>
              <a:defRPr/>
            </a:pPr>
            <a:fld id="{95050776-9A19-422E-A502-711788905B24}" type="datetime8">
              <a:rPr lang="en-US" smtClean="0"/>
              <a:t>1/3/2021 3:48 PM</a:t>
            </a:fld>
            <a:endParaRPr lang="en-US"/>
          </a:p>
        </p:txBody>
      </p:sp>
      <p:sp>
        <p:nvSpPr>
          <p:cNvPr id="5" name="Slide Number Placeholder 4"/>
          <p:cNvSpPr>
            <a:spLocks noGrp="1"/>
          </p:cNvSpPr>
          <p:nvPr>
            <p:ph type="sldNum" sz="quarter" idx="12"/>
          </p:nvPr>
        </p:nvSpPr>
        <p:spPr/>
        <p:txBody>
          <a:bodyPr/>
          <a:lstStyle/>
          <a:p>
            <a:pPr>
              <a:defRPr/>
            </a:pPr>
            <a:fld id="{54CD2F88-8A41-4E7F-9278-91FE67E35F94}" type="slidenum">
              <a:rPr lang="en-US" smtClean="0"/>
              <a:pPr>
                <a:defRPr/>
              </a:pPr>
              <a:t>4</a:t>
            </a:fld>
            <a:endParaRPr lang="en-US"/>
          </a:p>
        </p:txBody>
      </p:sp>
    </p:spTree>
    <p:extLst>
      <p:ext uri="{BB962C8B-B14F-4D97-AF65-F5344CB8AC3E}">
        <p14:creationId xmlns:p14="http://schemas.microsoft.com/office/powerpoint/2010/main" val="871690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Three classes of approaches</a:t>
            </a:r>
          </a:p>
        </p:txBody>
      </p:sp>
      <p:sp>
        <p:nvSpPr>
          <p:cNvPr id="3" name="Content Placeholder 2"/>
          <p:cNvSpPr>
            <a:spLocks noGrp="1"/>
          </p:cNvSpPr>
          <p:nvPr>
            <p:ph idx="1"/>
          </p:nvPr>
        </p:nvSpPr>
        <p:spPr/>
        <p:txBody>
          <a:bodyPr/>
          <a:lstStyle/>
          <a:p>
            <a:r>
              <a:rPr lang="en-US" dirty="0"/>
              <a:t>Hidden Markov models </a:t>
            </a:r>
            <a:endParaRPr lang="en-US" dirty="0" smtClean="0"/>
          </a:p>
          <a:p>
            <a:r>
              <a:rPr lang="en-US" dirty="0" err="1" smtClean="0"/>
              <a:t>Kalman</a:t>
            </a:r>
            <a:r>
              <a:rPr lang="en-US" dirty="0" smtClean="0"/>
              <a:t> </a:t>
            </a:r>
            <a:r>
              <a:rPr lang="en-US" dirty="0"/>
              <a:t>filters </a:t>
            </a:r>
            <a:endParaRPr lang="en-US" dirty="0" smtClean="0"/>
          </a:p>
          <a:p>
            <a:r>
              <a:rPr lang="en-US" dirty="0" smtClean="0"/>
              <a:t>Dynamic </a:t>
            </a:r>
            <a:r>
              <a:rPr lang="en-US" dirty="0"/>
              <a:t>Bayesian networks (cover actually the other two as special cases)</a:t>
            </a:r>
            <a:endParaRPr lang="en-IN" dirty="0"/>
          </a:p>
        </p:txBody>
      </p:sp>
      <p:sp>
        <p:nvSpPr>
          <p:cNvPr id="4" name="Date Placeholder 3"/>
          <p:cNvSpPr>
            <a:spLocks noGrp="1"/>
          </p:cNvSpPr>
          <p:nvPr>
            <p:ph type="dt" sz="half" idx="10"/>
          </p:nvPr>
        </p:nvSpPr>
        <p:spPr/>
        <p:txBody>
          <a:bodyPr/>
          <a:lstStyle/>
          <a:p>
            <a:pPr>
              <a:defRPr/>
            </a:pPr>
            <a:fld id="{8C19661B-464B-4BF0-BB40-7094F50495EC}" type="datetime8">
              <a:rPr lang="en-US" smtClean="0"/>
              <a:t>1/3/2021 3:48 PM</a:t>
            </a:fld>
            <a:endParaRPr lang="en-US"/>
          </a:p>
        </p:txBody>
      </p:sp>
      <p:sp>
        <p:nvSpPr>
          <p:cNvPr id="5" name="Slide Number Placeholder 4"/>
          <p:cNvSpPr>
            <a:spLocks noGrp="1"/>
          </p:cNvSpPr>
          <p:nvPr>
            <p:ph type="sldNum" sz="quarter" idx="12"/>
          </p:nvPr>
        </p:nvSpPr>
        <p:spPr/>
        <p:txBody>
          <a:bodyPr/>
          <a:lstStyle/>
          <a:p>
            <a:pPr>
              <a:defRPr/>
            </a:pPr>
            <a:fld id="{54CD2F88-8A41-4E7F-9278-91FE67E35F94}" type="slidenum">
              <a:rPr lang="en-US" smtClean="0"/>
              <a:pPr>
                <a:defRPr/>
              </a:pPr>
              <a:t>5</a:t>
            </a:fld>
            <a:endParaRPr lang="en-US"/>
          </a:p>
        </p:txBody>
      </p:sp>
    </p:spTree>
    <p:extLst>
      <p:ext uri="{BB962C8B-B14F-4D97-AF65-F5344CB8AC3E}">
        <p14:creationId xmlns:p14="http://schemas.microsoft.com/office/powerpoint/2010/main" val="3294673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Reasoning over time </a:t>
            </a:r>
          </a:p>
        </p:txBody>
      </p:sp>
      <p:sp>
        <p:nvSpPr>
          <p:cNvPr id="3" name="Content Placeholder 2"/>
          <p:cNvSpPr>
            <a:spLocks noGrp="1"/>
          </p:cNvSpPr>
          <p:nvPr>
            <p:ph idx="1"/>
          </p:nvPr>
        </p:nvSpPr>
        <p:spPr/>
        <p:txBody>
          <a:bodyPr/>
          <a:lstStyle/>
          <a:p>
            <a:r>
              <a:rPr lang="en-US" dirty="0"/>
              <a:t>With </a:t>
            </a:r>
            <a:endParaRPr lang="en-US" dirty="0" smtClean="0"/>
          </a:p>
          <a:p>
            <a:pPr lvl="1"/>
            <a:r>
              <a:rPr lang="en-US" dirty="0" err="1" smtClean="0"/>
              <a:t>Xt</a:t>
            </a:r>
            <a:r>
              <a:rPr lang="en-US" dirty="0" smtClean="0"/>
              <a:t> </a:t>
            </a:r>
            <a:r>
              <a:rPr lang="en-US" dirty="0"/>
              <a:t>the current state description at time t </a:t>
            </a:r>
            <a:endParaRPr lang="en-US" dirty="0" smtClean="0"/>
          </a:p>
          <a:p>
            <a:pPr lvl="1"/>
            <a:r>
              <a:rPr lang="en-US" dirty="0" smtClean="0"/>
              <a:t>Et </a:t>
            </a:r>
            <a:r>
              <a:rPr lang="en-US" dirty="0"/>
              <a:t>the evidence obtained at time t </a:t>
            </a:r>
            <a:endParaRPr lang="en-US" dirty="0" smtClean="0"/>
          </a:p>
          <a:p>
            <a:r>
              <a:rPr lang="en-US" dirty="0" smtClean="0"/>
              <a:t>we </a:t>
            </a:r>
            <a:r>
              <a:rPr lang="en-US" dirty="0"/>
              <a:t>can describe a state transition model and a sensor model that we can use to model a time step sequence - a chain of states and sensor readings according to discrete time steps - so that we can understand the ongoing process. </a:t>
            </a:r>
            <a:endParaRPr lang="en-IN" dirty="0"/>
          </a:p>
        </p:txBody>
      </p:sp>
      <p:sp>
        <p:nvSpPr>
          <p:cNvPr id="4" name="Date Placeholder 3"/>
          <p:cNvSpPr>
            <a:spLocks noGrp="1"/>
          </p:cNvSpPr>
          <p:nvPr>
            <p:ph type="dt" sz="half" idx="10"/>
          </p:nvPr>
        </p:nvSpPr>
        <p:spPr/>
        <p:txBody>
          <a:bodyPr/>
          <a:lstStyle/>
          <a:p>
            <a:pPr>
              <a:defRPr/>
            </a:pPr>
            <a:fld id="{ECAB10FF-E2A3-48A5-BDED-3A7625076F0C}" type="datetime8">
              <a:rPr lang="en-US" smtClean="0"/>
              <a:t>1/3/2021 3:48 PM</a:t>
            </a:fld>
            <a:endParaRPr lang="en-US"/>
          </a:p>
        </p:txBody>
      </p:sp>
      <p:sp>
        <p:nvSpPr>
          <p:cNvPr id="5" name="Slide Number Placeholder 4"/>
          <p:cNvSpPr>
            <a:spLocks noGrp="1"/>
          </p:cNvSpPr>
          <p:nvPr>
            <p:ph type="sldNum" sz="quarter" idx="12"/>
          </p:nvPr>
        </p:nvSpPr>
        <p:spPr/>
        <p:txBody>
          <a:bodyPr/>
          <a:lstStyle/>
          <a:p>
            <a:pPr>
              <a:defRPr/>
            </a:pPr>
            <a:fld id="{54CD2F88-8A41-4E7F-9278-91FE67E35F94}" type="slidenum">
              <a:rPr lang="en-US" smtClean="0"/>
              <a:pPr>
                <a:defRPr/>
              </a:pPr>
              <a:t>6</a:t>
            </a:fld>
            <a:endParaRPr lang="en-US"/>
          </a:p>
        </p:txBody>
      </p:sp>
    </p:spTree>
    <p:extLst>
      <p:ext uri="{BB962C8B-B14F-4D97-AF65-F5344CB8AC3E}">
        <p14:creationId xmlns:p14="http://schemas.microsoft.com/office/powerpoint/2010/main" val="3609873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Reasoning over time </a:t>
            </a:r>
          </a:p>
        </p:txBody>
      </p:sp>
      <p:sp>
        <p:nvSpPr>
          <p:cNvPr id="3" name="Content Placeholder 2"/>
          <p:cNvSpPr>
            <a:spLocks noGrp="1"/>
          </p:cNvSpPr>
          <p:nvPr>
            <p:ph idx="1"/>
          </p:nvPr>
        </p:nvSpPr>
        <p:spPr/>
        <p:txBody>
          <a:bodyPr/>
          <a:lstStyle/>
          <a:p>
            <a:r>
              <a:rPr lang="en-US" dirty="0"/>
              <a:t>We assume to start out in X0, but evidence will only arrive after the first state transition is made: E1 is then the first piece of evidence to be plugged into the chain. </a:t>
            </a:r>
            <a:endParaRPr lang="en-US" dirty="0" smtClean="0"/>
          </a:p>
          <a:p>
            <a:r>
              <a:rPr lang="en-US" dirty="0" smtClean="0"/>
              <a:t>The </a:t>
            </a:r>
            <a:r>
              <a:rPr lang="en-US" dirty="0"/>
              <a:t>“general” transition model would then specify </a:t>
            </a:r>
            <a:endParaRPr lang="en-US" dirty="0" smtClean="0"/>
          </a:p>
          <a:p>
            <a:pPr lvl="1"/>
            <a:r>
              <a:rPr lang="en-US" dirty="0" smtClean="0"/>
              <a:t>ℙ</a:t>
            </a:r>
            <a:r>
              <a:rPr lang="en-US" dirty="0"/>
              <a:t>( </a:t>
            </a:r>
            <a:r>
              <a:rPr lang="en-US" dirty="0" err="1"/>
              <a:t>Xt</a:t>
            </a:r>
            <a:r>
              <a:rPr lang="en-US" dirty="0"/>
              <a:t> | X0:t-1) </a:t>
            </a:r>
            <a:endParaRPr lang="en-US" dirty="0" smtClean="0"/>
          </a:p>
          <a:p>
            <a:pPr marL="457200" lvl="1" indent="0">
              <a:buNone/>
            </a:pPr>
            <a:r>
              <a:rPr lang="en-US" dirty="0"/>
              <a:t> </a:t>
            </a:r>
            <a:r>
              <a:rPr lang="en-US" dirty="0" smtClean="0"/>
              <a:t>     ... </a:t>
            </a:r>
            <a:r>
              <a:rPr lang="en-US" dirty="0"/>
              <a:t>this would mean we need full joint distributions over all time steps... or not?</a:t>
            </a:r>
            <a:endParaRPr lang="en-IN" dirty="0"/>
          </a:p>
        </p:txBody>
      </p:sp>
      <p:sp>
        <p:nvSpPr>
          <p:cNvPr id="4" name="Date Placeholder 3"/>
          <p:cNvSpPr>
            <a:spLocks noGrp="1"/>
          </p:cNvSpPr>
          <p:nvPr>
            <p:ph type="dt" sz="half" idx="10"/>
          </p:nvPr>
        </p:nvSpPr>
        <p:spPr/>
        <p:txBody>
          <a:bodyPr/>
          <a:lstStyle/>
          <a:p>
            <a:pPr>
              <a:defRPr/>
            </a:pPr>
            <a:fld id="{5A9331DB-D66B-493C-8BDB-D5E145A24D95}" type="datetime8">
              <a:rPr lang="en-US" smtClean="0"/>
              <a:t>1/3/2021 3:48 PM</a:t>
            </a:fld>
            <a:endParaRPr lang="en-US"/>
          </a:p>
        </p:txBody>
      </p:sp>
      <p:sp>
        <p:nvSpPr>
          <p:cNvPr id="5" name="Slide Number Placeholder 4"/>
          <p:cNvSpPr>
            <a:spLocks noGrp="1"/>
          </p:cNvSpPr>
          <p:nvPr>
            <p:ph type="sldNum" sz="quarter" idx="12"/>
          </p:nvPr>
        </p:nvSpPr>
        <p:spPr/>
        <p:txBody>
          <a:bodyPr/>
          <a:lstStyle/>
          <a:p>
            <a:pPr>
              <a:defRPr/>
            </a:pPr>
            <a:fld id="{54CD2F88-8A41-4E7F-9278-91FE67E35F94}" type="slidenum">
              <a:rPr lang="en-US" smtClean="0"/>
              <a:pPr>
                <a:defRPr/>
              </a:pPr>
              <a:t>7</a:t>
            </a:fld>
            <a:endParaRPr lang="en-US"/>
          </a:p>
        </p:txBody>
      </p:sp>
    </p:spTree>
    <p:extLst>
      <p:ext uri="{BB962C8B-B14F-4D97-AF65-F5344CB8AC3E}">
        <p14:creationId xmlns:p14="http://schemas.microsoft.com/office/powerpoint/2010/main" val="2895564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Markov assumption</a:t>
            </a:r>
          </a:p>
        </p:txBody>
      </p:sp>
      <p:sp>
        <p:nvSpPr>
          <p:cNvPr id="3" name="Content Placeholder 2"/>
          <p:cNvSpPr>
            <a:spLocks noGrp="1"/>
          </p:cNvSpPr>
          <p:nvPr>
            <p:ph idx="1"/>
          </p:nvPr>
        </p:nvSpPr>
        <p:spPr/>
        <p:txBody>
          <a:bodyPr/>
          <a:lstStyle/>
          <a:p>
            <a:r>
              <a:rPr lang="en-US" dirty="0"/>
              <a:t>A process is Markov (i.e., complies with the Markov assumption), when any given state </a:t>
            </a:r>
            <a:r>
              <a:rPr lang="en-US" dirty="0" err="1"/>
              <a:t>Xt</a:t>
            </a:r>
            <a:r>
              <a:rPr lang="en-US" dirty="0"/>
              <a:t> depends only on a finite and fixed number of previous states.</a:t>
            </a:r>
            <a:endParaRPr lang="en-IN" dirty="0"/>
          </a:p>
        </p:txBody>
      </p:sp>
      <p:sp>
        <p:nvSpPr>
          <p:cNvPr id="4" name="Date Placeholder 3"/>
          <p:cNvSpPr>
            <a:spLocks noGrp="1"/>
          </p:cNvSpPr>
          <p:nvPr>
            <p:ph type="dt" sz="half" idx="10"/>
          </p:nvPr>
        </p:nvSpPr>
        <p:spPr/>
        <p:txBody>
          <a:bodyPr/>
          <a:lstStyle/>
          <a:p>
            <a:pPr>
              <a:defRPr/>
            </a:pPr>
            <a:fld id="{E0D49431-F11A-49B5-A1F1-BD4646439A0A}" type="datetime8">
              <a:rPr lang="en-US" smtClean="0"/>
              <a:t>1/3/2021 3:48 PM</a:t>
            </a:fld>
            <a:endParaRPr lang="en-US"/>
          </a:p>
        </p:txBody>
      </p:sp>
      <p:sp>
        <p:nvSpPr>
          <p:cNvPr id="5" name="Slide Number Placeholder 4"/>
          <p:cNvSpPr>
            <a:spLocks noGrp="1"/>
          </p:cNvSpPr>
          <p:nvPr>
            <p:ph type="sldNum" sz="quarter" idx="12"/>
          </p:nvPr>
        </p:nvSpPr>
        <p:spPr/>
        <p:txBody>
          <a:bodyPr/>
          <a:lstStyle/>
          <a:p>
            <a:pPr>
              <a:defRPr/>
            </a:pPr>
            <a:fld id="{54CD2F88-8A41-4E7F-9278-91FE67E35F94}" type="slidenum">
              <a:rPr lang="en-US" smtClean="0"/>
              <a:pPr>
                <a:defRPr/>
              </a:pPr>
              <a:t>8</a:t>
            </a:fld>
            <a:endParaRPr lang="en-US"/>
          </a:p>
        </p:txBody>
      </p:sp>
      <p:pic>
        <p:nvPicPr>
          <p:cNvPr id="6" name="Picture 5"/>
          <p:cNvPicPr>
            <a:picLocks noChangeAspect="1"/>
          </p:cNvPicPr>
          <p:nvPr/>
        </p:nvPicPr>
        <p:blipFill rotWithShape="1">
          <a:blip r:embed="rId2"/>
          <a:srcRect t="37203" r="4952" b="17516"/>
          <a:stretch/>
        </p:blipFill>
        <p:spPr>
          <a:xfrm>
            <a:off x="-230031" y="3718481"/>
            <a:ext cx="10358479" cy="2774420"/>
          </a:xfrm>
          <a:prstGeom prst="rect">
            <a:avLst/>
          </a:prstGeom>
        </p:spPr>
      </p:pic>
    </p:spTree>
    <p:extLst>
      <p:ext uri="{BB962C8B-B14F-4D97-AF65-F5344CB8AC3E}">
        <p14:creationId xmlns:p14="http://schemas.microsoft.com/office/powerpoint/2010/main" val="2180007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first-order Markov chain as Bayesian network</a:t>
            </a:r>
            <a:endParaRPr lang="en-IN" dirty="0"/>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a:defRPr/>
            </a:pPr>
            <a:fld id="{107470B5-9A5C-403C-82F1-57048519A8EE}" type="datetime8">
              <a:rPr lang="en-US" smtClean="0"/>
              <a:t>1/3/2021 3:48 PM</a:t>
            </a:fld>
            <a:endParaRPr lang="en-US"/>
          </a:p>
        </p:txBody>
      </p:sp>
      <p:sp>
        <p:nvSpPr>
          <p:cNvPr id="5" name="Slide Number Placeholder 4"/>
          <p:cNvSpPr>
            <a:spLocks noGrp="1"/>
          </p:cNvSpPr>
          <p:nvPr>
            <p:ph type="sldNum" sz="quarter" idx="12"/>
          </p:nvPr>
        </p:nvSpPr>
        <p:spPr/>
        <p:txBody>
          <a:bodyPr/>
          <a:lstStyle/>
          <a:p>
            <a:pPr>
              <a:defRPr/>
            </a:pPr>
            <a:fld id="{54CD2F88-8A41-4E7F-9278-91FE67E35F94}" type="slidenum">
              <a:rPr lang="en-US" smtClean="0"/>
              <a:pPr>
                <a:defRPr/>
              </a:pPr>
              <a:t>9</a:t>
            </a:fld>
            <a:endParaRPr lang="en-US"/>
          </a:p>
        </p:txBody>
      </p:sp>
      <p:pic>
        <p:nvPicPr>
          <p:cNvPr id="6" name="Picture 5"/>
          <p:cNvPicPr>
            <a:picLocks noChangeAspect="1"/>
          </p:cNvPicPr>
          <p:nvPr/>
        </p:nvPicPr>
        <p:blipFill>
          <a:blip r:embed="rId2"/>
          <a:stretch>
            <a:fillRect/>
          </a:stretch>
        </p:blipFill>
        <p:spPr>
          <a:xfrm>
            <a:off x="110803" y="1338782"/>
            <a:ext cx="9168664" cy="5101009"/>
          </a:xfrm>
          <a:prstGeom prst="rect">
            <a:avLst/>
          </a:prstGeom>
        </p:spPr>
      </p:pic>
    </p:spTree>
    <p:extLst>
      <p:ext uri="{BB962C8B-B14F-4D97-AF65-F5344CB8AC3E}">
        <p14:creationId xmlns:p14="http://schemas.microsoft.com/office/powerpoint/2010/main" val="138856853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t|X_{t-1})&#10;\]&#10;\end{document}&#10;"/>
  <p:tag name="FILENAME" val="txp_fig"/>
  <p:tag name="FORMAT" val="pngmono"/>
  <p:tag name="RES" val="1200"/>
  <p:tag name="BLEND" val="0"/>
  <p:tag name="TRANSPARENT" val="0"/>
  <p:tag name="TBUG" val="0"/>
  <p:tag name="ALLOWFS" val="0"/>
  <p:tag name="ORIGWIDTH" val="111"/>
  <p:tag name="PICTUREFILESIZE" val="6242"/>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804}\\&#10;\textcolor{RoyalBlue}{0.196}&#10;\end{array}&#10;\right&gt;&#10;\]&#10;\end{document}&#10;"/>
  <p:tag name="FILENAME" val="txp_fig"/>
  <p:tag name="FORMAT" val="png16m"/>
  <p:tag name="RES" val="1200"/>
  <p:tag name="BLEND" val="0"/>
  <p:tag name="TRANSPARENT" val="0"/>
  <p:tag name="TBUG" val="0"/>
  <p:tag name="ALLOWFS" val="0"/>
  <p:tag name="ORIGWIDTH" val="96"/>
  <p:tag name="PICTUREFILESIZE" val="17872"/>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0}\\&#10;\textcolor{RoyalBlue}{1.0}&#10;\end{array}&#10;\right&gt;&#10;\]&#10;\end{document}&#10;"/>
  <p:tag name="FILENAME" val="txp_fig"/>
  <p:tag name="FORMAT" val="png16m"/>
  <p:tag name="RES" val="1200"/>
  <p:tag name="BLEND" val="0"/>
  <p:tag name="TRANSPARENT" val="0"/>
  <p:tag name="TBUG" val="0"/>
  <p:tag name="ALLOWFS" val="0"/>
  <p:tag name="ORIGWIDTH" val="70"/>
  <p:tag name="PICTUREFILESIZE" val="12256"/>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3}\\&#10;\textcolor{RoyalBlue}{0.7}&#10;\end{array}&#10;\right&gt;&#10;\]&#10;\end{document}&#10;"/>
  <p:tag name="FILENAME" val="txp_fig"/>
  <p:tag name="FORMAT" val="png16m"/>
  <p:tag name="RES" val="1200"/>
  <p:tag name="BLEND" val="0"/>
  <p:tag name="TRANSPARENT" val="0"/>
  <p:tag name="TBUG" val="0"/>
  <p:tag name="ALLOWFS" val="0"/>
  <p:tag name="ORIGWIDTH" val="70"/>
  <p:tag name="PICTUREFILESIZE" val="12915"/>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48}\\&#10;\textcolor{RoyalBlue}{0.52}&#10;\end{array}&#10;\right&gt;&#10;\]&#10;\end{document}&#10;"/>
  <p:tag name="FILENAME" val="txp_fig"/>
  <p:tag name="FORMAT" val="png16m"/>
  <p:tag name="RES" val="1200"/>
  <p:tag name="BLEND" val="0"/>
  <p:tag name="TRANSPARENT" val="0"/>
  <p:tag name="TBUG" val="0"/>
  <p:tag name="ALLOWFS" val="0"/>
  <p:tag name="ORIGWIDTH" val="82"/>
  <p:tag name="PICTUREFILESIZE" val="15845"/>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75}\\&#10;\textcolor{RoyalBlue}{0.25}&#10;\end{array}&#10;\right&gt;&#10;\]&#10;\end{document}&#10;"/>
  <p:tag name="FILENAME" val="txp_fig"/>
  <p:tag name="FORMAT" val="png16m"/>
  <p:tag name="RES" val="1200"/>
  <p:tag name="BLEND" val="0"/>
  <p:tag name="TRANSPARENT" val="0"/>
  <p:tag name="TBUG" val="0"/>
  <p:tag name="ALLOWFS" val="0"/>
  <p:tag name="ORIGWIDTH" val="82"/>
  <p:tag name="PICTUREFILESIZE" val="15321"/>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588}\\&#10;\textcolor{RoyalBlue}{0.412}&#10;\end{array}&#10;\right&gt;&#10;\]&#10;\end{document}&#10;"/>
  <p:tag name="FILENAME" val="txp_fig"/>
  <p:tag name="FORMAT" val="png16m"/>
  <p:tag name="RES" val="1200"/>
  <p:tag name="BLEND" val="0"/>
  <p:tag name="TRANSPARENT" val="0"/>
  <p:tag name="TBUG" val="0"/>
  <p:tag name="ALLOWFS" val="0"/>
  <p:tag name="ORIGWIDTH" val="96"/>
  <p:tag name="PICTUREFILESIZE" val="17488"/>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p}\\&#10;\textcolor{RoyalBlue}{1-p}&#10;\end{array}&#10;\right&gt;&#10;\]&#10;\end{document}&#10;"/>
  <p:tag name="FILENAME" val="txp_fig"/>
  <p:tag name="FORMAT" val="png16m"/>
  <p:tag name="RES" val="1200"/>
  <p:tag name="BLEND" val="0"/>
  <p:tag name="TRANSPARENT" val="0"/>
  <p:tag name="TBUG" val="0"/>
  <p:tag name="ALLOWFS" val="0"/>
  <p:tag name="ORIGWIDTH" val="88"/>
  <p:tag name="PICTUREFILESIZE" val="12639"/>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75}\\&#10;\textcolor{RoyalBlue}{0.25}&#10;\end{array}&#10;\right&gt;&#10;\]&#10;\end{document}&#10;"/>
  <p:tag name="FILENAME" val="txp_fig"/>
  <p:tag name="FORMAT" val="png16m"/>
  <p:tag name="RES" val="1200"/>
  <p:tag name="BLEND" val="0"/>
  <p:tag name="TRANSPARENT" val="0"/>
  <p:tag name="TBUG" val="0"/>
  <p:tag name="ALLOWFS" val="0"/>
  <p:tag name="ORIGWIDTH" val="82"/>
  <p:tag name="PICTUREFILESIZE" val="15321"/>
</p:tagLst>
</file>

<file path=ppt/tags/tag1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61"/>
  <p:tag name="PICTUREFILESIZE" val="3608"/>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61"/>
  <p:tag name="PICTUREFILESIZE" val="3608"/>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def\argmax{\mathop{\rm arg\,max}}&#10;\begin{document}&#10;\begin{eqnarray*}&#10;P(X_2 = \mbox{sun}) = &amp;&amp; \textcolor{YellowOrange}{P(X_2 = \mbox{sun} | X_1 = \mbox{sun}) P(X_1 = \mbox{sun})}+\\&#10;                      &amp;&amp; \textcolor{RoyalBlue}{P(X_2 = \mbox{sun} | X_1 = \mbox{rain}) P(X_1 = \mbox{rain})}&#10;\end{eqnarray*}&#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566"/>
  <p:tag name="PICTUREFILESIZE" val="63612"/>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YellowOrange}{0.9 \cdot 1.0}+ \textcolor{RoyalBlue}{0.3 \cdot 0.0} = 0.9&#10;\]&#10;\end{document}&#10;"/>
  <p:tag name="FILENAME" val="txp_fig"/>
  <p:tag name="FORMAT" val="png16m"/>
  <p:tag name="RES" val="1200"/>
  <p:tag name="BLEND" val="0"/>
  <p:tag name="TRANSPARENT" val="0"/>
  <p:tag name="TBUG" val="0"/>
  <p:tag name="ALLOWFS" val="0"/>
  <p:tag name="ORIGWIDTH" val="242"/>
  <p:tag name="PICTUREFILESIZE" val="15013"/>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textcolor{BrickRed}{P(x_1)} = \mbox{know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152"/>
  <p:tag name="PICTUREFILESIZE" val="11167"/>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def\argmax{\mathop{\rm arg\,max}}&#10;\begin{document}&#10;\[&#10;\left&lt;&#10;\begin{array}{c}&#10;\textcolor{YellowOrange}{1.0}\\&#10;\textcolor{RoyalBlue}{0.0}&#10;\end{array}&#10;\right&g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70"/>
  <p:tag name="PICTUREFILESIZE" val="12190"/>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75}\\&#10;\textcolor{RoyalBlue}{0.25}&#10;\end{array}&#10;\right&gt;&#10;\]&#10;\end{document}&#10;"/>
  <p:tag name="FILENAME" val="txp_fig"/>
  <p:tag name="FORMAT" val="png16m"/>
  <p:tag name="RES" val="1200"/>
  <p:tag name="BLEND" val="0"/>
  <p:tag name="TRANSPARENT" val="0"/>
  <p:tag name="TBUG" val="0"/>
  <p:tag name="ALLOWFS" val="0"/>
  <p:tag name="ORIGWIDTH" val="82"/>
  <p:tag name="PICTUREFILESIZE" val="15321"/>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9}\\&#10;\textcolor{RoyalBlue}{0.1}&#10;\end{array}&#10;\right&gt;&#10;\]&#10;\end{document}&#10;"/>
  <p:tag name="FILENAME" val="txp_fig"/>
  <p:tag name="FORMAT" val="png16m"/>
  <p:tag name="RES" val="1200"/>
  <p:tag name="BLEND" val="0"/>
  <p:tag name="TRANSPARENT" val="0"/>
  <p:tag name="TBUG" val="0"/>
  <p:tag name="ALLOWFS" val="0"/>
  <p:tag name="ORIGWIDTH" val="70"/>
  <p:tag name="PICTUREFILESIZE" val="12740"/>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left&lt;&#10;\begin{array}{c}&#10;\textcolor{YellowOrange}{0.84}\\&#10;\textcolor{RoyalBlue}{0.16}&#10;\end{array}&#10;\right&gt;&#10;\]&#10;\end{document}&#10;"/>
  <p:tag name="FILENAME" val="txp_fig"/>
  <p:tag name="FORMAT" val="png16m"/>
  <p:tag name="RES" val="1200"/>
  <p:tag name="BLEND" val="0"/>
  <p:tag name="TRANSPARENT" val="0"/>
  <p:tag name="TBUG" val="0"/>
  <p:tag name="ALLOWFS" val="0"/>
  <p:tag name="ORIGWIDTH" val="82"/>
  <p:tag name="PICTUREFILESIZE" val="1546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13463</TotalTime>
  <Words>1436</Words>
  <Application>Microsoft Office PowerPoint</Application>
  <PresentationFormat>Widescreen</PresentationFormat>
  <Paragraphs>433</Paragraphs>
  <Slides>30</Slides>
  <Notes>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ＭＳ Ｐゴシック</vt:lpstr>
      <vt:lpstr>Adobe Caslon Pro</vt:lpstr>
      <vt:lpstr>Adobe Caslon Pro Bold</vt:lpstr>
      <vt:lpstr>Arial</vt:lpstr>
      <vt:lpstr>Calibri</vt:lpstr>
      <vt:lpstr>cmsy10</vt:lpstr>
      <vt:lpstr>Helvetica</vt:lpstr>
      <vt:lpstr>Helvetica Neue</vt:lpstr>
      <vt:lpstr>Palatino</vt:lpstr>
      <vt:lpstr>Palatino Linotype</vt:lpstr>
      <vt:lpstr>Symbol</vt:lpstr>
      <vt:lpstr>Times New Roman</vt:lpstr>
      <vt:lpstr>Wingdings</vt:lpstr>
      <vt:lpstr>Office Theme</vt:lpstr>
      <vt:lpstr>PowerPoint Presentation</vt:lpstr>
      <vt:lpstr>Today</vt:lpstr>
      <vt:lpstr>Probabilistic reasoning over time</vt:lpstr>
      <vt:lpstr>Probabilistic reasoning over time</vt:lpstr>
      <vt:lpstr>Three classes of approaches</vt:lpstr>
      <vt:lpstr>Reasoning over time </vt:lpstr>
      <vt:lpstr>Reasoning over time </vt:lpstr>
      <vt:lpstr>The Markov assumption</vt:lpstr>
      <vt:lpstr>A first-order Markov chain as Bayesian network</vt:lpstr>
      <vt:lpstr>Inference for any t</vt:lpstr>
      <vt:lpstr>Reasoning over Time or Space</vt:lpstr>
      <vt:lpstr>Markov Models</vt:lpstr>
      <vt:lpstr>Markov Assumption: Conditional Independence</vt:lpstr>
      <vt:lpstr>Example Markov Chain: Weather</vt:lpstr>
      <vt:lpstr>Example Markov Chain: Weather</vt:lpstr>
      <vt:lpstr>Mini-Forward Algorithm</vt:lpstr>
      <vt:lpstr>Example Run of Mini-Forward Algorithm</vt:lpstr>
      <vt:lpstr>Stationary Distributions</vt:lpstr>
      <vt:lpstr>Example: Stationary Distributions</vt:lpstr>
      <vt:lpstr>Application of Stationary Distribution:                          Web Link Analysis</vt:lpstr>
      <vt:lpstr>Hidden Markov Models</vt:lpstr>
      <vt:lpstr>Why Hidden, Markov Model?</vt:lpstr>
      <vt:lpstr>Why Hidden, Markov Model?</vt:lpstr>
      <vt:lpstr>Hidden Markov Models</vt:lpstr>
      <vt:lpstr>Example: Weather HMM</vt:lpstr>
      <vt:lpstr>Example: Ghostbusters HMM</vt:lpstr>
      <vt:lpstr>Conditional Independence</vt:lpstr>
      <vt:lpstr>Real HMM Examples</vt:lpstr>
      <vt:lpstr>Filtering / Monitoring</vt:lpstr>
      <vt:lpstr>PowerPoint Presentation</vt:lpstr>
    </vt:vector>
  </TitlesOfParts>
  <Company>ambiaance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saikishor jangiti</dc:creator>
  <cp:lastModifiedBy>Saikishor Jangiti</cp:lastModifiedBy>
  <cp:revision>1217</cp:revision>
  <dcterms:created xsi:type="dcterms:W3CDTF">2011-05-03T06:18:41Z</dcterms:created>
  <dcterms:modified xsi:type="dcterms:W3CDTF">2021-01-03T12:51:09Z</dcterms:modified>
</cp:coreProperties>
</file>