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544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8" r:id="rId22"/>
    <p:sldId id="619" r:id="rId23"/>
    <p:sldId id="617" r:id="rId24"/>
    <p:sldId id="620" r:id="rId25"/>
    <p:sldId id="626" r:id="rId26"/>
    <p:sldId id="621" r:id="rId27"/>
    <p:sldId id="622" r:id="rId28"/>
    <p:sldId id="623" r:id="rId29"/>
    <p:sldId id="625" r:id="rId30"/>
    <p:sldId id="624" r:id="rId31"/>
    <p:sldId id="627" r:id="rId32"/>
    <p:sldId id="540" r:id="rId3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8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5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6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5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2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1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7C19F-6EA0-4514-BE2D-9A26DCD50779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26906-0F61-4A4D-A776-6F777D99A520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BE69-9201-4515-B352-6904355AACEE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F3DD-D97B-4D05-95DE-870DB280CAFA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4A978-D21C-46CE-AADF-F14C6D35A829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A71C2-D8D1-4038-BE65-FE44D21AD21F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17D50-352B-4D4F-BA24-04A8F80A268C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0C082-DC8A-4CE5-B8EF-82016872B77D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EE7D-B3D0-499E-99FB-F95F26FAAB37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02CE0-6E5A-42C8-9E15-69288315607B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5AAEE-9909-4F30-8F47-9393B207152B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DE9A64-6FB8-4682-A646-ADD7C98B6170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5.xml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05058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#5. Heuristic Functions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>
                <a:solidFill>
                  <a:schemeClr val="bg1"/>
                </a:solidFill>
                <a:latin typeface="Calibri"/>
                <a:cs typeface="Calibri"/>
              </a:rPr>
              <a:t>Dan Klein and Pieter </a:t>
            </a:r>
            <a:r>
              <a:rPr lang="en-US" sz="900" dirty="0" err="1">
                <a:solidFill>
                  <a:schemeClr val="bg1"/>
                </a:solidFill>
                <a:latin typeface="Calibri"/>
                <a:cs typeface="Calibri"/>
              </a:rPr>
              <a:t>Abbeel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September 27,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F5265-A848-4C36-9FA7-6670F4497805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09825" y="-1058357"/>
            <a:ext cx="5037286" cy="37827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6757541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191344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6240016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7362379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7838629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7492554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8086279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7606854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7560816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7978327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7594154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7022653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7278242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8516491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8389491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8189465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AEEB20-4E15-4ED5-A3D9-995C86DADB77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8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848" y="1772816"/>
            <a:ext cx="4392488" cy="3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63352" y="1508148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is a special case (h = 0)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optimal (h = 0 is consistent)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general, most natural admissible heuristics tend to be consistent, especially if from relaxed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B9206-6557-4921-AAFA-A7597F262A85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592" y="1553037"/>
            <a:ext cx="4865218" cy="453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19D53-3137-49AF-9AF1-D5F288496FE2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3"/>
            <a:ext cx="8790517" cy="24048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A* uses both backward costs and (estimates of) forward costs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A* is optimal with admissible / consistent heuristics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440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D9D41-6169-4C6A-8E83-6992C48D54FE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Pseudo-Code</a:t>
            </a:r>
          </a:p>
        </p:txBody>
      </p:sp>
      <p:pic>
        <p:nvPicPr>
          <p:cNvPr id="4" name="Picture 3" descr="tree-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11665629" cy="3276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DEF348-DE00-4C8C-8B7B-1B56E23F71C7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 Pseudo-Code</a:t>
            </a:r>
          </a:p>
        </p:txBody>
      </p:sp>
      <p:pic>
        <p:nvPicPr>
          <p:cNvPr id="3" name="Picture 2" descr="graph-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11406469" cy="4038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FE56B1-7579-41F0-94CE-A4C608238EA2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5873752" y="3598863"/>
            <a:ext cx="1584326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sz="2800" dirty="0"/>
              <a:t>Consider what A* does:</a:t>
            </a:r>
          </a:p>
          <a:p>
            <a:pPr lvl="1" eaLnBrk="1" hangingPunct="1"/>
            <a:r>
              <a:rPr lang="en-US" sz="2400" dirty="0"/>
              <a:t>Expands nodes in increasing total f value (f-contours)</a:t>
            </a:r>
            <a:br>
              <a:rPr lang="en-US" sz="2400" dirty="0"/>
            </a:br>
            <a:r>
              <a:rPr lang="en-US" sz="2400" dirty="0"/>
              <a:t>Reminder: f(n) = g(n) + h(n) = cost to n + heuristic</a:t>
            </a:r>
          </a:p>
          <a:p>
            <a:pPr lvl="1" eaLnBrk="1" hangingPunct="1"/>
            <a:r>
              <a:rPr lang="en-US" sz="2400" dirty="0"/>
              <a:t>Proof idea: the optimal goal(s) have the lowest f value, so it must get expanded first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5356226" y="377031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6478589" y="412591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6954839" y="4116389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6608764" y="3976689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7202489" y="5165726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6723064" y="5721351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6677026" y="4511677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7094537" y="4708525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6710364" y="3700464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6138863" y="4605339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6394452" y="4337051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7632701" y="4705352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7505701" y="4310064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 </a:t>
            </a:r>
            <a:r>
              <a:rPr lang="en-US"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7305675" y="3932240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 </a:t>
            </a:r>
            <a:r>
              <a:rPr lang="en-US">
                <a:sym typeface="Symbol" pitchFamily="18" charset="2"/>
              </a:rPr>
              <a:t> 1</a:t>
            </a:r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1295400" y="4286250"/>
            <a:ext cx="3886200" cy="923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There’s a problem with this argument.  What are we assuming is true?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7D4D-EC43-455E-B0AB-3E75547D6929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1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reeform 34"/>
          <p:cNvSpPr>
            <a:spLocks/>
          </p:cNvSpPr>
          <p:nvPr/>
        </p:nvSpPr>
        <p:spPr bwMode="auto">
          <a:xfrm>
            <a:off x="6717034" y="1690688"/>
            <a:ext cx="1931988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335360" y="1600201"/>
            <a:ext cx="5334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Proof:</a:t>
            </a:r>
          </a:p>
          <a:p>
            <a:pPr eaLnBrk="1" hangingPunct="1"/>
            <a:r>
              <a:rPr lang="en-US" sz="2000" dirty="0"/>
              <a:t>New possible problem: some </a:t>
            </a:r>
            <a:r>
              <a:rPr lang="en-US" sz="2000" i="1" dirty="0"/>
              <a:t>n</a:t>
            </a:r>
            <a:r>
              <a:rPr lang="en-US" sz="2000" dirty="0"/>
              <a:t> on path to G* isn’t in queue when we need it, because some worse </a:t>
            </a:r>
            <a:r>
              <a:rPr lang="en-US" sz="2000" i="1" dirty="0"/>
              <a:t>n’</a:t>
            </a:r>
            <a:r>
              <a:rPr lang="en-US" sz="2000" dirty="0"/>
              <a:t> for the same state </a:t>
            </a:r>
            <a:r>
              <a:rPr lang="en-US" sz="2000" dirty="0" err="1"/>
              <a:t>dequeued</a:t>
            </a:r>
            <a:r>
              <a:rPr lang="en-US" sz="2000" dirty="0"/>
              <a:t> and expanded first (disaster!)</a:t>
            </a:r>
          </a:p>
          <a:p>
            <a:pPr eaLnBrk="1" hangingPunct="1"/>
            <a:r>
              <a:rPr lang="en-US" sz="2000" dirty="0"/>
              <a:t>Take the highest such </a:t>
            </a:r>
            <a:r>
              <a:rPr lang="en-US" sz="2000" i="1" dirty="0"/>
              <a:t>n </a:t>
            </a:r>
            <a:r>
              <a:rPr lang="en-US" sz="2000" dirty="0"/>
              <a:t>in tree</a:t>
            </a:r>
          </a:p>
          <a:p>
            <a:pPr eaLnBrk="1" hangingPunct="1"/>
            <a:r>
              <a:rPr lang="en-US" sz="2000" dirty="0"/>
              <a:t>Let </a:t>
            </a:r>
            <a:r>
              <a:rPr lang="en-US" sz="2000" i="1" dirty="0"/>
              <a:t>p</a:t>
            </a:r>
            <a:r>
              <a:rPr lang="en-US" sz="2000" dirty="0"/>
              <a:t> be the ancestor of </a:t>
            </a:r>
            <a:r>
              <a:rPr lang="en-US" sz="2000" i="1" dirty="0"/>
              <a:t>n </a:t>
            </a:r>
            <a:r>
              <a:rPr lang="en-US" sz="2000" dirty="0"/>
              <a:t>that was on the queue when </a:t>
            </a:r>
            <a:r>
              <a:rPr lang="en-US" sz="2000" i="1" dirty="0"/>
              <a:t>n</a:t>
            </a:r>
            <a:r>
              <a:rPr lang="en-US" sz="2000" dirty="0"/>
              <a:t>’ was popped</a:t>
            </a:r>
          </a:p>
          <a:p>
            <a:pPr eaLnBrk="1" hangingPunct="1"/>
            <a:r>
              <a:rPr lang="en-US" sz="2000" i="1" dirty="0"/>
              <a:t>f(p) &lt; f(n)</a:t>
            </a:r>
            <a:r>
              <a:rPr lang="en-US" sz="2000" dirty="0"/>
              <a:t> because of </a:t>
            </a:r>
            <a:r>
              <a:rPr lang="en-US" sz="2000" dirty="0">
                <a:solidFill>
                  <a:srgbClr val="008000"/>
                </a:solidFill>
              </a:rPr>
              <a:t>consistency</a:t>
            </a:r>
            <a:endParaRPr lang="en-US" sz="2000" i="1" dirty="0">
              <a:solidFill>
                <a:srgbClr val="008000"/>
              </a:solidFill>
            </a:endParaRPr>
          </a:p>
          <a:p>
            <a:pPr eaLnBrk="1" hangingPunct="1"/>
            <a:r>
              <a:rPr lang="en-US" sz="2000" i="1" dirty="0"/>
              <a:t>f(n) &lt; f(n’) </a:t>
            </a:r>
            <a:r>
              <a:rPr lang="en-US" sz="2000" dirty="0"/>
              <a:t>because </a:t>
            </a:r>
            <a:r>
              <a:rPr lang="en-US" sz="2000" i="1" dirty="0"/>
              <a:t>n’</a:t>
            </a:r>
            <a:r>
              <a:rPr lang="en-US" sz="2000" dirty="0"/>
              <a:t> is suboptimal</a:t>
            </a:r>
            <a:endParaRPr lang="en-US" sz="2000" i="1" dirty="0"/>
          </a:p>
          <a:p>
            <a:pPr eaLnBrk="1" hangingPunct="1"/>
            <a:r>
              <a:rPr lang="en-US" sz="2000" i="1" dirty="0"/>
              <a:t>p</a:t>
            </a:r>
            <a:r>
              <a:rPr lang="en-US" sz="2000" dirty="0"/>
              <a:t> would have been expanded before </a:t>
            </a:r>
            <a:r>
              <a:rPr lang="en-US" sz="2000" i="1" dirty="0"/>
              <a:t>n</a:t>
            </a:r>
            <a:r>
              <a:rPr lang="en-US" sz="2000" dirty="0"/>
              <a:t>’</a:t>
            </a:r>
          </a:p>
          <a:p>
            <a:pPr eaLnBrk="1" hangingPunct="1"/>
            <a:r>
              <a:rPr lang="en-US" sz="2000" dirty="0"/>
              <a:t>Contradiction!</a:t>
            </a:r>
          </a:p>
          <a:p>
            <a:pPr eaLnBrk="1" hangingPunct="1"/>
            <a:endParaRPr lang="en-US" sz="2000" dirty="0"/>
          </a:p>
        </p:txBody>
      </p:sp>
      <p:sp>
        <p:nvSpPr>
          <p:cNvPr id="35845" name="Freeform 12"/>
          <p:cNvSpPr>
            <a:spLocks/>
          </p:cNvSpPr>
          <p:nvPr/>
        </p:nvSpPr>
        <p:spPr bwMode="auto">
          <a:xfrm>
            <a:off x="5901059" y="1670051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35846" name="Oval 16"/>
          <p:cNvSpPr>
            <a:spLocks noChangeArrowheads="1"/>
          </p:cNvSpPr>
          <p:nvPr/>
        </p:nvSpPr>
        <p:spPr bwMode="auto">
          <a:xfrm>
            <a:off x="8506148" y="3713164"/>
            <a:ext cx="179387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5847" name="Oval 17"/>
          <p:cNvSpPr>
            <a:spLocks noChangeArrowheads="1"/>
          </p:cNvSpPr>
          <p:nvPr/>
        </p:nvSpPr>
        <p:spPr bwMode="auto">
          <a:xfrm>
            <a:off x="6220148" y="3408364"/>
            <a:ext cx="179387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35848" name="Oval 21"/>
          <p:cNvSpPr>
            <a:spLocks noChangeArrowheads="1"/>
          </p:cNvSpPr>
          <p:nvPr/>
        </p:nvSpPr>
        <p:spPr bwMode="auto">
          <a:xfrm>
            <a:off x="7255197" y="1600201"/>
            <a:ext cx="179387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9470" name="Oval 27"/>
          <p:cNvSpPr>
            <a:spLocks noChangeArrowheads="1"/>
          </p:cNvSpPr>
          <p:nvPr/>
        </p:nvSpPr>
        <p:spPr bwMode="auto">
          <a:xfrm>
            <a:off x="6775772" y="2438401"/>
            <a:ext cx="179387" cy="1793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pic>
        <p:nvPicPr>
          <p:cNvPr id="19471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97959" y="2362200"/>
            <a:ext cx="192088" cy="1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3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850636" y="3636963"/>
            <a:ext cx="257175" cy="2413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852" name="Picture 3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35960" y="3363913"/>
            <a:ext cx="385763" cy="27305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363147" y="2493963"/>
            <a:ext cx="441325" cy="533400"/>
            <a:chOff x="7189787" y="2493962"/>
            <a:chExt cx="440532" cy="533400"/>
          </a:xfrm>
        </p:grpSpPr>
        <p:sp>
          <p:nvSpPr>
            <p:cNvPr id="35857" name="Oval 27"/>
            <p:cNvSpPr>
              <a:spLocks noChangeArrowheads="1"/>
            </p:cNvSpPr>
            <p:nvPr/>
          </p:nvSpPr>
          <p:spPr bwMode="auto">
            <a:xfrm>
              <a:off x="7189787" y="2847974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858" name="Picture 24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42187" y="2493962"/>
              <a:ext cx="288132" cy="304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726559" y="1905000"/>
            <a:ext cx="476251" cy="300039"/>
            <a:chOff x="6553200" y="1905000"/>
            <a:chExt cx="476250" cy="300037"/>
          </a:xfrm>
        </p:grpSpPr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6850062" y="2025650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5856" name="Picture 26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53200" y="1905000"/>
              <a:ext cx="192087" cy="2237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4D0621-4B28-4377-92F2-B196FC4EB450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drawback of </a:t>
            </a:r>
            <a:r>
              <a:rPr lang="en-US" dirty="0"/>
              <a:t>A*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65475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</a:t>
            </a:r>
            <a:r>
              <a:rPr lang="en-US" dirty="0"/>
              <a:t>* usually runs out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  <a:r>
              <a:rPr lang="en-US" dirty="0"/>
              <a:t> long </a:t>
            </a:r>
            <a:r>
              <a:rPr lang="en-US" dirty="0" smtClean="0"/>
              <a:t>before </a:t>
            </a:r>
            <a:r>
              <a:rPr lang="en-US" dirty="0"/>
              <a:t>it runs out of time.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it keeps all generated nodes in memory (as do all GRAPH-SEARCH algorithms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</a:t>
            </a:r>
            <a:r>
              <a:rPr lang="en-US" dirty="0"/>
              <a:t>this reason, </a:t>
            </a:r>
            <a:r>
              <a:rPr lang="en-US" dirty="0" smtClean="0"/>
              <a:t>A* </a:t>
            </a:r>
            <a:r>
              <a:rPr lang="en-US" dirty="0"/>
              <a:t>is not practical for many large-scale </a:t>
            </a:r>
            <a:r>
              <a:rPr lang="en-US" dirty="0" smtClean="0"/>
              <a:t>problems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are, however, algorithms that overcome the space problem without sacrificing optimality or completeness, at a small cost in execution time.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12:37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Memory-bounded heuristic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790517" cy="4525963"/>
          </a:xfrm>
        </p:spPr>
        <p:txBody>
          <a:bodyPr/>
          <a:lstStyle/>
          <a:p>
            <a:r>
              <a:rPr lang="en-US" dirty="0"/>
              <a:t>IDA</a:t>
            </a:r>
            <a:r>
              <a:rPr lang="en-US" dirty="0" smtClean="0"/>
              <a:t>* - to </a:t>
            </a:r>
            <a:r>
              <a:rPr lang="en-US" dirty="0"/>
              <a:t>reduce memory requirements for A*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IN" dirty="0" smtClean="0"/>
              <a:t>ITERATIVE-</a:t>
            </a:r>
            <a:r>
              <a:rPr lang="en-US" dirty="0" smtClean="0"/>
              <a:t>DEEPENING to </a:t>
            </a:r>
            <a:r>
              <a:rPr lang="en-US" dirty="0"/>
              <a:t>the heuristic search </a:t>
            </a:r>
            <a:r>
              <a:rPr lang="en-US" dirty="0" smtClean="0"/>
              <a:t>context</a:t>
            </a:r>
            <a:endParaRPr lang="en-US" dirty="0"/>
          </a:p>
          <a:p>
            <a:r>
              <a:rPr lang="en-US" dirty="0" smtClean="0"/>
              <a:t>Cutoff is f-cost (</a:t>
            </a:r>
            <a:r>
              <a:rPr lang="en-US" dirty="0" err="1" smtClean="0"/>
              <a:t>g+h</a:t>
            </a:r>
            <a:r>
              <a:rPr lang="en-US" dirty="0" smtClean="0"/>
              <a:t>) </a:t>
            </a:r>
            <a:endParaRPr lang="en-IN" dirty="0"/>
          </a:p>
          <a:p>
            <a:r>
              <a:rPr lang="en-US" dirty="0" smtClean="0"/>
              <a:t>At </a:t>
            </a:r>
            <a:r>
              <a:rPr lang="en-US" dirty="0"/>
              <a:t>each iteration, the cutoff value is the </a:t>
            </a:r>
            <a:r>
              <a:rPr lang="en-US" dirty="0" smtClean="0"/>
              <a:t>smallest </a:t>
            </a:r>
            <a:r>
              <a:rPr lang="en-US" dirty="0"/>
              <a:t>f-cost of any node that exceeded the cutoff on the previous </a:t>
            </a:r>
            <a:r>
              <a:rPr lang="en-US" dirty="0" smtClean="0"/>
              <a:t>iteration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12:41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9499600" cy="4552277"/>
          </a:xfrm>
        </p:spPr>
        <p:txBody>
          <a:bodyPr>
            <a:normAutofit/>
          </a:bodyPr>
          <a:lstStyle/>
          <a:p>
            <a:r>
              <a:rPr lang="en-US" dirty="0" smtClean="0"/>
              <a:t>Optimality </a:t>
            </a:r>
            <a:r>
              <a:rPr lang="en-US" dirty="0"/>
              <a:t>of A</a:t>
            </a:r>
            <a:r>
              <a:rPr lang="en-US" dirty="0" smtClean="0"/>
              <a:t>* graph search</a:t>
            </a:r>
          </a:p>
          <a:p>
            <a:r>
              <a:rPr lang="en-US" dirty="0" smtClean="0"/>
              <a:t>Memory </a:t>
            </a:r>
            <a:r>
              <a:rPr lang="en-US" dirty="0"/>
              <a:t>Bounded Heuristic Search </a:t>
            </a:r>
          </a:p>
          <a:p>
            <a:r>
              <a:rPr lang="en-IN" dirty="0" smtClean="0"/>
              <a:t>Heuristic </a:t>
            </a:r>
            <a:r>
              <a:rPr lang="en-IN" dirty="0"/>
              <a:t>Accuracy &amp; Algorithm </a:t>
            </a:r>
            <a:r>
              <a:rPr lang="en-IN" dirty="0" smtClean="0"/>
              <a:t>performance</a:t>
            </a:r>
          </a:p>
          <a:p>
            <a:r>
              <a:rPr lang="en-IN" dirty="0" smtClean="0"/>
              <a:t>Admissible </a:t>
            </a:r>
            <a:r>
              <a:rPr lang="en-IN" dirty="0"/>
              <a:t>heuristics from relaxed </a:t>
            </a:r>
            <a:r>
              <a:rPr lang="en-IN" dirty="0" smtClean="0"/>
              <a:t>problems</a:t>
            </a:r>
          </a:p>
          <a:p>
            <a:r>
              <a:rPr lang="en-IN" dirty="0" smtClean="0"/>
              <a:t>Pattern databases</a:t>
            </a:r>
          </a:p>
          <a:p>
            <a:r>
              <a:rPr lang="en-IN" dirty="0" smtClean="0"/>
              <a:t>Experience </a:t>
            </a:r>
            <a:endParaRPr lang="en-IN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5400" y="5852193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Chapter </a:t>
            </a:r>
            <a:r>
              <a:rPr lang="en-IN" dirty="0" smtClean="0"/>
              <a:t>3.5 &amp; 3.6 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704A6-992A-425E-826F-07A6DA79926A}" type="datetime8">
              <a:rPr lang="en-US" smtClean="0"/>
              <a:t>9/27/2020 11:24 AM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effect of heuristic accuracy </a:t>
            </a:r>
            <a:r>
              <a:rPr lang="en-US" dirty="0" smtClean="0"/>
              <a:t>on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268760"/>
            <a:ext cx="9136765" cy="460851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One </a:t>
            </a:r>
            <a:r>
              <a:rPr lang="en-US" dirty="0"/>
              <a:t>way to characterize the quality of a heuristic is the </a:t>
            </a:r>
            <a:r>
              <a:rPr lang="en-US" b="1" dirty="0"/>
              <a:t>effective branching factor </a:t>
            </a:r>
            <a:r>
              <a:rPr lang="en-US" i="1" dirty="0"/>
              <a:t>b</a:t>
            </a:r>
            <a:r>
              <a:rPr lang="en-US" i="1" dirty="0" smtClean="0"/>
              <a:t>*.</a:t>
            </a:r>
            <a:endParaRPr lang="en-IN" dirty="0"/>
          </a:p>
          <a:p>
            <a:pPr algn="just"/>
            <a:r>
              <a:rPr lang="en-US" dirty="0"/>
              <a:t>If the total number of nodes generated by </a:t>
            </a:r>
            <a:r>
              <a:rPr lang="en-US" dirty="0" smtClean="0"/>
              <a:t>A* </a:t>
            </a:r>
            <a:r>
              <a:rPr lang="en-US" dirty="0"/>
              <a:t>for a particular problem is </a:t>
            </a:r>
            <a:r>
              <a:rPr lang="en-US" i="1" dirty="0"/>
              <a:t>N </a:t>
            </a:r>
            <a:r>
              <a:rPr lang="en-US" dirty="0"/>
              <a:t>and the solution depth is </a:t>
            </a:r>
            <a:r>
              <a:rPr lang="en-US" i="1" dirty="0"/>
              <a:t>d, </a:t>
            </a:r>
            <a:r>
              <a:rPr lang="en-US" dirty="0"/>
              <a:t>then </a:t>
            </a:r>
            <a:r>
              <a:rPr lang="en-US" i="1" dirty="0"/>
              <a:t>b* is </a:t>
            </a:r>
            <a:r>
              <a:rPr lang="en-US" dirty="0"/>
              <a:t>the branching factor that a uniform tree of depth </a:t>
            </a:r>
            <a:r>
              <a:rPr lang="en-US" i="1" dirty="0"/>
              <a:t>d </a:t>
            </a:r>
            <a:r>
              <a:rPr lang="en-US" dirty="0"/>
              <a:t>would have to have in order to contain </a:t>
            </a:r>
            <a:r>
              <a:rPr lang="en-US" dirty="0" smtClean="0"/>
              <a:t>       </a:t>
            </a:r>
            <a:r>
              <a:rPr lang="en-US" i="1" dirty="0" smtClean="0"/>
              <a:t>N + </a:t>
            </a:r>
            <a:r>
              <a:rPr lang="en-US" dirty="0"/>
              <a:t>1 nodes. Thus, </a:t>
            </a:r>
          </a:p>
          <a:p>
            <a:pPr marL="0" indent="0">
              <a:buNone/>
            </a:pPr>
            <a:r>
              <a:rPr lang="en-IN" i="1" dirty="0" smtClean="0"/>
              <a:t>            N + 1 = </a:t>
            </a:r>
            <a:r>
              <a:rPr lang="en-IN" i="1" dirty="0"/>
              <a:t>1 </a:t>
            </a:r>
            <a:r>
              <a:rPr lang="en-IN" i="1" dirty="0" smtClean="0"/>
              <a:t>+</a:t>
            </a:r>
            <a:r>
              <a:rPr lang="en-US" i="1" dirty="0"/>
              <a:t> </a:t>
            </a:r>
            <a:r>
              <a:rPr lang="en-US" i="1" dirty="0" smtClean="0"/>
              <a:t>b*</a:t>
            </a:r>
            <a:r>
              <a:rPr lang="en-IN" i="1" dirty="0" smtClean="0"/>
              <a:t> + (</a:t>
            </a:r>
            <a:r>
              <a:rPr lang="en-US" i="1" dirty="0"/>
              <a:t>b</a:t>
            </a:r>
            <a:r>
              <a:rPr lang="en-US" i="1" dirty="0" smtClean="0"/>
              <a:t>*</a:t>
            </a:r>
            <a:r>
              <a:rPr lang="en-IN" i="1" dirty="0" smtClean="0"/>
              <a:t>)</a:t>
            </a:r>
            <a:r>
              <a:rPr lang="en-IN" i="1" baseline="30000" dirty="0" smtClean="0"/>
              <a:t>2</a:t>
            </a:r>
            <a:r>
              <a:rPr lang="en-IN" i="1" dirty="0" smtClean="0"/>
              <a:t>+……..+(</a:t>
            </a:r>
            <a:r>
              <a:rPr lang="en-US" i="1" dirty="0"/>
              <a:t>b</a:t>
            </a:r>
            <a:r>
              <a:rPr lang="en-US" i="1" dirty="0" smtClean="0"/>
              <a:t>*</a:t>
            </a:r>
            <a:r>
              <a:rPr lang="en-IN" i="1" dirty="0" smtClean="0"/>
              <a:t>)</a:t>
            </a:r>
            <a:r>
              <a:rPr lang="en-IN" i="1" baseline="30000" dirty="0" smtClean="0"/>
              <a:t>d</a:t>
            </a:r>
            <a:r>
              <a:rPr lang="en-IN" i="1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12:57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branching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268760"/>
            <a:ext cx="9136765" cy="460851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For </a:t>
            </a:r>
            <a:r>
              <a:rPr lang="en-US" dirty="0"/>
              <a:t>example, if A* finds a solution at depth 5 using 52 nodes, then the effective branching factor is 1.92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A well-</a:t>
            </a:r>
            <a:r>
              <a:rPr lang="en-US" dirty="0"/>
              <a:t>designed heuristic would have a value of </a:t>
            </a:r>
            <a:r>
              <a:rPr lang="en-US" i="1" dirty="0"/>
              <a:t>b* </a:t>
            </a:r>
            <a:r>
              <a:rPr lang="en-US" dirty="0"/>
              <a:t>close to 1, allowing fairly large problems to be solved at reasonable computational cost.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en-IN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1:04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puzzle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707701"/>
            <a:ext cx="8222704" cy="2418464"/>
          </a:xfrm>
        </p:spPr>
        <p:txBody>
          <a:bodyPr/>
          <a:lstStyle/>
          <a:p>
            <a:r>
              <a:rPr lang="en-US" dirty="0" smtClean="0"/>
              <a:t>Consider 2 heuristics</a:t>
            </a:r>
          </a:p>
          <a:p>
            <a:pPr lvl="2"/>
            <a:r>
              <a:rPr lang="en-US" dirty="0" smtClean="0"/>
              <a:t>h1 </a:t>
            </a:r>
            <a:r>
              <a:rPr lang="en-US" dirty="0"/>
              <a:t>= </a:t>
            </a:r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dirty="0"/>
              <a:t>number of misplaced </a:t>
            </a:r>
            <a:r>
              <a:rPr lang="en-US" dirty="0" smtClean="0"/>
              <a:t>tiles</a:t>
            </a:r>
            <a:endParaRPr lang="en-IN" dirty="0"/>
          </a:p>
          <a:p>
            <a:pPr lvl="2"/>
            <a:r>
              <a:rPr lang="en-US" dirty="0"/>
              <a:t>h2 = the sum of the </a:t>
            </a:r>
            <a:r>
              <a:rPr lang="en-US" dirty="0" smtClean="0"/>
              <a:t>Manhattan distances </a:t>
            </a:r>
            <a:r>
              <a:rPr lang="en-US" dirty="0"/>
              <a:t>of the tiles from their goal positions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1:07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34361" y="1412776"/>
            <a:ext cx="4770510" cy="2111582"/>
            <a:chOff x="533401" y="1219446"/>
            <a:chExt cx="6113461" cy="290680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</a:t>
            </a:r>
            <a:r>
              <a:rPr lang="en-US" dirty="0"/>
              <a:t>branching factor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12:59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7426"/>
            <a:ext cx="8558197" cy="3855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7258" y="5085184"/>
            <a:ext cx="84210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rgbClr val="002060"/>
                </a:solidFill>
                <a:latin typeface="Adobe Caslon Pro"/>
              </a:rPr>
              <a:t>Data </a:t>
            </a:r>
            <a:r>
              <a:rPr lang="en-IN" sz="3200" dirty="0">
                <a:solidFill>
                  <a:srgbClr val="002060"/>
                </a:solidFill>
                <a:latin typeface="Adobe Caslon Pro"/>
              </a:rPr>
              <a:t>are averaged over </a:t>
            </a:r>
            <a:r>
              <a:rPr lang="en-US" sz="3200" dirty="0" smtClean="0">
                <a:solidFill>
                  <a:srgbClr val="002060"/>
                </a:solidFill>
                <a:latin typeface="Adobe Caslon Pro"/>
              </a:rPr>
              <a:t>100 </a:t>
            </a:r>
            <a:r>
              <a:rPr lang="en-US" sz="3200" dirty="0">
                <a:solidFill>
                  <a:srgbClr val="002060"/>
                </a:solidFill>
                <a:latin typeface="Adobe Caslon Pro"/>
              </a:rPr>
              <a:t>instances of the 8 puzzle for each </a:t>
            </a:r>
            <a:r>
              <a:rPr lang="en-US" sz="3200" i="1" dirty="0">
                <a:solidFill>
                  <a:srgbClr val="002060"/>
                </a:solidFill>
                <a:latin typeface="Adobe Caslon Pro"/>
              </a:rPr>
              <a:t>of </a:t>
            </a:r>
            <a:r>
              <a:rPr lang="en-US" sz="3200" dirty="0">
                <a:solidFill>
                  <a:srgbClr val="002060"/>
                </a:solidFill>
                <a:latin typeface="Adobe Caslon Pro"/>
              </a:rPr>
              <a:t>various solution lengths </a:t>
            </a:r>
            <a:r>
              <a:rPr lang="en-US" sz="3200" i="1" dirty="0">
                <a:solidFill>
                  <a:srgbClr val="002060"/>
                </a:solidFill>
                <a:latin typeface="Adobe Caslon Pro"/>
              </a:rPr>
              <a:t>d. </a:t>
            </a:r>
            <a:r>
              <a:rPr lang="en-US" sz="3200" dirty="0">
                <a:solidFill>
                  <a:srgbClr val="002060"/>
                </a:solidFill>
                <a:latin typeface="Adobe Caslon Pro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93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sz="2400" dirty="0" smtClean="0"/>
              <a:t>2</a:t>
            </a:r>
            <a:r>
              <a:rPr lang="en-US" dirty="0" smtClean="0"/>
              <a:t> dominates h</a:t>
            </a:r>
            <a:r>
              <a:rPr lang="en-US" sz="2400" dirty="0" smtClean="0"/>
              <a:t>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8790517" cy="4525963"/>
          </a:xfrm>
        </p:spPr>
        <p:txBody>
          <a:bodyPr/>
          <a:lstStyle/>
          <a:p>
            <a:r>
              <a:rPr lang="en-US" dirty="0" smtClean="0"/>
              <a:t>Is h2 always better than h1</a:t>
            </a:r>
          </a:p>
          <a:p>
            <a:pPr lvl="1"/>
            <a:r>
              <a:rPr lang="en-US" dirty="0" smtClean="0"/>
              <a:t>Yes</a:t>
            </a:r>
            <a:endParaRPr lang="en-IN" dirty="0"/>
          </a:p>
          <a:p>
            <a:r>
              <a:rPr lang="en-US" dirty="0"/>
              <a:t>from the definitions of the two heuristics that, </a:t>
            </a:r>
            <a:r>
              <a:rPr lang="en-US" dirty="0" smtClean="0"/>
              <a:t>            for </a:t>
            </a:r>
            <a:r>
              <a:rPr lang="en-US" dirty="0"/>
              <a:t>any node </a:t>
            </a:r>
            <a:r>
              <a:rPr lang="en-US" i="1" dirty="0"/>
              <a:t>n, h2(n) </a:t>
            </a:r>
            <a:r>
              <a:rPr lang="en-US" i="1" dirty="0" smtClean="0"/>
              <a:t>&gt;</a:t>
            </a:r>
            <a:r>
              <a:rPr lang="en-US" i="1" dirty="0"/>
              <a:t> </a:t>
            </a:r>
            <a:r>
              <a:rPr lang="en-US" i="1" dirty="0" smtClean="0"/>
              <a:t>h1(n)</a:t>
            </a:r>
          </a:p>
          <a:p>
            <a:pPr lvl="1"/>
            <a:r>
              <a:rPr lang="en-US" dirty="0"/>
              <a:t>h</a:t>
            </a:r>
            <a:r>
              <a:rPr lang="en-US" sz="2000" dirty="0"/>
              <a:t>2</a:t>
            </a:r>
            <a:r>
              <a:rPr lang="en-US" dirty="0"/>
              <a:t> dominates </a:t>
            </a:r>
            <a:r>
              <a:rPr lang="en-US" dirty="0" smtClean="0"/>
              <a:t>h</a:t>
            </a:r>
            <a:r>
              <a:rPr lang="en-US" sz="2000" dirty="0" smtClean="0"/>
              <a:t>1</a:t>
            </a:r>
            <a:endParaRPr lang="en-IN" dirty="0"/>
          </a:p>
          <a:p>
            <a:pPr lvl="1"/>
            <a:r>
              <a:rPr lang="en-US" dirty="0"/>
              <a:t>Domination translates directly into efficiency </a:t>
            </a:r>
            <a:endParaRPr lang="en-US" dirty="0" smtClean="0"/>
          </a:p>
          <a:p>
            <a:pPr lvl="1"/>
            <a:r>
              <a:rPr lang="en-US" dirty="0" smtClean="0"/>
              <a:t>A* using h</a:t>
            </a:r>
            <a:r>
              <a:rPr lang="en-US" sz="2000" dirty="0" smtClean="0"/>
              <a:t>2</a:t>
            </a:r>
            <a:r>
              <a:rPr lang="en-US" dirty="0" smtClean="0"/>
              <a:t> will never expand more nodes than  A* using h</a:t>
            </a:r>
            <a:r>
              <a:rPr lang="en-US" sz="2000" dirty="0" smtClean="0"/>
              <a:t>1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1:15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heuristic to 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5" dirty="0">
                <a:latin typeface="Carlito"/>
                <a:cs typeface="Carlito"/>
              </a:rPr>
              <a:t>If </a:t>
            </a:r>
            <a:r>
              <a:rPr lang="en-US" dirty="0">
                <a:latin typeface="Carlito"/>
                <a:cs typeface="Carlito"/>
              </a:rPr>
              <a:t>a </a:t>
            </a:r>
            <a:r>
              <a:rPr lang="en-US" spc="-5" dirty="0">
                <a:latin typeface="Carlito"/>
                <a:cs typeface="Carlito"/>
              </a:rPr>
              <a:t>collection of </a:t>
            </a:r>
            <a:r>
              <a:rPr lang="en-US" dirty="0">
                <a:latin typeface="Carlito"/>
                <a:cs typeface="Carlito"/>
              </a:rPr>
              <a:t>admissible </a:t>
            </a:r>
            <a:r>
              <a:rPr lang="en-US" spc="-5" dirty="0">
                <a:latin typeface="Carlito"/>
                <a:cs typeface="Carlito"/>
              </a:rPr>
              <a:t>heuristics h</a:t>
            </a:r>
            <a:r>
              <a:rPr lang="en-US" sz="2000" spc="-5" dirty="0">
                <a:latin typeface="Carlito"/>
                <a:cs typeface="Carlito"/>
              </a:rPr>
              <a:t>1</a:t>
            </a:r>
            <a:r>
              <a:rPr lang="en-US" spc="-5" dirty="0">
                <a:latin typeface="Carlito"/>
                <a:cs typeface="Carlito"/>
              </a:rPr>
              <a:t> </a:t>
            </a:r>
            <a:r>
              <a:rPr lang="en-US" dirty="0">
                <a:latin typeface="Carlito"/>
                <a:cs typeface="Carlito"/>
              </a:rPr>
              <a:t>. . . </a:t>
            </a:r>
            <a:r>
              <a:rPr lang="en-US" spc="-5" dirty="0" err="1">
                <a:latin typeface="Carlito"/>
                <a:cs typeface="Carlito"/>
              </a:rPr>
              <a:t>h</a:t>
            </a:r>
            <a:r>
              <a:rPr lang="en-US" sz="2400" spc="-5" dirty="0" err="1">
                <a:latin typeface="Carlito"/>
                <a:cs typeface="Carlito"/>
              </a:rPr>
              <a:t>m</a:t>
            </a:r>
            <a:r>
              <a:rPr lang="en-US" spc="-5" dirty="0">
                <a:latin typeface="Carlito"/>
                <a:cs typeface="Carlito"/>
              </a:rPr>
              <a:t> is </a:t>
            </a:r>
            <a:r>
              <a:rPr lang="en-US" dirty="0">
                <a:latin typeface="Carlito"/>
                <a:cs typeface="Carlito"/>
              </a:rPr>
              <a:t>available </a:t>
            </a:r>
            <a:r>
              <a:rPr lang="en-US" spc="-5" dirty="0">
                <a:latin typeface="Carlito"/>
                <a:cs typeface="Carlito"/>
              </a:rPr>
              <a:t>for  </a:t>
            </a:r>
            <a:r>
              <a:rPr lang="en-US" dirty="0">
                <a:latin typeface="Carlito"/>
                <a:cs typeface="Carlito"/>
              </a:rPr>
              <a:t>a </a:t>
            </a:r>
            <a:r>
              <a:rPr lang="en-US" spc="-5" dirty="0">
                <a:latin typeface="Carlito"/>
                <a:cs typeface="Carlito"/>
              </a:rPr>
              <a:t>problem </a:t>
            </a:r>
            <a:r>
              <a:rPr lang="en-US" dirty="0">
                <a:latin typeface="Carlito"/>
                <a:cs typeface="Carlito"/>
              </a:rPr>
              <a:t>and </a:t>
            </a:r>
            <a:r>
              <a:rPr lang="en-US" spc="-5" dirty="0">
                <a:latin typeface="Carlito"/>
                <a:cs typeface="Carlito"/>
              </a:rPr>
              <a:t>none of them dominates </a:t>
            </a:r>
            <a:r>
              <a:rPr lang="en-US" dirty="0">
                <a:latin typeface="Carlito"/>
                <a:cs typeface="Carlito"/>
              </a:rPr>
              <a:t>any </a:t>
            </a:r>
            <a:r>
              <a:rPr lang="en-US" spc="-5" dirty="0">
                <a:latin typeface="Carlito"/>
                <a:cs typeface="Carlito"/>
              </a:rPr>
              <a:t>of the</a:t>
            </a:r>
            <a:r>
              <a:rPr lang="en-US" spc="-55" dirty="0">
                <a:latin typeface="Carlito"/>
                <a:cs typeface="Carlito"/>
              </a:rPr>
              <a:t> </a:t>
            </a:r>
            <a:r>
              <a:rPr lang="en-US" spc="-5" dirty="0" smtClean="0">
                <a:latin typeface="Carlito"/>
                <a:cs typeface="Carlito"/>
              </a:rPr>
              <a:t>others</a:t>
            </a:r>
          </a:p>
          <a:p>
            <a:pPr marL="0" indent="0">
              <a:buNone/>
            </a:pPr>
            <a:endParaRPr lang="en-US" dirty="0">
              <a:latin typeface="Carlito"/>
              <a:cs typeface="Carlito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3:04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bject 4"/>
          <p:cNvSpPr/>
          <p:nvPr/>
        </p:nvSpPr>
        <p:spPr>
          <a:xfrm>
            <a:off x="1415480" y="3631388"/>
            <a:ext cx="6912768" cy="94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0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/>
            </a:r>
            <a:br>
              <a:rPr lang="en-IN" sz="3200" dirty="0"/>
            </a:br>
            <a:r>
              <a:rPr lang="en-US" sz="3200" dirty="0"/>
              <a:t>Generating admissible heuristics from relaxed problems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8"/>
            <a:ext cx="8790517" cy="478539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problem with fewer restrictions on the actions is called a </a:t>
            </a:r>
            <a:r>
              <a:rPr lang="en-US" b="1" dirty="0"/>
              <a:t>relaxed problem. </a:t>
            </a:r>
            <a:endParaRPr lang="en-IN" dirty="0"/>
          </a:p>
          <a:p>
            <a:r>
              <a:rPr lang="en-US" dirty="0"/>
              <a:t>The state-space graph of the relaxed problem is a </a:t>
            </a:r>
            <a:r>
              <a:rPr lang="en-US" i="1" dirty="0" err="1"/>
              <a:t>supergraph</a:t>
            </a:r>
            <a:r>
              <a:rPr lang="en-US" i="1" dirty="0"/>
              <a:t> </a:t>
            </a:r>
            <a:r>
              <a:rPr lang="en-US" dirty="0"/>
              <a:t>of the original state space because the removal of restrictions creates added edges in the graph. </a:t>
            </a:r>
            <a:endParaRPr lang="en-IN" dirty="0"/>
          </a:p>
          <a:p>
            <a:r>
              <a:rPr lang="en-US" dirty="0"/>
              <a:t>the cost of an optimal solution to a relaxed problem is an admissible heuristic for the original problem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1:30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</a:t>
            </a:r>
            <a:r>
              <a:rPr lang="en-US" sz="2400" dirty="0"/>
              <a:t>example, if the 8-puzzle actions are described as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 tile can move from square A to square B if 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A is horizontally or vertically adjacent to B and B is blank, </a:t>
            </a:r>
          </a:p>
          <a:p>
            <a:r>
              <a:rPr lang="en-US" sz="2400" dirty="0"/>
              <a:t>we can generate three relaxed problems by removing one or both of the conditions: 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(a) A tile can move from square A to square B if A is adjacent to B. 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(b) A tile can move from square A to square B if B is blank. </a:t>
            </a:r>
          </a:p>
          <a:p>
            <a:pPr lvl="1"/>
            <a:r>
              <a:rPr lang="en-US" sz="2400" dirty="0" smtClean="0">
                <a:solidFill>
                  <a:srgbClr val="00B050"/>
                </a:solidFill>
              </a:rPr>
              <a:t>(c) A tile can move from square A to square B. 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3:06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5517232"/>
            <a:ext cx="8368043" cy="608933"/>
          </a:xfrm>
        </p:spPr>
        <p:txBody>
          <a:bodyPr/>
          <a:lstStyle/>
          <a:p>
            <a:r>
              <a:rPr lang="en-US" dirty="0" smtClean="0"/>
              <a:t>Sub problem of the 8-puzzle instance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1:32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4" y="1268760"/>
            <a:ext cx="8480292" cy="42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Disjoint </a:t>
            </a:r>
            <a:r>
              <a:rPr lang="en-IN" dirty="0"/>
              <a:t>pattern databases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idea behind </a:t>
            </a:r>
            <a:r>
              <a:rPr lang="en-US" sz="2400" b="1" dirty="0"/>
              <a:t>pattern databases is </a:t>
            </a:r>
            <a:r>
              <a:rPr lang="en-US" sz="2400" dirty="0"/>
              <a:t>to store these exact solution costs for every </a:t>
            </a:r>
            <a:r>
              <a:rPr lang="en-US" sz="2400" dirty="0" smtClean="0"/>
              <a:t>possible sub-problem instance</a:t>
            </a:r>
            <a:endParaRPr lang="en-IN" sz="2400" dirty="0"/>
          </a:p>
          <a:p>
            <a:r>
              <a:rPr lang="en-US" sz="2400" dirty="0"/>
              <a:t>The choice of 1-2-3-4 is fairly arbitrary; we could also construct databases for 5-6-7-8, for 2-4-6-8, and so on </a:t>
            </a:r>
            <a:endParaRPr lang="en-IN" sz="2400" dirty="0"/>
          </a:p>
          <a:p>
            <a:r>
              <a:rPr lang="en-US" sz="2400" dirty="0"/>
              <a:t>With </a:t>
            </a:r>
            <a:r>
              <a:rPr lang="en-US" sz="2400" dirty="0" smtClean="0"/>
              <a:t>d</a:t>
            </a:r>
            <a:r>
              <a:rPr lang="en-IN" sz="2400" dirty="0" err="1" smtClean="0"/>
              <a:t>isjoint</a:t>
            </a:r>
            <a:r>
              <a:rPr lang="en-IN" sz="2400" dirty="0" smtClean="0"/>
              <a:t> </a:t>
            </a:r>
            <a:r>
              <a:rPr lang="en-IN" sz="2400" dirty="0"/>
              <a:t>pattern </a:t>
            </a:r>
            <a:r>
              <a:rPr lang="en-IN" sz="2400" dirty="0" smtClean="0"/>
              <a:t>databases</a:t>
            </a:r>
            <a:r>
              <a:rPr lang="en-US" sz="2400" b="1" dirty="0" smtClean="0"/>
              <a:t>, </a:t>
            </a:r>
          </a:p>
          <a:p>
            <a:pPr lvl="1"/>
            <a:r>
              <a:rPr lang="en-US" sz="2400" dirty="0" smtClean="0"/>
              <a:t>it</a:t>
            </a:r>
            <a:r>
              <a:rPr lang="en-US" sz="2400" b="1" dirty="0" smtClean="0"/>
              <a:t> </a:t>
            </a:r>
            <a:r>
              <a:rPr lang="en-US" sz="2400" dirty="0"/>
              <a:t>is possible to solve random </a:t>
            </a:r>
            <a:r>
              <a:rPr lang="en-US" sz="2400" b="1" dirty="0"/>
              <a:t>15-puzzles </a:t>
            </a:r>
            <a:r>
              <a:rPr lang="en-US" sz="2400" dirty="0"/>
              <a:t>in a few </a:t>
            </a:r>
            <a:r>
              <a:rPr lang="en-US" sz="2400" dirty="0" smtClean="0"/>
              <a:t>milliseconds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number of nodes generated is reduced by a factor of 10,000 compared with the use of Manhattan distance. </a:t>
            </a:r>
            <a:endParaRPr lang="en-US" sz="24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24-puzzles, a speedup of roughly a factor of a million can be obtained.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1:53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1600552"/>
            <a:ext cx="9208773" cy="440937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361CC-BC2E-4A86-BA6A-E58731ED18C4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heuristics from experience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340768"/>
            <a:ext cx="8944107" cy="478539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"</a:t>
            </a:r>
            <a:r>
              <a:rPr lang="en-US" sz="2000" dirty="0"/>
              <a:t>Experience" </a:t>
            </a:r>
            <a:r>
              <a:rPr lang="en-US" sz="2000" dirty="0" smtClean="0"/>
              <a:t>means </a:t>
            </a:r>
            <a:r>
              <a:rPr lang="en-US" sz="2000" dirty="0"/>
              <a:t>solving lots of 8-puzzles, for instance.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optimal solution to an 8-puzzle problem provides examples from which h(n) can be learned. </a:t>
            </a:r>
            <a:endParaRPr lang="en-US" sz="2000" dirty="0"/>
          </a:p>
          <a:p>
            <a:r>
              <a:rPr lang="en-US" sz="2000" dirty="0" smtClean="0"/>
              <a:t>Store </a:t>
            </a:r>
            <a:r>
              <a:rPr lang="en-US" sz="2000" dirty="0"/>
              <a:t>features that might be predictive of solution </a:t>
            </a:r>
            <a:r>
              <a:rPr lang="en-US" sz="2000" dirty="0" smtClean="0"/>
              <a:t>cost from </a:t>
            </a:r>
            <a:r>
              <a:rPr lang="en-US" sz="2000" dirty="0"/>
              <a:t>a given node n</a:t>
            </a:r>
          </a:p>
          <a:p>
            <a:pPr marL="0" indent="0">
              <a:buNone/>
            </a:pPr>
            <a:r>
              <a:rPr lang="en-US" sz="2000" dirty="0" smtClean="0"/>
              <a:t>    ○ </a:t>
            </a:r>
            <a:r>
              <a:rPr lang="en-US" sz="2000" dirty="0"/>
              <a:t>E.g., x1(n) = “number of misplaced tiles”</a:t>
            </a:r>
          </a:p>
          <a:p>
            <a:pPr marL="0" indent="0">
              <a:buNone/>
            </a:pPr>
            <a:r>
              <a:rPr lang="en-US" sz="2000" dirty="0" smtClean="0"/>
              <a:t>    ○ </a:t>
            </a:r>
            <a:r>
              <a:rPr lang="en-US" sz="2000" dirty="0"/>
              <a:t>E.g., x2(n) = “number of pairs of adjacent tiles that are </a:t>
            </a:r>
            <a:r>
              <a:rPr lang="en-US" sz="2000" dirty="0" smtClean="0"/>
              <a:t>not </a:t>
            </a:r>
            <a:r>
              <a:rPr lang="en-IN" sz="2000" dirty="0" smtClean="0"/>
              <a:t>adjacent </a:t>
            </a:r>
            <a:r>
              <a:rPr lang="en-IN" sz="2000" dirty="0"/>
              <a:t>in goal state”</a:t>
            </a:r>
          </a:p>
          <a:p>
            <a:r>
              <a:rPr lang="en-US" sz="2000" dirty="0" smtClean="0"/>
              <a:t>Store </a:t>
            </a:r>
            <a:r>
              <a:rPr lang="en-US" sz="2000" dirty="0"/>
              <a:t>these values while solving each variant</a:t>
            </a:r>
          </a:p>
          <a:p>
            <a:r>
              <a:rPr lang="en-IN" sz="2000" dirty="0" smtClean="0"/>
              <a:t>How </a:t>
            </a:r>
            <a:r>
              <a:rPr lang="en-IN" sz="2000" dirty="0"/>
              <a:t>to combine x1(n) , x2(n) to predict h(n)</a:t>
            </a:r>
          </a:p>
          <a:p>
            <a:pPr marL="0" indent="0">
              <a:buNone/>
            </a:pPr>
            <a:r>
              <a:rPr lang="pt-BR" sz="2000" dirty="0" smtClean="0"/>
              <a:t>       ■ </a:t>
            </a:r>
            <a:r>
              <a:rPr lang="pt-BR" sz="2000" dirty="0"/>
              <a:t>Linear Combination: h(n) = c1 x1(n) + c2 x2(n)</a:t>
            </a:r>
          </a:p>
          <a:p>
            <a:pPr marL="0" indent="0">
              <a:buNone/>
            </a:pPr>
            <a:r>
              <a:rPr lang="en-US" sz="2000" dirty="0" smtClean="0"/>
              <a:t>       ■ </a:t>
            </a:r>
            <a:r>
              <a:rPr lang="en-US" sz="2000" dirty="0"/>
              <a:t>Can be neural nets, decision trees</a:t>
            </a:r>
          </a:p>
          <a:p>
            <a:r>
              <a:rPr lang="en-US" sz="2000" dirty="0" smtClean="0"/>
              <a:t>However</a:t>
            </a:r>
            <a:r>
              <a:rPr lang="en-US" sz="2000" dirty="0"/>
              <a:t>, such h(n) is not guaranteed to be admissible </a:t>
            </a:r>
            <a:r>
              <a:rPr lang="en-US" sz="2000" dirty="0" smtClean="0"/>
              <a:t>or </a:t>
            </a:r>
            <a:r>
              <a:rPr lang="en-IN" sz="2000" dirty="0" smtClean="0"/>
              <a:t>consistent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3:11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in Deep blue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Evaluation function had over 8000 features, many of </a:t>
            </a:r>
            <a:r>
              <a:rPr lang="en-US" sz="2400" dirty="0" smtClean="0"/>
              <a:t>them describing </a:t>
            </a:r>
            <a:r>
              <a:rPr lang="en-US" sz="2400" dirty="0"/>
              <a:t>highly specific patterns of pieces</a:t>
            </a:r>
          </a:p>
          <a:p>
            <a:r>
              <a:rPr lang="en-US" sz="2400" dirty="0" smtClean="0"/>
              <a:t>“</a:t>
            </a:r>
            <a:r>
              <a:rPr lang="en-US" sz="2400" dirty="0"/>
              <a:t>opening book” of about 4000 positions was used</a:t>
            </a:r>
          </a:p>
          <a:p>
            <a:r>
              <a:rPr lang="en-US" sz="2400" dirty="0" smtClean="0"/>
              <a:t>Database </a:t>
            </a:r>
            <a:r>
              <a:rPr lang="en-US" sz="2400" dirty="0"/>
              <a:t>of 700,000 grandmaster games from </a:t>
            </a:r>
            <a:r>
              <a:rPr lang="en-US" sz="2400" dirty="0" smtClean="0"/>
              <a:t>which recommendations </a:t>
            </a:r>
            <a:r>
              <a:rPr lang="en-US" sz="2400" dirty="0"/>
              <a:t>could be extracted</a:t>
            </a:r>
          </a:p>
          <a:p>
            <a:r>
              <a:rPr lang="en-US" sz="2400" dirty="0" smtClean="0"/>
              <a:t>Used </a:t>
            </a:r>
            <a:r>
              <a:rPr lang="en-US" sz="2400" dirty="0"/>
              <a:t>a large endgame database of solved positions </a:t>
            </a:r>
            <a:r>
              <a:rPr lang="en-US" sz="2400" dirty="0" smtClean="0"/>
              <a:t>containing all </a:t>
            </a:r>
            <a:r>
              <a:rPr lang="en-US" sz="2400" dirty="0"/>
              <a:t>positions with five pieces and many with six pieces</a:t>
            </a:r>
          </a:p>
          <a:p>
            <a:r>
              <a:rPr lang="en-US" sz="2400" dirty="0" smtClean="0"/>
              <a:t>Various </a:t>
            </a:r>
            <a:r>
              <a:rPr lang="en-US" sz="2400" dirty="0"/>
              <a:t>pruning heuristics are used to reduce the </a:t>
            </a:r>
            <a:r>
              <a:rPr lang="en-US" sz="2400" dirty="0" smtClean="0"/>
              <a:t>effective branching </a:t>
            </a:r>
            <a:r>
              <a:rPr lang="en-US" sz="2400" dirty="0"/>
              <a:t>factor to less than 3 (compared with the </a:t>
            </a:r>
            <a:r>
              <a:rPr lang="en-US" sz="2400" dirty="0" smtClean="0"/>
              <a:t>actual branching </a:t>
            </a:r>
            <a:r>
              <a:rPr lang="en-US" sz="2400" dirty="0"/>
              <a:t>factor of about 35)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4F3DD-D97B-4D05-95DE-870DB280CAFA}" type="datetime8">
              <a:rPr lang="en-US" smtClean="0"/>
              <a:t>9/27/2020 3:17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1" y="279359"/>
            <a:ext cx="7668343" cy="566822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"/>
              </a:spcBef>
            </a:pPr>
            <a:r>
              <a:rPr spc="-5" dirty="0">
                <a:latin typeface="Algerian" panose="04020705040A02060702" pitchFamily="82" charset="0"/>
              </a:rPr>
              <a:t>Thank</a:t>
            </a:r>
            <a:r>
              <a:rPr spc="-85" dirty="0">
                <a:latin typeface="Algerian" panose="04020705040A02060702" pitchFamily="82" charset="0"/>
              </a:rPr>
              <a:t> </a:t>
            </a:r>
            <a:r>
              <a:rPr spc="-5" dirty="0">
                <a:latin typeface="Algerian" panose="04020705040A02060702" pitchFamily="82" charset="0"/>
              </a:rPr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1351" y="3451563"/>
            <a:ext cx="5592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Arial"/>
                <a:cs typeface="Arial"/>
              </a:rPr>
              <a:t>Required Reading</a:t>
            </a:r>
            <a:r>
              <a:rPr sz="1400" b="1" spc="-5" dirty="0" smtClean="0">
                <a:solidFill>
                  <a:schemeClr val="bg1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14"/>
          <p:cNvSpPr txBox="1"/>
          <p:nvPr/>
        </p:nvSpPr>
        <p:spPr>
          <a:xfrm>
            <a:off x="154864" y="1196752"/>
            <a:ext cx="9181496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US" sz="9600" b="1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600" spc="-5" dirty="0" smtClean="0">
                <a:solidFill>
                  <a:srgbClr val="FF0000"/>
                </a:solidFill>
                <a:latin typeface="Algerian" panose="04020705040A02060702" pitchFamily="82" charset="0"/>
                <a:cs typeface="Arial"/>
              </a:rPr>
              <a:t>?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-5" dirty="0" smtClean="0">
                <a:solidFill>
                  <a:srgbClr val="FF0000"/>
                </a:solidFill>
                <a:latin typeface="Algerian" panose="04020705040A02060702" pitchFamily="82" charset="0"/>
                <a:cs typeface="Arial"/>
              </a:rPr>
              <a:t>Any more Queries</a:t>
            </a:r>
            <a:endParaRPr lang="en-US" sz="6600" spc="-5" dirty="0">
              <a:solidFill>
                <a:srgbClr val="FF0000"/>
              </a:solidFill>
              <a:latin typeface="Algerian" panose="04020705040A02060702" pitchFamily="82" charset="0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1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5B7E1-1811-4CB5-AB3D-84D5DF2D5C96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8993717" cy="4729164"/>
          </a:xfrm>
        </p:spPr>
        <p:txBody>
          <a:bodyPr/>
          <a:lstStyle/>
          <a:p>
            <a:pPr eaLnBrk="1" hangingPunct="1"/>
            <a:r>
              <a:rPr lang="en-US" sz="2400" dirty="0"/>
              <a:t>Failure to detect repeated states can cause exponentially more work.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7808" y="2041711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91344" y="2035612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0506" y="2198192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944" y="212199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Graph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Search: Extra Work!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" t="2840" r="64740" b="2208"/>
          <a:stretch>
            <a:fillRect/>
          </a:stretch>
        </p:blipFill>
        <p:spPr bwMode="auto">
          <a:xfrm>
            <a:off x="625997" y="2514600"/>
            <a:ext cx="304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026" t="5048" r="2599" b="15457"/>
          <a:stretch>
            <a:fillRect/>
          </a:stretch>
        </p:blipFill>
        <p:spPr bwMode="auto">
          <a:xfrm>
            <a:off x="4672608" y="2819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19B46-48A3-4584-8F37-E1E4EFA4CCF8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Graph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2"/>
            <a:ext cx="8790517" cy="4525963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Calibri"/>
                <a:cs typeface="Calibri"/>
              </a:rPr>
              <a:t>In BFS, for example, we shouldn’t bother expanding the circled nodes (why?)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991544" y="2593690"/>
            <a:ext cx="5486400" cy="3355590"/>
            <a:chOff x="48" y="2332"/>
            <a:chExt cx="3456" cy="2406"/>
          </a:xfrm>
        </p:grpSpPr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d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c</a:t>
              </a:r>
            </a:p>
          </p:txBody>
        </p:sp>
        <p:cxnSp>
          <p:nvCxnSpPr>
            <p:cNvPr id="30736" name="AutoShape 12"/>
            <p:cNvCxnSpPr>
              <a:cxnSpLocks noChangeShapeType="1"/>
              <a:stCxn id="30732" idx="2"/>
              <a:endCxn id="3073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7" name="AutoShape 13"/>
            <p:cNvCxnSpPr>
              <a:cxnSpLocks noChangeShapeType="1"/>
              <a:stCxn id="30732" idx="2"/>
              <a:endCxn id="3073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8" name="AutoShape 14"/>
            <p:cNvCxnSpPr>
              <a:cxnSpLocks noChangeShapeType="1"/>
              <a:stCxn id="30731" idx="2"/>
              <a:endCxn id="3073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9" name="AutoShape 15"/>
            <p:cNvCxnSpPr>
              <a:cxnSpLocks noChangeShapeType="1"/>
              <a:stCxn id="30735" idx="2"/>
              <a:endCxn id="3073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0" name="Group 16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30767" name="Text Box 17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68" name="Text Box 18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69" name="Text Box 19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70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71" name="Text Box 21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72" name="Text Box 2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3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4" name="Text Box 24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75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76" name="Text Box 26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77" name="AutoShape 27"/>
              <p:cNvCxnSpPr>
                <a:cxnSpLocks noChangeShapeType="1"/>
                <a:stCxn id="30767" idx="2"/>
                <a:endCxn id="3076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8" name="AutoShape 28"/>
              <p:cNvCxnSpPr>
                <a:cxnSpLocks noChangeShapeType="1"/>
                <a:stCxn id="30767" idx="2"/>
                <a:endCxn id="3077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9" name="AutoShape 29"/>
              <p:cNvCxnSpPr>
                <a:cxnSpLocks noChangeShapeType="1"/>
                <a:stCxn id="30769" idx="2"/>
                <a:endCxn id="3076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0" name="AutoShape 30"/>
              <p:cNvCxnSpPr>
                <a:cxnSpLocks noChangeShapeType="1"/>
                <a:stCxn id="30769" idx="2"/>
                <a:endCxn id="3077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1" name="AutoShape 31"/>
              <p:cNvCxnSpPr>
                <a:cxnSpLocks noChangeShapeType="1"/>
                <a:stCxn id="30771" idx="2"/>
                <a:endCxn id="3077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2" name="AutoShape 32"/>
              <p:cNvCxnSpPr>
                <a:cxnSpLocks noChangeShapeType="1"/>
                <a:stCxn id="30768" idx="2"/>
                <a:endCxn id="3077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3" name="AutoShape 33"/>
              <p:cNvCxnSpPr>
                <a:cxnSpLocks noChangeShapeType="1"/>
                <a:stCxn id="30770" idx="2"/>
                <a:endCxn id="3077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4" name="AutoShape 34"/>
              <p:cNvCxnSpPr>
                <a:cxnSpLocks noChangeShapeType="1"/>
                <a:stCxn id="30770" idx="2"/>
                <a:endCxn id="3077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5" name="AutoShape 35"/>
              <p:cNvCxnSpPr>
                <a:cxnSpLocks noChangeShapeType="1"/>
                <a:stCxn id="30774" idx="2"/>
                <a:endCxn id="3077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0741" name="Text Box 36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q</a:t>
              </a:r>
            </a:p>
          </p:txBody>
        </p:sp>
        <p:cxnSp>
          <p:nvCxnSpPr>
            <p:cNvPr id="30742" name="AutoShape 37"/>
            <p:cNvCxnSpPr>
              <a:cxnSpLocks noChangeShapeType="1"/>
              <a:stCxn id="30733" idx="2"/>
              <a:endCxn id="3074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3" name="Group 38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30748" name="Text Box 39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49" name="Text Box 40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50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51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52" name="Text Box 43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53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4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5" name="Text Box 46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56" name="Text Box 47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57" name="Text Box 48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58" name="AutoShape 49"/>
              <p:cNvCxnSpPr>
                <a:cxnSpLocks noChangeShapeType="1"/>
                <a:stCxn id="30748" idx="2"/>
                <a:endCxn id="3075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59" name="AutoShape 50"/>
              <p:cNvCxnSpPr>
                <a:cxnSpLocks noChangeShapeType="1"/>
                <a:stCxn id="30748" idx="2"/>
                <a:endCxn id="3075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0" name="AutoShape 51"/>
              <p:cNvCxnSpPr>
                <a:cxnSpLocks noChangeShapeType="1"/>
                <a:stCxn id="30750" idx="2"/>
                <a:endCxn id="3074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1" name="AutoShape 52"/>
              <p:cNvCxnSpPr>
                <a:cxnSpLocks noChangeShapeType="1"/>
                <a:stCxn id="30750" idx="2"/>
                <a:endCxn id="3075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2" name="AutoShape 53"/>
              <p:cNvCxnSpPr>
                <a:cxnSpLocks noChangeShapeType="1"/>
                <a:stCxn id="30752" idx="2"/>
                <a:endCxn id="3075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3" name="AutoShape 54"/>
              <p:cNvCxnSpPr>
                <a:cxnSpLocks noChangeShapeType="1"/>
                <a:stCxn id="30749" idx="2"/>
                <a:endCxn id="3075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4" name="AutoShape 55"/>
              <p:cNvCxnSpPr>
                <a:cxnSpLocks noChangeShapeType="1"/>
                <a:stCxn id="30751" idx="2"/>
                <a:endCxn id="3075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5" name="AutoShape 56"/>
              <p:cNvCxnSpPr>
                <a:cxnSpLocks noChangeShapeType="1"/>
                <a:stCxn id="30751" idx="2"/>
                <a:endCxn id="3075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6" name="AutoShape 57"/>
              <p:cNvCxnSpPr>
                <a:cxnSpLocks noChangeShapeType="1"/>
                <a:stCxn id="30755" idx="2"/>
                <a:endCxn id="3075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0744" name="AutoShape 58"/>
            <p:cNvCxnSpPr>
              <a:cxnSpLocks noChangeShapeType="1"/>
              <a:stCxn id="30732" idx="2"/>
              <a:endCxn id="3074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5" name="AutoShape 59"/>
            <p:cNvCxnSpPr>
              <a:cxnSpLocks noChangeShapeType="1"/>
              <a:stCxn id="30729" idx="2"/>
              <a:endCxn id="3073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6" name="AutoShape 60"/>
            <p:cNvCxnSpPr>
              <a:cxnSpLocks noChangeShapeType="1"/>
              <a:stCxn id="30729" idx="2"/>
              <a:endCxn id="3076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7" name="AutoShape 61"/>
            <p:cNvCxnSpPr>
              <a:cxnSpLocks noChangeShapeType="1"/>
              <a:stCxn id="30729" idx="2"/>
              <a:endCxn id="3073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61246" name="Oval 62"/>
          <p:cNvSpPr>
            <a:spLocks noChangeArrowheads="1"/>
          </p:cNvSpPr>
          <p:nvPr/>
        </p:nvSpPr>
        <p:spPr bwMode="auto">
          <a:xfrm>
            <a:off x="3531420" y="356524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7" name="Oval 63"/>
          <p:cNvSpPr>
            <a:spLocks noChangeArrowheads="1"/>
          </p:cNvSpPr>
          <p:nvPr/>
        </p:nvSpPr>
        <p:spPr bwMode="auto">
          <a:xfrm>
            <a:off x="4761733" y="4117690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8" name="Oval 64"/>
          <p:cNvSpPr>
            <a:spLocks noChangeArrowheads="1"/>
          </p:cNvSpPr>
          <p:nvPr/>
        </p:nvSpPr>
        <p:spPr bwMode="auto">
          <a:xfrm>
            <a:off x="2693220" y="409864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9" name="Oval 65"/>
          <p:cNvSpPr>
            <a:spLocks noChangeArrowheads="1"/>
          </p:cNvSpPr>
          <p:nvPr/>
        </p:nvSpPr>
        <p:spPr bwMode="auto">
          <a:xfrm>
            <a:off x="5203058" y="4114515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25BC4D-BEA3-4812-B955-66216E2E4D34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2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46" grpId="0" animBg="1"/>
      <p:bldP spid="861247" grpId="0" animBg="1"/>
      <p:bldP spid="861248" grpId="0" animBg="1"/>
      <p:bldP spid="8612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371600"/>
            <a:ext cx="8153400" cy="47228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Idea: never </a:t>
            </a:r>
            <a:r>
              <a:rPr lang="en-US" sz="2400" dirty="0">
                <a:solidFill>
                  <a:srgbClr val="FF0000"/>
                </a:solidFill>
              </a:rPr>
              <a:t>expand</a:t>
            </a:r>
            <a:r>
              <a:rPr lang="en-US" sz="2400" dirty="0"/>
              <a:t> a state twice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to implement: </a:t>
            </a:r>
          </a:p>
          <a:p>
            <a:pPr lvl="1" eaLnBrk="1" hangingPunct="1"/>
            <a:r>
              <a:rPr lang="en-US" sz="2000" dirty="0"/>
              <a:t>Tree search + set of expanded states (“closed set”)</a:t>
            </a:r>
          </a:p>
          <a:p>
            <a:pPr lvl="1" eaLnBrk="1" hangingPunct="1"/>
            <a:r>
              <a:rPr lang="en-US" sz="2000" dirty="0"/>
              <a:t>Expand the search tree node-by-node, but…</a:t>
            </a:r>
          </a:p>
          <a:p>
            <a:pPr lvl="1" eaLnBrk="1" hangingPunct="1"/>
            <a:r>
              <a:rPr lang="en-US" sz="2000" dirty="0"/>
              <a:t>Before expanding a node, check to make sure its state has never been expanded before</a:t>
            </a:r>
          </a:p>
          <a:p>
            <a:pPr lvl="1" eaLnBrk="1" hangingPunct="1"/>
            <a:r>
              <a:rPr lang="en-US" sz="2000" dirty="0"/>
              <a:t>If not new, skip it, if new add to closed set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Important: </a:t>
            </a:r>
            <a:r>
              <a:rPr lang="en-US" sz="2400" dirty="0">
                <a:solidFill>
                  <a:srgbClr val="FF0000"/>
                </a:solidFill>
              </a:rPr>
              <a:t>store the closed set as a set</a:t>
            </a:r>
            <a:r>
              <a:rPr lang="en-US" sz="2400" dirty="0"/>
              <a:t>, not a list</a:t>
            </a:r>
            <a:endParaRPr lang="en-US" sz="19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Can graph search wreck completeness?  Why/why not?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about optimality?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97BB2-6440-4032-885A-5CCA34B7163E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263352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2015952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406352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3692352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3692352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913760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913760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2056760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2777952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4073352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1431752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1203152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3158952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2854152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4149552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77652" y="2971799"/>
            <a:ext cx="3986139" cy="3341389"/>
            <a:chOff x="1638925" y="2743200"/>
            <a:chExt cx="3984928" cy="334110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638925" y="3429001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43200" y="48006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15325" y="27432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4267200" y="311973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29200" y="57150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29455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6138855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6137845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6138856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8042850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8026599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1271464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6645224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4753E-5B70-4B36-966E-6FD9D5CA4B63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3440474" y="1295400"/>
            <a:ext cx="5959643" cy="45098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actual cost from A to 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cost(A to C)</a:t>
            </a:r>
            <a:endParaRPr lang="en-US" sz="105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endParaRPr lang="en-US" sz="1000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The f value along a path never decreases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cost(A to 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A* graph search is optimal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114129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2561928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2714328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9728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104728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104728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47328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2855640" y="3284984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342728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980217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114128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47328" y="3200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7328" y="3019425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3731DF-145A-4F00-B042-980340F81DB8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2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5560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A36465-2013-4BD4-927C-6988E5F992A1}" type="datetime8">
              <a:rPr lang="en-US" smtClean="0"/>
              <a:t>9/27/2020 11:15 AM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8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262"/>
  <p:tag name="ORIGWIDTH" val="16"/>
  <p:tag name="PICTUREFILESIZE" val="11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G^*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266"/>
  <p:tag name="ORIGWIDTH" val="24"/>
  <p:tag name="PICTUREFILESIZE" val="16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2"/>
  <p:tag name="PICTUREFILESIZE" val="9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n'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8"/>
  <p:tag name="PICTUREFILESIZE" val="118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11046</TotalTime>
  <Words>1593</Words>
  <Application>Microsoft Office PowerPoint</Application>
  <PresentationFormat>Widescreen</PresentationFormat>
  <Paragraphs>320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Adobe Caslon Pro</vt:lpstr>
      <vt:lpstr>Adobe Caslon Pro Bold</vt:lpstr>
      <vt:lpstr>Algerian</vt:lpstr>
      <vt:lpstr>Arial</vt:lpstr>
      <vt:lpstr>Calibri</vt:lpstr>
      <vt:lpstr>Carlito</vt:lpstr>
      <vt:lpstr>Helvetica</vt:lpstr>
      <vt:lpstr>Helvetica Neue</vt:lpstr>
      <vt:lpstr>Palatino</vt:lpstr>
      <vt:lpstr>Palatino Linotype</vt:lpstr>
      <vt:lpstr>Symbol</vt:lpstr>
      <vt:lpstr>Wingdings</vt:lpstr>
      <vt:lpstr>Office Theme</vt:lpstr>
      <vt:lpstr>PowerPoint Presentation</vt:lpstr>
      <vt:lpstr>Today</vt:lpstr>
      <vt:lpstr>Graph Search</vt:lpstr>
      <vt:lpstr>Tree Search: Extra Work!</vt:lpstr>
      <vt:lpstr>Graph Search</vt:lpstr>
      <vt:lpstr>Graph Search</vt:lpstr>
      <vt:lpstr>A* Graph Search Gone Wrong?</vt:lpstr>
      <vt:lpstr>Consistency of Heuristics</vt:lpstr>
      <vt:lpstr>Optimality of A* Graph Search</vt:lpstr>
      <vt:lpstr>Optimality of A* Graph Search</vt:lpstr>
      <vt:lpstr>Optimality</vt:lpstr>
      <vt:lpstr>A*: Summary</vt:lpstr>
      <vt:lpstr>A*: Summary</vt:lpstr>
      <vt:lpstr>Tree Search Pseudo-Code</vt:lpstr>
      <vt:lpstr>Graph Search Pseudo-Code</vt:lpstr>
      <vt:lpstr>Optimality of A* Graph Search</vt:lpstr>
      <vt:lpstr>Optimality of A* Graph Search</vt:lpstr>
      <vt:lpstr>Space drawback of A* </vt:lpstr>
      <vt:lpstr> Memory-bounded heuristic search</vt:lpstr>
      <vt:lpstr>The effect of heuristic accuracy on performance</vt:lpstr>
      <vt:lpstr>Effective branching factor</vt:lpstr>
      <vt:lpstr>8 puzzle</vt:lpstr>
      <vt:lpstr>Effective branching factor</vt:lpstr>
      <vt:lpstr>h2 dominates h1</vt:lpstr>
      <vt:lpstr>Which heuristic to use</vt:lpstr>
      <vt:lpstr> Generating admissible heuristics from relaxed problems </vt:lpstr>
      <vt:lpstr>Relaxed problems</vt:lpstr>
      <vt:lpstr>Pattern databases</vt:lpstr>
      <vt:lpstr> Disjoint pattern databases </vt:lpstr>
      <vt:lpstr>Learning heuristics from experience </vt:lpstr>
      <vt:lpstr>Heuristics in Deep blue</vt:lpstr>
      <vt:lpstr>Thank You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Admin</cp:lastModifiedBy>
  <cp:revision>1112</cp:revision>
  <dcterms:created xsi:type="dcterms:W3CDTF">2011-05-03T06:18:41Z</dcterms:created>
  <dcterms:modified xsi:type="dcterms:W3CDTF">2020-09-27T10:15:39Z</dcterms:modified>
</cp:coreProperties>
</file>