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544" r:id="rId3"/>
    <p:sldId id="600" r:id="rId4"/>
    <p:sldId id="603" r:id="rId5"/>
    <p:sldId id="599" r:id="rId6"/>
    <p:sldId id="601" r:id="rId7"/>
    <p:sldId id="602" r:id="rId8"/>
    <p:sldId id="604" r:id="rId9"/>
    <p:sldId id="605" r:id="rId10"/>
    <p:sldId id="606" r:id="rId11"/>
    <p:sldId id="607" r:id="rId12"/>
    <p:sldId id="608" r:id="rId13"/>
    <p:sldId id="610" r:id="rId14"/>
    <p:sldId id="609" r:id="rId15"/>
    <p:sldId id="611" r:id="rId16"/>
    <p:sldId id="652" r:id="rId17"/>
    <p:sldId id="613" r:id="rId18"/>
    <p:sldId id="614" r:id="rId19"/>
    <p:sldId id="617" r:id="rId20"/>
    <p:sldId id="618" r:id="rId21"/>
    <p:sldId id="620" r:id="rId22"/>
    <p:sldId id="621" r:id="rId23"/>
    <p:sldId id="622" r:id="rId24"/>
    <p:sldId id="623" r:id="rId25"/>
    <p:sldId id="651" r:id="rId26"/>
    <p:sldId id="654" r:id="rId27"/>
    <p:sldId id="655" r:id="rId28"/>
    <p:sldId id="656" r:id="rId29"/>
    <p:sldId id="657" r:id="rId30"/>
    <p:sldId id="658" r:id="rId31"/>
    <p:sldId id="659" r:id="rId32"/>
    <p:sldId id="660" r:id="rId33"/>
    <p:sldId id="661" r:id="rId34"/>
    <p:sldId id="662" r:id="rId35"/>
    <p:sldId id="663" r:id="rId36"/>
    <p:sldId id="664" r:id="rId37"/>
    <p:sldId id="665" r:id="rId38"/>
    <p:sldId id="666" r:id="rId39"/>
    <p:sldId id="667" r:id="rId40"/>
    <p:sldId id="668" r:id="rId41"/>
    <p:sldId id="669" r:id="rId42"/>
    <p:sldId id="670" r:id="rId43"/>
    <p:sldId id="671" r:id="rId44"/>
    <p:sldId id="672" r:id="rId45"/>
    <p:sldId id="673" r:id="rId46"/>
    <p:sldId id="674" r:id="rId47"/>
    <p:sldId id="675" r:id="rId48"/>
    <p:sldId id="680" r:id="rId49"/>
    <p:sldId id="681" r:id="rId50"/>
    <p:sldId id="682" r:id="rId51"/>
    <p:sldId id="683" r:id="rId52"/>
    <p:sldId id="684" r:id="rId53"/>
    <p:sldId id="685" r:id="rId54"/>
    <p:sldId id="686" r:id="rId55"/>
    <p:sldId id="687" r:id="rId56"/>
    <p:sldId id="688" r:id="rId57"/>
    <p:sldId id="689" r:id="rId58"/>
    <p:sldId id="690" r:id="rId59"/>
    <p:sldId id="691" r:id="rId60"/>
    <p:sldId id="676" r:id="rId61"/>
    <p:sldId id="679" r:id="rId62"/>
    <p:sldId id="692" r:id="rId6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99"/>
    <a:srgbClr val="FF0000"/>
    <a:srgbClr val="EBA905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Objects="1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2F6615-4AF5-46CC-9B7D-B5ACA5CA8634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57DE68-661E-422A-8D1B-55B53F5EF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5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0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2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5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3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0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1point</a:t>
            </a:r>
            <a:r>
              <a:rPr lang="en-US" baseline="0" dirty="0" smtClean="0"/>
              <a:t> contd. : because </a:t>
            </a:r>
            <a:r>
              <a:rPr lang="en-US" dirty="0" smtClean="0"/>
              <a:t>their memory consumption increases exponentially.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btwn</a:t>
            </a:r>
            <a:r>
              <a:rPr lang="en-US" baseline="0" dirty="0" smtClean="0"/>
              <a:t> local beam search  and beam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concept of closed list?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2DFFA-2FAB-4686-8E4B-FBD1DE919480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874A-9F9C-412B-8B59-7BB7BD4CC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F3349-8703-4F33-AAE0-0C2898B60758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79BF-7C38-49CF-A937-48071A410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717D-30E3-4414-A57A-C3B318172F1F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36E2-C54D-4D84-839B-83170FDE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002060"/>
                </a:solidFill>
                <a:latin typeface="Adobe Caslon Pro Bold" pitchFamily="18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rgbClr val="002060"/>
                </a:solidFill>
                <a:latin typeface="Adobe Caslon Pro" pitchFamily="18" charset="0"/>
              </a:defRPr>
            </a:lvl1pPr>
            <a:lvl2pPr>
              <a:defRPr sz="3200">
                <a:solidFill>
                  <a:srgbClr val="002060"/>
                </a:solidFill>
                <a:latin typeface="Adobe Caslon Pro" pitchFamily="18" charset="0"/>
              </a:defRPr>
            </a:lvl2pPr>
            <a:lvl3pPr>
              <a:defRPr sz="3200">
                <a:solidFill>
                  <a:srgbClr val="002060"/>
                </a:solidFill>
                <a:latin typeface="Adobe Caslon Pro" pitchFamily="18" charset="0"/>
              </a:defRPr>
            </a:lvl3pPr>
            <a:lvl4pPr>
              <a:defRPr sz="3200">
                <a:solidFill>
                  <a:srgbClr val="002060"/>
                </a:solidFill>
                <a:latin typeface="Adobe Caslon Pro" pitchFamily="18" charset="0"/>
              </a:defRPr>
            </a:lvl4pPr>
            <a:lvl5pPr>
              <a:defRPr sz="3200">
                <a:solidFill>
                  <a:srgbClr val="002060"/>
                </a:solidFill>
                <a:latin typeface="Adobe Caslon Pro" pitchFamily="18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49EDB-8C6C-42FD-82B6-0BB37B65F716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F88-8A41-4E7F-9278-91FE67E35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75D92-83FE-45AD-AB73-A0FADC4DC97C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8AA93-391F-4BF1-AB24-EE1C18811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E051F-3FA0-4D17-BCAC-B161DC89C2AA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EF8F-76BF-4C1E-800D-331B123ED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70EAD-80E6-46F9-8BBC-EA93A08C6398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3E7E-5A1B-47E5-978D-1F4346EA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8431-E864-4036-B074-B75C0C725B30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D76F-CB32-479A-B956-6E7A4C40D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02B0F-82CD-427E-B72C-EF7D0005748F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9A8A-7DBD-46DB-811A-0FD3F62D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1BB7C-75EF-4191-ABA6-952EE9B322EF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6F4D-7262-49C8-A02A-33CDA8E5A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00390-4CA5-4AA8-B324-FDA51579C05C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94D3-A18E-4A55-B245-DB9F8591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400117" cy="11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866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55C2E6-8009-4778-9946-A81D8C8D1C3B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1" y="64929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B3258-B9C0-4096-B6BF-26A4F5876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5" descr="Picture 7.png"/>
          <p:cNvPicPr>
            <a:picLocks noChangeAspect="1"/>
          </p:cNvPicPr>
          <p:nvPr userDrawn="1"/>
        </p:nvPicPr>
        <p:blipFill>
          <a:blip r:embed="rId13"/>
          <a:srcRect l="1923" b="5336"/>
          <a:stretch>
            <a:fillRect/>
          </a:stretch>
        </p:blipFill>
        <p:spPr bwMode="auto">
          <a:xfrm>
            <a:off x="9740900" y="-23"/>
            <a:ext cx="2429933" cy="6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6174318" y="6459539"/>
            <a:ext cx="3105149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209621" y="6459539"/>
            <a:ext cx="2982383" cy="460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779187" y="6459539"/>
            <a:ext cx="3439583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699" y="2"/>
            <a:ext cx="9412817" cy="1173163"/>
            <a:chOff x="-9525" y="0"/>
            <a:chExt cx="7059613" cy="1173163"/>
          </a:xfrm>
        </p:grpSpPr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0" y="0"/>
              <a:ext cx="7050088" cy="11255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144000" algn="l" fontAlgn="b">
                <a:lnSpc>
                  <a:spcPct val="150000"/>
                </a:lnSpc>
                <a:spcBef>
                  <a:spcPts val="600"/>
                </a:spcBef>
              </a:pPr>
              <a:r>
                <a:rPr lang="en-US" sz="3600" b="1" dirty="0" smtClean="0">
                  <a:solidFill>
                    <a:srgbClr val="002060"/>
                  </a:solidFill>
                  <a:latin typeface="Adobe Caslon Pro Bold" pitchFamily="18" charset="0"/>
                </a:rPr>
                <a:t> </a:t>
              </a:r>
              <a:endParaRPr lang="en-IN" sz="3600" b="1" dirty="0">
                <a:solidFill>
                  <a:srgbClr val="002060"/>
                </a:solidFill>
                <a:latin typeface="Adobe Caslon Pro Bol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36825" y="1125538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4888" y="1125538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9525" y="1125538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" name="TextBox 12"/>
          <p:cNvSpPr txBox="1">
            <a:spLocks noChangeArrowheads="1"/>
          </p:cNvSpPr>
          <p:nvPr userDrawn="1"/>
        </p:nvSpPr>
        <p:spPr bwMode="auto">
          <a:xfrm>
            <a:off x="9694353" y="571483"/>
            <a:ext cx="26966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BITS</a:t>
            </a:r>
            <a:r>
              <a:rPr lang="en-US" sz="2600" b="1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</a:t>
            </a:r>
          </a:p>
        </p:txBody>
      </p:sp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9696400" y="946915"/>
            <a:ext cx="21822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 Campus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24680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5542903" cy="105058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FF0000"/>
                  </a:solidFill>
                  <a:latin typeface="Adobe Caslon Pro Bold" pitchFamily="18" charset="0"/>
                  <a:cs typeface="Helvetica"/>
                </a:rPr>
                <a:t>DSE CL 557  - Artificial and Computational Intelligence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 smtClean="0">
                <a:solidFill>
                  <a:srgbClr val="FF0000"/>
                </a:solidFill>
                <a:latin typeface="Adobe Caslon Pro Bold" pitchFamily="18" charset="0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#6</a:t>
              </a:r>
              <a:r>
                <a:rPr lang="en-US" sz="2400" b="1" dirty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. Local Search Algorithms &amp; Optimization Problems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>
                <a:solidFill>
                  <a:schemeClr val="bg1"/>
                </a:solidFill>
                <a:latin typeface="Calibri"/>
                <a:cs typeface="Calibri"/>
              </a:rPr>
              <a:t>Dan Klein and Pieter </a:t>
            </a:r>
            <a:r>
              <a:rPr lang="en-US" sz="900" dirty="0" err="1">
                <a:solidFill>
                  <a:schemeClr val="bg1"/>
                </a:solidFill>
                <a:latin typeface="Calibri"/>
                <a:cs typeface="Calibri"/>
              </a:rPr>
              <a:t>Abbeel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October 4,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B173E-E64F-49E4-95F4-B17C11766F4B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09825" y="-1058357"/>
            <a:ext cx="5037286" cy="37827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“Landscape” of search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64" t="26088" r="19592" b="2317"/>
          <a:stretch/>
        </p:blipFill>
        <p:spPr>
          <a:xfrm>
            <a:off x="263352" y="1916832"/>
            <a:ext cx="5688632" cy="30841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4E9CB8-7DC0-4FD6-8B04-F3F211B84F71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79976" y="1934830"/>
            <a:ext cx="33761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7030A0"/>
                </a:solidFill>
              </a:rPr>
              <a:t>Local </a:t>
            </a:r>
            <a:r>
              <a:rPr lang="en-US" b="1" dirty="0">
                <a:solidFill>
                  <a:srgbClr val="7030A0"/>
                </a:solidFill>
              </a:rPr>
              <a:t>maxima: </a:t>
            </a:r>
            <a:r>
              <a:rPr lang="en-US" dirty="0">
                <a:solidFill>
                  <a:srgbClr val="7030A0"/>
                </a:solidFill>
              </a:rPr>
              <a:t>a local maximum, as opposed to a global maximum, is a peak that is </a:t>
            </a:r>
            <a:r>
              <a:rPr lang="en-US" dirty="0" smtClean="0">
                <a:solidFill>
                  <a:srgbClr val="7030A0"/>
                </a:solidFill>
              </a:rPr>
              <a:t>lower than </a:t>
            </a:r>
            <a:r>
              <a:rPr lang="en-US" dirty="0">
                <a:solidFill>
                  <a:srgbClr val="7030A0"/>
                </a:solidFill>
              </a:rPr>
              <a:t>the highest peak in the state space. </a:t>
            </a:r>
            <a:endParaRPr lang="en-US" dirty="0" smtClean="0">
              <a:solidFill>
                <a:srgbClr val="7030A0"/>
              </a:solidFill>
            </a:endParaRPr>
          </a:p>
          <a:p>
            <a:pPr algn="just"/>
            <a:r>
              <a:rPr lang="en-US" b="1" dirty="0" err="1" smtClean="0">
                <a:solidFill>
                  <a:srgbClr val="7030A0"/>
                </a:solidFill>
              </a:rPr>
              <a:t>Plateaux</a:t>
            </a:r>
            <a:r>
              <a:rPr lang="en-US" b="1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a plateau is an area of the state space where the evaluation function is </a:t>
            </a:r>
            <a:r>
              <a:rPr lang="en-US" dirty="0" smtClean="0">
                <a:solidFill>
                  <a:srgbClr val="7030A0"/>
                </a:solidFill>
              </a:rPr>
              <a:t>essentially flat</a:t>
            </a:r>
            <a:r>
              <a:rPr lang="en-US" dirty="0">
                <a:solidFill>
                  <a:srgbClr val="7030A0"/>
                </a:solidFill>
              </a:rPr>
              <a:t>. The search will conduct a random walk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983432" y="4944650"/>
            <a:ext cx="82809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Ridges: </a:t>
            </a:r>
            <a:r>
              <a:rPr lang="en-US" dirty="0">
                <a:solidFill>
                  <a:srgbClr val="7030A0"/>
                </a:solidFill>
              </a:rPr>
              <a:t>a ridge may have steeply sloping sides, so that the search reaches the top of the ridge with ease, but the top may slope only very gently toward a peak. Unless there happen to be operators that move directly along the top of the ridge, the search may oscillate from side to side, making little progress.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9063" y="1331476"/>
            <a:ext cx="6381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>
                <a:solidFill>
                  <a:srgbClr val="7030A0"/>
                </a:solidFill>
              </a:rPr>
              <a:t>Hill Climbing gets stuck in local minima</a:t>
            </a:r>
          </a:p>
        </p:txBody>
      </p:sp>
    </p:spTree>
    <p:extLst>
      <p:ext uri="{BB962C8B-B14F-4D97-AF65-F5344CB8AC3E}">
        <p14:creationId xmlns:p14="http://schemas.microsoft.com/office/powerpoint/2010/main" val="4966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Hill-climbing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8669867" cy="4525963"/>
          </a:xfrm>
        </p:spPr>
        <p:txBody>
          <a:bodyPr/>
          <a:lstStyle/>
          <a:p>
            <a:pPr algn="just"/>
            <a:r>
              <a:rPr lang="en-US" sz="2400" b="1" dirty="0" smtClean="0"/>
              <a:t>Stochastic </a:t>
            </a:r>
            <a:r>
              <a:rPr lang="en-US" sz="2400" b="1" dirty="0"/>
              <a:t>hill climbing</a:t>
            </a:r>
            <a:r>
              <a:rPr lang="en-US" sz="2400" dirty="0"/>
              <a:t> chooses at random from among the uphill </a:t>
            </a:r>
            <a:r>
              <a:rPr lang="en-US" sz="2400" dirty="0" smtClean="0"/>
              <a:t>moves</a:t>
            </a:r>
          </a:p>
          <a:p>
            <a:pPr algn="just"/>
            <a:r>
              <a:rPr lang="en-US" sz="2400" b="1" dirty="0" smtClean="0"/>
              <a:t>First-choice </a:t>
            </a:r>
            <a:r>
              <a:rPr lang="en-US" sz="2400" b="1" dirty="0"/>
              <a:t>hill climbing</a:t>
            </a:r>
            <a:r>
              <a:rPr lang="en-US" sz="2400" dirty="0"/>
              <a:t> implements stochastic hill climbing by generating successors randomly until one is generated that is better than the current state.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This </a:t>
            </a:r>
            <a:r>
              <a:rPr lang="en-US" sz="2400" dirty="0"/>
              <a:t>is a good strategy when a state has many (e.g., thousands) of successors.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7BC5B2-B037-49BE-BF70-F0C7827F4FBD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Hill-climbing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8669867" cy="4525963"/>
          </a:xfrm>
        </p:spPr>
        <p:txBody>
          <a:bodyPr/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hill-climbing algorithms described so far are </a:t>
            </a:r>
            <a:r>
              <a:rPr lang="en-US" sz="2400" dirty="0" smtClean="0"/>
              <a:t>incomplete</a:t>
            </a:r>
          </a:p>
          <a:p>
            <a:pPr lvl="1" algn="just"/>
            <a:r>
              <a:rPr lang="en-US" sz="2400" dirty="0" smtClean="0"/>
              <a:t>they </a:t>
            </a:r>
            <a:r>
              <a:rPr lang="en-US" sz="2400" dirty="0"/>
              <a:t>often fail to find a goal when one exists because they can get stuck on local </a:t>
            </a:r>
            <a:r>
              <a:rPr lang="en-US" sz="2400" dirty="0" smtClean="0"/>
              <a:t>maxima.</a:t>
            </a:r>
          </a:p>
          <a:p>
            <a:pPr algn="just"/>
            <a:r>
              <a:rPr lang="en-US" sz="2400" b="1" dirty="0" smtClean="0"/>
              <a:t>Random-restart </a:t>
            </a:r>
            <a:r>
              <a:rPr lang="en-US" sz="2400" b="1" dirty="0"/>
              <a:t>hill climbing</a:t>
            </a:r>
            <a:r>
              <a:rPr lang="en-US" sz="2400" dirty="0"/>
              <a:t> adopts the well-known </a:t>
            </a:r>
            <a:r>
              <a:rPr lang="en-US" sz="2400" dirty="0" smtClean="0"/>
              <a:t>adage</a:t>
            </a:r>
          </a:p>
          <a:p>
            <a:pPr lvl="1" algn="just"/>
            <a:r>
              <a:rPr lang="en-US" sz="2400" dirty="0" smtClean="0"/>
              <a:t>"If </a:t>
            </a:r>
            <a:r>
              <a:rPr lang="en-US" sz="2400" dirty="0"/>
              <a:t>at first you don't succeed, try, try again</a:t>
            </a:r>
            <a:r>
              <a:rPr lang="en-US" sz="2400" dirty="0" smtClean="0"/>
              <a:t>.“</a:t>
            </a:r>
          </a:p>
          <a:p>
            <a:pPr lvl="1" algn="just"/>
            <a:r>
              <a:rPr lang="en-US" sz="2400" dirty="0" smtClean="0"/>
              <a:t>It conducts </a:t>
            </a:r>
            <a:r>
              <a:rPr lang="en-US" sz="2400" dirty="0"/>
              <a:t>a series of hill-climbing searches from randomly generated initial states</a:t>
            </a:r>
            <a:r>
              <a:rPr lang="en-US" sz="2400" dirty="0" smtClean="0"/>
              <a:t>, </a:t>
            </a:r>
            <a:r>
              <a:rPr lang="en-US" sz="2400" dirty="0"/>
              <a:t>until a goal is found.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It </a:t>
            </a:r>
            <a:r>
              <a:rPr lang="en-US" sz="2400" dirty="0"/>
              <a:t>is trivially complete with probability approaching 1, because it will eventually generate </a:t>
            </a:r>
            <a:r>
              <a:rPr lang="en-US" sz="2400" i="1" dirty="0"/>
              <a:t>a </a:t>
            </a:r>
            <a:r>
              <a:rPr lang="en-US" sz="2400" dirty="0"/>
              <a:t>goal state as the initial state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C9EE9B-6B26-4899-8CB6-A1A7751BCCDB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35621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3300595" cy="121220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 smtClean="0">
                <a:solidFill>
                  <a:srgbClr val="7030A0"/>
                </a:solidFill>
                <a:latin typeface="Adobe Caslon Pro Bold" pitchFamily="18" charset="0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7030A0"/>
                  </a:solidFill>
                  <a:latin typeface="Adobe Caslon Pro Bold" pitchFamily="18" charset="0"/>
                  <a:cs typeface="Helvetica"/>
                </a:rPr>
                <a:t>Simulated Annealing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srgbClr val="7030A0"/>
                </a:solidFill>
                <a:latin typeface="Adobe Caslon Pro Bold" pitchFamily="18" charset="0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7030A0"/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>
                <a:solidFill>
                  <a:schemeClr val="bg1"/>
                </a:solidFill>
                <a:latin typeface="Calibri"/>
                <a:cs typeface="Calibri"/>
              </a:rPr>
              <a:t>Dan Klein and Pieter </a:t>
            </a:r>
            <a:r>
              <a:rPr lang="en-US" sz="900" dirty="0" err="1">
                <a:solidFill>
                  <a:schemeClr val="bg1"/>
                </a:solidFill>
                <a:latin typeface="Calibri"/>
                <a:cs typeface="Calibri"/>
              </a:rPr>
              <a:t>Abbeel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October 4,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5929D2-72D0-46DB-90A3-83E141FE5FF1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09825" y="-1058357"/>
            <a:ext cx="5037286" cy="3782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7676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340768"/>
            <a:ext cx="8669867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Simulated Annealing = physics inspired twist on random walk</a:t>
            </a:r>
          </a:p>
          <a:p>
            <a:pPr marL="0" indent="0">
              <a:buNone/>
            </a:pPr>
            <a:r>
              <a:rPr lang="en-IN" sz="2000" dirty="0"/>
              <a:t>•Basic ideas:</a:t>
            </a:r>
          </a:p>
          <a:p>
            <a:pPr marL="400050" lvl="1" indent="0">
              <a:buNone/>
            </a:pPr>
            <a:r>
              <a:rPr lang="en-US" sz="2000" dirty="0"/>
              <a:t>–like hill-climbing identify the quality of the local improvements</a:t>
            </a:r>
          </a:p>
          <a:p>
            <a:pPr marL="400050" lvl="1" indent="0">
              <a:buNone/>
            </a:pPr>
            <a:r>
              <a:rPr lang="en-US" sz="2000" dirty="0"/>
              <a:t>–instead of picking the best move, pick one randomly </a:t>
            </a:r>
          </a:p>
          <a:p>
            <a:pPr marL="400050" lvl="1" indent="0">
              <a:buNone/>
            </a:pPr>
            <a:r>
              <a:rPr lang="en-US" sz="2000" dirty="0"/>
              <a:t>–say the change in objective function is </a:t>
            </a:r>
            <a:r>
              <a:rPr lang="en-US" sz="2000" dirty="0" smtClean="0"/>
              <a:t>d</a:t>
            </a:r>
          </a:p>
          <a:p>
            <a:pPr marL="400050" lvl="1" indent="0">
              <a:buNone/>
            </a:pPr>
            <a:r>
              <a:rPr lang="en-IN" sz="2000" dirty="0" smtClean="0"/>
              <a:t>– </a:t>
            </a:r>
            <a:r>
              <a:rPr lang="en-US" sz="2000" dirty="0" smtClean="0"/>
              <a:t>if d is </a:t>
            </a:r>
            <a:r>
              <a:rPr lang="en-US" sz="2000" dirty="0"/>
              <a:t>positive, then move to that </a:t>
            </a:r>
            <a:r>
              <a:rPr lang="en-US" sz="2000" dirty="0" smtClean="0"/>
              <a:t>state</a:t>
            </a:r>
          </a:p>
          <a:p>
            <a:pPr marL="400050" lvl="1" indent="0">
              <a:buNone/>
            </a:pPr>
            <a:r>
              <a:rPr lang="en-IN" sz="2000" dirty="0"/>
              <a:t>– </a:t>
            </a:r>
            <a:r>
              <a:rPr lang="en-IN" sz="2000" dirty="0" smtClean="0"/>
              <a:t>otherwise, </a:t>
            </a:r>
            <a:r>
              <a:rPr lang="en-US" sz="2000" dirty="0" smtClean="0"/>
              <a:t>move </a:t>
            </a:r>
            <a:r>
              <a:rPr lang="en-US" sz="2000" dirty="0"/>
              <a:t>to this state with probability proportional to d</a:t>
            </a:r>
          </a:p>
          <a:p>
            <a:pPr marL="0" indent="0">
              <a:buNone/>
            </a:pPr>
            <a:r>
              <a:rPr lang="en-US" sz="2000" dirty="0" smtClean="0"/>
              <a:t>• thus</a:t>
            </a:r>
            <a:r>
              <a:rPr lang="en-US" sz="2000" dirty="0"/>
              <a:t>: </a:t>
            </a:r>
            <a:endParaRPr lang="en-US" sz="2000" dirty="0" smtClean="0"/>
          </a:p>
          <a:p>
            <a:pPr marL="0" indent="0">
              <a:buNone/>
            </a:pPr>
            <a:r>
              <a:rPr lang="en-IN" sz="2000" dirty="0"/>
              <a:t>– </a:t>
            </a:r>
            <a:r>
              <a:rPr lang="en-US" sz="2000" dirty="0" smtClean="0"/>
              <a:t>worse </a:t>
            </a:r>
            <a:r>
              <a:rPr lang="en-US" sz="2000" dirty="0"/>
              <a:t>moves (very large negative d) are executed less often</a:t>
            </a:r>
          </a:p>
          <a:p>
            <a:pPr marL="0" indent="0">
              <a:buNone/>
            </a:pPr>
            <a:r>
              <a:rPr lang="en-US" sz="2000" dirty="0" smtClean="0"/>
              <a:t>– however</a:t>
            </a:r>
            <a:r>
              <a:rPr lang="en-US" sz="2000" dirty="0"/>
              <a:t>, there is always a chance of escaping from local maxima</a:t>
            </a:r>
          </a:p>
          <a:p>
            <a:pPr marL="0" indent="0">
              <a:buNone/>
            </a:pPr>
            <a:r>
              <a:rPr lang="en-US" sz="2000" dirty="0" smtClean="0"/>
              <a:t>– over </a:t>
            </a:r>
            <a:r>
              <a:rPr lang="en-US" sz="2000" dirty="0"/>
              <a:t>time, make it less likely to accept locally bad moves</a:t>
            </a:r>
          </a:p>
          <a:p>
            <a:pPr marL="0" indent="0">
              <a:buNone/>
            </a:pPr>
            <a:r>
              <a:rPr lang="en-US" sz="2000" dirty="0" smtClean="0"/>
              <a:t>– (</a:t>
            </a:r>
            <a:r>
              <a:rPr lang="en-US" sz="2000" dirty="0"/>
              <a:t>Can also make the size of the move random as well,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i.e</a:t>
            </a:r>
            <a:r>
              <a:rPr lang="en-US" sz="2000" dirty="0"/>
              <a:t>., allow “large” steps in state space)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6E528-A5C3-4AD3-BC70-A21076F75CD7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7CE67-642B-4137-A41D-A479BD25DFA7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31828"/>
            <a:ext cx="8800092" cy="31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35621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3300595" cy="40406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7030A0"/>
                  </a:solidFill>
                  <a:latin typeface="Adobe Caslon Pro Bold" pitchFamily="18" charset="0"/>
                  <a:cs typeface="Helvetica"/>
                </a:rPr>
                <a:t>Local beam search</a:t>
              </a:r>
              <a:endParaRPr lang="en-US" sz="1200" dirty="0">
                <a:solidFill>
                  <a:srgbClr val="7030A0"/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>
                <a:solidFill>
                  <a:schemeClr val="bg1"/>
                </a:solidFill>
                <a:latin typeface="Calibri"/>
                <a:cs typeface="Calibri"/>
              </a:rPr>
              <a:t>Dan Klein and Pieter </a:t>
            </a:r>
            <a:r>
              <a:rPr lang="en-US" sz="900" dirty="0" err="1">
                <a:solidFill>
                  <a:schemeClr val="bg1"/>
                </a:solidFill>
                <a:latin typeface="Calibri"/>
                <a:cs typeface="Calibri"/>
              </a:rPr>
              <a:t>Abbeel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October 4,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E384E-683C-449E-A1A1-799432DB5BCC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09825" y="-1058357"/>
            <a:ext cx="5037286" cy="3782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105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 smtClean="0"/>
              <a:t>Algorithms like BFS, DFS and A* etc. are infeasible on large search spaces.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Beam Search was developed in an attempt to achieve the optimal(or sub-optimal) solution without consuming too much memory.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in many machine translation systems.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316F55-BB03-42C3-B37D-D26D23665A94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95656"/>
            <a:ext cx="8229600" cy="932688"/>
          </a:xfrm>
        </p:spPr>
        <p:txBody>
          <a:bodyPr>
            <a:normAutofit/>
          </a:bodyPr>
          <a:lstStyle/>
          <a:p>
            <a:r>
              <a:rPr lang="en-US" sz="4200" dirty="0" smtClean="0"/>
              <a:t>Where to use Beam Search?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574622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many problems path is irrelevant, we are only interested in a solution (e.g. 8-queens problem)</a:t>
            </a:r>
          </a:p>
          <a:p>
            <a:r>
              <a:rPr lang="en-US" dirty="0" smtClean="0"/>
              <a:t>This class of problems includes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Integrated-circuit 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Factory-floor layout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Job scheduling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Network optimization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Machine </a:t>
            </a:r>
            <a:r>
              <a:rPr lang="en-US" dirty="0" smtClean="0"/>
              <a:t>translation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D28DB-9030-41B7-A68E-44897946D357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smtClean="0"/>
              <a:t>heuristic approach where only the most promising ß nodes (instead of all nodes) at each step of the search are retained for further branching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ß is called Beam Width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Beam search is an optimization of best-first search that reduces its memory requirements.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04E80-32BF-491A-8D3D-3149F50C1DEE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9499600" cy="455227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US" dirty="0"/>
              <a:t>Hill Climbing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Simulated Annealing</a:t>
            </a:r>
          </a:p>
          <a:p>
            <a:r>
              <a:rPr lang="en-US" dirty="0" smtClean="0"/>
              <a:t>Local </a:t>
            </a:r>
            <a:r>
              <a:rPr lang="en-US" dirty="0"/>
              <a:t>Beam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Genetic </a:t>
            </a:r>
            <a:r>
              <a:rPr lang="en-US" dirty="0"/>
              <a:t>Algorithm </a:t>
            </a:r>
            <a:r>
              <a:rPr lang="en-IN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695400" y="5852193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Reference: Chapter </a:t>
            </a:r>
            <a:r>
              <a:rPr lang="en-IN" dirty="0" smtClean="0"/>
              <a:t>4.1 &amp; 4.2 from </a:t>
            </a:r>
            <a:r>
              <a:rPr lang="en-IN" dirty="0"/>
              <a:t>AI: A modern approach (Russell, </a:t>
            </a:r>
            <a:r>
              <a:rPr lang="en-IN" dirty="0" err="1"/>
              <a:t>Norvig</a:t>
            </a:r>
            <a:r>
              <a:rPr lang="en-IN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9E822B-CB62-4728-A1ED-3CF312DC966E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60" y="2060848"/>
            <a:ext cx="4004946" cy="21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OPEN = {initial state} </a:t>
            </a:r>
          </a:p>
          <a:p>
            <a:pPr marL="514350" indent="-514350">
              <a:buNone/>
            </a:pPr>
            <a:r>
              <a:rPr lang="en-US" dirty="0" smtClean="0"/>
              <a:t> while OPEN is not empty do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1. Remove the best node from OPEN, call it n.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2. If n is the goal state, </a:t>
            </a:r>
            <a:r>
              <a:rPr lang="en-US" dirty="0" err="1" smtClean="0"/>
              <a:t>backtrace</a:t>
            </a:r>
            <a:r>
              <a:rPr lang="en-US" dirty="0" smtClean="0"/>
              <a:t> path to n (through recorded parents) and return path.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3. Create </a:t>
            </a:r>
            <a:r>
              <a:rPr lang="en-US" dirty="0" err="1" smtClean="0"/>
              <a:t>n's</a:t>
            </a:r>
            <a:r>
              <a:rPr lang="en-US" dirty="0" smtClean="0"/>
              <a:t> successors.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4. Evaluate each successor, add it to OPEN, and record its parent.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5.  If |OPEN| &gt; ß , take the best ß nodes (according to heuristic) and remove the others from the OPEN. </a:t>
            </a:r>
          </a:p>
          <a:p>
            <a:pPr marL="514350" indent="-514350">
              <a:buNone/>
            </a:pPr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4E835-2BD9-4314-8CCA-DD2750675AC3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 vs.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48-tiles Puzzle, A* may run out of memory since the space requirements can go up to order of 10</a:t>
            </a:r>
            <a:r>
              <a:rPr lang="en-US" baseline="30000" dirty="0" smtClean="0"/>
              <a:t>61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Experiment conducted shows that beam search with a beam width of 10,000 solves about 80% of random problem instances of the 48-Puzzle (7x7 tile puzzle).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0F487A-3633-434A-862E-AA06BCB05A74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4300"/>
            <a:ext cx="8229600" cy="990600"/>
          </a:xfrm>
        </p:spPr>
        <p:txBody>
          <a:bodyPr/>
          <a:lstStyle/>
          <a:p>
            <a:r>
              <a:rPr lang="en-US" dirty="0" smtClean="0"/>
              <a:t>Completeness of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701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the Beam Search Algorithm is not complete.</a:t>
            </a:r>
          </a:p>
          <a:p>
            <a:r>
              <a:rPr lang="en-US" dirty="0"/>
              <a:t>E</a:t>
            </a:r>
            <a:r>
              <a:rPr lang="en-US" dirty="0" smtClean="0"/>
              <a:t>ven given unlimited time and memory, it is possible for the Algorithm to miss the goal node when there is a path from the start node to the goal node (example in next slide). </a:t>
            </a:r>
          </a:p>
          <a:p>
            <a:r>
              <a:rPr lang="en-US" dirty="0" smtClean="0"/>
              <a:t>A more accurate heuristic function and a larger beam width can improve Beam Search's chances of finding the goal.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CDBF4A-112F-4C58-BE95-FC93A75A8B9C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43256"/>
            <a:ext cx="8229600" cy="1008888"/>
          </a:xfrm>
        </p:spPr>
        <p:txBody>
          <a:bodyPr/>
          <a:lstStyle/>
          <a:p>
            <a:r>
              <a:rPr lang="en-US" dirty="0" smtClean="0"/>
              <a:t>Example with ß=2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0" y="1600200"/>
            <a:ext cx="7579568" cy="464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     			</a:t>
            </a:r>
            <a:r>
              <a:rPr lang="en-US" dirty="0" smtClean="0"/>
              <a:t>   Steps</a:t>
            </a:r>
            <a:r>
              <a:rPr lang="en-US" dirty="0" smtClean="0"/>
              <a:t>: 	  			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smtClean="0"/>
              <a:t>                    1</a:t>
            </a:r>
            <a:r>
              <a:rPr lang="en-US" dirty="0" smtClean="0"/>
              <a:t>. OPEN= {A}</a:t>
            </a:r>
          </a:p>
          <a:p>
            <a:pPr>
              <a:buNone/>
            </a:pPr>
            <a:r>
              <a:rPr lang="en-US" sz="1800" dirty="0"/>
              <a:t>            H=1	                             H= 3 	</a:t>
            </a:r>
            <a:r>
              <a:rPr lang="en-US" dirty="0" smtClean="0"/>
              <a:t>	</a:t>
            </a:r>
            <a:r>
              <a:rPr lang="en-US" dirty="0" smtClean="0"/>
              <a:t>    2</a:t>
            </a:r>
            <a:r>
              <a:rPr lang="en-US" dirty="0" smtClean="0"/>
              <a:t>. OPEN= {B,C}		         			</a:t>
            </a:r>
            <a:r>
              <a:rPr lang="en-US" dirty="0" smtClean="0"/>
              <a:t>                           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r>
              <a:rPr lang="en-US" dirty="0" smtClean="0"/>
              <a:t>. OPEN={D,E}	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smtClean="0"/>
              <a:t>                   4</a:t>
            </a:r>
            <a:r>
              <a:rPr lang="en-US" dirty="0" smtClean="0"/>
              <a:t>. OPEN={E}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smtClean="0"/>
              <a:t>                   5</a:t>
            </a:r>
            <a:r>
              <a:rPr lang="en-US" dirty="0" smtClean="0"/>
              <a:t>. OPEN={}	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H=2           H=2        H=3           H=0				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2800" dirty="0"/>
              <a:t>Clearly, open set becomes empty</a:t>
            </a:r>
            <a:r>
              <a:rPr lang="en-US" sz="1800" dirty="0"/>
              <a:t> </a:t>
            </a:r>
            <a:r>
              <a:rPr lang="en-US" sz="2800" dirty="0"/>
              <a:t>without finding goal node . </a:t>
            </a:r>
          </a:p>
          <a:p>
            <a:pPr>
              <a:buNone/>
            </a:pPr>
            <a:r>
              <a:rPr lang="en-US" sz="2800" dirty="0"/>
              <a:t>With ß = 3, the algorithm succeeds to find goal node. </a:t>
            </a:r>
            <a:endParaRPr lang="en-US" sz="1800" dirty="0"/>
          </a:p>
        </p:txBody>
      </p:sp>
      <p:cxnSp>
        <p:nvCxnSpPr>
          <p:cNvPr id="8" name="Straight Connector 7"/>
          <p:cNvCxnSpPr>
            <a:stCxn id="19" idx="3"/>
            <a:endCxn id="11" idx="0"/>
          </p:cNvCxnSpPr>
          <p:nvPr/>
        </p:nvCxnSpPr>
        <p:spPr>
          <a:xfrm rot="5400000">
            <a:off x="2514600" y="2272926"/>
            <a:ext cx="851274" cy="54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622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3124200" y="1600200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624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2600" y="4114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43200" y="4114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05200" y="4114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19600" y="4191000"/>
            <a:ext cx="609600" cy="609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19" idx="5"/>
            <a:endCxn id="22" idx="0"/>
          </p:cNvCxnSpPr>
          <p:nvPr/>
        </p:nvCxnSpPr>
        <p:spPr>
          <a:xfrm rot="16200000" flipH="1">
            <a:off x="3530226" y="2234826"/>
            <a:ext cx="851274" cy="62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23" idx="0"/>
          </p:cNvCxnSpPr>
          <p:nvPr/>
        </p:nvCxnSpPr>
        <p:spPr>
          <a:xfrm rot="5400000">
            <a:off x="1943100" y="3606426"/>
            <a:ext cx="6226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5"/>
            <a:endCxn id="24" idx="0"/>
          </p:cNvCxnSpPr>
          <p:nvPr/>
        </p:nvCxnSpPr>
        <p:spPr>
          <a:xfrm rot="16200000" flipH="1">
            <a:off x="2653926" y="3720726"/>
            <a:ext cx="622674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3"/>
            <a:endCxn id="25" idx="0"/>
          </p:cNvCxnSpPr>
          <p:nvPr/>
        </p:nvCxnSpPr>
        <p:spPr>
          <a:xfrm rot="5400000">
            <a:off x="3619500" y="3682626"/>
            <a:ext cx="622674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6" idx="0"/>
          </p:cNvCxnSpPr>
          <p:nvPr/>
        </p:nvCxnSpPr>
        <p:spPr>
          <a:xfrm rot="16200000" flipH="1">
            <a:off x="4254126" y="3720726"/>
            <a:ext cx="698874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5C402E-DBF9-4081-83A6-E4B0417B5495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the Algorithm is not complete, it is also not guaranteed to be optimal. </a:t>
            </a:r>
          </a:p>
          <a:p>
            <a:r>
              <a:rPr lang="en-US" dirty="0" smtClean="0"/>
              <a:t>This can happen because the beam width and an inaccurate heuristic function may cause the algorithm to miss expanding the shortest path.</a:t>
            </a:r>
          </a:p>
          <a:p>
            <a:r>
              <a:rPr lang="en-US" dirty="0" smtClean="0"/>
              <a:t> A more precise heuristic function and a larger beam width can make Beam Search more likely to find the optimal path to the goal.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FD155E-9A52-40D3-B07D-5D396FA98666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81356"/>
            <a:ext cx="9021688" cy="1008888"/>
          </a:xfrm>
        </p:spPr>
        <p:txBody>
          <a:bodyPr/>
          <a:lstStyle/>
          <a:p>
            <a:r>
              <a:rPr lang="en-US" dirty="0" smtClean="0"/>
              <a:t>Notes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371601"/>
            <a:ext cx="8496944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 smtClean="0"/>
              <a:t>beam search is most often used to maintain tractability in large systems with insufficient amount of memory to store the entire search tree.</a:t>
            </a:r>
          </a:p>
          <a:p>
            <a:pPr algn="just"/>
            <a:r>
              <a:rPr lang="en-US" dirty="0" smtClean="0"/>
              <a:t>Used widely in machine translation systems.</a:t>
            </a:r>
          </a:p>
          <a:p>
            <a:pPr algn="just"/>
            <a:r>
              <a:rPr lang="en-US" dirty="0" smtClean="0"/>
              <a:t>Beam Search is neither complete nor optimal.</a:t>
            </a:r>
          </a:p>
          <a:p>
            <a:pPr algn="just"/>
            <a:r>
              <a:rPr lang="en-US" dirty="0" smtClean="0"/>
              <a:t>Despite these disadvantages, beam search has found success in the practical areas of speech recognition, vision, planning, and machine learning (Zhang, 1999).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C6537C-2C26-4625-B1B5-1D92623A22DF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35621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3300595" cy="40406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7030A0"/>
                  </a:solidFill>
                  <a:latin typeface="Adobe Caslon Pro Bold" pitchFamily="18" charset="0"/>
                  <a:cs typeface="Helvetica"/>
                </a:rPr>
                <a:t>Genetic Algorithm</a:t>
              </a:r>
              <a:endParaRPr lang="en-US" sz="1200" dirty="0">
                <a:solidFill>
                  <a:srgbClr val="7030A0"/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>
                <a:solidFill>
                  <a:schemeClr val="bg1"/>
                </a:solidFill>
                <a:latin typeface="Calibri"/>
                <a:cs typeface="Calibri"/>
              </a:rPr>
              <a:t>Dan Klein and Pieter </a:t>
            </a:r>
            <a:r>
              <a:rPr lang="en-US" sz="900" dirty="0" err="1">
                <a:solidFill>
                  <a:schemeClr val="bg1"/>
                </a:solidFill>
                <a:latin typeface="Calibri"/>
                <a:cs typeface="Calibri"/>
              </a:rPr>
              <a:t>Abbeel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October 4,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C65335-482B-41D7-B259-161BB3B43884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09825" y="-1058357"/>
            <a:ext cx="5037286" cy="3782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7875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839416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0066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en-US" sz="3200" b="1">
                <a:solidFill>
                  <a:srgbClr val="006600"/>
                </a:solidFill>
                <a:latin typeface="Comic Sans MS" panose="030F0702030302020204" pitchFamily="66" charset="0"/>
              </a:rPr>
              <a:t>Next </a:t>
            </a:r>
            <a:r>
              <a:rPr lang="en-US" altLang="en-US" sz="32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Hour </a:t>
            </a:r>
            <a:endParaRPr lang="en-US" altLang="en-US" sz="3200" b="1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017838" y="1920875"/>
            <a:ext cx="1260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Evolution</a:t>
            </a:r>
            <a:r>
              <a:rPr lang="en-US" altLang="en-US" b="1" dirty="0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3024188" y="2973388"/>
            <a:ext cx="2282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Genetic Algorithm</a:t>
            </a:r>
            <a:r>
              <a:rPr lang="en-US" altLang="en-US" b="1" dirty="0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3016251" y="4041775"/>
            <a:ext cx="47275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Some Applications of Genetic Algorithm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BDF3B-597A-4D7B-8400-9097A4C45FF2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33" grpId="0"/>
      <p:bldP spid="1034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767408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Evolution 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623392" y="1254125"/>
            <a:ext cx="1260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Evolution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977404" y="1871664"/>
            <a:ext cx="795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Evolution is the process by which modern organisms have descended from ancient ones </a:t>
            </a:r>
          </a:p>
        </p:txBody>
      </p:sp>
      <p:grpSp>
        <p:nvGrpSpPr>
          <p:cNvPr id="138245" name="Group 5"/>
          <p:cNvGrpSpPr>
            <a:grpSpLocks/>
          </p:cNvGrpSpPr>
          <p:nvPr/>
        </p:nvGrpSpPr>
        <p:grpSpPr bwMode="auto">
          <a:xfrm>
            <a:off x="1104404" y="2973389"/>
            <a:ext cx="7475538" cy="962025"/>
            <a:chOff x="394" y="1873"/>
            <a:chExt cx="4709" cy="606"/>
          </a:xfrm>
        </p:grpSpPr>
        <p:pic>
          <p:nvPicPr>
            <p:cNvPr id="1382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" y="1879"/>
              <a:ext cx="2028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24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" y="1873"/>
              <a:ext cx="2684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702767" y="4222750"/>
            <a:ext cx="1864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Microevolution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926604" y="4767263"/>
            <a:ext cx="795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Microevolution is evolution within a single population; (a population is a group of organisms that share the same gene pool). Often this kind of evolution is looked upon as change in gene frequency within a population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C0FFA-275B-445D-9373-6598C066AE01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  <p:bldP spid="138244" grpId="0"/>
      <p:bldP spid="138248" grpId="0"/>
      <p:bldP spid="1382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97699" y="324662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Evolution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79376" y="1254125"/>
            <a:ext cx="27366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For evolution to occur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833389" y="1871664"/>
            <a:ext cx="783431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Heredity</a:t>
            </a:r>
          </a:p>
          <a:p>
            <a:pPr algn="just"/>
            <a:r>
              <a:rPr lang="en-US" altLang="en-US" sz="2000" b="1">
                <a:solidFill>
                  <a:srgbClr val="CC0000"/>
                </a:solidFill>
                <a:latin typeface="Comic Sans MS" panose="030F0702030302020204" pitchFamily="66" charset="0"/>
              </a:rPr>
              <a:t>Information needs to be passed on from one generation to the next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 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812752" y="3346451"/>
            <a:ext cx="785018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Genetic Variation</a:t>
            </a:r>
          </a:p>
          <a:p>
            <a:pPr algn="just"/>
            <a:r>
              <a:rPr lang="en-US" altLang="en-US" sz="2000" b="1">
                <a:solidFill>
                  <a:srgbClr val="CC0000"/>
                </a:solidFill>
                <a:latin typeface="Comic Sans MS" panose="030F0702030302020204" pitchFamily="66" charset="0"/>
              </a:rPr>
              <a:t>There has to be differences in the characteristics of individuals in order for change to occur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 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811164" y="4854575"/>
            <a:ext cx="788511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Differential Reproduction</a:t>
            </a:r>
          </a:p>
          <a:p>
            <a:pPr algn="just"/>
            <a:r>
              <a:rPr lang="en-US" altLang="en-US" sz="2000" b="1">
                <a:solidFill>
                  <a:srgbClr val="CC0000"/>
                </a:solidFill>
                <a:latin typeface="Comic Sans MS" panose="030F0702030302020204" pitchFamily="66" charset="0"/>
              </a:rPr>
              <a:t>Some individuals need to (get to) reproduce more than others thereby increasing the frequency of their genes in the next generation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65F498-43AD-4AFD-88F4-A8D0F3226AA0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8" grpId="0"/>
      <p:bldP spid="1095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340768"/>
            <a:ext cx="9088123" cy="1983303"/>
          </a:xfrm>
        </p:spPr>
        <p:txBody>
          <a:bodyPr numCol="1"/>
          <a:lstStyle/>
          <a:p>
            <a:pPr marL="0" indent="0">
              <a:buNone/>
            </a:pPr>
            <a:r>
              <a:rPr lang="en-US" sz="2800" dirty="0" smtClean="0"/>
              <a:t>Let y = x</a:t>
            </a:r>
            <a:r>
              <a:rPr lang="en-US" sz="2800" baseline="30000" dirty="0" smtClean="0"/>
              <a:t>2-</a:t>
            </a:r>
            <a:r>
              <a:rPr lang="en-US" sz="2800" dirty="0" smtClean="0"/>
              <a:t>4x, at what value of x does y will be maximum. </a:t>
            </a:r>
            <a:endParaRPr lang="en-US" baseline="30000" dirty="0"/>
          </a:p>
          <a:p>
            <a:pPr marL="514350" indent="-514350">
              <a:buAutoNum type="alphaLcPeriod"/>
            </a:pPr>
            <a:r>
              <a:rPr lang="en-US" dirty="0" smtClean="0"/>
              <a:t>2   b. 4</a:t>
            </a:r>
            <a:r>
              <a:rPr lang="en-US" dirty="0"/>
              <a:t> </a:t>
            </a:r>
            <a:r>
              <a:rPr lang="en-US" dirty="0" smtClean="0"/>
              <a:t>   c. 6     d. 8</a:t>
            </a:r>
            <a:r>
              <a:rPr lang="en-US" baseline="30000" dirty="0" smtClean="0"/>
              <a:t> </a:t>
            </a:r>
            <a:endParaRPr lang="en-IN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B4C2F0-1907-4978-960B-402F10612785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 descr="Mathematical optimization - Wikip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19988" r="8967" b="8334"/>
          <a:stretch/>
        </p:blipFill>
        <p:spPr bwMode="auto">
          <a:xfrm>
            <a:off x="-116227" y="2996952"/>
            <a:ext cx="4875831" cy="312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72" t="29329" r="51107" b="17516"/>
          <a:stretch/>
        </p:blipFill>
        <p:spPr>
          <a:xfrm>
            <a:off x="4439816" y="3140968"/>
            <a:ext cx="4511050" cy="3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839416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Evolution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055440" y="1254125"/>
            <a:ext cx="12698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Heredity</a:t>
            </a:r>
            <a:r>
              <a:rPr lang="en-US" altLang="en-US" b="1" dirty="0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983432" y="1871664"/>
            <a:ext cx="7834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Heredity is the transfer of characteristics (or traits) from parent to offspring through genes</a:t>
            </a:r>
          </a:p>
        </p:txBody>
      </p:sp>
      <p:pic>
        <p:nvPicPr>
          <p:cNvPr id="110599" name="Picture 7" descr="hered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06" y="3009900"/>
            <a:ext cx="381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DA6C97-6E13-4DEE-947A-9DD79D9BF534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944638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Evolution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695400" y="1254125"/>
            <a:ext cx="2214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Genetic Variation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049413" y="1871663"/>
            <a:ext cx="7834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Is about variety in the population and hence presence of genetic variation improves chances of coming up with “something new”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014488" y="3403601"/>
            <a:ext cx="7834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The primary mechanisms of achieving genetic variation are: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065288" y="4702175"/>
            <a:ext cx="1666875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rgbClr val="CC0000"/>
                </a:solidFill>
                <a:latin typeface="Comic Sans MS" panose="030F0702030302020204" pitchFamily="66" charset="0"/>
              </a:rPr>
              <a:t>Mutations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3233813" y="4694238"/>
            <a:ext cx="1681163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Comic Sans MS" panose="030F0702030302020204" pitchFamily="66" charset="0"/>
              </a:rPr>
              <a:t>Gene Flow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5484888" y="4694238"/>
            <a:ext cx="3205163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Comic Sans MS" panose="030F0702030302020204" pitchFamily="66" charset="0"/>
              </a:rPr>
              <a:t>Sexual Reproduction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CB14D-871E-4EDB-BEF1-DED12142758E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2" grpId="0"/>
      <p:bldP spid="111623" grpId="0" animBg="1"/>
      <p:bldP spid="111624" grpId="0" animBg="1"/>
      <p:bldP spid="1116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872630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Evolution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623392" y="1254125"/>
            <a:ext cx="1260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Comic Sans MS" panose="030F0702030302020204" pitchFamily="66" charset="0"/>
              </a:rPr>
              <a:t>Mutation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977404" y="1871663"/>
            <a:ext cx="49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rgbClr val="9966FF"/>
                </a:solidFill>
                <a:latin typeface="Comic Sans MS" panose="030F0702030302020204" pitchFamily="66" charset="0"/>
              </a:rPr>
              <a:t>It is a random change in DNA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956767" y="3025776"/>
            <a:ext cx="7834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It can be beneficial, neutral or harmful to the organism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978992" y="4483100"/>
            <a:ext cx="7834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Not all mutations matter to evolution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8EB68-8DA8-4E9B-8E3D-BFF1596B9BEF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45" grpId="0"/>
      <p:bldP spid="1126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944637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Evolution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695400" y="1254125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Comic Sans MS" panose="030F0702030302020204" pitchFamily="66" charset="0"/>
              </a:rPr>
              <a:t>Gene Flow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49411" y="1871664"/>
            <a:ext cx="7151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Migration of genes from one population to another 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028774" y="3025775"/>
            <a:ext cx="7834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If the migrating genes did not exist previously in the incident population then such a migration adds to the gene pool</a:t>
            </a:r>
          </a:p>
        </p:txBody>
      </p:sp>
      <p:pic>
        <p:nvPicPr>
          <p:cNvPr id="113671" name="Picture 7" descr="gene-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25" y="4478338"/>
            <a:ext cx="40290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C5C49-6F23-45EF-A408-1AB4EE5CB6D2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10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016646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Evolution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767408" y="1254125"/>
            <a:ext cx="2544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Comic Sans MS" panose="030F0702030302020204" pitchFamily="66" charset="0"/>
              </a:rPr>
              <a:t>Sexual Reproduction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121421" y="1871664"/>
            <a:ext cx="74850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This type of producing young can introduce new gene combinations through genetic shuffling  </a:t>
            </a:r>
          </a:p>
        </p:txBody>
      </p:sp>
      <p:pic>
        <p:nvPicPr>
          <p:cNvPr id="114695" name="Picture 7" descr="gene-shuff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46" y="3051176"/>
            <a:ext cx="2835275" cy="34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7D1C33-8AE8-4BBB-B4BC-BA94ECFD6D2A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232669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Evolution 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983432" y="1254125"/>
            <a:ext cx="31261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Differential Reproduction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337444" y="1871663"/>
            <a:ext cx="7834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As the genes show up as traits (phenotype) the individuals get affected by what is around; some die young while others live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302519" y="3403601"/>
            <a:ext cx="7834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Those who live compete for mates; only the winners pass on their gene to the next generation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1278706" y="4657725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In some sense the fitter (with respect to the current environment) gets to leave more of his/her genes in the next population; often the term fitness is used to describe the relative ability of individuals to pass on their genes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D4D51-5534-4755-AB3D-87DCD3353857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7" grpId="0"/>
      <p:bldP spid="1157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983432" y="0"/>
            <a:ext cx="765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Evolution 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4153174" y="615950"/>
            <a:ext cx="1186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Overview</a:t>
            </a:r>
            <a:endParaRPr lang="en-US" altLang="en-US" b="1">
              <a:solidFill>
                <a:srgbClr val="9966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6757" name="Group 21"/>
          <p:cNvGrpSpPr>
            <a:grpSpLocks/>
          </p:cNvGrpSpPr>
          <p:nvPr/>
        </p:nvGrpSpPr>
        <p:grpSpPr bwMode="auto">
          <a:xfrm>
            <a:off x="3175274" y="1319214"/>
            <a:ext cx="3978275" cy="5211763"/>
            <a:chOff x="1760" y="831"/>
            <a:chExt cx="2506" cy="3283"/>
          </a:xfrm>
        </p:grpSpPr>
        <p:sp>
          <p:nvSpPr>
            <p:cNvPr id="116743" name="Text Box 7"/>
            <p:cNvSpPr txBox="1">
              <a:spLocks noChangeArrowheads="1"/>
            </p:cNvSpPr>
            <p:nvPr/>
          </p:nvSpPr>
          <p:spPr bwMode="auto">
            <a:xfrm>
              <a:off x="1760" y="3881"/>
              <a:ext cx="25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CC0000"/>
                  </a:solidFill>
                  <a:latin typeface="Comic Sans MS" panose="030F0702030302020204" pitchFamily="66" charset="0"/>
                </a:rPr>
                <a:t>Differential Reproduction</a:t>
              </a:r>
            </a:p>
          </p:txBody>
        </p:sp>
        <p:pic>
          <p:nvPicPr>
            <p:cNvPr id="116750" name="Picture 14" descr="pilla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8" y="1669"/>
              <a:ext cx="2160" cy="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753" name="Picture 17" descr="last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" y="831"/>
              <a:ext cx="1448" cy="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756" name="Group 20"/>
          <p:cNvGrpSpPr>
            <a:grpSpLocks/>
          </p:cNvGrpSpPr>
          <p:nvPr/>
        </p:nvGrpSpPr>
        <p:grpSpPr bwMode="auto">
          <a:xfrm>
            <a:off x="78061" y="1290866"/>
            <a:ext cx="3429001" cy="5229225"/>
            <a:chOff x="-165" y="340"/>
            <a:chExt cx="2160" cy="3294"/>
          </a:xfrm>
        </p:grpSpPr>
        <p:sp>
          <p:nvSpPr>
            <p:cNvPr id="116740" name="Text Box 4"/>
            <p:cNvSpPr txBox="1">
              <a:spLocks noChangeArrowheads="1"/>
            </p:cNvSpPr>
            <p:nvPr/>
          </p:nvSpPr>
          <p:spPr bwMode="auto">
            <a:xfrm>
              <a:off x="477" y="3401"/>
              <a:ext cx="9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CC0000"/>
                  </a:solidFill>
                  <a:latin typeface="Comic Sans MS" panose="030F0702030302020204" pitchFamily="66" charset="0"/>
                </a:rPr>
                <a:t>Variation</a:t>
              </a:r>
            </a:p>
          </p:txBody>
        </p:sp>
        <p:pic>
          <p:nvPicPr>
            <p:cNvPr id="116749" name="Picture 13" descr="pilla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5" y="1135"/>
              <a:ext cx="2160" cy="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754" name="Picture 18" descr="last-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" y="340"/>
              <a:ext cx="897" cy="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758" name="Group 22"/>
          <p:cNvGrpSpPr>
            <a:grpSpLocks/>
          </p:cNvGrpSpPr>
          <p:nvPr/>
        </p:nvGrpSpPr>
        <p:grpSpPr bwMode="auto">
          <a:xfrm>
            <a:off x="6128024" y="1277837"/>
            <a:ext cx="3429000" cy="5226050"/>
            <a:chOff x="3600" y="323"/>
            <a:chExt cx="2160" cy="3292"/>
          </a:xfrm>
        </p:grpSpPr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4272" y="3382"/>
              <a:ext cx="9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>
                  <a:solidFill>
                    <a:srgbClr val="CC0000"/>
                  </a:solidFill>
                  <a:latin typeface="Comic Sans MS" panose="030F0702030302020204" pitchFamily="66" charset="0"/>
                </a:rPr>
                <a:t>Heredity</a:t>
              </a:r>
            </a:p>
          </p:txBody>
        </p:sp>
        <p:pic>
          <p:nvPicPr>
            <p:cNvPr id="116751" name="Picture 15" descr="pilla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144"/>
              <a:ext cx="2160" cy="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755" name="Picture 19" descr="last-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" y="323"/>
              <a:ext cx="943" cy="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B45FB-0A3C-4A47-A079-49AD1762A094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722313" y="391836"/>
            <a:ext cx="7988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From Organisms to Abstract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Beings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511425" y="3092450"/>
            <a:ext cx="1379538" cy="36933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110010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494214" y="4013200"/>
            <a:ext cx="1379537" cy="36933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111001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5981700" y="4891088"/>
            <a:ext cx="1379538" cy="369332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000000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932739" y="3519488"/>
            <a:ext cx="1379537" cy="369332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010010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435475" y="2371725"/>
            <a:ext cx="1379538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101010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5951539" y="3046413"/>
            <a:ext cx="1379537" cy="36933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000010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7331075" y="2046288"/>
            <a:ext cx="137953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110011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2001839" y="1152525"/>
            <a:ext cx="4908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The fight to survive (selection operation)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9D3FB3-1BB7-400F-BF80-2E90C1313752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7.77778E-6 -3.17919E-6 L -0.14757 0.06752 " pathEditMode="relative" ptsTypes="AA">
                                      <p:cBhvr>
                                        <p:cTn id="6" dur="20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autoRev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7865 -0.01017 L 0.28802 -0.05249 " pathEditMode="relative" ptsTypes="AA">
                                      <p:cBhvr>
                                        <p:cTn id="10" dur="2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88889E-6 -5.78035E-8 L 3.88889E-6 -0.197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 L 0.25 -0.33295  E" pathEditMode="relative" ptsTypes="">
                                      <p:cBhvr>
                                        <p:cTn id="14" dur="2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" dur="2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88889E-6 -8.49711E-6 C -0.00295 0.01179 -0.00573 0.02381 -0.02535 0.03583 C -0.04497 0.04786 -0.10208 0.08138 -0.11736 0.0719 C -0.13264 0.06242 -0.09931 -0.01018 -0.11736 -0.02105 C -0.13542 -0.03191 -0.20556 0.01109 -0.22535 0.00624 C -0.24514 0.00138 -0.2408 -0.02475 -0.23646 -0.05064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nimBg="1"/>
      <p:bldP spid="104455" grpId="0" animBg="1"/>
      <p:bldP spid="104456" grpId="0" animBg="1"/>
      <p:bldP spid="104457" grpId="0" animBg="1"/>
      <p:bldP spid="104458" grpId="0" animBg="1"/>
      <p:bldP spid="104459" grpId="0" animBg="1"/>
      <p:bldP spid="1044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51384" y="271464"/>
            <a:ext cx="8177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From Organisms to Abstract Beings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783158" y="2047875"/>
            <a:ext cx="1379538" cy="36933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110010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78397" y="3663950"/>
            <a:ext cx="1379537" cy="36933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111001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76808" y="4506913"/>
            <a:ext cx="1379538" cy="369332"/>
          </a:xfrm>
          <a:prstGeom prst="rect">
            <a:avLst/>
          </a:prstGeom>
          <a:solidFill>
            <a:srgbClr val="CC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010010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76808" y="2865438"/>
            <a:ext cx="1379538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101010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13322" y="5313363"/>
            <a:ext cx="137953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110011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722833" y="1181100"/>
            <a:ext cx="3161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The Survivors and Mating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 flipV="1">
            <a:off x="2175397" y="3163889"/>
            <a:ext cx="1887537" cy="725487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2161108" y="3076575"/>
            <a:ext cx="1887538" cy="6238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V="1">
            <a:off x="2161108" y="3744914"/>
            <a:ext cx="1828800" cy="174625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2154758" y="4724400"/>
            <a:ext cx="1771650" cy="14288"/>
          </a:xfrm>
          <a:prstGeom prst="line">
            <a:avLst/>
          </a:prstGeom>
          <a:noFill/>
          <a:ln w="50800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>
            <a:off x="2146822" y="2263775"/>
            <a:ext cx="1944687" cy="8128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2154759" y="2314575"/>
            <a:ext cx="1812925" cy="238125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2153172" y="3141663"/>
            <a:ext cx="1785937" cy="100171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9" name="Line 19"/>
          <p:cNvSpPr>
            <a:spLocks noChangeShapeType="1"/>
          </p:cNvSpPr>
          <p:nvPr/>
        </p:nvSpPr>
        <p:spPr bwMode="auto">
          <a:xfrm>
            <a:off x="2154758" y="3954463"/>
            <a:ext cx="1684338" cy="20320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80" name="Line 20"/>
          <p:cNvSpPr>
            <a:spLocks noChangeShapeType="1"/>
          </p:cNvSpPr>
          <p:nvPr/>
        </p:nvSpPr>
        <p:spPr bwMode="auto">
          <a:xfrm>
            <a:off x="4121671" y="310673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>
            <a:off x="4056583" y="3738563"/>
            <a:ext cx="214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3962921" y="4165600"/>
            <a:ext cx="2233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83" name="Line 23"/>
          <p:cNvSpPr>
            <a:spLocks noChangeShapeType="1"/>
          </p:cNvSpPr>
          <p:nvPr/>
        </p:nvSpPr>
        <p:spPr bwMode="auto">
          <a:xfrm>
            <a:off x="3969272" y="47244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6734697" y="1246188"/>
            <a:ext cx="1467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Offsprings</a:t>
            </a:r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grpSp>
        <p:nvGrpSpPr>
          <p:cNvPr id="117802" name="Group 42"/>
          <p:cNvGrpSpPr>
            <a:grpSpLocks/>
          </p:cNvGrpSpPr>
          <p:nvPr/>
        </p:nvGrpSpPr>
        <p:grpSpPr bwMode="auto">
          <a:xfrm>
            <a:off x="6698184" y="1881190"/>
            <a:ext cx="1419225" cy="374650"/>
            <a:chOff x="4284" y="1185"/>
            <a:chExt cx="894" cy="236"/>
          </a:xfrm>
        </p:grpSpPr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4284" y="1185"/>
              <a:ext cx="513" cy="23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111</a:t>
              </a:r>
            </a:p>
          </p:txBody>
        </p:sp>
        <p:sp>
          <p:nvSpPr>
            <p:cNvPr id="117787" name="Text Box 27"/>
            <p:cNvSpPr txBox="1">
              <a:spLocks noChangeArrowheads="1"/>
            </p:cNvSpPr>
            <p:nvPr/>
          </p:nvSpPr>
          <p:spPr bwMode="auto">
            <a:xfrm>
              <a:off x="4674" y="1188"/>
              <a:ext cx="504" cy="23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010</a:t>
              </a:r>
            </a:p>
          </p:txBody>
        </p:sp>
      </p:grpSp>
      <p:grpSp>
        <p:nvGrpSpPr>
          <p:cNvPr id="117792" name="Group 32"/>
          <p:cNvGrpSpPr>
            <a:grpSpLocks/>
          </p:cNvGrpSpPr>
          <p:nvPr/>
        </p:nvGrpSpPr>
        <p:grpSpPr bwMode="auto">
          <a:xfrm>
            <a:off x="6706121" y="2814643"/>
            <a:ext cx="1490662" cy="379413"/>
            <a:chOff x="4171" y="2137"/>
            <a:chExt cx="939" cy="239"/>
          </a:xfrm>
        </p:grpSpPr>
        <p:sp>
          <p:nvSpPr>
            <p:cNvPr id="117788" name="Text Box 28"/>
            <p:cNvSpPr txBox="1">
              <a:spLocks noChangeArrowheads="1"/>
            </p:cNvSpPr>
            <p:nvPr/>
          </p:nvSpPr>
          <p:spPr bwMode="auto">
            <a:xfrm>
              <a:off x="4171" y="2141"/>
              <a:ext cx="513" cy="23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110</a:t>
              </a:r>
            </a:p>
          </p:txBody>
        </p:sp>
        <p:sp>
          <p:nvSpPr>
            <p:cNvPr id="117789" name="Text Box 29"/>
            <p:cNvSpPr txBox="1">
              <a:spLocks noChangeArrowheads="1"/>
            </p:cNvSpPr>
            <p:nvPr/>
          </p:nvSpPr>
          <p:spPr bwMode="auto">
            <a:xfrm>
              <a:off x="4588" y="2143"/>
              <a:ext cx="376" cy="23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00</a:t>
              </a:r>
            </a:p>
          </p:txBody>
        </p:sp>
        <p:sp>
          <p:nvSpPr>
            <p:cNvPr id="117790" name="Text Box 30"/>
            <p:cNvSpPr txBox="1">
              <a:spLocks noChangeArrowheads="1"/>
            </p:cNvSpPr>
            <p:nvPr/>
          </p:nvSpPr>
          <p:spPr bwMode="auto">
            <a:xfrm>
              <a:off x="4880" y="2137"/>
              <a:ext cx="230" cy="23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</p:grpSp>
      <p:grpSp>
        <p:nvGrpSpPr>
          <p:cNvPr id="117799" name="Group 39"/>
          <p:cNvGrpSpPr>
            <a:grpSpLocks/>
          </p:cNvGrpSpPr>
          <p:nvPr/>
        </p:nvGrpSpPr>
        <p:grpSpPr bwMode="auto">
          <a:xfrm>
            <a:off x="6721997" y="3732217"/>
            <a:ext cx="1419225" cy="374650"/>
            <a:chOff x="4335" y="2598"/>
            <a:chExt cx="894" cy="236"/>
          </a:xfrm>
        </p:grpSpPr>
        <p:sp>
          <p:nvSpPr>
            <p:cNvPr id="117794" name="Text Box 34"/>
            <p:cNvSpPr txBox="1">
              <a:spLocks noChangeArrowheads="1"/>
            </p:cNvSpPr>
            <p:nvPr/>
          </p:nvSpPr>
          <p:spPr bwMode="auto">
            <a:xfrm>
              <a:off x="4335" y="2598"/>
              <a:ext cx="513" cy="23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111</a:t>
              </a:r>
            </a:p>
          </p:txBody>
        </p:sp>
        <p:sp>
          <p:nvSpPr>
            <p:cNvPr id="117795" name="Text Box 35"/>
            <p:cNvSpPr txBox="1">
              <a:spLocks noChangeArrowheads="1"/>
            </p:cNvSpPr>
            <p:nvPr/>
          </p:nvSpPr>
          <p:spPr bwMode="auto">
            <a:xfrm>
              <a:off x="4725" y="2601"/>
              <a:ext cx="504" cy="23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010</a:t>
              </a:r>
            </a:p>
          </p:txBody>
        </p:sp>
        <p:sp>
          <p:nvSpPr>
            <p:cNvPr id="117797" name="Text Box 37"/>
            <p:cNvSpPr txBox="1">
              <a:spLocks noChangeArrowheads="1"/>
            </p:cNvSpPr>
            <p:nvPr/>
          </p:nvSpPr>
          <p:spPr bwMode="auto">
            <a:xfrm>
              <a:off x="4480" y="2598"/>
              <a:ext cx="18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</p:grpSp>
      <p:sp>
        <p:nvSpPr>
          <p:cNvPr id="117801" name="AutoShape 41"/>
          <p:cNvSpPr>
            <a:spLocks/>
          </p:cNvSpPr>
          <p:nvPr/>
        </p:nvSpPr>
        <p:spPr bwMode="auto">
          <a:xfrm>
            <a:off x="6196533" y="1887538"/>
            <a:ext cx="146050" cy="2436812"/>
          </a:xfrm>
          <a:prstGeom prst="leftBrace">
            <a:avLst>
              <a:gd name="adj1" fmla="val 13904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7FC0CB-A98A-4875-95FC-25183111421C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055440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Algorithms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066552" y="1254125"/>
            <a:ext cx="1944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Basic Questions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160215" y="1871663"/>
            <a:ext cx="5541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How does one decide who survives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168152" y="2719389"/>
            <a:ext cx="76755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How does one decide how successfully each survivor produces offsprings 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1145927" y="3960813"/>
            <a:ext cx="76755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How are the offsprings related to the parents 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145927" y="4775200"/>
            <a:ext cx="7675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How does one ensure that genetic variation is maintained even though with every generation individuals are supposed to become fitter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5D4229-E92C-4EE8-BB2A-AB2216DAECEC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77" grpId="0"/>
      <p:bldP spid="105478" grpId="0"/>
      <p:bldP spid="1054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 smtClean="0"/>
              <a:t>“</a:t>
            </a:r>
            <a:r>
              <a:rPr lang="en-IN" sz="2800" dirty="0"/>
              <a:t>Pure optimization” </a:t>
            </a:r>
            <a:r>
              <a:rPr lang="en-IN" sz="2800" dirty="0" smtClean="0"/>
              <a:t>problems</a:t>
            </a:r>
          </a:p>
          <a:p>
            <a:pPr lvl="1"/>
            <a:r>
              <a:rPr lang="en-US" sz="2800" dirty="0" smtClean="0"/>
              <a:t>All </a:t>
            </a:r>
            <a:r>
              <a:rPr lang="en-US" sz="2800" dirty="0"/>
              <a:t>states have an objective </a:t>
            </a:r>
            <a:r>
              <a:rPr lang="en-US" sz="2800" dirty="0" smtClean="0"/>
              <a:t>function</a:t>
            </a:r>
          </a:p>
          <a:p>
            <a:pPr lvl="1"/>
            <a:r>
              <a:rPr lang="en-US" sz="2800" dirty="0" smtClean="0"/>
              <a:t>Goal </a:t>
            </a:r>
            <a:r>
              <a:rPr lang="en-US" sz="2800" dirty="0"/>
              <a:t>is to find </a:t>
            </a:r>
            <a:r>
              <a:rPr lang="en-US" sz="2800" dirty="0" smtClean="0"/>
              <a:t>the state </a:t>
            </a:r>
            <a:r>
              <a:rPr lang="en-US" sz="2800" dirty="0"/>
              <a:t>with max (or min) objective </a:t>
            </a:r>
            <a:r>
              <a:rPr lang="en-US" sz="2800" dirty="0" smtClean="0"/>
              <a:t>value</a:t>
            </a:r>
          </a:p>
          <a:p>
            <a:pPr lvl="1"/>
            <a:r>
              <a:rPr lang="en-US" sz="2800" dirty="0" smtClean="0"/>
              <a:t>Does </a:t>
            </a:r>
            <a:r>
              <a:rPr lang="en-US" sz="2800" dirty="0"/>
              <a:t>not quite fit into </a:t>
            </a:r>
            <a:r>
              <a:rPr lang="en-US" sz="2800" dirty="0" smtClean="0"/>
              <a:t>path-cost / goal-state formulation</a:t>
            </a:r>
          </a:p>
          <a:p>
            <a:pPr lvl="1"/>
            <a:r>
              <a:rPr lang="en-US" sz="2800" dirty="0" smtClean="0"/>
              <a:t>Local </a:t>
            </a:r>
            <a:r>
              <a:rPr lang="en-US" sz="2800" dirty="0"/>
              <a:t>search can do quite well on these problems.</a:t>
            </a:r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94F32C-DF72-43E6-A234-2A57B866A6F4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365201" y="44624"/>
            <a:ext cx="765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Algorithms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6526" name="Group 30"/>
          <p:cNvGrpSpPr>
            <a:grpSpLocks/>
          </p:cNvGrpSpPr>
          <p:nvPr/>
        </p:nvGrpSpPr>
        <p:grpSpPr bwMode="auto">
          <a:xfrm>
            <a:off x="3636914" y="692696"/>
            <a:ext cx="2886075" cy="1247775"/>
            <a:chOff x="1989" y="640"/>
            <a:chExt cx="1818" cy="786"/>
          </a:xfrm>
        </p:grpSpPr>
        <p:sp>
          <p:nvSpPr>
            <p:cNvPr id="106500" name="Oval 4"/>
            <p:cNvSpPr>
              <a:spLocks noChangeArrowheads="1"/>
            </p:cNvSpPr>
            <p:nvPr/>
          </p:nvSpPr>
          <p:spPr bwMode="auto">
            <a:xfrm>
              <a:off x="2019" y="640"/>
              <a:ext cx="1719" cy="78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1989" y="736"/>
              <a:ext cx="181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Population of </a:t>
              </a:r>
            </a:p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individuals or alternative </a:t>
              </a:r>
            </a:p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(feasible) solutions</a:t>
              </a:r>
            </a:p>
          </p:txBody>
        </p:sp>
      </p:grpSp>
      <p:grpSp>
        <p:nvGrpSpPr>
          <p:cNvPr id="106527" name="Group 31"/>
          <p:cNvGrpSpPr>
            <a:grpSpLocks/>
          </p:cNvGrpSpPr>
          <p:nvPr/>
        </p:nvGrpSpPr>
        <p:grpSpPr bwMode="auto">
          <a:xfrm>
            <a:off x="682576" y="1675359"/>
            <a:ext cx="2728913" cy="1247775"/>
            <a:chOff x="128" y="1259"/>
            <a:chExt cx="1719" cy="786"/>
          </a:xfrm>
        </p:grpSpPr>
        <p:sp>
          <p:nvSpPr>
            <p:cNvPr id="106505" name="Oval 9"/>
            <p:cNvSpPr>
              <a:spLocks noChangeArrowheads="1"/>
            </p:cNvSpPr>
            <p:nvPr/>
          </p:nvSpPr>
          <p:spPr bwMode="auto">
            <a:xfrm>
              <a:off x="128" y="1259"/>
              <a:ext cx="1719" cy="78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6" name="Text Box 10"/>
            <p:cNvSpPr txBox="1">
              <a:spLocks noChangeArrowheads="1"/>
            </p:cNvSpPr>
            <p:nvPr/>
          </p:nvSpPr>
          <p:spPr bwMode="auto">
            <a:xfrm>
              <a:off x="398" y="1381"/>
              <a:ext cx="121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Next generation</a:t>
              </a:r>
            </a:p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of</a:t>
              </a:r>
            </a:p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individuals</a:t>
              </a:r>
            </a:p>
          </p:txBody>
        </p:sp>
      </p:grpSp>
      <p:grpSp>
        <p:nvGrpSpPr>
          <p:cNvPr id="106521" name="Group 25"/>
          <p:cNvGrpSpPr>
            <a:grpSpLocks/>
          </p:cNvGrpSpPr>
          <p:nvPr/>
        </p:nvGrpSpPr>
        <p:grpSpPr bwMode="auto">
          <a:xfrm>
            <a:off x="5405388" y="5083721"/>
            <a:ext cx="2728912" cy="1247775"/>
            <a:chOff x="2372" y="3260"/>
            <a:chExt cx="1719" cy="786"/>
          </a:xfrm>
        </p:grpSpPr>
        <p:sp>
          <p:nvSpPr>
            <p:cNvPr id="106508" name="Oval 12"/>
            <p:cNvSpPr>
              <a:spLocks noChangeArrowheads="1"/>
            </p:cNvSpPr>
            <p:nvPr/>
          </p:nvSpPr>
          <p:spPr bwMode="auto">
            <a:xfrm>
              <a:off x="2372" y="3260"/>
              <a:ext cx="1719" cy="78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9" name="Text Box 13"/>
            <p:cNvSpPr txBox="1">
              <a:spLocks noChangeArrowheads="1"/>
            </p:cNvSpPr>
            <p:nvPr/>
          </p:nvSpPr>
          <p:spPr bwMode="auto">
            <a:xfrm>
              <a:off x="2710" y="3355"/>
              <a:ext cx="1079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Mating pool of</a:t>
              </a:r>
            </a:p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“fitter”</a:t>
              </a:r>
            </a:p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individuals</a:t>
              </a:r>
            </a:p>
          </p:txBody>
        </p:sp>
      </p:grpSp>
      <p:grpSp>
        <p:nvGrpSpPr>
          <p:cNvPr id="106520" name="Group 24"/>
          <p:cNvGrpSpPr>
            <a:grpSpLocks/>
          </p:cNvGrpSpPr>
          <p:nvPr/>
        </p:nvGrpSpPr>
        <p:grpSpPr bwMode="auto">
          <a:xfrm>
            <a:off x="6696026" y="1672184"/>
            <a:ext cx="2728913" cy="1247775"/>
            <a:chOff x="3806" y="1367"/>
            <a:chExt cx="1719" cy="786"/>
          </a:xfrm>
        </p:grpSpPr>
        <p:sp>
          <p:nvSpPr>
            <p:cNvPr id="106511" name="Oval 15"/>
            <p:cNvSpPr>
              <a:spLocks noChangeArrowheads="1"/>
            </p:cNvSpPr>
            <p:nvPr/>
          </p:nvSpPr>
          <p:spPr bwMode="auto">
            <a:xfrm>
              <a:off x="3806" y="1367"/>
              <a:ext cx="1719" cy="786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2" name="Text Box 16"/>
            <p:cNvSpPr txBox="1">
              <a:spLocks noChangeArrowheads="1"/>
            </p:cNvSpPr>
            <p:nvPr/>
          </p:nvSpPr>
          <p:spPr bwMode="auto">
            <a:xfrm>
              <a:off x="3974" y="1563"/>
              <a:ext cx="142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Evaluate individuals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on their fitness </a:t>
              </a:r>
            </a:p>
          </p:txBody>
        </p:sp>
      </p:grpSp>
      <p:grpSp>
        <p:nvGrpSpPr>
          <p:cNvPr id="106519" name="Group 23"/>
          <p:cNvGrpSpPr>
            <a:grpSpLocks/>
          </p:cNvGrpSpPr>
          <p:nvPr/>
        </p:nvGrpSpPr>
        <p:grpSpPr bwMode="auto">
          <a:xfrm>
            <a:off x="6716663" y="3683546"/>
            <a:ext cx="2728912" cy="1247775"/>
            <a:chOff x="3810" y="2579"/>
            <a:chExt cx="1719" cy="786"/>
          </a:xfrm>
        </p:grpSpPr>
        <p:sp>
          <p:nvSpPr>
            <p:cNvPr id="106513" name="Oval 17"/>
            <p:cNvSpPr>
              <a:spLocks noChangeArrowheads="1"/>
            </p:cNvSpPr>
            <p:nvPr/>
          </p:nvSpPr>
          <p:spPr bwMode="auto">
            <a:xfrm>
              <a:off x="3810" y="2579"/>
              <a:ext cx="1719" cy="786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4" name="Text Box 18"/>
            <p:cNvSpPr txBox="1">
              <a:spLocks noChangeArrowheads="1"/>
            </p:cNvSpPr>
            <p:nvPr/>
          </p:nvSpPr>
          <p:spPr bwMode="auto">
            <a:xfrm>
              <a:off x="3847" y="2636"/>
              <a:ext cx="1659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Select individuals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 based on fitness 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for subsequent mating </a:t>
              </a:r>
            </a:p>
          </p:txBody>
        </p:sp>
      </p:grpSp>
      <p:grpSp>
        <p:nvGrpSpPr>
          <p:cNvPr id="106522" name="Group 26"/>
          <p:cNvGrpSpPr>
            <a:grpSpLocks/>
          </p:cNvGrpSpPr>
          <p:nvPr/>
        </p:nvGrpSpPr>
        <p:grpSpPr bwMode="auto">
          <a:xfrm>
            <a:off x="1955751" y="5090071"/>
            <a:ext cx="2728913" cy="1247775"/>
            <a:chOff x="510" y="2743"/>
            <a:chExt cx="1719" cy="786"/>
          </a:xfrm>
        </p:grpSpPr>
        <p:sp>
          <p:nvSpPr>
            <p:cNvPr id="106515" name="Oval 19"/>
            <p:cNvSpPr>
              <a:spLocks noChangeArrowheads="1"/>
            </p:cNvSpPr>
            <p:nvPr/>
          </p:nvSpPr>
          <p:spPr bwMode="auto">
            <a:xfrm>
              <a:off x="510" y="2743"/>
              <a:ext cx="1719" cy="786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6" name="Text Box 20"/>
            <p:cNvSpPr txBox="1">
              <a:spLocks noChangeArrowheads="1"/>
            </p:cNvSpPr>
            <p:nvPr/>
          </p:nvSpPr>
          <p:spPr bwMode="auto">
            <a:xfrm>
              <a:off x="656" y="2769"/>
              <a:ext cx="147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Select individuals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&amp; exchange charac- 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teristics to create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new individuals  </a:t>
              </a:r>
            </a:p>
          </p:txBody>
        </p:sp>
      </p:grpSp>
      <p:grpSp>
        <p:nvGrpSpPr>
          <p:cNvPr id="106523" name="Group 27"/>
          <p:cNvGrpSpPr>
            <a:grpSpLocks/>
          </p:cNvGrpSpPr>
          <p:nvPr/>
        </p:nvGrpSpPr>
        <p:grpSpPr bwMode="auto">
          <a:xfrm>
            <a:off x="663526" y="3681959"/>
            <a:ext cx="2728913" cy="1247775"/>
            <a:chOff x="217" y="1801"/>
            <a:chExt cx="1719" cy="786"/>
          </a:xfrm>
        </p:grpSpPr>
        <p:sp>
          <p:nvSpPr>
            <p:cNvPr id="106518" name="Oval 22"/>
            <p:cNvSpPr>
              <a:spLocks noChangeArrowheads="1"/>
            </p:cNvSpPr>
            <p:nvPr/>
          </p:nvSpPr>
          <p:spPr bwMode="auto">
            <a:xfrm>
              <a:off x="217" y="1801"/>
              <a:ext cx="1719" cy="786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7" name="Text Box 21"/>
            <p:cNvSpPr txBox="1">
              <a:spLocks noChangeArrowheads="1"/>
            </p:cNvSpPr>
            <p:nvPr/>
          </p:nvSpPr>
          <p:spPr bwMode="auto">
            <a:xfrm>
              <a:off x="332" y="1981"/>
              <a:ext cx="14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Arbitrarily change 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  <a:latin typeface="Comic Sans MS" panose="030F0702030302020204" pitchFamily="66" charset="0"/>
                </a:rPr>
                <a:t>some characteristic </a:t>
              </a:r>
            </a:p>
          </p:txBody>
        </p:sp>
      </p:grpSp>
      <p:sp>
        <p:nvSpPr>
          <p:cNvPr id="106529" name="AutoShape 33"/>
          <p:cNvSpPr>
            <a:spLocks noChangeArrowheads="1"/>
          </p:cNvSpPr>
          <p:nvPr/>
        </p:nvSpPr>
        <p:spPr bwMode="auto">
          <a:xfrm rot="1249026">
            <a:off x="6440439" y="1492795"/>
            <a:ext cx="655637" cy="274638"/>
          </a:xfrm>
          <a:prstGeom prst="rightArrow">
            <a:avLst>
              <a:gd name="adj1" fmla="val 50000"/>
              <a:gd name="adj2" fmla="val 59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30" name="AutoShape 34"/>
          <p:cNvSpPr>
            <a:spLocks noChangeArrowheads="1"/>
          </p:cNvSpPr>
          <p:nvPr/>
        </p:nvSpPr>
        <p:spPr bwMode="auto">
          <a:xfrm rot="5400000">
            <a:off x="8216850" y="3153320"/>
            <a:ext cx="655638" cy="274638"/>
          </a:xfrm>
          <a:prstGeom prst="rightArrow">
            <a:avLst>
              <a:gd name="adj1" fmla="val 50000"/>
              <a:gd name="adj2" fmla="val 59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31" name="AutoShape 35"/>
          <p:cNvSpPr>
            <a:spLocks noChangeArrowheads="1"/>
          </p:cNvSpPr>
          <p:nvPr/>
        </p:nvSpPr>
        <p:spPr bwMode="auto">
          <a:xfrm rot="7358354">
            <a:off x="8015239" y="5126584"/>
            <a:ext cx="655637" cy="274637"/>
          </a:xfrm>
          <a:prstGeom prst="rightArrow">
            <a:avLst>
              <a:gd name="adj1" fmla="val 50000"/>
              <a:gd name="adj2" fmla="val 59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32" name="AutoShape 36"/>
          <p:cNvSpPr>
            <a:spLocks noChangeArrowheads="1"/>
          </p:cNvSpPr>
          <p:nvPr/>
        </p:nvSpPr>
        <p:spPr bwMode="auto">
          <a:xfrm rot="10800000">
            <a:off x="4733875" y="5577434"/>
            <a:ext cx="554038" cy="274637"/>
          </a:xfrm>
          <a:prstGeom prst="rightArrow">
            <a:avLst>
              <a:gd name="adj1" fmla="val 50000"/>
              <a:gd name="adj2" fmla="val 504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34" name="AutoShape 38"/>
          <p:cNvSpPr>
            <a:spLocks noChangeArrowheads="1"/>
          </p:cNvSpPr>
          <p:nvPr/>
        </p:nvSpPr>
        <p:spPr bwMode="auto">
          <a:xfrm rot="3441646" flipH="1">
            <a:off x="1433463" y="5105946"/>
            <a:ext cx="655638" cy="274637"/>
          </a:xfrm>
          <a:prstGeom prst="rightArrow">
            <a:avLst>
              <a:gd name="adj1" fmla="val 50000"/>
              <a:gd name="adj2" fmla="val 59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35" name="AutoShape 39"/>
          <p:cNvSpPr>
            <a:spLocks noChangeArrowheads="1"/>
          </p:cNvSpPr>
          <p:nvPr/>
        </p:nvSpPr>
        <p:spPr bwMode="auto">
          <a:xfrm rot="16200000" flipV="1">
            <a:off x="1055638" y="3146971"/>
            <a:ext cx="655638" cy="274637"/>
          </a:xfrm>
          <a:prstGeom prst="rightArrow">
            <a:avLst>
              <a:gd name="adj1" fmla="val 50000"/>
              <a:gd name="adj2" fmla="val 59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6538" name="Group 42"/>
          <p:cNvGrpSpPr>
            <a:grpSpLocks/>
          </p:cNvGrpSpPr>
          <p:nvPr/>
        </p:nvGrpSpPr>
        <p:grpSpPr bwMode="auto">
          <a:xfrm>
            <a:off x="2874914" y="1418183"/>
            <a:ext cx="790575" cy="355600"/>
            <a:chOff x="1509" y="1097"/>
            <a:chExt cx="498" cy="224"/>
          </a:xfrm>
        </p:grpSpPr>
        <p:sp>
          <p:nvSpPr>
            <p:cNvPr id="106536" name="Line 40"/>
            <p:cNvSpPr>
              <a:spLocks noChangeShapeType="1"/>
            </p:cNvSpPr>
            <p:nvPr/>
          </p:nvSpPr>
          <p:spPr bwMode="auto">
            <a:xfrm flipV="1">
              <a:off x="1509" y="1097"/>
              <a:ext cx="457" cy="156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537" name="Line 41"/>
            <p:cNvSpPr>
              <a:spLocks noChangeShapeType="1"/>
            </p:cNvSpPr>
            <p:nvPr/>
          </p:nvSpPr>
          <p:spPr bwMode="auto">
            <a:xfrm flipV="1">
              <a:off x="1550" y="1165"/>
              <a:ext cx="457" cy="156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6539" name="Oval 43"/>
          <p:cNvSpPr>
            <a:spLocks noChangeArrowheads="1"/>
          </p:cNvSpPr>
          <p:nvPr/>
        </p:nvSpPr>
        <p:spPr bwMode="auto">
          <a:xfrm>
            <a:off x="479376" y="3208883"/>
            <a:ext cx="4689475" cy="3325812"/>
          </a:xfrm>
          <a:prstGeom prst="ellipse">
            <a:avLst/>
          </a:prstGeom>
          <a:solidFill>
            <a:srgbClr val="FFFF99">
              <a:alpha val="39999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43" name="Freeform 47"/>
          <p:cNvSpPr>
            <a:spLocks/>
          </p:cNvSpPr>
          <p:nvPr/>
        </p:nvSpPr>
        <p:spPr bwMode="auto">
          <a:xfrm>
            <a:off x="1814464" y="4926558"/>
            <a:ext cx="7235825" cy="1566862"/>
          </a:xfrm>
          <a:custGeom>
            <a:avLst/>
            <a:gdLst>
              <a:gd name="T0" fmla="*/ 4846 w 4887"/>
              <a:gd name="T1" fmla="*/ 222 h 987"/>
              <a:gd name="T2" fmla="*/ 4626 w 4887"/>
              <a:gd name="T3" fmla="*/ 176 h 987"/>
              <a:gd name="T4" fmla="*/ 4380 w 4887"/>
              <a:gd name="T5" fmla="*/ 167 h 987"/>
              <a:gd name="T6" fmla="*/ 3986 w 4887"/>
              <a:gd name="T7" fmla="*/ 149 h 987"/>
              <a:gd name="T8" fmla="*/ 3575 w 4887"/>
              <a:gd name="T9" fmla="*/ 85 h 987"/>
              <a:gd name="T10" fmla="*/ 3026 w 4887"/>
              <a:gd name="T11" fmla="*/ 12 h 987"/>
              <a:gd name="T12" fmla="*/ 2423 w 4887"/>
              <a:gd name="T13" fmla="*/ 12 h 987"/>
              <a:gd name="T14" fmla="*/ 2158 w 4887"/>
              <a:gd name="T15" fmla="*/ 30 h 987"/>
              <a:gd name="T16" fmla="*/ 1628 w 4887"/>
              <a:gd name="T17" fmla="*/ 39 h 987"/>
              <a:gd name="T18" fmla="*/ 969 w 4887"/>
              <a:gd name="T19" fmla="*/ 39 h 987"/>
              <a:gd name="T20" fmla="*/ 439 w 4887"/>
              <a:gd name="T21" fmla="*/ 112 h 987"/>
              <a:gd name="T22" fmla="*/ 128 w 4887"/>
              <a:gd name="T23" fmla="*/ 231 h 987"/>
              <a:gd name="T24" fmla="*/ 18 w 4887"/>
              <a:gd name="T25" fmla="*/ 387 h 987"/>
              <a:gd name="T26" fmla="*/ 18 w 4887"/>
              <a:gd name="T27" fmla="*/ 524 h 987"/>
              <a:gd name="T28" fmla="*/ 92 w 4887"/>
              <a:gd name="T29" fmla="*/ 679 h 987"/>
              <a:gd name="T30" fmla="*/ 238 w 4887"/>
              <a:gd name="T31" fmla="*/ 816 h 987"/>
              <a:gd name="T32" fmla="*/ 494 w 4887"/>
              <a:gd name="T33" fmla="*/ 935 h 987"/>
              <a:gd name="T34" fmla="*/ 1042 w 4887"/>
              <a:gd name="T35" fmla="*/ 954 h 987"/>
              <a:gd name="T36" fmla="*/ 1463 w 4887"/>
              <a:gd name="T37" fmla="*/ 972 h 987"/>
              <a:gd name="T38" fmla="*/ 2542 w 4887"/>
              <a:gd name="T39" fmla="*/ 981 h 987"/>
              <a:gd name="T40" fmla="*/ 3968 w 4887"/>
              <a:gd name="T41" fmla="*/ 935 h 987"/>
              <a:gd name="T42" fmla="*/ 4508 w 4887"/>
              <a:gd name="T43" fmla="*/ 871 h 987"/>
              <a:gd name="T44" fmla="*/ 4809 w 4887"/>
              <a:gd name="T45" fmla="*/ 707 h 987"/>
              <a:gd name="T46" fmla="*/ 4873 w 4887"/>
              <a:gd name="T47" fmla="*/ 551 h 987"/>
              <a:gd name="T48" fmla="*/ 4873 w 4887"/>
              <a:gd name="T49" fmla="*/ 341 h 987"/>
              <a:gd name="T50" fmla="*/ 4846 w 4887"/>
              <a:gd name="T51" fmla="*/ 222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87" h="987">
                <a:moveTo>
                  <a:pt x="4846" y="222"/>
                </a:moveTo>
                <a:cubicBezTo>
                  <a:pt x="4805" y="195"/>
                  <a:pt x="4704" y="185"/>
                  <a:pt x="4626" y="176"/>
                </a:cubicBezTo>
                <a:cubicBezTo>
                  <a:pt x="4548" y="167"/>
                  <a:pt x="4487" y="171"/>
                  <a:pt x="4380" y="167"/>
                </a:cubicBezTo>
                <a:cubicBezTo>
                  <a:pt x="4273" y="163"/>
                  <a:pt x="4120" y="163"/>
                  <a:pt x="3986" y="149"/>
                </a:cubicBezTo>
                <a:cubicBezTo>
                  <a:pt x="3852" y="135"/>
                  <a:pt x="3735" y="108"/>
                  <a:pt x="3575" y="85"/>
                </a:cubicBezTo>
                <a:cubicBezTo>
                  <a:pt x="3415" y="62"/>
                  <a:pt x="3218" y="24"/>
                  <a:pt x="3026" y="12"/>
                </a:cubicBezTo>
                <a:cubicBezTo>
                  <a:pt x="2834" y="0"/>
                  <a:pt x="2568" y="9"/>
                  <a:pt x="2423" y="12"/>
                </a:cubicBezTo>
                <a:cubicBezTo>
                  <a:pt x="2278" y="15"/>
                  <a:pt x="2290" y="26"/>
                  <a:pt x="2158" y="30"/>
                </a:cubicBezTo>
                <a:cubicBezTo>
                  <a:pt x="2026" y="34"/>
                  <a:pt x="1826" y="38"/>
                  <a:pt x="1628" y="39"/>
                </a:cubicBezTo>
                <a:cubicBezTo>
                  <a:pt x="1430" y="40"/>
                  <a:pt x="1167" y="27"/>
                  <a:pt x="969" y="39"/>
                </a:cubicBezTo>
                <a:cubicBezTo>
                  <a:pt x="771" y="51"/>
                  <a:pt x="579" y="80"/>
                  <a:pt x="439" y="112"/>
                </a:cubicBezTo>
                <a:cubicBezTo>
                  <a:pt x="299" y="144"/>
                  <a:pt x="198" y="185"/>
                  <a:pt x="128" y="231"/>
                </a:cubicBezTo>
                <a:cubicBezTo>
                  <a:pt x="58" y="277"/>
                  <a:pt x="36" y="338"/>
                  <a:pt x="18" y="387"/>
                </a:cubicBezTo>
                <a:cubicBezTo>
                  <a:pt x="0" y="436"/>
                  <a:pt x="6" y="475"/>
                  <a:pt x="18" y="524"/>
                </a:cubicBezTo>
                <a:cubicBezTo>
                  <a:pt x="30" y="573"/>
                  <a:pt x="55" y="631"/>
                  <a:pt x="92" y="679"/>
                </a:cubicBezTo>
                <a:cubicBezTo>
                  <a:pt x="129" y="727"/>
                  <a:pt x="171" y="773"/>
                  <a:pt x="238" y="816"/>
                </a:cubicBezTo>
                <a:cubicBezTo>
                  <a:pt x="305" y="859"/>
                  <a:pt x="360" y="912"/>
                  <a:pt x="494" y="935"/>
                </a:cubicBezTo>
                <a:cubicBezTo>
                  <a:pt x="628" y="958"/>
                  <a:pt x="881" y="948"/>
                  <a:pt x="1042" y="954"/>
                </a:cubicBezTo>
                <a:cubicBezTo>
                  <a:pt x="1203" y="960"/>
                  <a:pt x="1213" y="967"/>
                  <a:pt x="1463" y="972"/>
                </a:cubicBezTo>
                <a:cubicBezTo>
                  <a:pt x="1713" y="977"/>
                  <a:pt x="2125" y="987"/>
                  <a:pt x="2542" y="981"/>
                </a:cubicBezTo>
                <a:cubicBezTo>
                  <a:pt x="2959" y="975"/>
                  <a:pt x="3640" y="953"/>
                  <a:pt x="3968" y="935"/>
                </a:cubicBezTo>
                <a:cubicBezTo>
                  <a:pt x="4296" y="917"/>
                  <a:pt x="4368" y="909"/>
                  <a:pt x="4508" y="871"/>
                </a:cubicBezTo>
                <a:cubicBezTo>
                  <a:pt x="4648" y="833"/>
                  <a:pt x="4748" y="760"/>
                  <a:pt x="4809" y="707"/>
                </a:cubicBezTo>
                <a:cubicBezTo>
                  <a:pt x="4870" y="654"/>
                  <a:pt x="4862" y="612"/>
                  <a:pt x="4873" y="551"/>
                </a:cubicBezTo>
                <a:cubicBezTo>
                  <a:pt x="4884" y="490"/>
                  <a:pt x="4879" y="396"/>
                  <a:pt x="4873" y="341"/>
                </a:cubicBezTo>
                <a:cubicBezTo>
                  <a:pt x="4867" y="286"/>
                  <a:pt x="4887" y="249"/>
                  <a:pt x="4846" y="222"/>
                </a:cubicBezTo>
                <a:close/>
              </a:path>
            </a:pathLst>
          </a:custGeom>
          <a:solidFill>
            <a:srgbClr val="FFFF99">
              <a:alpha val="39999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6544" name="AutoShape 48"/>
          <p:cNvSpPr>
            <a:spLocks noChangeArrowheads="1"/>
          </p:cNvSpPr>
          <p:nvPr/>
        </p:nvSpPr>
        <p:spPr bwMode="auto">
          <a:xfrm>
            <a:off x="6313438" y="1564233"/>
            <a:ext cx="3135312" cy="3395662"/>
          </a:xfrm>
          <a:prstGeom prst="roundRect">
            <a:avLst>
              <a:gd name="adj" fmla="val 16667"/>
            </a:avLst>
          </a:prstGeom>
          <a:solidFill>
            <a:srgbClr val="FFFF99">
              <a:alpha val="39999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45" name="Text Box 49"/>
          <p:cNvSpPr txBox="1">
            <a:spLocks noChangeArrowheads="1"/>
          </p:cNvSpPr>
          <p:nvPr/>
        </p:nvSpPr>
        <p:spPr bwMode="auto">
          <a:xfrm rot="17267338">
            <a:off x="5296510" y="3007985"/>
            <a:ext cx="33083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dirty="0">
                <a:latin typeface="Comic Sans MS" panose="030F0702030302020204" pitchFamily="66" charset="0"/>
              </a:rPr>
              <a:t>Differential Reproduction</a:t>
            </a:r>
          </a:p>
        </p:txBody>
      </p:sp>
      <p:sp>
        <p:nvSpPr>
          <p:cNvPr id="106546" name="Text Box 50"/>
          <p:cNvSpPr txBox="1">
            <a:spLocks noChangeArrowheads="1"/>
          </p:cNvSpPr>
          <p:nvPr/>
        </p:nvSpPr>
        <p:spPr bwMode="auto">
          <a:xfrm>
            <a:off x="4627855" y="5023982"/>
            <a:ext cx="17986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Comic Sans MS" panose="030F0702030302020204" pitchFamily="66" charset="0"/>
              </a:rPr>
              <a:t>Heredity</a:t>
            </a:r>
          </a:p>
        </p:txBody>
      </p:sp>
      <p:sp>
        <p:nvSpPr>
          <p:cNvPr id="106548" name="Text Box 52"/>
          <p:cNvSpPr txBox="1">
            <a:spLocks noChangeArrowheads="1"/>
          </p:cNvSpPr>
          <p:nvPr/>
        </p:nvSpPr>
        <p:spPr bwMode="auto">
          <a:xfrm rot="19825874">
            <a:off x="2744612" y="4145658"/>
            <a:ext cx="25257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Comic Sans MS" panose="030F0702030302020204" pitchFamily="66" charset="0"/>
              </a:rPr>
              <a:t>Genetic Variation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9A77DA-E7E2-4450-A735-D12741301285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5" grpId="0"/>
      <p:bldP spid="106545" grpId="1"/>
      <p:bldP spid="106546" grpId="0"/>
      <p:bldP spid="106546" grpId="1"/>
      <p:bldP spid="106548" grpId="0"/>
      <p:bldP spid="10654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343472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Algorithms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354584" y="1254125"/>
            <a:ext cx="2656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What is an individual?</a:t>
            </a:r>
          </a:p>
        </p:txBody>
      </p:sp>
      <p:grpSp>
        <p:nvGrpSpPr>
          <p:cNvPr id="124988" name="Group 60"/>
          <p:cNvGrpSpPr>
            <a:grpSpLocks/>
          </p:cNvGrpSpPr>
          <p:nvPr/>
        </p:nvGrpSpPr>
        <p:grpSpPr bwMode="auto">
          <a:xfrm>
            <a:off x="1560960" y="1916113"/>
            <a:ext cx="7140575" cy="1581150"/>
            <a:chOff x="695" y="1207"/>
            <a:chExt cx="4498" cy="996"/>
          </a:xfrm>
        </p:grpSpPr>
        <p:grpSp>
          <p:nvGrpSpPr>
            <p:cNvPr id="124950" name="Group 22"/>
            <p:cNvGrpSpPr>
              <a:grpSpLocks/>
            </p:cNvGrpSpPr>
            <p:nvPr/>
          </p:nvGrpSpPr>
          <p:grpSpPr bwMode="auto">
            <a:xfrm>
              <a:off x="859" y="1234"/>
              <a:ext cx="1042" cy="924"/>
              <a:chOff x="649" y="1161"/>
              <a:chExt cx="1042" cy="924"/>
            </a:xfrm>
          </p:grpSpPr>
          <p:sp>
            <p:nvSpPr>
              <p:cNvPr id="124936" name="Line 8"/>
              <p:cNvSpPr>
                <a:spLocks noChangeShapeType="1"/>
              </p:cNvSpPr>
              <p:nvPr/>
            </p:nvSpPr>
            <p:spPr bwMode="auto">
              <a:xfrm flipV="1">
                <a:off x="1051" y="1161"/>
                <a:ext cx="0" cy="6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37" name="Line 9"/>
              <p:cNvSpPr>
                <a:spLocks noChangeShapeType="1"/>
              </p:cNvSpPr>
              <p:nvPr/>
            </p:nvSpPr>
            <p:spPr bwMode="auto">
              <a:xfrm flipH="1">
                <a:off x="686" y="1829"/>
                <a:ext cx="365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38" name="Line 10"/>
              <p:cNvSpPr>
                <a:spLocks noChangeShapeType="1"/>
              </p:cNvSpPr>
              <p:nvPr/>
            </p:nvSpPr>
            <p:spPr bwMode="auto">
              <a:xfrm>
                <a:off x="1051" y="1829"/>
                <a:ext cx="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39" name="Oval 11"/>
              <p:cNvSpPr>
                <a:spLocks noChangeArrowheads="1"/>
              </p:cNvSpPr>
              <p:nvPr/>
            </p:nvSpPr>
            <p:spPr bwMode="auto">
              <a:xfrm>
                <a:off x="1234" y="1573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4941" name="Line 13"/>
              <p:cNvSpPr>
                <a:spLocks noChangeShapeType="1"/>
              </p:cNvSpPr>
              <p:nvPr/>
            </p:nvSpPr>
            <p:spPr bwMode="auto">
              <a:xfrm>
                <a:off x="905" y="1920"/>
                <a:ext cx="3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42" name="Line 14"/>
              <p:cNvSpPr>
                <a:spLocks noChangeShapeType="1"/>
              </p:cNvSpPr>
              <p:nvPr/>
            </p:nvSpPr>
            <p:spPr bwMode="auto">
              <a:xfrm flipV="1">
                <a:off x="1262" y="1829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43" name="Line 15"/>
              <p:cNvSpPr>
                <a:spLocks noChangeShapeType="1"/>
              </p:cNvSpPr>
              <p:nvPr/>
            </p:nvSpPr>
            <p:spPr bwMode="auto">
              <a:xfrm flipV="1">
                <a:off x="1262" y="1591"/>
                <a:ext cx="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44" name="Text Box 16"/>
              <p:cNvSpPr txBox="1">
                <a:spLocks noChangeArrowheads="1"/>
              </p:cNvSpPr>
              <p:nvPr/>
            </p:nvSpPr>
            <p:spPr bwMode="auto">
              <a:xfrm>
                <a:off x="649" y="1838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x</a:t>
                </a:r>
              </a:p>
            </p:txBody>
          </p:sp>
          <p:sp>
            <p:nvSpPr>
              <p:cNvPr id="124945" name="Text Box 17"/>
              <p:cNvSpPr txBox="1">
                <a:spLocks noChangeArrowheads="1"/>
              </p:cNvSpPr>
              <p:nvPr/>
            </p:nvSpPr>
            <p:spPr bwMode="auto">
              <a:xfrm>
                <a:off x="1421" y="1604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y</a:t>
                </a:r>
              </a:p>
            </p:txBody>
          </p:sp>
          <p:sp>
            <p:nvSpPr>
              <p:cNvPr id="124946" name="Text Box 18"/>
              <p:cNvSpPr txBox="1">
                <a:spLocks noChangeArrowheads="1"/>
              </p:cNvSpPr>
              <p:nvPr/>
            </p:nvSpPr>
            <p:spPr bwMode="auto">
              <a:xfrm>
                <a:off x="837" y="1240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z</a:t>
                </a:r>
              </a:p>
            </p:txBody>
          </p:sp>
        </p:grpSp>
        <p:sp>
          <p:nvSpPr>
            <p:cNvPr id="124947" name="Text Box 19"/>
            <p:cNvSpPr txBox="1">
              <a:spLocks noChangeArrowheads="1"/>
            </p:cNvSpPr>
            <p:nvPr/>
          </p:nvSpPr>
          <p:spPr bwMode="auto">
            <a:xfrm>
              <a:off x="2381" y="1505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x,y,z</a:t>
              </a:r>
            </a:p>
          </p:txBody>
        </p:sp>
        <p:sp>
          <p:nvSpPr>
            <p:cNvPr id="124948" name="Text Box 20"/>
            <p:cNvSpPr txBox="1">
              <a:spLocks noChangeArrowheads="1"/>
            </p:cNvSpPr>
            <p:nvPr/>
          </p:nvSpPr>
          <p:spPr bwMode="auto">
            <a:xfrm>
              <a:off x="3053" y="1519"/>
              <a:ext cx="7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24,2,11</a:t>
              </a:r>
            </a:p>
          </p:txBody>
        </p:sp>
        <p:sp>
          <p:nvSpPr>
            <p:cNvPr id="124949" name="Text Box 21"/>
            <p:cNvSpPr txBox="1">
              <a:spLocks noChangeArrowheads="1"/>
            </p:cNvSpPr>
            <p:nvPr/>
          </p:nvSpPr>
          <p:spPr bwMode="auto">
            <a:xfrm>
              <a:off x="3871" y="1516"/>
              <a:ext cx="1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1001,0000,1101</a:t>
              </a:r>
            </a:p>
          </p:txBody>
        </p:sp>
        <p:sp>
          <p:nvSpPr>
            <p:cNvPr id="124952" name="AutoShape 24"/>
            <p:cNvSpPr>
              <a:spLocks noChangeArrowheads="1"/>
            </p:cNvSpPr>
            <p:nvPr/>
          </p:nvSpPr>
          <p:spPr bwMode="auto">
            <a:xfrm>
              <a:off x="695" y="1207"/>
              <a:ext cx="4498" cy="9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4999" name="Group 71"/>
          <p:cNvGrpSpPr>
            <a:grpSpLocks/>
          </p:cNvGrpSpPr>
          <p:nvPr/>
        </p:nvGrpSpPr>
        <p:grpSpPr bwMode="auto">
          <a:xfrm>
            <a:off x="1551435" y="3829051"/>
            <a:ext cx="7140575" cy="1679575"/>
            <a:chOff x="689" y="2412"/>
            <a:chExt cx="4498" cy="1058"/>
          </a:xfrm>
        </p:grpSpPr>
        <p:grpSp>
          <p:nvGrpSpPr>
            <p:cNvPr id="124972" name="Group 44"/>
            <p:cNvGrpSpPr>
              <a:grpSpLocks/>
            </p:cNvGrpSpPr>
            <p:nvPr/>
          </p:nvGrpSpPr>
          <p:grpSpPr bwMode="auto">
            <a:xfrm>
              <a:off x="869" y="2459"/>
              <a:ext cx="915" cy="965"/>
              <a:chOff x="869" y="2459"/>
              <a:chExt cx="915" cy="965"/>
            </a:xfrm>
          </p:grpSpPr>
          <p:sp>
            <p:nvSpPr>
              <p:cNvPr id="124953" name="Line 25"/>
              <p:cNvSpPr>
                <a:spLocks noChangeShapeType="1"/>
              </p:cNvSpPr>
              <p:nvPr/>
            </p:nvSpPr>
            <p:spPr bwMode="auto">
              <a:xfrm>
                <a:off x="869" y="2597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54" name="Line 26"/>
              <p:cNvSpPr>
                <a:spLocks noChangeShapeType="1"/>
              </p:cNvSpPr>
              <p:nvPr/>
            </p:nvSpPr>
            <p:spPr bwMode="auto">
              <a:xfrm>
                <a:off x="874" y="2775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55" name="Line 27"/>
              <p:cNvSpPr>
                <a:spLocks noChangeShapeType="1"/>
              </p:cNvSpPr>
              <p:nvPr/>
            </p:nvSpPr>
            <p:spPr bwMode="auto">
              <a:xfrm>
                <a:off x="878" y="3255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56" name="Line 28"/>
              <p:cNvSpPr>
                <a:spLocks noChangeShapeType="1"/>
              </p:cNvSpPr>
              <p:nvPr/>
            </p:nvSpPr>
            <p:spPr bwMode="auto">
              <a:xfrm>
                <a:off x="874" y="2940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57" name="Line 29"/>
              <p:cNvSpPr>
                <a:spLocks noChangeShapeType="1"/>
              </p:cNvSpPr>
              <p:nvPr/>
            </p:nvSpPr>
            <p:spPr bwMode="auto">
              <a:xfrm>
                <a:off x="879" y="3099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58" name="Line 30"/>
              <p:cNvSpPr>
                <a:spLocks noChangeShapeType="1"/>
              </p:cNvSpPr>
              <p:nvPr/>
            </p:nvSpPr>
            <p:spPr bwMode="auto">
              <a:xfrm>
                <a:off x="1061" y="2459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59" name="Line 31"/>
              <p:cNvSpPr>
                <a:spLocks noChangeShapeType="1"/>
              </p:cNvSpPr>
              <p:nvPr/>
            </p:nvSpPr>
            <p:spPr bwMode="auto">
              <a:xfrm>
                <a:off x="1250" y="246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60" name="Line 32"/>
              <p:cNvSpPr>
                <a:spLocks noChangeShapeType="1"/>
              </p:cNvSpPr>
              <p:nvPr/>
            </p:nvSpPr>
            <p:spPr bwMode="auto">
              <a:xfrm>
                <a:off x="1436" y="2459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961" name="Line 33"/>
              <p:cNvSpPr>
                <a:spLocks noChangeShapeType="1"/>
              </p:cNvSpPr>
              <p:nvPr/>
            </p:nvSpPr>
            <p:spPr bwMode="auto">
              <a:xfrm>
                <a:off x="1642" y="246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24966" name="Group 38"/>
              <p:cNvGrpSpPr>
                <a:grpSpLocks/>
              </p:cNvGrpSpPr>
              <p:nvPr/>
            </p:nvGrpSpPr>
            <p:grpSpPr bwMode="auto">
              <a:xfrm>
                <a:off x="887" y="2579"/>
                <a:ext cx="754" cy="676"/>
                <a:chOff x="887" y="2579"/>
                <a:chExt cx="754" cy="676"/>
              </a:xfrm>
            </p:grpSpPr>
            <p:sp>
              <p:nvSpPr>
                <p:cNvPr id="124962" name="Line 34"/>
                <p:cNvSpPr>
                  <a:spLocks noChangeShapeType="1"/>
                </p:cNvSpPr>
                <p:nvPr/>
              </p:nvSpPr>
              <p:spPr bwMode="auto">
                <a:xfrm>
                  <a:off x="887" y="3255"/>
                  <a:ext cx="35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496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248" y="3086"/>
                  <a:ext cx="393" cy="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4964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635" y="2579"/>
                  <a:ext cx="1" cy="503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4965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247" y="3096"/>
                  <a:ext cx="0" cy="14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124973" name="Text Box 45"/>
            <p:cNvSpPr txBox="1">
              <a:spLocks noChangeArrowheads="1"/>
            </p:cNvSpPr>
            <p:nvPr/>
          </p:nvSpPr>
          <p:spPr bwMode="auto">
            <a:xfrm>
              <a:off x="1014" y="322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24974" name="Text Box 46"/>
            <p:cNvSpPr txBox="1">
              <a:spLocks noChangeArrowheads="1"/>
            </p:cNvSpPr>
            <p:nvPr/>
          </p:nvSpPr>
          <p:spPr bwMode="auto">
            <a:xfrm>
              <a:off x="763" y="320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1096" y="291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124976" name="Text Box 48"/>
            <p:cNvSpPr txBox="1">
              <a:spLocks noChangeArrowheads="1"/>
            </p:cNvSpPr>
            <p:nvPr/>
          </p:nvSpPr>
          <p:spPr bwMode="auto">
            <a:xfrm>
              <a:off x="1203" y="323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124977" name="Text Box 49"/>
            <p:cNvSpPr txBox="1">
              <a:spLocks noChangeArrowheads="1"/>
            </p:cNvSpPr>
            <p:nvPr/>
          </p:nvSpPr>
          <p:spPr bwMode="auto">
            <a:xfrm>
              <a:off x="1291" y="29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124983" name="Text Box 55"/>
            <p:cNvSpPr txBox="1">
              <a:spLocks noChangeArrowheads="1"/>
            </p:cNvSpPr>
            <p:nvPr/>
          </p:nvSpPr>
          <p:spPr bwMode="auto">
            <a:xfrm>
              <a:off x="2945" y="2769"/>
              <a:ext cx="1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(a,b)(b,c)(c,d)…(h,i)</a:t>
              </a:r>
            </a:p>
          </p:txBody>
        </p:sp>
        <p:sp>
          <p:nvSpPr>
            <p:cNvPr id="124984" name="Text Box 56"/>
            <p:cNvSpPr txBox="1">
              <a:spLocks noChangeArrowheads="1"/>
            </p:cNvSpPr>
            <p:nvPr/>
          </p:nvSpPr>
          <p:spPr bwMode="auto">
            <a:xfrm>
              <a:off x="4394" y="2774"/>
              <a:ext cx="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a,b,c,d,…i</a:t>
              </a:r>
            </a:p>
          </p:txBody>
        </p:sp>
        <p:sp>
          <p:nvSpPr>
            <p:cNvPr id="124986" name="AutoShape 58"/>
            <p:cNvSpPr>
              <a:spLocks noChangeArrowheads="1"/>
            </p:cNvSpPr>
            <p:nvPr/>
          </p:nvSpPr>
          <p:spPr bwMode="auto">
            <a:xfrm>
              <a:off x="689" y="2420"/>
              <a:ext cx="4498" cy="1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989" name="Text Box 61"/>
            <p:cNvSpPr txBox="1">
              <a:spLocks noChangeArrowheads="1"/>
            </p:cNvSpPr>
            <p:nvPr/>
          </p:nvSpPr>
          <p:spPr bwMode="auto">
            <a:xfrm>
              <a:off x="1588" y="299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f</a:t>
              </a:r>
            </a:p>
          </p:txBody>
        </p:sp>
        <p:sp>
          <p:nvSpPr>
            <p:cNvPr id="124990" name="Text Box 62"/>
            <p:cNvSpPr txBox="1">
              <a:spLocks noChangeArrowheads="1"/>
            </p:cNvSpPr>
            <p:nvPr/>
          </p:nvSpPr>
          <p:spPr bwMode="auto">
            <a:xfrm>
              <a:off x="1465" y="2783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g</a:t>
              </a:r>
            </a:p>
          </p:txBody>
        </p:sp>
        <p:sp>
          <p:nvSpPr>
            <p:cNvPr id="124991" name="Text Box 63"/>
            <p:cNvSpPr txBox="1">
              <a:spLocks noChangeArrowheads="1"/>
            </p:cNvSpPr>
            <p:nvPr/>
          </p:nvSpPr>
          <p:spPr bwMode="auto">
            <a:xfrm>
              <a:off x="1630" y="2647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124992" name="Text Box 64"/>
            <p:cNvSpPr txBox="1">
              <a:spLocks noChangeArrowheads="1"/>
            </p:cNvSpPr>
            <p:nvPr/>
          </p:nvSpPr>
          <p:spPr bwMode="auto">
            <a:xfrm>
              <a:off x="1489" y="2440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i</a:t>
              </a:r>
            </a:p>
          </p:txBody>
        </p:sp>
        <p:grpSp>
          <p:nvGrpSpPr>
            <p:cNvPr id="124998" name="Group 70"/>
            <p:cNvGrpSpPr>
              <a:grpSpLocks/>
            </p:cNvGrpSpPr>
            <p:nvPr/>
          </p:nvGrpSpPr>
          <p:grpSpPr bwMode="auto">
            <a:xfrm>
              <a:off x="1911" y="2412"/>
              <a:ext cx="1008" cy="1042"/>
              <a:chOff x="1975" y="2439"/>
              <a:chExt cx="1008" cy="1042"/>
            </a:xfrm>
          </p:grpSpPr>
          <p:grpSp>
            <p:nvGrpSpPr>
              <p:cNvPr id="124985" name="Group 57"/>
              <p:cNvGrpSpPr>
                <a:grpSpLocks/>
              </p:cNvGrpSpPr>
              <p:nvPr/>
            </p:nvGrpSpPr>
            <p:grpSpPr bwMode="auto">
              <a:xfrm>
                <a:off x="1975" y="2439"/>
                <a:ext cx="1001" cy="1000"/>
                <a:chOff x="2112" y="2421"/>
                <a:chExt cx="1001" cy="1000"/>
              </a:xfrm>
            </p:grpSpPr>
            <p:grpSp>
              <p:nvGrpSpPr>
                <p:cNvPr id="124967" name="Group 39"/>
                <p:cNvGrpSpPr>
                  <a:grpSpLocks/>
                </p:cNvGrpSpPr>
                <p:nvPr/>
              </p:nvGrpSpPr>
              <p:grpSpPr bwMode="auto">
                <a:xfrm>
                  <a:off x="2208" y="2566"/>
                  <a:ext cx="754" cy="676"/>
                  <a:chOff x="887" y="2579"/>
                  <a:chExt cx="754" cy="676"/>
                </a:xfrm>
              </p:grpSpPr>
              <p:sp>
                <p:nvSpPr>
                  <p:cNvPr id="12496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887" y="3255"/>
                    <a:ext cx="35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4969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3086"/>
                    <a:ext cx="393" cy="9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4970" name="Line 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635" y="2579"/>
                    <a:ext cx="1" cy="503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4971" name="Line 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47" y="3096"/>
                    <a:ext cx="0" cy="146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2497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112" y="3190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>
                      <a:latin typeface="Comic Sans MS" panose="030F0702030302020204" pitchFamily="66" charset="0"/>
                    </a:rPr>
                    <a:t>a</a:t>
                  </a:r>
                </a:p>
              </p:txBody>
            </p:sp>
            <p:sp>
              <p:nvSpPr>
                <p:cNvPr id="12497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536" y="3175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>
                      <a:latin typeface="Comic Sans MS" panose="030F0702030302020204" pitchFamily="66" charset="0"/>
                    </a:rPr>
                    <a:t>c</a:t>
                  </a:r>
                </a:p>
              </p:txBody>
            </p:sp>
            <p:sp>
              <p:nvSpPr>
                <p:cNvPr id="12498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23" y="2916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>
                      <a:latin typeface="Comic Sans MS" panose="030F0702030302020204" pitchFamily="66" charset="0"/>
                    </a:rPr>
                    <a:t>d</a:t>
                  </a:r>
                </a:p>
              </p:txBody>
            </p:sp>
            <p:sp>
              <p:nvSpPr>
                <p:cNvPr id="12498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911" y="3003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>
                      <a:latin typeface="Comic Sans MS" panose="030F0702030302020204" pitchFamily="66" charset="0"/>
                    </a:rPr>
                    <a:t>f</a:t>
                  </a:r>
                </a:p>
              </p:txBody>
            </p:sp>
            <p:sp>
              <p:nvSpPr>
                <p:cNvPr id="1249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813" y="2421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>
                      <a:latin typeface="Comic Sans MS" panose="030F0702030302020204" pitchFamily="66" charset="0"/>
                    </a:rPr>
                    <a:t>i</a:t>
                  </a:r>
                </a:p>
              </p:txBody>
            </p:sp>
          </p:grpSp>
          <p:sp>
            <p:nvSpPr>
              <p:cNvPr id="124993" name="Text Box 65"/>
              <p:cNvSpPr txBox="1">
                <a:spLocks noChangeArrowheads="1"/>
              </p:cNvSpPr>
              <p:nvPr/>
            </p:nvSpPr>
            <p:spPr bwMode="auto">
              <a:xfrm>
                <a:off x="2539" y="3071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e</a:t>
                </a:r>
              </a:p>
            </p:txBody>
          </p:sp>
          <p:sp>
            <p:nvSpPr>
              <p:cNvPr id="124994" name="Text Box 66"/>
              <p:cNvSpPr txBox="1">
                <a:spLocks noChangeArrowheads="1"/>
              </p:cNvSpPr>
              <p:nvPr/>
            </p:nvSpPr>
            <p:spPr bwMode="auto">
              <a:xfrm>
                <a:off x="2160" y="325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124995" name="Text Box 67"/>
              <p:cNvSpPr txBox="1">
                <a:spLocks noChangeArrowheads="1"/>
              </p:cNvSpPr>
              <p:nvPr/>
            </p:nvSpPr>
            <p:spPr bwMode="auto">
              <a:xfrm>
                <a:off x="2668" y="266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h</a:t>
                </a:r>
              </a:p>
            </p:txBody>
          </p:sp>
          <p:sp>
            <p:nvSpPr>
              <p:cNvPr id="124996" name="Text Box 68"/>
              <p:cNvSpPr txBox="1">
                <a:spLocks noChangeArrowheads="1"/>
              </p:cNvSpPr>
              <p:nvPr/>
            </p:nvSpPr>
            <p:spPr bwMode="auto">
              <a:xfrm>
                <a:off x="2781" y="2819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g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8928C-4520-470C-8101-69C3ABF7C066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199456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Algorithms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877318" y="1965325"/>
            <a:ext cx="3719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Generation of initial population 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23268" y="1281113"/>
            <a:ext cx="1491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Basic Tasks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870969" y="2668588"/>
            <a:ext cx="1394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Evaluation 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877318" y="3925888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869381" y="343852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Selection (Reproduction operation) 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875731" y="4286251"/>
            <a:ext cx="47371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Exchange characteristics to develop new</a:t>
            </a:r>
          </a:p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individuals (Crossover operation) 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897955" y="5541964"/>
            <a:ext cx="47820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Arbitrarily modify characteristics in new</a:t>
            </a:r>
          </a:p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individuals (Mutation operation)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50101-48D7-4568-B6F6-1DC3F55558D5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694633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Algorithms 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983432" y="1270000"/>
            <a:ext cx="4059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Reproduction / Selection Operator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408883" y="1884363"/>
            <a:ext cx="7878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="1" dirty="0">
                <a:solidFill>
                  <a:srgbClr val="9966FF"/>
                </a:solidFill>
                <a:latin typeface="Comic Sans MS" panose="030F0702030302020204" pitchFamily="66" charset="0"/>
              </a:rPr>
              <a:t>The purpose is to bias the mating pool (those who can pass on their traits to the next generation) with fitter individuals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767408" y="3075310"/>
            <a:ext cx="4151313" cy="283845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Assign p as the prob. of choosing</a:t>
            </a: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an individual for the mating pool</a:t>
            </a:r>
          </a:p>
          <a:p>
            <a:endParaRPr lang="en-US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p is proportional to the fitness</a:t>
            </a:r>
          </a:p>
          <a:p>
            <a:endParaRPr lang="en-US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Choose an individual with prob. p</a:t>
            </a: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and place it in the mating pool</a:t>
            </a:r>
          </a:p>
          <a:p>
            <a:endParaRPr lang="en-US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Continue till the mating pool size</a:t>
            </a: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is the same as the initial population’s</a:t>
            </a:r>
            <a:r>
              <a:rPr lang="en-US" altLang="en-US" dirty="0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5233046" y="3068960"/>
            <a:ext cx="4092575" cy="283845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Choose n individuals randomly</a:t>
            </a:r>
          </a:p>
          <a:p>
            <a:endParaRPr lang="en-US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Pick the one with highest fitness</a:t>
            </a:r>
          </a:p>
          <a:p>
            <a:endParaRPr lang="en-US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Place n copies of this individual in</a:t>
            </a: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the mating pool</a:t>
            </a:r>
          </a:p>
          <a:p>
            <a:endParaRPr lang="en-US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Choose n different individuals and</a:t>
            </a: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repeat the process till all in the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original population have been chosen</a:t>
            </a:r>
            <a:r>
              <a:rPr lang="en-US" altLang="en-US" dirty="0">
                <a:solidFill>
                  <a:srgbClr val="9966FF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9C6F97-C0BE-4C63-BB4D-6D981C6BB08A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7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14" grpId="0" animBg="1"/>
      <p:bldP spid="1239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057027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Algorithms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068139" y="1254125"/>
            <a:ext cx="2313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Crossover operator</a:t>
            </a:r>
          </a:p>
        </p:txBody>
      </p:sp>
      <p:grpSp>
        <p:nvGrpSpPr>
          <p:cNvPr id="119874" name="Group 66"/>
          <p:cNvGrpSpPr>
            <a:grpSpLocks/>
          </p:cNvGrpSpPr>
          <p:nvPr/>
        </p:nvGrpSpPr>
        <p:grpSpPr bwMode="auto">
          <a:xfrm>
            <a:off x="1055440" y="1798638"/>
            <a:ext cx="7299325" cy="1452562"/>
            <a:chOff x="557" y="1188"/>
            <a:chExt cx="4598" cy="915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667" y="1344"/>
              <a:ext cx="9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1 0 0 1 1 0 1</a:t>
              </a:r>
            </a:p>
          </p:txBody>
        </p:sp>
        <p:sp>
          <p:nvSpPr>
            <p:cNvPr id="119813" name="Text Box 5"/>
            <p:cNvSpPr txBox="1">
              <a:spLocks noChangeArrowheads="1"/>
            </p:cNvSpPr>
            <p:nvPr/>
          </p:nvSpPr>
          <p:spPr bwMode="auto">
            <a:xfrm>
              <a:off x="662" y="1751"/>
              <a:ext cx="9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1 1 0 0 1 1 1</a:t>
              </a:r>
            </a:p>
          </p:txBody>
        </p:sp>
        <p:sp>
          <p:nvSpPr>
            <p:cNvPr id="119814" name="Freeform 6"/>
            <p:cNvSpPr>
              <a:spLocks/>
            </p:cNvSpPr>
            <p:nvPr/>
          </p:nvSpPr>
          <p:spPr bwMode="auto">
            <a:xfrm>
              <a:off x="1173" y="1298"/>
              <a:ext cx="34" cy="783"/>
            </a:xfrm>
            <a:custGeom>
              <a:avLst/>
              <a:gdLst>
                <a:gd name="T0" fmla="*/ 24 w 34"/>
                <a:gd name="T1" fmla="*/ 0 h 783"/>
                <a:gd name="T2" fmla="*/ 24 w 34"/>
                <a:gd name="T3" fmla="*/ 284 h 783"/>
                <a:gd name="T4" fmla="*/ 15 w 34"/>
                <a:gd name="T5" fmla="*/ 338 h 783"/>
                <a:gd name="T6" fmla="*/ 6 w 34"/>
                <a:gd name="T7" fmla="*/ 366 h 783"/>
                <a:gd name="T8" fmla="*/ 24 w 34"/>
                <a:gd name="T9" fmla="*/ 421 h 783"/>
                <a:gd name="T10" fmla="*/ 15 w 34"/>
                <a:gd name="T11" fmla="*/ 466 h 783"/>
                <a:gd name="T12" fmla="*/ 33 w 34"/>
                <a:gd name="T13" fmla="*/ 521 h 783"/>
                <a:gd name="T14" fmla="*/ 24 w 34"/>
                <a:gd name="T15" fmla="*/ 695 h 783"/>
                <a:gd name="T16" fmla="*/ 33 w 34"/>
                <a:gd name="T17" fmla="*/ 7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83">
                  <a:moveTo>
                    <a:pt x="24" y="0"/>
                  </a:moveTo>
                  <a:cubicBezTo>
                    <a:pt x="5" y="96"/>
                    <a:pt x="0" y="185"/>
                    <a:pt x="24" y="284"/>
                  </a:cubicBezTo>
                  <a:cubicBezTo>
                    <a:pt x="21" y="302"/>
                    <a:pt x="19" y="320"/>
                    <a:pt x="15" y="338"/>
                  </a:cubicBezTo>
                  <a:cubicBezTo>
                    <a:pt x="13" y="348"/>
                    <a:pt x="5" y="356"/>
                    <a:pt x="6" y="366"/>
                  </a:cubicBezTo>
                  <a:cubicBezTo>
                    <a:pt x="8" y="385"/>
                    <a:pt x="24" y="421"/>
                    <a:pt x="24" y="421"/>
                  </a:cubicBezTo>
                  <a:cubicBezTo>
                    <a:pt x="21" y="436"/>
                    <a:pt x="14" y="451"/>
                    <a:pt x="15" y="466"/>
                  </a:cubicBezTo>
                  <a:cubicBezTo>
                    <a:pt x="17" y="485"/>
                    <a:pt x="33" y="521"/>
                    <a:pt x="33" y="521"/>
                  </a:cubicBezTo>
                  <a:cubicBezTo>
                    <a:pt x="4" y="609"/>
                    <a:pt x="10" y="567"/>
                    <a:pt x="24" y="695"/>
                  </a:cubicBezTo>
                  <a:cubicBezTo>
                    <a:pt x="34" y="783"/>
                    <a:pt x="33" y="749"/>
                    <a:pt x="33" y="7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815" name="Freeform 7"/>
            <p:cNvSpPr>
              <a:spLocks/>
            </p:cNvSpPr>
            <p:nvPr/>
          </p:nvSpPr>
          <p:spPr bwMode="auto">
            <a:xfrm>
              <a:off x="1517" y="1454"/>
              <a:ext cx="113" cy="420"/>
            </a:xfrm>
            <a:custGeom>
              <a:avLst/>
              <a:gdLst>
                <a:gd name="T0" fmla="*/ 18 w 113"/>
                <a:gd name="T1" fmla="*/ 0 h 420"/>
                <a:gd name="T2" fmla="*/ 110 w 113"/>
                <a:gd name="T3" fmla="*/ 237 h 420"/>
                <a:gd name="T4" fmla="*/ 0 w 113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420">
                  <a:moveTo>
                    <a:pt x="18" y="0"/>
                  </a:moveTo>
                  <a:cubicBezTo>
                    <a:pt x="65" y="83"/>
                    <a:pt x="113" y="167"/>
                    <a:pt x="110" y="237"/>
                  </a:cubicBezTo>
                  <a:cubicBezTo>
                    <a:pt x="107" y="307"/>
                    <a:pt x="53" y="363"/>
                    <a:pt x="0" y="4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817" name="Freeform 9"/>
            <p:cNvSpPr>
              <a:spLocks/>
            </p:cNvSpPr>
            <p:nvPr/>
          </p:nvSpPr>
          <p:spPr bwMode="auto">
            <a:xfrm>
              <a:off x="1622" y="1458"/>
              <a:ext cx="113" cy="420"/>
            </a:xfrm>
            <a:custGeom>
              <a:avLst/>
              <a:gdLst>
                <a:gd name="T0" fmla="*/ 18 w 113"/>
                <a:gd name="T1" fmla="*/ 0 h 420"/>
                <a:gd name="T2" fmla="*/ 110 w 113"/>
                <a:gd name="T3" fmla="*/ 237 h 420"/>
                <a:gd name="T4" fmla="*/ 0 w 113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420">
                  <a:moveTo>
                    <a:pt x="18" y="0"/>
                  </a:moveTo>
                  <a:cubicBezTo>
                    <a:pt x="65" y="83"/>
                    <a:pt x="113" y="167"/>
                    <a:pt x="110" y="237"/>
                  </a:cubicBezTo>
                  <a:cubicBezTo>
                    <a:pt x="107" y="307"/>
                    <a:pt x="53" y="363"/>
                    <a:pt x="0" y="4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9868" name="Group 60"/>
            <p:cNvGrpSpPr>
              <a:grpSpLocks/>
            </p:cNvGrpSpPr>
            <p:nvPr/>
          </p:nvGrpSpPr>
          <p:grpSpPr bwMode="auto">
            <a:xfrm>
              <a:off x="3738" y="1317"/>
              <a:ext cx="967" cy="575"/>
              <a:chOff x="3135" y="1362"/>
              <a:chExt cx="967" cy="575"/>
            </a:xfrm>
          </p:grpSpPr>
          <p:sp>
            <p:nvSpPr>
              <p:cNvPr id="119818" name="Text Box 10"/>
              <p:cNvSpPr txBox="1">
                <a:spLocks noChangeArrowheads="1"/>
              </p:cNvSpPr>
              <p:nvPr/>
            </p:nvSpPr>
            <p:spPr bwMode="auto">
              <a:xfrm>
                <a:off x="3135" y="1362"/>
                <a:ext cx="9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1 0 0 1 1 1 1</a:t>
                </a:r>
              </a:p>
            </p:txBody>
          </p:sp>
          <p:sp>
            <p:nvSpPr>
              <p:cNvPr id="119819" name="Text Box 11"/>
              <p:cNvSpPr txBox="1">
                <a:spLocks noChangeArrowheads="1"/>
              </p:cNvSpPr>
              <p:nvPr/>
            </p:nvSpPr>
            <p:spPr bwMode="auto">
              <a:xfrm>
                <a:off x="3141" y="1706"/>
                <a:ext cx="9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1 1 0 0 1 0 1</a:t>
                </a:r>
              </a:p>
            </p:txBody>
          </p:sp>
        </p:grpSp>
        <p:sp>
          <p:nvSpPr>
            <p:cNvPr id="119820" name="AutoShape 12"/>
            <p:cNvSpPr>
              <a:spLocks noChangeArrowheads="1"/>
            </p:cNvSpPr>
            <p:nvPr/>
          </p:nvSpPr>
          <p:spPr bwMode="auto">
            <a:xfrm>
              <a:off x="2084" y="1581"/>
              <a:ext cx="1463" cy="119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869" name="AutoShape 61"/>
            <p:cNvSpPr>
              <a:spLocks noChangeArrowheads="1"/>
            </p:cNvSpPr>
            <p:nvPr/>
          </p:nvSpPr>
          <p:spPr bwMode="auto">
            <a:xfrm>
              <a:off x="557" y="1188"/>
              <a:ext cx="4598" cy="91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9871" name="Group 63"/>
          <p:cNvGrpSpPr>
            <a:grpSpLocks/>
          </p:cNvGrpSpPr>
          <p:nvPr/>
        </p:nvGrpSpPr>
        <p:grpSpPr bwMode="auto">
          <a:xfrm>
            <a:off x="1063376" y="3432175"/>
            <a:ext cx="7329488" cy="3005138"/>
            <a:chOff x="562" y="2162"/>
            <a:chExt cx="4617" cy="1893"/>
          </a:xfrm>
        </p:grpSpPr>
        <p:grpSp>
          <p:nvGrpSpPr>
            <p:cNvPr id="119866" name="Group 58"/>
            <p:cNvGrpSpPr>
              <a:grpSpLocks/>
            </p:cNvGrpSpPr>
            <p:nvPr/>
          </p:nvGrpSpPr>
          <p:grpSpPr bwMode="auto">
            <a:xfrm>
              <a:off x="722" y="2532"/>
              <a:ext cx="915" cy="979"/>
              <a:chOff x="869" y="2450"/>
              <a:chExt cx="915" cy="979"/>
            </a:xfrm>
          </p:grpSpPr>
          <p:grpSp>
            <p:nvGrpSpPr>
              <p:cNvPr id="119822" name="Group 14"/>
              <p:cNvGrpSpPr>
                <a:grpSpLocks/>
              </p:cNvGrpSpPr>
              <p:nvPr/>
            </p:nvGrpSpPr>
            <p:grpSpPr bwMode="auto">
              <a:xfrm>
                <a:off x="869" y="2459"/>
                <a:ext cx="915" cy="965"/>
                <a:chOff x="869" y="2459"/>
                <a:chExt cx="915" cy="965"/>
              </a:xfrm>
            </p:grpSpPr>
            <p:sp>
              <p:nvSpPr>
                <p:cNvPr id="119823" name="Line 15"/>
                <p:cNvSpPr>
                  <a:spLocks noChangeShapeType="1"/>
                </p:cNvSpPr>
                <p:nvPr/>
              </p:nvSpPr>
              <p:spPr bwMode="auto">
                <a:xfrm>
                  <a:off x="869" y="2597"/>
                  <a:ext cx="9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24" name="Line 16"/>
                <p:cNvSpPr>
                  <a:spLocks noChangeShapeType="1"/>
                </p:cNvSpPr>
                <p:nvPr/>
              </p:nvSpPr>
              <p:spPr bwMode="auto">
                <a:xfrm>
                  <a:off x="874" y="2775"/>
                  <a:ext cx="9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25" name="Line 17"/>
                <p:cNvSpPr>
                  <a:spLocks noChangeShapeType="1"/>
                </p:cNvSpPr>
                <p:nvPr/>
              </p:nvSpPr>
              <p:spPr bwMode="auto">
                <a:xfrm>
                  <a:off x="878" y="3255"/>
                  <a:ext cx="9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26" name="Line 18"/>
                <p:cNvSpPr>
                  <a:spLocks noChangeShapeType="1"/>
                </p:cNvSpPr>
                <p:nvPr/>
              </p:nvSpPr>
              <p:spPr bwMode="auto">
                <a:xfrm>
                  <a:off x="874" y="2940"/>
                  <a:ext cx="9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27" name="Line 19"/>
                <p:cNvSpPr>
                  <a:spLocks noChangeShapeType="1"/>
                </p:cNvSpPr>
                <p:nvPr/>
              </p:nvSpPr>
              <p:spPr bwMode="auto">
                <a:xfrm>
                  <a:off x="879" y="3099"/>
                  <a:ext cx="9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28" name="Line 20"/>
                <p:cNvSpPr>
                  <a:spLocks noChangeShapeType="1"/>
                </p:cNvSpPr>
                <p:nvPr/>
              </p:nvSpPr>
              <p:spPr bwMode="auto">
                <a:xfrm>
                  <a:off x="1061" y="2459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29" name="Line 21"/>
                <p:cNvSpPr>
                  <a:spLocks noChangeShapeType="1"/>
                </p:cNvSpPr>
                <p:nvPr/>
              </p:nvSpPr>
              <p:spPr bwMode="auto">
                <a:xfrm>
                  <a:off x="1250" y="246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30" name="Line 22"/>
                <p:cNvSpPr>
                  <a:spLocks noChangeShapeType="1"/>
                </p:cNvSpPr>
                <p:nvPr/>
              </p:nvSpPr>
              <p:spPr bwMode="auto">
                <a:xfrm>
                  <a:off x="1436" y="2459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31" name="Line 23"/>
                <p:cNvSpPr>
                  <a:spLocks noChangeShapeType="1"/>
                </p:cNvSpPr>
                <p:nvPr/>
              </p:nvSpPr>
              <p:spPr bwMode="auto">
                <a:xfrm>
                  <a:off x="1642" y="246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19832" name="Group 24"/>
                <p:cNvGrpSpPr>
                  <a:grpSpLocks/>
                </p:cNvGrpSpPr>
                <p:nvPr/>
              </p:nvGrpSpPr>
              <p:grpSpPr bwMode="auto">
                <a:xfrm>
                  <a:off x="887" y="2579"/>
                  <a:ext cx="754" cy="676"/>
                  <a:chOff x="887" y="2579"/>
                  <a:chExt cx="754" cy="676"/>
                </a:xfrm>
              </p:grpSpPr>
              <p:sp>
                <p:nvSpPr>
                  <p:cNvPr id="1198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887" y="3255"/>
                    <a:ext cx="35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9834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3086"/>
                    <a:ext cx="393" cy="9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9835" name="Line 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635" y="2579"/>
                    <a:ext cx="1" cy="503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9836" name="Line 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47" y="3096"/>
                    <a:ext cx="0" cy="146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119849" name="Line 41"/>
              <p:cNvSpPr>
                <a:spLocks noChangeShapeType="1"/>
              </p:cNvSpPr>
              <p:nvPr/>
            </p:nvSpPr>
            <p:spPr bwMode="auto">
              <a:xfrm>
                <a:off x="1445" y="2450"/>
                <a:ext cx="0" cy="97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9867" name="Group 59"/>
            <p:cNvGrpSpPr>
              <a:grpSpLocks/>
            </p:cNvGrpSpPr>
            <p:nvPr/>
          </p:nvGrpSpPr>
          <p:grpSpPr bwMode="auto">
            <a:xfrm>
              <a:off x="2007" y="2518"/>
              <a:ext cx="754" cy="979"/>
              <a:chOff x="2071" y="2445"/>
              <a:chExt cx="754" cy="979"/>
            </a:xfrm>
          </p:grpSpPr>
          <p:grpSp>
            <p:nvGrpSpPr>
              <p:cNvPr id="119838" name="Group 30"/>
              <p:cNvGrpSpPr>
                <a:grpSpLocks/>
              </p:cNvGrpSpPr>
              <p:nvPr/>
            </p:nvGrpSpPr>
            <p:grpSpPr bwMode="auto">
              <a:xfrm>
                <a:off x="2071" y="2584"/>
                <a:ext cx="754" cy="676"/>
                <a:chOff x="887" y="2579"/>
                <a:chExt cx="754" cy="676"/>
              </a:xfrm>
            </p:grpSpPr>
            <p:sp>
              <p:nvSpPr>
                <p:cNvPr id="119839" name="Line 31"/>
                <p:cNvSpPr>
                  <a:spLocks noChangeShapeType="1"/>
                </p:cNvSpPr>
                <p:nvPr/>
              </p:nvSpPr>
              <p:spPr bwMode="auto">
                <a:xfrm>
                  <a:off x="887" y="3255"/>
                  <a:ext cx="35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4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248" y="3086"/>
                  <a:ext cx="393" cy="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41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1635" y="2579"/>
                  <a:ext cx="1" cy="503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9842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247" y="3096"/>
                  <a:ext cx="0" cy="14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9850" name="Line 42"/>
              <p:cNvSpPr>
                <a:spLocks noChangeShapeType="1"/>
              </p:cNvSpPr>
              <p:nvPr/>
            </p:nvSpPr>
            <p:spPr bwMode="auto">
              <a:xfrm>
                <a:off x="2638" y="2445"/>
                <a:ext cx="0" cy="97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51" name="Freeform 43"/>
              <p:cNvSpPr>
                <a:spLocks/>
              </p:cNvSpPr>
              <p:nvPr/>
            </p:nvSpPr>
            <p:spPr bwMode="auto">
              <a:xfrm>
                <a:off x="2496" y="2944"/>
                <a:ext cx="322" cy="347"/>
              </a:xfrm>
              <a:custGeom>
                <a:avLst/>
                <a:gdLst>
                  <a:gd name="T0" fmla="*/ 0 w 322"/>
                  <a:gd name="T1" fmla="*/ 0 h 347"/>
                  <a:gd name="T2" fmla="*/ 9 w 322"/>
                  <a:gd name="T3" fmla="*/ 27 h 347"/>
                  <a:gd name="T4" fmla="*/ 64 w 322"/>
                  <a:gd name="T5" fmla="*/ 46 h 347"/>
                  <a:gd name="T6" fmla="*/ 101 w 322"/>
                  <a:gd name="T7" fmla="*/ 91 h 347"/>
                  <a:gd name="T8" fmla="*/ 155 w 322"/>
                  <a:gd name="T9" fmla="*/ 155 h 347"/>
                  <a:gd name="T10" fmla="*/ 210 w 322"/>
                  <a:gd name="T11" fmla="*/ 210 h 347"/>
                  <a:gd name="T12" fmla="*/ 293 w 322"/>
                  <a:gd name="T13" fmla="*/ 320 h 347"/>
                  <a:gd name="T14" fmla="*/ 320 w 322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2" h="347">
                    <a:moveTo>
                      <a:pt x="0" y="0"/>
                    </a:moveTo>
                    <a:cubicBezTo>
                      <a:pt x="3" y="9"/>
                      <a:pt x="1" y="21"/>
                      <a:pt x="9" y="27"/>
                    </a:cubicBezTo>
                    <a:cubicBezTo>
                      <a:pt x="25" y="38"/>
                      <a:pt x="64" y="46"/>
                      <a:pt x="64" y="46"/>
                    </a:cubicBezTo>
                    <a:cubicBezTo>
                      <a:pt x="87" y="115"/>
                      <a:pt x="53" y="31"/>
                      <a:pt x="101" y="91"/>
                    </a:cubicBezTo>
                    <a:cubicBezTo>
                      <a:pt x="127" y="123"/>
                      <a:pt x="101" y="137"/>
                      <a:pt x="155" y="155"/>
                    </a:cubicBezTo>
                    <a:cubicBezTo>
                      <a:pt x="185" y="185"/>
                      <a:pt x="168" y="196"/>
                      <a:pt x="210" y="210"/>
                    </a:cubicBezTo>
                    <a:cubicBezTo>
                      <a:pt x="243" y="243"/>
                      <a:pt x="253" y="289"/>
                      <a:pt x="293" y="320"/>
                    </a:cubicBezTo>
                    <a:cubicBezTo>
                      <a:pt x="322" y="343"/>
                      <a:pt x="320" y="326"/>
                      <a:pt x="320" y="34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9861" name="Group 53"/>
            <p:cNvGrpSpPr>
              <a:grpSpLocks/>
            </p:cNvGrpSpPr>
            <p:nvPr/>
          </p:nvGrpSpPr>
          <p:grpSpPr bwMode="auto">
            <a:xfrm>
              <a:off x="4012" y="2221"/>
              <a:ext cx="568" cy="722"/>
              <a:chOff x="4141" y="2505"/>
              <a:chExt cx="568" cy="722"/>
            </a:xfrm>
          </p:grpSpPr>
          <p:sp>
            <p:nvSpPr>
              <p:cNvPr id="119859" name="Freeform 51"/>
              <p:cNvSpPr>
                <a:spLocks/>
              </p:cNvSpPr>
              <p:nvPr/>
            </p:nvSpPr>
            <p:spPr bwMode="auto">
              <a:xfrm>
                <a:off x="4141" y="3062"/>
                <a:ext cx="567" cy="165"/>
              </a:xfrm>
              <a:custGeom>
                <a:avLst/>
                <a:gdLst>
                  <a:gd name="T0" fmla="*/ 0 w 567"/>
                  <a:gd name="T1" fmla="*/ 165 h 165"/>
                  <a:gd name="T2" fmla="*/ 357 w 567"/>
                  <a:gd name="T3" fmla="*/ 155 h 165"/>
                  <a:gd name="T4" fmla="*/ 357 w 567"/>
                  <a:gd name="T5" fmla="*/ 9 h 165"/>
                  <a:gd name="T6" fmla="*/ 567 w 567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7" h="165">
                    <a:moveTo>
                      <a:pt x="0" y="165"/>
                    </a:moveTo>
                    <a:lnTo>
                      <a:pt x="357" y="155"/>
                    </a:lnTo>
                    <a:lnTo>
                      <a:pt x="357" y="9"/>
                    </a:lnTo>
                    <a:lnTo>
                      <a:pt x="567" y="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0" name="Line 52"/>
              <p:cNvSpPr>
                <a:spLocks noChangeShapeType="1"/>
              </p:cNvSpPr>
              <p:nvPr/>
            </p:nvSpPr>
            <p:spPr bwMode="auto">
              <a:xfrm flipV="1">
                <a:off x="4709" y="2505"/>
                <a:ext cx="0" cy="55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9864" name="Group 56"/>
            <p:cNvGrpSpPr>
              <a:grpSpLocks/>
            </p:cNvGrpSpPr>
            <p:nvPr/>
          </p:nvGrpSpPr>
          <p:grpSpPr bwMode="auto">
            <a:xfrm>
              <a:off x="4325" y="3118"/>
              <a:ext cx="155" cy="851"/>
              <a:chOff x="4398" y="2597"/>
              <a:chExt cx="155" cy="851"/>
            </a:xfrm>
          </p:grpSpPr>
          <p:sp>
            <p:nvSpPr>
              <p:cNvPr id="119858" name="Line 50"/>
              <p:cNvSpPr>
                <a:spLocks noChangeShapeType="1"/>
              </p:cNvSpPr>
              <p:nvPr/>
            </p:nvSpPr>
            <p:spPr bwMode="auto">
              <a:xfrm flipH="1">
                <a:off x="4407" y="3117"/>
                <a:ext cx="0" cy="33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3" name="Freeform 55"/>
              <p:cNvSpPr>
                <a:spLocks/>
              </p:cNvSpPr>
              <p:nvPr/>
            </p:nvSpPr>
            <p:spPr bwMode="auto">
              <a:xfrm>
                <a:off x="4398" y="2597"/>
                <a:ext cx="155" cy="530"/>
              </a:xfrm>
              <a:custGeom>
                <a:avLst/>
                <a:gdLst>
                  <a:gd name="T0" fmla="*/ 0 w 155"/>
                  <a:gd name="T1" fmla="*/ 530 h 530"/>
                  <a:gd name="T2" fmla="*/ 155 w 155"/>
                  <a:gd name="T3" fmla="*/ 530 h 530"/>
                  <a:gd name="T4" fmla="*/ 155 w 155"/>
                  <a:gd name="T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530">
                    <a:moveTo>
                      <a:pt x="0" y="530"/>
                    </a:moveTo>
                    <a:lnTo>
                      <a:pt x="155" y="530"/>
                    </a:lnTo>
                    <a:lnTo>
                      <a:pt x="155" y="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9865" name="AutoShape 57"/>
            <p:cNvSpPr>
              <a:spLocks noChangeArrowheads="1"/>
            </p:cNvSpPr>
            <p:nvPr/>
          </p:nvSpPr>
          <p:spPr bwMode="auto">
            <a:xfrm>
              <a:off x="3032" y="3094"/>
              <a:ext cx="777" cy="11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870" name="AutoShape 62"/>
            <p:cNvSpPr>
              <a:spLocks noChangeArrowheads="1"/>
            </p:cNvSpPr>
            <p:nvPr/>
          </p:nvSpPr>
          <p:spPr bwMode="auto">
            <a:xfrm>
              <a:off x="562" y="2162"/>
              <a:ext cx="4617" cy="189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242D5-6B15-442E-A099-345C439028FE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85331" y="417514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Algorithms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496444" y="1254125"/>
            <a:ext cx="116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Mutation</a:t>
            </a:r>
          </a:p>
        </p:txBody>
      </p:sp>
      <p:grpSp>
        <p:nvGrpSpPr>
          <p:cNvPr id="120912" name="Group 80"/>
          <p:cNvGrpSpPr>
            <a:grpSpLocks/>
          </p:cNvGrpSpPr>
          <p:nvPr/>
        </p:nvGrpSpPr>
        <p:grpSpPr bwMode="auto">
          <a:xfrm>
            <a:off x="1425006" y="1828801"/>
            <a:ext cx="7242175" cy="944563"/>
            <a:chOff x="520" y="1152"/>
            <a:chExt cx="4562" cy="595"/>
          </a:xfrm>
        </p:grpSpPr>
        <p:sp>
          <p:nvSpPr>
            <p:cNvPr id="120837" name="Text Box 5"/>
            <p:cNvSpPr txBox="1">
              <a:spLocks noChangeArrowheads="1"/>
            </p:cNvSpPr>
            <p:nvPr/>
          </p:nvSpPr>
          <p:spPr bwMode="auto">
            <a:xfrm>
              <a:off x="695" y="1335"/>
              <a:ext cx="9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1 0 0 1 1 0 1</a:t>
              </a:r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3766" y="1335"/>
              <a:ext cx="9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1 0 0 </a:t>
              </a:r>
              <a:r>
                <a:rPr lang="en-US" altLang="en-US">
                  <a:solidFill>
                    <a:srgbClr val="CC3300"/>
                  </a:solidFill>
                  <a:latin typeface="Comic Sans MS" panose="030F0702030302020204" pitchFamily="66" charset="0"/>
                </a:rPr>
                <a:t>0</a:t>
              </a:r>
              <a:r>
                <a:rPr lang="en-US" altLang="en-US">
                  <a:latin typeface="Comic Sans MS" panose="030F0702030302020204" pitchFamily="66" charset="0"/>
                </a:rPr>
                <a:t> 1 0 1</a:t>
              </a:r>
            </a:p>
          </p:txBody>
        </p:sp>
        <p:sp>
          <p:nvSpPr>
            <p:cNvPr id="120845" name="AutoShape 13"/>
            <p:cNvSpPr>
              <a:spLocks noChangeArrowheads="1"/>
            </p:cNvSpPr>
            <p:nvPr/>
          </p:nvSpPr>
          <p:spPr bwMode="auto">
            <a:xfrm>
              <a:off x="2066" y="1398"/>
              <a:ext cx="1463" cy="119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846" name="AutoShape 14"/>
            <p:cNvSpPr>
              <a:spLocks noChangeArrowheads="1"/>
            </p:cNvSpPr>
            <p:nvPr/>
          </p:nvSpPr>
          <p:spPr bwMode="auto">
            <a:xfrm>
              <a:off x="520" y="1152"/>
              <a:ext cx="4562" cy="59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1415480" y="3436939"/>
            <a:ext cx="7240588" cy="1666875"/>
            <a:chOff x="514" y="2165"/>
            <a:chExt cx="4561" cy="1050"/>
          </a:xfrm>
        </p:grpSpPr>
        <p:grpSp>
          <p:nvGrpSpPr>
            <p:cNvPr id="120894" name="Group 62"/>
            <p:cNvGrpSpPr>
              <a:grpSpLocks/>
            </p:cNvGrpSpPr>
            <p:nvPr/>
          </p:nvGrpSpPr>
          <p:grpSpPr bwMode="auto">
            <a:xfrm>
              <a:off x="732" y="2203"/>
              <a:ext cx="915" cy="965"/>
              <a:chOff x="732" y="2203"/>
              <a:chExt cx="915" cy="965"/>
            </a:xfrm>
          </p:grpSpPr>
          <p:sp>
            <p:nvSpPr>
              <p:cNvPr id="120849" name="Line 17"/>
              <p:cNvSpPr>
                <a:spLocks noChangeShapeType="1"/>
              </p:cNvSpPr>
              <p:nvPr/>
            </p:nvSpPr>
            <p:spPr bwMode="auto">
              <a:xfrm>
                <a:off x="732" y="2341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850" name="Line 18"/>
              <p:cNvSpPr>
                <a:spLocks noChangeShapeType="1"/>
              </p:cNvSpPr>
              <p:nvPr/>
            </p:nvSpPr>
            <p:spPr bwMode="auto">
              <a:xfrm>
                <a:off x="737" y="2519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851" name="Line 19"/>
              <p:cNvSpPr>
                <a:spLocks noChangeShapeType="1"/>
              </p:cNvSpPr>
              <p:nvPr/>
            </p:nvSpPr>
            <p:spPr bwMode="auto">
              <a:xfrm>
                <a:off x="741" y="2999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852" name="Line 20"/>
              <p:cNvSpPr>
                <a:spLocks noChangeShapeType="1"/>
              </p:cNvSpPr>
              <p:nvPr/>
            </p:nvSpPr>
            <p:spPr bwMode="auto">
              <a:xfrm>
                <a:off x="737" y="2684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853" name="Line 21"/>
              <p:cNvSpPr>
                <a:spLocks noChangeShapeType="1"/>
              </p:cNvSpPr>
              <p:nvPr/>
            </p:nvSpPr>
            <p:spPr bwMode="auto">
              <a:xfrm>
                <a:off x="742" y="2843"/>
                <a:ext cx="9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854" name="Line 22"/>
              <p:cNvSpPr>
                <a:spLocks noChangeShapeType="1"/>
              </p:cNvSpPr>
              <p:nvPr/>
            </p:nvSpPr>
            <p:spPr bwMode="auto">
              <a:xfrm>
                <a:off x="924" y="2203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855" name="Line 23"/>
              <p:cNvSpPr>
                <a:spLocks noChangeShapeType="1"/>
              </p:cNvSpPr>
              <p:nvPr/>
            </p:nvSpPr>
            <p:spPr bwMode="auto">
              <a:xfrm>
                <a:off x="1113" y="220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856" name="Line 24"/>
              <p:cNvSpPr>
                <a:spLocks noChangeShapeType="1"/>
              </p:cNvSpPr>
              <p:nvPr/>
            </p:nvSpPr>
            <p:spPr bwMode="auto">
              <a:xfrm>
                <a:off x="1299" y="2203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857" name="Line 25"/>
              <p:cNvSpPr>
                <a:spLocks noChangeShapeType="1"/>
              </p:cNvSpPr>
              <p:nvPr/>
            </p:nvSpPr>
            <p:spPr bwMode="auto">
              <a:xfrm>
                <a:off x="1505" y="220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20858" name="Group 26"/>
              <p:cNvGrpSpPr>
                <a:grpSpLocks/>
              </p:cNvGrpSpPr>
              <p:nvPr/>
            </p:nvGrpSpPr>
            <p:grpSpPr bwMode="auto">
              <a:xfrm>
                <a:off x="750" y="2323"/>
                <a:ext cx="754" cy="676"/>
                <a:chOff x="887" y="2579"/>
                <a:chExt cx="754" cy="676"/>
              </a:xfrm>
            </p:grpSpPr>
            <p:sp>
              <p:nvSpPr>
                <p:cNvPr id="120859" name="Line 27"/>
                <p:cNvSpPr>
                  <a:spLocks noChangeShapeType="1"/>
                </p:cNvSpPr>
                <p:nvPr/>
              </p:nvSpPr>
              <p:spPr bwMode="auto">
                <a:xfrm>
                  <a:off x="887" y="3255"/>
                  <a:ext cx="35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086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248" y="3086"/>
                  <a:ext cx="393" cy="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0861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635" y="2579"/>
                  <a:ext cx="1" cy="503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0862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247" y="3096"/>
                  <a:ext cx="0" cy="14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120870" name="AutoShape 38"/>
            <p:cNvSpPr>
              <a:spLocks noChangeArrowheads="1"/>
            </p:cNvSpPr>
            <p:nvPr/>
          </p:nvSpPr>
          <p:spPr bwMode="auto">
            <a:xfrm>
              <a:off x="514" y="2165"/>
              <a:ext cx="4561" cy="1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892" name="AutoShape 60"/>
            <p:cNvSpPr>
              <a:spLocks noChangeArrowheads="1"/>
            </p:cNvSpPr>
            <p:nvPr/>
          </p:nvSpPr>
          <p:spPr bwMode="auto">
            <a:xfrm>
              <a:off x="2053" y="2673"/>
              <a:ext cx="1463" cy="119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896" name="Line 64"/>
            <p:cNvSpPr>
              <a:spLocks noChangeShapeType="1"/>
            </p:cNvSpPr>
            <p:nvPr/>
          </p:nvSpPr>
          <p:spPr bwMode="auto">
            <a:xfrm>
              <a:off x="3872" y="2345"/>
              <a:ext cx="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97" name="Line 65"/>
            <p:cNvSpPr>
              <a:spLocks noChangeShapeType="1"/>
            </p:cNvSpPr>
            <p:nvPr/>
          </p:nvSpPr>
          <p:spPr bwMode="auto">
            <a:xfrm>
              <a:off x="3877" y="2523"/>
              <a:ext cx="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98" name="Line 66"/>
            <p:cNvSpPr>
              <a:spLocks noChangeShapeType="1"/>
            </p:cNvSpPr>
            <p:nvPr/>
          </p:nvSpPr>
          <p:spPr bwMode="auto">
            <a:xfrm>
              <a:off x="3881" y="3003"/>
              <a:ext cx="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99" name="Line 67"/>
            <p:cNvSpPr>
              <a:spLocks noChangeShapeType="1"/>
            </p:cNvSpPr>
            <p:nvPr/>
          </p:nvSpPr>
          <p:spPr bwMode="auto">
            <a:xfrm>
              <a:off x="3877" y="2688"/>
              <a:ext cx="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900" name="Line 68"/>
            <p:cNvSpPr>
              <a:spLocks noChangeShapeType="1"/>
            </p:cNvSpPr>
            <p:nvPr/>
          </p:nvSpPr>
          <p:spPr bwMode="auto">
            <a:xfrm>
              <a:off x="3882" y="2847"/>
              <a:ext cx="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901" name="Line 69"/>
            <p:cNvSpPr>
              <a:spLocks noChangeShapeType="1"/>
            </p:cNvSpPr>
            <p:nvPr/>
          </p:nvSpPr>
          <p:spPr bwMode="auto">
            <a:xfrm>
              <a:off x="4064" y="2207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902" name="Line 70"/>
            <p:cNvSpPr>
              <a:spLocks noChangeShapeType="1"/>
            </p:cNvSpPr>
            <p:nvPr/>
          </p:nvSpPr>
          <p:spPr bwMode="auto">
            <a:xfrm>
              <a:off x="4253" y="221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903" name="Line 71"/>
            <p:cNvSpPr>
              <a:spLocks noChangeShapeType="1"/>
            </p:cNvSpPr>
            <p:nvPr/>
          </p:nvSpPr>
          <p:spPr bwMode="auto">
            <a:xfrm>
              <a:off x="4439" y="2207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904" name="Line 72"/>
            <p:cNvSpPr>
              <a:spLocks noChangeShapeType="1"/>
            </p:cNvSpPr>
            <p:nvPr/>
          </p:nvSpPr>
          <p:spPr bwMode="auto">
            <a:xfrm>
              <a:off x="4645" y="221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911" name="Freeform 79"/>
            <p:cNvSpPr>
              <a:spLocks/>
            </p:cNvSpPr>
            <p:nvPr/>
          </p:nvSpPr>
          <p:spPr bwMode="auto">
            <a:xfrm>
              <a:off x="3886" y="2341"/>
              <a:ext cx="759" cy="658"/>
            </a:xfrm>
            <a:custGeom>
              <a:avLst/>
              <a:gdLst>
                <a:gd name="T0" fmla="*/ 0 w 759"/>
                <a:gd name="T1" fmla="*/ 658 h 658"/>
                <a:gd name="T2" fmla="*/ 365 w 759"/>
                <a:gd name="T3" fmla="*/ 658 h 658"/>
                <a:gd name="T4" fmla="*/ 365 w 759"/>
                <a:gd name="T5" fmla="*/ 347 h 658"/>
                <a:gd name="T6" fmla="*/ 548 w 759"/>
                <a:gd name="T7" fmla="*/ 347 h 658"/>
                <a:gd name="T8" fmla="*/ 548 w 759"/>
                <a:gd name="T9" fmla="*/ 502 h 658"/>
                <a:gd name="T10" fmla="*/ 759 w 759"/>
                <a:gd name="T11" fmla="*/ 502 h 658"/>
                <a:gd name="T12" fmla="*/ 759 w 759"/>
                <a:gd name="T1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658">
                  <a:moveTo>
                    <a:pt x="0" y="658"/>
                  </a:moveTo>
                  <a:lnTo>
                    <a:pt x="365" y="658"/>
                  </a:lnTo>
                  <a:lnTo>
                    <a:pt x="365" y="347"/>
                  </a:lnTo>
                  <a:lnTo>
                    <a:pt x="548" y="347"/>
                  </a:lnTo>
                  <a:lnTo>
                    <a:pt x="548" y="502"/>
                  </a:lnTo>
                  <a:lnTo>
                    <a:pt x="759" y="502"/>
                  </a:lnTo>
                  <a:lnTo>
                    <a:pt x="759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B7848-06E6-4644-88C1-F6646B0F70A3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210321" y="116632"/>
            <a:ext cx="765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Algorithms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221433" y="1278581"/>
            <a:ext cx="3567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Results from a small example: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587667"/>
              </p:ext>
            </p:extLst>
          </p:nvPr>
        </p:nvGraphicFramePr>
        <p:xfrm>
          <a:off x="2710509" y="1759595"/>
          <a:ext cx="54054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603160" imgH="457200" progId="Equation.3">
                  <p:embed/>
                </p:oleObj>
              </mc:Choice>
              <mc:Fallback>
                <p:oleObj name="Equation" r:id="rId3" imgW="2603160" imgH="457200" progId="Equation.3">
                  <p:embed/>
                  <p:pic>
                    <p:nvPicPr>
                      <p:cNvPr id="121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509" y="1759595"/>
                        <a:ext cx="54054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91309" y="1792932"/>
            <a:ext cx="1120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Minimize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186508" y="6099918"/>
            <a:ext cx="2053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6600"/>
                </a:solidFill>
                <a:latin typeface="Comic Sans MS" panose="030F0702030302020204" pitchFamily="66" charset="0"/>
              </a:rPr>
              <a:t>Initial Population</a:t>
            </a:r>
          </a:p>
        </p:txBody>
      </p:sp>
      <p:pic>
        <p:nvPicPr>
          <p:cNvPr id="121863" name="Picture 7" descr="gen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r="11214"/>
          <a:stretch>
            <a:fillRect/>
          </a:stretch>
        </p:blipFill>
        <p:spPr bwMode="auto">
          <a:xfrm>
            <a:off x="767408" y="2697907"/>
            <a:ext cx="3700462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4" name="Picture 8" descr="gen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t="7462" r="46841" b="19417"/>
          <a:stretch>
            <a:fillRect/>
          </a:stretch>
        </p:blipFill>
        <p:spPr bwMode="auto">
          <a:xfrm>
            <a:off x="5407670" y="2704257"/>
            <a:ext cx="3600450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6142683" y="6099918"/>
            <a:ext cx="1757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6600"/>
                </a:solidFill>
                <a:latin typeface="Comic Sans MS" panose="030F0702030302020204" pitchFamily="66" charset="0"/>
              </a:rPr>
              <a:t>Generation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286DF-29E4-4EC8-9879-90E99E7F879E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236168" y="200025"/>
            <a:ext cx="765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Algorithms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6983" name="Picture 7" descr="gen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7979" r="46684" b="20180"/>
          <a:stretch>
            <a:fillRect/>
          </a:stretch>
        </p:blipFill>
        <p:spPr bwMode="auto">
          <a:xfrm>
            <a:off x="624981" y="768351"/>
            <a:ext cx="3290887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4" name="Picture 8" descr="gen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t="8470" r="46841" b="20425"/>
          <a:stretch>
            <a:fillRect/>
          </a:stretch>
        </p:blipFill>
        <p:spPr bwMode="auto">
          <a:xfrm>
            <a:off x="5374780" y="788989"/>
            <a:ext cx="3295650" cy="29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5" name="Picture 9" descr="gen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8470" r="46684" b="20425"/>
          <a:stretch>
            <a:fillRect/>
          </a:stretch>
        </p:blipFill>
        <p:spPr bwMode="auto">
          <a:xfrm>
            <a:off x="623392" y="3905250"/>
            <a:ext cx="3290888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6" name="Picture 10" descr="gen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t="8470" r="46509" b="20425"/>
          <a:stretch>
            <a:fillRect/>
          </a:stretch>
        </p:blipFill>
        <p:spPr bwMode="auto">
          <a:xfrm>
            <a:off x="5376367" y="3917950"/>
            <a:ext cx="3278188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7" name="Text Box 11"/>
          <p:cNvSpPr txBox="1">
            <a:spLocks noChangeArrowheads="1"/>
          </p:cNvSpPr>
          <p:nvPr/>
        </p:nvSpPr>
        <p:spPr bwMode="auto">
          <a:xfrm rot="16200000">
            <a:off x="3402386" y="1988622"/>
            <a:ext cx="1757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6600"/>
                </a:solidFill>
                <a:latin typeface="Comic Sans MS" panose="030F0702030302020204" pitchFamily="66" charset="0"/>
              </a:rPr>
              <a:t>Generation 20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 rot="16200000">
            <a:off x="8096624" y="1994972"/>
            <a:ext cx="1757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6600"/>
                </a:solidFill>
                <a:latin typeface="Comic Sans MS" panose="030F0702030302020204" pitchFamily="66" charset="0"/>
              </a:rPr>
              <a:t>Generation 30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 rot="16200000">
            <a:off x="3394449" y="5115997"/>
            <a:ext cx="1757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6600"/>
                </a:solidFill>
                <a:latin typeface="Comic Sans MS" panose="030F0702030302020204" pitchFamily="66" charset="0"/>
              </a:rPr>
              <a:t>Generation 40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 rot="16200000">
            <a:off x="8098211" y="5114409"/>
            <a:ext cx="1757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6600"/>
                </a:solidFill>
                <a:latin typeface="Comic Sans MS" panose="030F0702030302020204" pitchFamily="66" charset="0"/>
              </a:rPr>
              <a:t>Generation 50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72B4F4-DAE2-4CF9-B71D-A648ABDB357B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200" y="1179240"/>
            <a:ext cx="73914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Main</a:t>
            </a:r>
            <a:r>
              <a:rPr lang="en-GB" altLang="en-US" sz="2400" dirty="0"/>
              <a:t> idea: </a:t>
            </a:r>
            <a:r>
              <a:rPr lang="en-US" altLang="en-US" sz="2400" dirty="0"/>
              <a:t>better individuals get higher chance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Chances </a:t>
            </a:r>
            <a:r>
              <a:rPr lang="en-GB" altLang="en-US" dirty="0"/>
              <a:t>proportional </a:t>
            </a:r>
            <a:r>
              <a:rPr lang="en-US" altLang="en-US" dirty="0"/>
              <a:t>to fitness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Implementation: roulette wheel technique</a:t>
            </a:r>
          </a:p>
          <a:p>
            <a:pPr lvl="4">
              <a:lnSpc>
                <a:spcPct val="90000"/>
              </a:lnSpc>
            </a:pPr>
            <a:r>
              <a:rPr lang="en-GB" altLang="en-US" sz="2400" dirty="0"/>
              <a:t>Assign to each individual a part of the roulette wheel</a:t>
            </a:r>
          </a:p>
          <a:p>
            <a:pPr lvl="4">
              <a:lnSpc>
                <a:spcPct val="90000"/>
              </a:lnSpc>
            </a:pPr>
            <a:r>
              <a:rPr lang="en-GB" altLang="en-US" sz="2400" dirty="0"/>
              <a:t> Spin the wheel n times to select n individuals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88640"/>
            <a:ext cx="7162800" cy="685800"/>
          </a:xfrm>
        </p:spPr>
        <p:txBody>
          <a:bodyPr/>
          <a:lstStyle/>
          <a:p>
            <a:r>
              <a:rPr lang="en-US" altLang="en-US" dirty="0" smtClean="0"/>
              <a:t>GA </a:t>
            </a:r>
            <a:r>
              <a:rPr lang="en-US" altLang="en-US" dirty="0"/>
              <a:t>operators: Selection</a:t>
            </a:r>
          </a:p>
        </p:txBody>
      </p: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6096079" y="4308251"/>
            <a:ext cx="2020889" cy="1497013"/>
            <a:chOff x="3877" y="2736"/>
            <a:chExt cx="1273" cy="943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3882" y="2736"/>
              <a:ext cx="126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400" dirty="0"/>
                <a:t>fitness(A) = 3</a:t>
              </a:r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3882" y="3063"/>
              <a:ext cx="126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400"/>
                <a:t>fitness(B) = 1</a:t>
              </a: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3877" y="3390"/>
              <a:ext cx="12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400"/>
                <a:t>fitness(C) = 2</a:t>
              </a:r>
            </a:p>
          </p:txBody>
        </p:sp>
      </p:grpSp>
      <p:sp>
        <p:nvSpPr>
          <p:cNvPr id="69640" name="Line 8"/>
          <p:cNvSpPr>
            <a:spLocks noChangeShapeType="1"/>
          </p:cNvSpPr>
          <p:nvPr/>
        </p:nvSpPr>
        <p:spPr bwMode="auto">
          <a:xfrm rot="10785853">
            <a:off x="4505401" y="4532040"/>
            <a:ext cx="771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9641" name="Group 9"/>
          <p:cNvGrpSpPr>
            <a:grpSpLocks/>
          </p:cNvGrpSpPr>
          <p:nvPr/>
        </p:nvGrpSpPr>
        <p:grpSpPr bwMode="auto">
          <a:xfrm>
            <a:off x="302493" y="3104880"/>
            <a:ext cx="2919413" cy="2705100"/>
            <a:chOff x="3092" y="2152"/>
            <a:chExt cx="1983" cy="1896"/>
          </a:xfrm>
        </p:grpSpPr>
        <p:sp>
          <p:nvSpPr>
            <p:cNvPr id="69642" name="Oval 10"/>
            <p:cNvSpPr>
              <a:spLocks noChangeArrowheads="1"/>
            </p:cNvSpPr>
            <p:nvPr/>
          </p:nvSpPr>
          <p:spPr bwMode="auto">
            <a:xfrm>
              <a:off x="3092" y="2152"/>
              <a:ext cx="1983" cy="18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 sz="3200">
                <a:solidFill>
                  <a:schemeClr val="hlink"/>
                </a:solidFill>
              </a:endParaRP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3464" y="2738"/>
              <a:ext cx="33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3600"/>
                <a:t>A</a:t>
              </a: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4492" y="2782"/>
              <a:ext cx="35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3600"/>
                <a:t>C</a:t>
              </a: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3976" y="2333"/>
              <a:ext cx="8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/>
                <a:t>1/6 = 17%</a:t>
              </a:r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160" y="3215"/>
              <a:ext cx="83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/>
                <a:t>3/6 = 50%</a:t>
              </a: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4040" y="2594"/>
              <a:ext cx="330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3600"/>
                <a:t>B</a:t>
              </a:r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4141" y="3211"/>
              <a:ext cx="8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/>
                <a:t>2/6 = 33%</a:t>
              </a:r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5BFA0E-EB3D-44F6-B098-4C609685B9A5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An example after Goldberg ‘89 </a:t>
            </a:r>
            <a:endParaRPr lang="en-GB" altLang="en-US" sz="32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Simple problem: max x</a:t>
            </a:r>
            <a:r>
              <a:rPr lang="en-US" altLang="en-US" baseline="30000" dirty="0"/>
              <a:t>2</a:t>
            </a:r>
            <a:r>
              <a:rPr lang="en-US" altLang="en-US" dirty="0"/>
              <a:t> over {0,1,…,31}</a:t>
            </a:r>
          </a:p>
          <a:p>
            <a:r>
              <a:rPr lang="en-US" altLang="en-US" dirty="0"/>
              <a:t>GA approach:</a:t>
            </a:r>
          </a:p>
          <a:p>
            <a:pPr lvl="1"/>
            <a:r>
              <a:rPr lang="en-US" altLang="en-US" dirty="0"/>
              <a:t>Representation: binary code, e.g. 01101 </a:t>
            </a:r>
            <a:r>
              <a:rPr lang="en-US" altLang="en-US" dirty="0">
                <a:sym typeface="Symbol" panose="05050102010706020507" pitchFamily="18" charset="2"/>
              </a:rPr>
              <a:t> </a:t>
            </a:r>
            <a:r>
              <a:rPr lang="en-US" altLang="en-US" dirty="0"/>
              <a:t>13</a:t>
            </a:r>
          </a:p>
          <a:p>
            <a:pPr lvl="1"/>
            <a:r>
              <a:rPr lang="en-US" altLang="en-US" dirty="0"/>
              <a:t>Population size: 4</a:t>
            </a:r>
          </a:p>
          <a:p>
            <a:pPr lvl="1"/>
            <a:r>
              <a:rPr lang="en-US" altLang="en-US" dirty="0"/>
              <a:t>1-point </a:t>
            </a:r>
            <a:r>
              <a:rPr lang="en-US" altLang="en-US" dirty="0" err="1"/>
              <a:t>xover</a:t>
            </a:r>
            <a:r>
              <a:rPr lang="en-US" altLang="en-US" dirty="0"/>
              <a:t>, bitwise mutation </a:t>
            </a:r>
          </a:p>
          <a:p>
            <a:pPr lvl="1"/>
            <a:r>
              <a:rPr lang="en-US" altLang="en-US" dirty="0"/>
              <a:t>Roulette wheel selection</a:t>
            </a:r>
          </a:p>
          <a:p>
            <a:pPr lvl="1"/>
            <a:r>
              <a:rPr lang="en-US" altLang="en-US" dirty="0"/>
              <a:t>Random </a:t>
            </a:r>
            <a:r>
              <a:rPr lang="en-US" altLang="en-US" dirty="0" err="1"/>
              <a:t>initialisation</a:t>
            </a:r>
            <a:endParaRPr lang="en-US" altLang="en-US" dirty="0"/>
          </a:p>
          <a:p>
            <a:r>
              <a:rPr lang="en-US" altLang="en-US" dirty="0"/>
              <a:t>We show one generational cycle done by hand </a:t>
            </a:r>
            <a:endParaRPr lang="en-GB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79810-683E-4362-8529-B61571D68820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606946"/>
            <a:ext cx="8496944" cy="406853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E7918-D7BB-4FE2-B6BF-5D5375F950ED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776264"/>
            <a:ext cx="8382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9808" y="404664"/>
            <a:ext cx="7467600" cy="400050"/>
          </a:xfrm>
        </p:spPr>
        <p:txBody>
          <a:bodyPr/>
          <a:lstStyle/>
          <a:p>
            <a:r>
              <a:rPr lang="en-US" altLang="en-US" sz="3200"/>
              <a:t>x</a:t>
            </a:r>
            <a:r>
              <a:rPr lang="en-US" altLang="en-US" sz="3200" baseline="30000"/>
              <a:t>2</a:t>
            </a:r>
            <a:r>
              <a:rPr lang="en-US" altLang="en-US" sz="3200"/>
              <a:t> example: selection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806008" y="3986064"/>
            <a:ext cx="1066800" cy="10668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A66F7-AD3D-415B-8F6D-FDCC8339A7B7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856657"/>
            <a:ext cx="82391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6007" y="332656"/>
            <a:ext cx="7467600" cy="533400"/>
          </a:xfrm>
        </p:spPr>
        <p:txBody>
          <a:bodyPr/>
          <a:lstStyle/>
          <a:p>
            <a:r>
              <a:rPr lang="en-US" altLang="en-US" sz="3200"/>
              <a:t>X</a:t>
            </a:r>
            <a:r>
              <a:rPr lang="en-US" altLang="en-US" sz="3200" baseline="30000"/>
              <a:t>2</a:t>
            </a:r>
            <a:r>
              <a:rPr lang="en-US" altLang="en-US" sz="3200"/>
              <a:t> example: crossover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7549207" y="4066456"/>
            <a:ext cx="1295400" cy="1219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8D90BC-9423-4EEA-A370-E7D257D5C8E9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772816"/>
            <a:ext cx="74009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X</a:t>
            </a:r>
            <a:r>
              <a:rPr lang="en-GB" altLang="en-US" baseline="30000"/>
              <a:t>2</a:t>
            </a:r>
            <a:r>
              <a:rPr lang="en-GB" altLang="en-US"/>
              <a:t> example: mutation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859215" y="3982615"/>
            <a:ext cx="1219200" cy="11430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963615" y="2534815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4497015" y="3601615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FA4C83-7E29-44CC-A50C-920CA3BECC92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simple GA</a:t>
            </a:r>
            <a:endParaRPr lang="en-GB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437" y="1412776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dirty="0"/>
              <a:t>Has been subject of many (early) studies</a:t>
            </a:r>
          </a:p>
          <a:p>
            <a:pPr lvl="1"/>
            <a:r>
              <a:rPr lang="en-GB" altLang="en-US" dirty="0"/>
              <a:t>still often used as benchmark for novel GAs</a:t>
            </a:r>
          </a:p>
          <a:p>
            <a:r>
              <a:rPr lang="en-GB" altLang="en-US" dirty="0"/>
              <a:t>Shows many shortcomings, e.g.</a:t>
            </a:r>
          </a:p>
          <a:p>
            <a:pPr lvl="1"/>
            <a:r>
              <a:rPr lang="en-GB" altLang="en-US" dirty="0"/>
              <a:t>Representation is too restrictive</a:t>
            </a:r>
          </a:p>
          <a:p>
            <a:pPr lvl="1"/>
            <a:r>
              <a:rPr lang="en-GB" altLang="en-US" dirty="0"/>
              <a:t>Mutation &amp; crossovers only applicable for bit-string &amp; integer representations</a:t>
            </a:r>
          </a:p>
          <a:p>
            <a:pPr lvl="1"/>
            <a:r>
              <a:rPr lang="en-GB" altLang="en-US" dirty="0"/>
              <a:t>Selection mechanism sensitive for converging populations with close fitness values</a:t>
            </a:r>
          </a:p>
          <a:p>
            <a:pPr lvl="1"/>
            <a:r>
              <a:rPr lang="en-GB" altLang="en-US" dirty="0"/>
              <a:t>Generational population model </a:t>
            </a:r>
            <a:r>
              <a:rPr lang="en-US" altLang="en-US" dirty="0"/>
              <a:t>(step 5 in SGA </a:t>
            </a:r>
            <a:r>
              <a:rPr lang="en-US" altLang="en-US" dirty="0" err="1"/>
              <a:t>repr</a:t>
            </a:r>
            <a:r>
              <a:rPr lang="en-US" altLang="en-US" dirty="0"/>
              <a:t>. cycle) </a:t>
            </a:r>
            <a:r>
              <a:rPr lang="en-GB" altLang="en-US" dirty="0"/>
              <a:t>can be improved with explicit survivor selection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9C3FEA-69A0-4922-80C8-1C26DCBFA66E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Alternative Crossover Operators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1412776"/>
            <a:ext cx="80010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altLang="en-US" sz="2400" dirty="0"/>
              <a:t>Performance with 1 Point Crossover depends on the order that variables occur in the representation</a:t>
            </a:r>
          </a:p>
          <a:p>
            <a:pPr lvl="1">
              <a:lnSpc>
                <a:spcPct val="110000"/>
              </a:lnSpc>
            </a:pPr>
            <a:r>
              <a:rPr lang="en-GB" altLang="en-US" dirty="0"/>
              <a:t>more likely to keep together genes that are near each other</a:t>
            </a:r>
          </a:p>
          <a:p>
            <a:pPr lvl="1">
              <a:lnSpc>
                <a:spcPct val="110000"/>
              </a:lnSpc>
            </a:pPr>
            <a:r>
              <a:rPr lang="en-GB" altLang="en-US" dirty="0"/>
              <a:t>Can never keep together genes from opposite ends of string</a:t>
            </a:r>
          </a:p>
          <a:p>
            <a:pPr lvl="1">
              <a:lnSpc>
                <a:spcPct val="110000"/>
              </a:lnSpc>
            </a:pPr>
            <a:r>
              <a:rPr lang="en-GB" altLang="en-US" dirty="0"/>
              <a:t>This is known as </a:t>
            </a:r>
            <a:r>
              <a:rPr lang="en-GB" altLang="en-US" i="1" dirty="0"/>
              <a:t>Positional Bias</a:t>
            </a:r>
            <a:endParaRPr lang="en-GB" altLang="en-US" dirty="0"/>
          </a:p>
          <a:p>
            <a:pPr lvl="1">
              <a:lnSpc>
                <a:spcPct val="110000"/>
              </a:lnSpc>
            </a:pPr>
            <a:r>
              <a:rPr lang="en-GB" altLang="en-US" dirty="0"/>
              <a:t>Can be exploited if we know about the structure of our problem, but this is not usually the case</a:t>
            </a:r>
          </a:p>
          <a:p>
            <a:endParaRPr lang="en-GB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80D41-8EAF-4996-B6C7-8D65C6E05CEF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2112" y="188640"/>
            <a:ext cx="7162800" cy="673100"/>
          </a:xfrm>
        </p:spPr>
        <p:txBody>
          <a:bodyPr/>
          <a:lstStyle/>
          <a:p>
            <a:r>
              <a:rPr lang="en-US" altLang="en-US"/>
              <a:t>n-point crossover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512" y="1331640"/>
            <a:ext cx="7848600" cy="1828800"/>
          </a:xfrm>
        </p:spPr>
        <p:txBody>
          <a:bodyPr/>
          <a:lstStyle/>
          <a:p>
            <a:r>
              <a:rPr lang="en-GB" altLang="en-US" sz="2400"/>
              <a:t>Choose n random crossover points</a:t>
            </a:r>
          </a:p>
          <a:p>
            <a:r>
              <a:rPr lang="en-GB" altLang="en-US" sz="2400"/>
              <a:t>Split along those points</a:t>
            </a:r>
          </a:p>
          <a:p>
            <a:r>
              <a:rPr lang="en-GB" altLang="en-US" sz="2400"/>
              <a:t>Glue parts, alternating between parents</a:t>
            </a:r>
          </a:p>
          <a:p>
            <a:r>
              <a:rPr lang="en-GB" altLang="en-US" sz="2400"/>
              <a:t>Generalisation of 1 point (still some positional bias)</a:t>
            </a:r>
          </a:p>
        </p:txBody>
      </p:sp>
      <p:pic>
        <p:nvPicPr>
          <p:cNvPr id="63492" name="Picture 4" descr="C:\Book\Slides\Illustrations\03-GA\GA-npt-x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12" y="3160441"/>
            <a:ext cx="5549900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7F78F-8D0F-4895-BE0E-D1154FAC5AFF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064" y="44624"/>
            <a:ext cx="6477000" cy="723900"/>
          </a:xfrm>
        </p:spPr>
        <p:txBody>
          <a:bodyPr/>
          <a:lstStyle/>
          <a:p>
            <a:r>
              <a:rPr lang="en-US" altLang="en-US"/>
              <a:t>Uniform crossover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340024"/>
            <a:ext cx="8229600" cy="149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Assign 'heads' to one parent, 'tails' to the other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Flip a coin for each gene of the first child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Make an inverse copy of the gene for the second child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Inheritance is independent of position</a:t>
            </a:r>
          </a:p>
        </p:txBody>
      </p:sp>
      <p:pic>
        <p:nvPicPr>
          <p:cNvPr id="64516" name="Picture 4" descr="C:\Book\Slides\Illustrations\03-GA\GA-unif-x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64" y="3168824"/>
            <a:ext cx="6108700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0E5BBA-35CC-4953-A858-52F9A1A93894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Crossover OR mutation?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017" y="1556792"/>
            <a:ext cx="8293100" cy="3352800"/>
          </a:xfrm>
        </p:spPr>
        <p:txBody>
          <a:bodyPr/>
          <a:lstStyle/>
          <a:p>
            <a:r>
              <a:rPr lang="en-US" altLang="en-US" sz="2400" dirty="0"/>
              <a:t>Decade long debate: which one is better / necessary / main-background 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Answer (at least, rather wide agreement):</a:t>
            </a:r>
          </a:p>
          <a:p>
            <a:pPr lvl="1"/>
            <a:r>
              <a:rPr lang="en-US" altLang="en-US" sz="2000" dirty="0"/>
              <a:t>it depends on the problem, but</a:t>
            </a:r>
          </a:p>
          <a:p>
            <a:pPr lvl="1"/>
            <a:r>
              <a:rPr lang="en-US" altLang="en-US" sz="2000" dirty="0"/>
              <a:t>in general, it is good to have both</a:t>
            </a:r>
          </a:p>
          <a:p>
            <a:pPr lvl="1"/>
            <a:r>
              <a:rPr lang="en-US" altLang="en-US" sz="2000" dirty="0"/>
              <a:t>both have another role</a:t>
            </a:r>
          </a:p>
          <a:p>
            <a:pPr lvl="1"/>
            <a:r>
              <a:rPr lang="en-US" altLang="en-US" sz="2000" dirty="0"/>
              <a:t>mutation-only-EA is possible, </a:t>
            </a:r>
            <a:r>
              <a:rPr lang="en-US" altLang="en-US" sz="2000" dirty="0" err="1"/>
              <a:t>xover</a:t>
            </a:r>
            <a:r>
              <a:rPr lang="en-US" altLang="en-US" sz="2000" dirty="0"/>
              <a:t>-only-EA would not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D03E0-1329-4491-98A1-8C8B5537A280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83432" y="1302048"/>
            <a:ext cx="8216900" cy="46736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GB" altLang="en-US" sz="2400" dirty="0"/>
              <a:t>Exploration: Discovering promising areas in the search space, i.e. gaining information on the problem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GB" altLang="en-US" sz="2400" dirty="0"/>
              <a:t>Exploitation: Optimising within a promising area, i.e. using information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en-US" sz="2400" dirty="0"/>
              <a:t>There is co-operation AND competition between them</a:t>
            </a:r>
          </a:p>
          <a:p>
            <a:pPr marL="0" indent="0">
              <a:lnSpc>
                <a:spcPct val="130000"/>
              </a:lnSpc>
            </a:pPr>
            <a:r>
              <a:rPr lang="en-GB" altLang="en-US" sz="2400" dirty="0"/>
              <a:t> Crossover is explorative, it makes a </a:t>
            </a:r>
            <a:r>
              <a:rPr lang="en-GB" altLang="en-US" sz="2400" i="1" dirty="0"/>
              <a:t>big</a:t>
            </a:r>
            <a:r>
              <a:rPr lang="en-GB" altLang="en-US" sz="2400" dirty="0"/>
              <a:t> jump to an area somewhere “in between” two (parent) areas</a:t>
            </a:r>
          </a:p>
          <a:p>
            <a:pPr marL="0" indent="0">
              <a:lnSpc>
                <a:spcPct val="130000"/>
              </a:lnSpc>
            </a:pPr>
            <a:r>
              <a:rPr lang="en-GB" altLang="en-US" sz="2400" dirty="0"/>
              <a:t> Mutation is exploitative, it creates random </a:t>
            </a:r>
            <a:r>
              <a:rPr lang="en-GB" altLang="en-US" sz="2400" i="1" dirty="0"/>
              <a:t>small</a:t>
            </a:r>
            <a:r>
              <a:rPr lang="en-GB" altLang="en-US" sz="2400" dirty="0"/>
              <a:t> diversions, thereby staying near (in the area of ) the parent</a:t>
            </a:r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983432" y="260648"/>
            <a:ext cx="7772400" cy="457200"/>
          </a:xfrm>
          <a:noFill/>
          <a:ln/>
        </p:spPr>
        <p:txBody>
          <a:bodyPr anchor="ctr"/>
          <a:lstStyle/>
          <a:p>
            <a:r>
              <a:rPr lang="en-GB" altLang="en-US"/>
              <a:t>Crossover OR mutation? (cont’d)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9680C1-36E3-4D8A-93AE-309DD50B8621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199456" y="1628800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sz="2400" dirty="0"/>
              <a:t>Only crossover can combine information from two parents</a:t>
            </a:r>
          </a:p>
          <a:p>
            <a:pPr>
              <a:lnSpc>
                <a:spcPct val="120000"/>
              </a:lnSpc>
            </a:pPr>
            <a:r>
              <a:rPr lang="en-GB" altLang="en-US" sz="2400" dirty="0"/>
              <a:t>Only mutation can introduce new information (alleles)</a:t>
            </a:r>
          </a:p>
          <a:p>
            <a:pPr>
              <a:lnSpc>
                <a:spcPct val="120000"/>
              </a:lnSpc>
            </a:pPr>
            <a:r>
              <a:rPr lang="en-GB" altLang="en-US" sz="2400" dirty="0"/>
              <a:t>Crossover does not change the allele frequencies of the population (thought experiment: 50% 0’s on first bit in the population, </a:t>
            </a:r>
            <a:r>
              <a:rPr lang="en-GB" altLang="en-US" sz="2400" dirty="0" smtClean="0"/>
              <a:t>?% after </a:t>
            </a:r>
            <a:r>
              <a:rPr lang="en-GB" altLang="en-US" sz="2400" dirty="0"/>
              <a:t>performing </a:t>
            </a:r>
            <a:r>
              <a:rPr lang="en-GB" altLang="en-US" sz="2400" i="1" dirty="0"/>
              <a:t>n</a:t>
            </a:r>
            <a:r>
              <a:rPr lang="en-GB" altLang="en-US" sz="2400" dirty="0"/>
              <a:t> crossovers)</a:t>
            </a:r>
          </a:p>
          <a:p>
            <a:pPr>
              <a:lnSpc>
                <a:spcPct val="120000"/>
              </a:lnSpc>
            </a:pPr>
            <a:r>
              <a:rPr lang="en-GB" altLang="en-US" sz="2400" dirty="0"/>
              <a:t>To hit the optimum you often need a ‘lucky’ mutation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GB" altLang="en-US"/>
              <a:t>Crossover OR mutation? (cont’d)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DD01D6-0B84-40D0-A860-98F3EDE4732F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search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308908"/>
            <a:ext cx="9088123" cy="4817257"/>
          </a:xfrm>
        </p:spPr>
        <p:txBody>
          <a:bodyPr/>
          <a:lstStyle/>
          <a:p>
            <a:r>
              <a:rPr lang="en-US" dirty="0" smtClean="0"/>
              <a:t>Till now, the path from start state </a:t>
            </a:r>
            <a:r>
              <a:rPr lang="en-US" dirty="0"/>
              <a:t>to </a:t>
            </a:r>
            <a:r>
              <a:rPr lang="en-US" dirty="0" smtClean="0"/>
              <a:t>goal state is the </a:t>
            </a:r>
            <a:r>
              <a:rPr lang="en-US" dirty="0"/>
              <a:t>solution to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systematic </a:t>
            </a:r>
            <a:r>
              <a:rPr lang="en-US" dirty="0"/>
              <a:t>exploration of search space.</a:t>
            </a:r>
          </a:p>
          <a:p>
            <a:r>
              <a:rPr lang="en-US" dirty="0" smtClean="0"/>
              <a:t>Now, </a:t>
            </a:r>
            <a:r>
              <a:rPr lang="en-US" dirty="0"/>
              <a:t>a state is solution to problem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some problems path is </a:t>
            </a:r>
            <a:r>
              <a:rPr lang="en-US" dirty="0" smtClean="0"/>
              <a:t>irrelevant.</a:t>
            </a:r>
          </a:p>
          <a:p>
            <a:pPr lvl="2"/>
            <a:r>
              <a:rPr lang="en-IN" dirty="0" smtClean="0"/>
              <a:t>E.g</a:t>
            </a:r>
            <a:r>
              <a:rPr lang="en-IN" dirty="0"/>
              <a:t>., </a:t>
            </a:r>
            <a:r>
              <a:rPr lang="en-IN" dirty="0" smtClean="0"/>
              <a:t>8-queens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D2059-7CCB-4DB1-855A-9FB371CFBAB0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70" y="4081540"/>
            <a:ext cx="2260220" cy="22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7328" y="404664"/>
            <a:ext cx="9729391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006600"/>
                </a:solidFill>
                <a:latin typeface="Comic Sans MS" panose="030F0702030302020204" pitchFamily="66" charset="0"/>
              </a:rPr>
              <a:t>Genetic Algorithms </a:t>
            </a:r>
            <a:r>
              <a:rPr lang="en-US" altLang="en-US" sz="32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1" dirty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145606" y="1268263"/>
            <a:ext cx="898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mic Sans MS" panose="030F0702030302020204" pitchFamily="66" charset="0"/>
              </a:rPr>
              <a:t>Issues</a:t>
            </a:r>
          </a:p>
        </p:txBody>
      </p:sp>
      <p:grpSp>
        <p:nvGrpSpPr>
          <p:cNvPr id="128012" name="Group 12"/>
          <p:cNvGrpSpPr>
            <a:grpSpLocks/>
          </p:cNvGrpSpPr>
          <p:nvPr/>
        </p:nvGrpSpPr>
        <p:grpSpPr bwMode="auto">
          <a:xfrm>
            <a:off x="2775844" y="2722413"/>
            <a:ext cx="4549775" cy="2967038"/>
            <a:chOff x="980" y="1238"/>
            <a:chExt cx="2866" cy="1869"/>
          </a:xfrm>
        </p:grpSpPr>
        <p:sp>
          <p:nvSpPr>
            <p:cNvPr id="128003" name="Text Box 3"/>
            <p:cNvSpPr txBox="1">
              <a:spLocks noChangeArrowheads="1"/>
            </p:cNvSpPr>
            <p:nvPr/>
          </p:nvSpPr>
          <p:spPr bwMode="auto">
            <a:xfrm>
              <a:off x="985" y="1238"/>
              <a:ext cx="23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9966FF"/>
                  </a:solidFill>
                  <a:latin typeface="Comic Sans MS" panose="030F0702030302020204" pitchFamily="66" charset="0"/>
                </a:rPr>
                <a:t>Generation of initial population </a:t>
              </a:r>
            </a:p>
          </p:txBody>
        </p:sp>
        <p:sp>
          <p:nvSpPr>
            <p:cNvPr id="128005" name="Text Box 5"/>
            <p:cNvSpPr txBox="1">
              <a:spLocks noChangeArrowheads="1"/>
            </p:cNvSpPr>
            <p:nvPr/>
          </p:nvSpPr>
          <p:spPr bwMode="auto">
            <a:xfrm>
              <a:off x="981" y="1681"/>
              <a:ext cx="8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9966FF"/>
                  </a:solidFill>
                  <a:latin typeface="Comic Sans MS" panose="030F0702030302020204" pitchFamily="66" charset="0"/>
                </a:rPr>
                <a:t>Evaluation </a:t>
              </a:r>
            </a:p>
          </p:txBody>
        </p:sp>
        <p:sp>
          <p:nvSpPr>
            <p:cNvPr id="128007" name="Text Box 7"/>
            <p:cNvSpPr txBox="1">
              <a:spLocks noChangeArrowheads="1"/>
            </p:cNvSpPr>
            <p:nvPr/>
          </p:nvSpPr>
          <p:spPr bwMode="auto">
            <a:xfrm>
              <a:off x="980" y="2166"/>
              <a:ext cx="17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9966FF"/>
                  </a:solidFill>
                  <a:latin typeface="Comic Sans MS" panose="030F0702030302020204" pitchFamily="66" charset="0"/>
                </a:rPr>
                <a:t>Reproduction operation </a:t>
              </a:r>
            </a:p>
          </p:txBody>
        </p:sp>
        <p:sp>
          <p:nvSpPr>
            <p:cNvPr id="128008" name="Text Box 8"/>
            <p:cNvSpPr txBox="1">
              <a:spLocks noChangeArrowheads="1"/>
            </p:cNvSpPr>
            <p:nvPr/>
          </p:nvSpPr>
          <p:spPr bwMode="auto">
            <a:xfrm>
              <a:off x="984" y="2700"/>
              <a:ext cx="28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9966FF"/>
                  </a:solidFill>
                  <a:latin typeface="Comic Sans MS" panose="030F0702030302020204" pitchFamily="66" charset="0"/>
                </a:rPr>
                <a:t>Crossover and Mutation operations and</a:t>
              </a:r>
            </a:p>
            <a:p>
              <a:r>
                <a:rPr lang="en-US" altLang="en-US" b="1" dirty="0">
                  <a:solidFill>
                    <a:srgbClr val="9966FF"/>
                  </a:solidFill>
                  <a:latin typeface="Comic Sans MS" panose="030F0702030302020204" pitchFamily="66" charset="0"/>
                </a:rPr>
                <a:t>feasibility issues </a:t>
              </a:r>
            </a:p>
          </p:txBody>
        </p:sp>
      </p:grp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2793306" y="2031850"/>
            <a:ext cx="19399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Representation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17E6F8-2247-48F5-ADBE-2F0BB5D83549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415480" y="184150"/>
            <a:ext cx="765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006600"/>
                </a:solidFill>
                <a:latin typeface="Comic Sans MS" panose="030F0702030302020204" pitchFamily="66" charset="0"/>
              </a:rPr>
              <a:t>Some Applications 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1563117" y="1827213"/>
            <a:ext cx="49728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9966FF"/>
                </a:solidFill>
                <a:latin typeface="Comic Sans MS" panose="030F0702030302020204" pitchFamily="66" charset="0"/>
              </a:rPr>
              <a:t>Engineering component / equipment design 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567879" y="2649538"/>
            <a:ext cx="3887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Engineering process optimization 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1586929" y="3514725"/>
            <a:ext cx="2664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Portfolio optimization 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571054" y="4343400"/>
            <a:ext cx="5985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Route optimization; optimal layout; optimal packing 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564704" y="5208588"/>
            <a:ext cx="2702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Schedule optimization 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586929" y="6072188"/>
            <a:ext cx="3158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FF"/>
                </a:solidFill>
                <a:latin typeface="Comic Sans MS" panose="030F0702030302020204" pitchFamily="66" charset="0"/>
              </a:rPr>
              <a:t>Protein structure analysis 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1569467" y="1187460"/>
            <a:ext cx="5107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9966FF"/>
                </a:solidFill>
                <a:latin typeface="Comic Sans MS" panose="030F0702030302020204" pitchFamily="66" charset="0"/>
              </a:rPr>
              <a:t>Decision making / decision support systems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BD2EED-AE9A-4E13-8C7A-AC556477B224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909A5D-A648-4181-94F8-9BA5C531D7C2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3392" y="2132856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Thank you for your Attention </a:t>
            </a:r>
          </a:p>
          <a:p>
            <a:pPr algn="ctr"/>
            <a:endParaRPr lang="en-US" sz="4800" dirty="0" smtClean="0">
              <a:solidFill>
                <a:srgbClr val="7030A0"/>
              </a:solidFill>
            </a:endParaRPr>
          </a:p>
          <a:p>
            <a:pPr algn="ctr"/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US" sz="4800" dirty="0" smtClean="0">
                <a:solidFill>
                  <a:srgbClr val="7030A0"/>
                </a:solidFill>
              </a:rPr>
              <a:t>Any more queries</a:t>
            </a:r>
            <a:endParaRPr lang="en-IN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Keep </a:t>
            </a:r>
            <a:r>
              <a:rPr lang="en-US" dirty="0"/>
              <a:t>track of single current </a:t>
            </a:r>
            <a:r>
              <a:rPr lang="en-US" dirty="0" smtClean="0"/>
              <a:t>state</a:t>
            </a:r>
          </a:p>
          <a:p>
            <a:pPr marL="457200" indent="-457200"/>
            <a:r>
              <a:rPr lang="en-US" dirty="0" smtClean="0"/>
              <a:t>Move </a:t>
            </a:r>
            <a:r>
              <a:rPr lang="en-US" dirty="0"/>
              <a:t>only to neighboring </a:t>
            </a:r>
            <a:r>
              <a:rPr lang="en-US" dirty="0" smtClean="0"/>
              <a:t>states</a:t>
            </a:r>
          </a:p>
          <a:p>
            <a:pPr marL="457200" indent="-457200"/>
            <a:r>
              <a:rPr lang="en-US" dirty="0" smtClean="0"/>
              <a:t>Ignore </a:t>
            </a:r>
            <a:r>
              <a:rPr lang="en-US" dirty="0"/>
              <a:t>paths</a:t>
            </a:r>
          </a:p>
          <a:p>
            <a:r>
              <a:rPr lang="en-US" dirty="0" smtClean="0"/>
              <a:t>Advantages</a:t>
            </a:r>
            <a:r>
              <a:rPr lang="en-US" dirty="0"/>
              <a:t>:</a:t>
            </a:r>
          </a:p>
          <a:p>
            <a:pPr marL="800100" lvl="2" indent="0">
              <a:buNone/>
            </a:pPr>
            <a:r>
              <a:rPr lang="en-US" dirty="0"/>
              <a:t>–Use very little memory</a:t>
            </a:r>
          </a:p>
          <a:p>
            <a:pPr marL="800100" lvl="2" indent="0">
              <a:buNone/>
            </a:pPr>
            <a:r>
              <a:rPr lang="en-US" dirty="0"/>
              <a:t>–Can often find reasonable solutions in large or infinite (continuous) state spaces.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80CF2-2CAF-45E8-9467-4697B725DE55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Hill-climbing (Greedy Local Search)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4149080"/>
            <a:ext cx="8294712" cy="1977085"/>
          </a:xfrm>
        </p:spPr>
        <p:txBody>
          <a:bodyPr/>
          <a:lstStyle/>
          <a:p>
            <a:r>
              <a:rPr lang="en-US" dirty="0" smtClean="0"/>
              <a:t>Above is Max version</a:t>
            </a:r>
          </a:p>
          <a:p>
            <a:r>
              <a:rPr lang="en-US" dirty="0" smtClean="0"/>
              <a:t>Min </a:t>
            </a:r>
            <a:r>
              <a:rPr lang="en-US" dirty="0"/>
              <a:t>version will reverse inequalities and look for lowest valued successor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AD4F1-70CF-49F3-B2FD-1E09A6342F5A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582154"/>
            <a:ext cx="9164650" cy="22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Hill-climbing </a:t>
            </a:r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“</a:t>
            </a:r>
            <a:r>
              <a:rPr lang="en-US" sz="2800" dirty="0"/>
              <a:t>a loop that continuously moves towards increasing value”</a:t>
            </a:r>
          </a:p>
          <a:p>
            <a:pPr marL="400050" lvl="1" indent="0">
              <a:buNone/>
            </a:pPr>
            <a:r>
              <a:rPr lang="en-US" sz="2400" dirty="0"/>
              <a:t>–terminates when a peak is reached</a:t>
            </a:r>
          </a:p>
          <a:p>
            <a:pPr marL="400050" lvl="1" indent="0">
              <a:buNone/>
            </a:pPr>
            <a:r>
              <a:rPr lang="en-IN" sz="2400" dirty="0" smtClean="0"/>
              <a:t>–AKA </a:t>
            </a:r>
            <a:r>
              <a:rPr lang="en-IN" sz="2400" dirty="0"/>
              <a:t>greedy local search</a:t>
            </a:r>
          </a:p>
          <a:p>
            <a:pPr marL="400050" lvl="1" indent="0">
              <a:buNone/>
            </a:pPr>
            <a:r>
              <a:rPr lang="en-IN" sz="2400" dirty="0" smtClean="0"/>
              <a:t>•Value </a:t>
            </a:r>
            <a:r>
              <a:rPr lang="en-IN" sz="2400" dirty="0"/>
              <a:t>can be either</a:t>
            </a:r>
          </a:p>
          <a:p>
            <a:pPr marL="1257300" lvl="3" indent="0">
              <a:buNone/>
            </a:pPr>
            <a:r>
              <a:rPr lang="en-IN" sz="2400" dirty="0"/>
              <a:t>–Objective function value</a:t>
            </a:r>
          </a:p>
          <a:p>
            <a:pPr marL="1257300" lvl="3" indent="0">
              <a:buNone/>
            </a:pPr>
            <a:r>
              <a:rPr lang="en-IN" sz="2400" dirty="0"/>
              <a:t>–Heuristic function value (minimized)</a:t>
            </a:r>
          </a:p>
          <a:p>
            <a:pPr marL="400050" lvl="1" indent="0">
              <a:buNone/>
            </a:pPr>
            <a:r>
              <a:rPr lang="en-US" sz="2400" dirty="0"/>
              <a:t>•Hill climbing does not look ahead of the immediate neighbors </a:t>
            </a:r>
          </a:p>
          <a:p>
            <a:pPr marL="400050" lvl="1" indent="0">
              <a:buNone/>
            </a:pPr>
            <a:r>
              <a:rPr lang="en-US" sz="2400" dirty="0"/>
              <a:t>•Can randomly choose among the set of best successors </a:t>
            </a:r>
          </a:p>
          <a:p>
            <a:pPr marL="400050" lvl="1" indent="0">
              <a:buNone/>
            </a:pPr>
            <a:r>
              <a:rPr lang="en-US" sz="2400" dirty="0" smtClean="0"/>
              <a:t>			–</a:t>
            </a:r>
            <a:r>
              <a:rPr lang="en-US" sz="2400" dirty="0"/>
              <a:t>if multiple have the best value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0AA05-169B-4A21-BE43-D7DA3D5C5945}" type="datetime8">
              <a:rPr lang="en-US" smtClean="0"/>
              <a:t>10/4/2020 3:59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11406</TotalTime>
  <Words>2847</Words>
  <Application>Microsoft Office PowerPoint</Application>
  <PresentationFormat>Widescreen</PresentationFormat>
  <Paragraphs>585</Paragraphs>
  <Slides>62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Adobe Caslon Pro</vt:lpstr>
      <vt:lpstr>Adobe Caslon Pro Bold</vt:lpstr>
      <vt:lpstr>Arial</vt:lpstr>
      <vt:lpstr>Calibri</vt:lpstr>
      <vt:lpstr>Comic Sans MS</vt:lpstr>
      <vt:lpstr>Helvetica</vt:lpstr>
      <vt:lpstr>Helvetica Neue</vt:lpstr>
      <vt:lpstr>Palatino</vt:lpstr>
      <vt:lpstr>Palatino Linotype</vt:lpstr>
      <vt:lpstr>Symbol</vt:lpstr>
      <vt:lpstr>Wingdings</vt:lpstr>
      <vt:lpstr>Office Theme</vt:lpstr>
      <vt:lpstr>Microsoft Equation 3.0</vt:lpstr>
      <vt:lpstr>PowerPoint Presentation</vt:lpstr>
      <vt:lpstr>Today</vt:lpstr>
      <vt:lpstr>Optimization</vt:lpstr>
      <vt:lpstr>Optimization</vt:lpstr>
      <vt:lpstr>Local Search</vt:lpstr>
      <vt:lpstr>Local search and optimization</vt:lpstr>
      <vt:lpstr>Local search</vt:lpstr>
      <vt:lpstr>Hill-climbing (Greedy Local Search)</vt:lpstr>
      <vt:lpstr>Hill-climbing search</vt:lpstr>
      <vt:lpstr>“Landscape” of search</vt:lpstr>
      <vt:lpstr>Variations of Hill-climbing</vt:lpstr>
      <vt:lpstr>Variations of Hill-climbing</vt:lpstr>
      <vt:lpstr>PowerPoint Presentation</vt:lpstr>
      <vt:lpstr>Simulated Annealing</vt:lpstr>
      <vt:lpstr>Simulated Annealing</vt:lpstr>
      <vt:lpstr>PowerPoint Presentation</vt:lpstr>
      <vt:lpstr>Motivation</vt:lpstr>
      <vt:lpstr>Where to use Beam Search?</vt:lpstr>
      <vt:lpstr>Beam Search</vt:lpstr>
      <vt:lpstr>Beam Search Algorithm</vt:lpstr>
      <vt:lpstr>Beam Search vs. A*</vt:lpstr>
      <vt:lpstr>Completeness of Beam Search</vt:lpstr>
      <vt:lpstr>Example with ß=2</vt:lpstr>
      <vt:lpstr>Optimality</vt:lpstr>
      <vt:lpstr>Notes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 operators: Selection</vt:lpstr>
      <vt:lpstr>An example after Goldberg ‘89 </vt:lpstr>
      <vt:lpstr>x2 example: selection</vt:lpstr>
      <vt:lpstr>X2 example: crossover</vt:lpstr>
      <vt:lpstr>X2 example: mutation</vt:lpstr>
      <vt:lpstr>The simple GA</vt:lpstr>
      <vt:lpstr>Alternative Crossover Operators</vt:lpstr>
      <vt:lpstr>n-point crossover</vt:lpstr>
      <vt:lpstr>Uniform crossover</vt:lpstr>
      <vt:lpstr>Crossover OR mutation?</vt:lpstr>
      <vt:lpstr>Crossover OR mutation? (cont’d)</vt:lpstr>
      <vt:lpstr>Crossover OR mutation? (cont’d)</vt:lpstr>
      <vt:lpstr>PowerPoint Presentation</vt:lpstr>
      <vt:lpstr>PowerPoint Presentation</vt:lpstr>
      <vt:lpstr>PowerPoint Presentation</vt:lpstr>
    </vt:vector>
  </TitlesOfParts>
  <Company>ambiaance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saikishor jangiti</dc:creator>
  <cp:lastModifiedBy>Admin</cp:lastModifiedBy>
  <cp:revision>1132</cp:revision>
  <dcterms:created xsi:type="dcterms:W3CDTF">2011-05-03T06:18:41Z</dcterms:created>
  <dcterms:modified xsi:type="dcterms:W3CDTF">2020-10-04T12:39:52Z</dcterms:modified>
</cp:coreProperties>
</file>