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7" r:id="rId2"/>
    <p:sldId id="694" r:id="rId3"/>
    <p:sldId id="695" r:id="rId4"/>
    <p:sldId id="696" r:id="rId5"/>
    <p:sldId id="697" r:id="rId6"/>
    <p:sldId id="698" r:id="rId7"/>
    <p:sldId id="699" r:id="rId8"/>
    <p:sldId id="700" r:id="rId9"/>
    <p:sldId id="701" r:id="rId10"/>
    <p:sldId id="702" r:id="rId11"/>
    <p:sldId id="703" r:id="rId12"/>
    <p:sldId id="704" r:id="rId13"/>
    <p:sldId id="705" r:id="rId14"/>
    <p:sldId id="706" r:id="rId15"/>
    <p:sldId id="707" r:id="rId16"/>
    <p:sldId id="708" r:id="rId17"/>
    <p:sldId id="709" r:id="rId18"/>
    <p:sldId id="710" r:id="rId19"/>
    <p:sldId id="711" r:id="rId20"/>
    <p:sldId id="712" r:id="rId21"/>
    <p:sldId id="713" r:id="rId22"/>
    <p:sldId id="714" r:id="rId23"/>
    <p:sldId id="715" r:id="rId24"/>
    <p:sldId id="716" r:id="rId25"/>
    <p:sldId id="717" r:id="rId26"/>
    <p:sldId id="718" r:id="rId27"/>
    <p:sldId id="719" r:id="rId28"/>
    <p:sldId id="720" r:id="rId29"/>
    <p:sldId id="721" r:id="rId30"/>
    <p:sldId id="722" r:id="rId31"/>
    <p:sldId id="723" r:id="rId32"/>
    <p:sldId id="724" r:id="rId33"/>
    <p:sldId id="725" r:id="rId34"/>
    <p:sldId id="726" r:id="rId35"/>
    <p:sldId id="727" r:id="rId36"/>
    <p:sldId id="728" r:id="rId37"/>
    <p:sldId id="729" r:id="rId38"/>
    <p:sldId id="730" r:id="rId39"/>
    <p:sldId id="731" r:id="rId40"/>
    <p:sldId id="732" r:id="rId41"/>
    <p:sldId id="733" r:id="rId42"/>
    <p:sldId id="734" r:id="rId43"/>
    <p:sldId id="735" r:id="rId44"/>
    <p:sldId id="736" r:id="rId45"/>
    <p:sldId id="737" r:id="rId46"/>
    <p:sldId id="738" r:id="rId47"/>
    <p:sldId id="739" r:id="rId48"/>
    <p:sldId id="740" r:id="rId49"/>
    <p:sldId id="741" r:id="rId50"/>
    <p:sldId id="742" r:id="rId51"/>
    <p:sldId id="743" r:id="rId52"/>
    <p:sldId id="744" r:id="rId53"/>
    <p:sldId id="745" r:id="rId54"/>
    <p:sldId id="746" r:id="rId55"/>
    <p:sldId id="747" r:id="rId56"/>
    <p:sldId id="748" r:id="rId57"/>
    <p:sldId id="749" r:id="rId58"/>
    <p:sldId id="750" r:id="rId59"/>
    <p:sldId id="751" r:id="rId60"/>
    <p:sldId id="752" r:id="rId61"/>
    <p:sldId id="753" r:id="rId62"/>
    <p:sldId id="754" r:id="rId63"/>
    <p:sldId id="755" r:id="rId64"/>
    <p:sldId id="756" r:id="rId65"/>
    <p:sldId id="757" r:id="rId66"/>
    <p:sldId id="758" r:id="rId67"/>
    <p:sldId id="759" r:id="rId68"/>
    <p:sldId id="760" r:id="rId69"/>
    <p:sldId id="761" r:id="rId70"/>
    <p:sldId id="762" r:id="rId71"/>
    <p:sldId id="763" r:id="rId72"/>
    <p:sldId id="764" r:id="rId73"/>
    <p:sldId id="765" r:id="rId74"/>
    <p:sldId id="766" r:id="rId75"/>
    <p:sldId id="692" r:id="rId76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0099"/>
    <a:srgbClr val="FF0000"/>
    <a:srgbClr val="EBA905"/>
    <a:srgbClr val="00FF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Objects="1">
      <p:cViewPr>
        <p:scale>
          <a:sx n="75" d="100"/>
          <a:sy n="75" d="100"/>
        </p:scale>
        <p:origin x="540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32F6615-4AF5-46CC-9B7D-B5ACA5CA8634}" type="datetimeFigureOut">
              <a:rPr lang="en-US"/>
              <a:pPr>
                <a:defRPr/>
              </a:pPr>
              <a:t>11/29/2020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357DE68-661E-422A-8D1B-55B53F5EFF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75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57DE68-661E-422A-8D1B-55B53F5EFF0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55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E3372-0583-42F0-A260-8E181D68C5F4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4874A-9F9C-412B-8B59-7BB7BD4CCB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28CBB-EBD7-4D86-905B-CC744D5F7B8B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279BF-7C38-49CF-A937-48071A4103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44B6F-CB2B-49F5-AC6F-D373295B5557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636E2-C54D-4D84-839B-83170FDE6B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002060"/>
                </a:solidFill>
                <a:latin typeface="Adobe Caslon Pro Bold" pitchFamily="18" charset="0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rgbClr val="002060"/>
                </a:solidFill>
                <a:latin typeface="Adobe Caslon Pro" pitchFamily="18" charset="0"/>
              </a:defRPr>
            </a:lvl1pPr>
            <a:lvl2pPr>
              <a:defRPr sz="3200">
                <a:solidFill>
                  <a:srgbClr val="002060"/>
                </a:solidFill>
                <a:latin typeface="Adobe Caslon Pro" pitchFamily="18" charset="0"/>
              </a:defRPr>
            </a:lvl2pPr>
            <a:lvl3pPr>
              <a:defRPr sz="3200">
                <a:solidFill>
                  <a:srgbClr val="002060"/>
                </a:solidFill>
                <a:latin typeface="Adobe Caslon Pro" pitchFamily="18" charset="0"/>
              </a:defRPr>
            </a:lvl3pPr>
            <a:lvl4pPr>
              <a:defRPr sz="3200">
                <a:solidFill>
                  <a:srgbClr val="002060"/>
                </a:solidFill>
                <a:latin typeface="Adobe Caslon Pro" pitchFamily="18" charset="0"/>
              </a:defRPr>
            </a:lvl4pPr>
            <a:lvl5pPr>
              <a:defRPr sz="3200">
                <a:solidFill>
                  <a:srgbClr val="002060"/>
                </a:solidFill>
                <a:latin typeface="Adobe Caslon Pro" pitchFamily="18" charset="0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799FE-21BC-466B-8DB0-6030F051B37E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D2F88-8A41-4E7F-9278-91FE67E35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128A9-4CE9-45B7-BF36-A39081077B6C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8AA93-391F-4BF1-AB24-EE1C188117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8764A-A614-4CA9-B60E-888860E0760D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9EF8F-76BF-4C1E-800D-331B123ED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646D0-819C-4D7A-BB82-797F16291CDB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A3E7E-5A1B-47E5-978D-1F4346EAB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BDEBA-EA17-4015-81DD-85F503A08213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9D76F-CB32-479A-B956-6E7A4C40D2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77E70-D36D-435A-BE89-1C19CA44D0ED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59A8A-7DBD-46DB-811A-0FD3F62D59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FE8CE-772F-45B7-9CB7-17D2F494E164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F6F4D-7262-49C8-A02A-33CDA8E5A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60D04-6EC3-40CE-A3B9-73B74D4896F3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094D3-A18E-4A55-B245-DB9F8591A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"/>
            <a:ext cx="9400117" cy="112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2"/>
            <a:ext cx="86698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4947" y="64929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90B296F-3217-4CB5-8847-183E6849DFA0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1" y="649290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8032" y="6492901"/>
            <a:ext cx="1333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B3258-B9C0-4096-B6BF-26A4F58769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15" descr="Picture 7.png"/>
          <p:cNvPicPr>
            <a:picLocks noChangeAspect="1"/>
          </p:cNvPicPr>
          <p:nvPr userDrawn="1"/>
        </p:nvPicPr>
        <p:blipFill>
          <a:blip r:embed="rId13"/>
          <a:srcRect l="1923" b="5336"/>
          <a:stretch>
            <a:fillRect/>
          </a:stretch>
        </p:blipFill>
        <p:spPr bwMode="auto">
          <a:xfrm>
            <a:off x="9740900" y="-23"/>
            <a:ext cx="2429933" cy="642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6174318" y="6459539"/>
            <a:ext cx="3105149" cy="492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209621" y="6459539"/>
            <a:ext cx="2982383" cy="4603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779187" y="6459539"/>
            <a:ext cx="3439583" cy="49213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12699" y="2"/>
            <a:ext cx="9412817" cy="1173163"/>
            <a:chOff x="-9525" y="0"/>
            <a:chExt cx="7059613" cy="1173163"/>
          </a:xfrm>
        </p:grpSpPr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0" y="0"/>
              <a:ext cx="7050088" cy="112553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144000" algn="l" fontAlgn="b">
                <a:lnSpc>
                  <a:spcPct val="150000"/>
                </a:lnSpc>
                <a:spcBef>
                  <a:spcPts val="600"/>
                </a:spcBef>
              </a:pPr>
              <a:r>
                <a:rPr lang="en-US" sz="3600" b="1" dirty="0" smtClean="0">
                  <a:solidFill>
                    <a:srgbClr val="002060"/>
                  </a:solidFill>
                  <a:latin typeface="Adobe Caslon Pro Bold" pitchFamily="18" charset="0"/>
                </a:rPr>
                <a:t> </a:t>
              </a:r>
              <a:endParaRPr lang="en-IN" sz="3600" b="1" dirty="0">
                <a:solidFill>
                  <a:srgbClr val="002060"/>
                </a:solidFill>
                <a:latin typeface="Adobe Caslon Pro Bold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36825" y="1125538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14888" y="1125538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9525" y="1125538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6" name="TextBox 12"/>
          <p:cNvSpPr txBox="1">
            <a:spLocks noChangeArrowheads="1"/>
          </p:cNvSpPr>
          <p:nvPr userDrawn="1"/>
        </p:nvSpPr>
        <p:spPr bwMode="auto">
          <a:xfrm>
            <a:off x="9694353" y="571483"/>
            <a:ext cx="269667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000099"/>
                </a:solidFill>
                <a:latin typeface="Helvetica" pitchFamily="34" charset="0"/>
                <a:cs typeface="Helvetica" pitchFamily="34" charset="0"/>
              </a:rPr>
              <a:t>BITS</a:t>
            </a:r>
            <a:r>
              <a:rPr lang="en-US" sz="2600" b="1" dirty="0">
                <a:solidFill>
                  <a:srgbClr val="000099"/>
                </a:solidFill>
                <a:latin typeface="Helvetica Neue"/>
                <a:ea typeface="Helvetica Neue"/>
                <a:cs typeface="Helvetica Neue"/>
              </a:rPr>
              <a:t> </a:t>
            </a:r>
            <a:r>
              <a:rPr lang="en-US" sz="2600" dirty="0">
                <a:solidFill>
                  <a:srgbClr val="000099"/>
                </a:solidFill>
                <a:latin typeface="Helvetica" pitchFamily="34" charset="0"/>
                <a:cs typeface="Helvetica" pitchFamily="34" charset="0"/>
              </a:rPr>
              <a:t>Pilani</a:t>
            </a:r>
          </a:p>
        </p:txBody>
      </p:sp>
      <p:sp>
        <p:nvSpPr>
          <p:cNvPr id="17" name="TextBox 13"/>
          <p:cNvSpPr txBox="1">
            <a:spLocks noChangeArrowheads="1"/>
          </p:cNvSpPr>
          <p:nvPr userDrawn="1"/>
        </p:nvSpPr>
        <p:spPr bwMode="auto">
          <a:xfrm>
            <a:off x="9696400" y="946915"/>
            <a:ext cx="21822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99"/>
                </a:solidFill>
                <a:latin typeface="Helvetica" pitchFamily="34" charset="0"/>
                <a:cs typeface="Helvetica" pitchFamily="34" charset="0"/>
              </a:rPr>
              <a:t>Pilani Campus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002060"/>
          </a:solidFill>
          <a:latin typeface="Adobe Caslon Pro" pitchFamily="18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rgbClr val="002060"/>
          </a:solidFill>
          <a:latin typeface="Adobe Caslon Pro" pitchFamily="18" charset="0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002060"/>
          </a:solidFill>
          <a:latin typeface="Adobe Caslon Pro" pitchFamily="18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rgbClr val="002060"/>
          </a:solidFill>
          <a:latin typeface="Adobe Caslon Pro" pitchFamily="18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3200" kern="1200">
          <a:solidFill>
            <a:srgbClr val="002060"/>
          </a:solidFill>
          <a:latin typeface="Adobe Caslon Pro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9" descr="11942.jpg"/>
          <p:cNvPicPr>
            <a:picLocks noChangeAspect="1"/>
          </p:cNvPicPr>
          <p:nvPr/>
        </p:nvPicPr>
        <p:blipFill rotWithShape="1">
          <a:blip r:embed="rId3">
            <a:lum bright="-20000" contrast="22000"/>
          </a:blip>
          <a:srcRect t="5436" b="48065"/>
          <a:stretch/>
        </p:blipFill>
        <p:spPr bwMode="auto">
          <a:xfrm>
            <a:off x="1" y="-2410"/>
            <a:ext cx="12191999" cy="7029426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miter lim="800000"/>
            <a:headEnd/>
            <a:tailEnd/>
          </a:ln>
        </p:spPr>
      </p:pic>
      <p:grpSp>
        <p:nvGrpSpPr>
          <p:cNvPr id="18" name="Group 17"/>
          <p:cNvGrpSpPr/>
          <p:nvPr/>
        </p:nvGrpSpPr>
        <p:grpSpPr>
          <a:xfrm>
            <a:off x="10075256" y="714358"/>
            <a:ext cx="1853392" cy="645915"/>
            <a:chOff x="6810375" y="833438"/>
            <a:chExt cx="1853392" cy="645915"/>
          </a:xfrm>
        </p:grpSpPr>
        <p:sp>
          <p:nvSpPr>
            <p:cNvPr id="5130" name="TextBox 12"/>
            <p:cNvSpPr txBox="1">
              <a:spLocks noChangeArrowheads="1"/>
            </p:cNvSpPr>
            <p:nvPr/>
          </p:nvSpPr>
          <p:spPr bwMode="auto">
            <a:xfrm>
              <a:off x="6810375" y="833438"/>
              <a:ext cx="1853392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600" b="1" dirty="0">
                  <a:solidFill>
                    <a:srgbClr val="FFFFFF"/>
                  </a:solidFill>
                  <a:latin typeface="Helvetica" pitchFamily="34" charset="0"/>
                  <a:cs typeface="Helvetica" pitchFamily="34" charset="0"/>
                </a:rPr>
                <a:t>BITS</a:t>
              </a:r>
              <a:r>
                <a:rPr lang="en-US" sz="2600" b="1" dirty="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</a:rPr>
                <a:t> </a:t>
              </a:r>
              <a:r>
                <a:rPr lang="en-US" sz="2600" dirty="0">
                  <a:solidFill>
                    <a:srgbClr val="FFFFFF"/>
                  </a:solidFill>
                  <a:latin typeface="Helvetica" pitchFamily="34" charset="0"/>
                  <a:cs typeface="Helvetica" pitchFamily="34" charset="0"/>
                </a:rPr>
                <a:t>Pilani</a:t>
              </a:r>
            </a:p>
          </p:txBody>
        </p:sp>
        <p:sp>
          <p:nvSpPr>
            <p:cNvPr id="5131" name="TextBox 13"/>
            <p:cNvSpPr txBox="1">
              <a:spLocks noChangeArrowheads="1"/>
            </p:cNvSpPr>
            <p:nvPr/>
          </p:nvSpPr>
          <p:spPr bwMode="auto">
            <a:xfrm>
              <a:off x="7312025" y="1171576"/>
              <a:ext cx="134043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  <a:latin typeface="Helvetica" pitchFamily="34" charset="0"/>
                  <a:cs typeface="Helvetica" pitchFamily="34" charset="0"/>
                </a:rPr>
                <a:t>Pilani Campus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</p:grpSp>
      <p:pic>
        <p:nvPicPr>
          <p:cNvPr id="5132" name="Picture 15" descr="Picture 7.png"/>
          <p:cNvPicPr>
            <a:picLocks noChangeAspect="1"/>
          </p:cNvPicPr>
          <p:nvPr/>
        </p:nvPicPr>
        <p:blipFill>
          <a:blip r:embed="rId4"/>
          <a:srcRect l="1923" b="5336"/>
          <a:stretch>
            <a:fillRect/>
          </a:stretch>
        </p:blipFill>
        <p:spPr bwMode="auto">
          <a:xfrm>
            <a:off x="9667251" y="2"/>
            <a:ext cx="2193925" cy="69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-24680" y="3405898"/>
            <a:ext cx="11017224" cy="1841959"/>
            <a:chOff x="-24680" y="5633261"/>
            <a:chExt cx="8145017" cy="1612163"/>
          </a:xfrm>
        </p:grpSpPr>
        <p:sp>
          <p:nvSpPr>
            <p:cNvPr id="23" name="Rectangle 22"/>
            <p:cNvSpPr/>
            <p:nvPr/>
          </p:nvSpPr>
          <p:spPr>
            <a:xfrm>
              <a:off x="2982045" y="7153984"/>
              <a:ext cx="2730649" cy="914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15250" y="7153984"/>
              <a:ext cx="2605087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-24680" y="7153984"/>
              <a:ext cx="3006725" cy="91440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5129" name="Picture 11" descr="logo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35026" y="5633261"/>
              <a:ext cx="1277650" cy="1417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25"/>
            <p:cNvSpPr txBox="1"/>
            <p:nvPr/>
          </p:nvSpPr>
          <p:spPr>
            <a:xfrm>
              <a:off x="1519147" y="5753981"/>
              <a:ext cx="5542903" cy="105058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 smtClean="0">
                  <a:solidFill>
                    <a:srgbClr val="FF0000"/>
                  </a:solidFill>
                  <a:latin typeface="Adobe Caslon Pro Bold" pitchFamily="18" charset="0"/>
                  <a:cs typeface="Helvetica"/>
                </a:rPr>
                <a:t>DSE CL 557  - Artificial and Computational Intelligence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b="1" dirty="0" smtClean="0">
                <a:solidFill>
                  <a:srgbClr val="FF0000"/>
                </a:solidFill>
                <a:latin typeface="Adobe Caslon Pro Bold" pitchFamily="18" charset="0"/>
                <a:cs typeface="Helvetic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 smtClean="0">
                  <a:solidFill>
                    <a:srgbClr val="000099"/>
                  </a:solidFill>
                  <a:latin typeface="Adobe Caslon Pro Bold" pitchFamily="18" charset="0"/>
                  <a:cs typeface="Helvetica"/>
                </a:rPr>
                <a:t>#9.  Logical Agent</a:t>
              </a: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itchFamily="18" charset="0"/>
                <a:cs typeface="Helvetica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91344" y="2449182"/>
            <a:ext cx="3046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00" dirty="0" smtClean="0">
                <a:solidFill>
                  <a:schemeClr val="bg1"/>
                </a:solidFill>
                <a:latin typeface="Palatino"/>
                <a:cs typeface="Palatino"/>
              </a:rPr>
              <a:t>(some slides </a:t>
            </a:r>
            <a:r>
              <a:rPr lang="en-US" sz="900" dirty="0">
                <a:solidFill>
                  <a:schemeClr val="bg1"/>
                </a:solidFill>
                <a:latin typeface="Palatino"/>
                <a:cs typeface="Palatino"/>
              </a:rPr>
              <a:t>adapted </a:t>
            </a:r>
            <a:r>
              <a:rPr lang="en-US" sz="900" dirty="0" smtClean="0">
                <a:solidFill>
                  <a:schemeClr val="bg1"/>
                </a:solidFill>
                <a:latin typeface="Palatino"/>
                <a:cs typeface="Palatino"/>
              </a:rPr>
              <a:t>from </a:t>
            </a:r>
            <a:r>
              <a:rPr lang="en-US" sz="900" dirty="0" smtClean="0">
                <a:solidFill>
                  <a:schemeClr val="bg1"/>
                </a:solidFill>
                <a:latin typeface="Calibri"/>
                <a:cs typeface="Calibri"/>
              </a:rPr>
              <a:t>Stuart</a:t>
            </a:r>
            <a:r>
              <a:rPr lang="en-US" sz="900" dirty="0" smtClean="0">
                <a:solidFill>
                  <a:schemeClr val="bg1"/>
                </a:solidFill>
                <a:latin typeface="Palatino"/>
                <a:cs typeface="Palatino"/>
              </a:rPr>
              <a:t>  </a:t>
            </a:r>
            <a:r>
              <a:rPr lang="en-IN" sz="900" dirty="0">
                <a:solidFill>
                  <a:schemeClr val="bg1"/>
                </a:solidFill>
              </a:rPr>
              <a:t>http://aima.cs.berkeley.edu/</a:t>
            </a:r>
            <a:r>
              <a:rPr lang="en-US" sz="900" dirty="0" smtClean="0">
                <a:solidFill>
                  <a:schemeClr val="bg1"/>
                </a:solidFill>
                <a:latin typeface="Palatino"/>
                <a:cs typeface="Palatino"/>
              </a:rPr>
              <a:t>)</a:t>
            </a:r>
            <a:endParaRPr lang="en-US" sz="900" dirty="0">
              <a:solidFill>
                <a:schemeClr val="bg1"/>
              </a:solidFill>
              <a:latin typeface="Palatino"/>
              <a:cs typeface="Palatin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344" y="5775647"/>
            <a:ext cx="3507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F8EA8C4-DC85-4AF6-93A9-6960CF029261}" type="datetime2">
              <a:rPr lang="en-US" sz="2400">
                <a:solidFill>
                  <a:schemeClr val="bg1"/>
                </a:solidFill>
                <a:latin typeface="Adobe Caslon Pro Bold" pitchFamily="18" charset="0"/>
                <a:cs typeface="Helvetica"/>
              </a:rPr>
              <a:pPr/>
              <a:t>Sunday, November 29, 2020</a:t>
            </a:fld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12224" y="5775647"/>
            <a:ext cx="29932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Caslon Pro Bold" pitchFamily="18" charset="0"/>
                <a:cs typeface="Helvetica"/>
              </a:rPr>
              <a:t>Dr. Saikishor Jangiti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FDBA45-D3F4-45A5-BAD7-77BE18EC2C1E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84874A-9F9C-412B-8B59-7BB7BD4CCB0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1026" name="Picture 2" descr="The Wumpus World in Artificial intelligenc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54" y="334643"/>
            <a:ext cx="2412033" cy="210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84995" name="Picture 3" descr="wumpus-seq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138364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F2E4A6-DC3A-4832-80BE-5D7593A51355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9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86019" name="Picture 3" descr="wumpus-seq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138364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929D14-1F63-488B-B678-8DEA8C219B89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9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87043" name="Picture 3" descr="wumpus-seq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138364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D243C-3285-4D48-857A-8AD679D6C9DC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88067" name="Picture 3" descr="wumpus-seq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138364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EF4B11-60B5-464C-BDE2-14AC3C115F4B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2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89091" name="Picture 3" descr="wumpus-seq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138364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61F881-08FC-4EBD-A123-50900E404D82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 in general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chemeClr val="accent2"/>
                </a:solidFill>
              </a:rPr>
              <a:t>Logics</a:t>
            </a:r>
            <a:r>
              <a:rPr lang="en-US" altLang="en-US" sz="2400" dirty="0"/>
              <a:t> are formal languages for representing information such that conclusions can be </a:t>
            </a:r>
            <a:r>
              <a:rPr lang="en-US" altLang="en-US" sz="2400" dirty="0" smtClean="0"/>
              <a:t>drawn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chemeClr val="accent2"/>
                </a:solidFill>
              </a:rPr>
              <a:t>Syntax</a:t>
            </a:r>
            <a:r>
              <a:rPr lang="en-US" altLang="en-US" sz="2400" dirty="0"/>
              <a:t> defines the sentences in the </a:t>
            </a:r>
            <a:r>
              <a:rPr lang="en-US" altLang="en-US" sz="2400" dirty="0" smtClean="0"/>
              <a:t>language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chemeClr val="accent2"/>
                </a:solidFill>
              </a:rPr>
              <a:t>Semantics</a:t>
            </a:r>
            <a:r>
              <a:rPr lang="en-US" altLang="en-US" sz="2400" dirty="0"/>
              <a:t> define the "meaning" of sentences</a:t>
            </a:r>
            <a:r>
              <a:rPr lang="en-US" altLang="en-US" sz="2400" dirty="0" smtClean="0"/>
              <a:t>;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i.e., define </a:t>
            </a:r>
            <a:r>
              <a:rPr lang="en-US" altLang="en-US" sz="2000" dirty="0">
                <a:solidFill>
                  <a:schemeClr val="accent2"/>
                </a:solidFill>
              </a:rPr>
              <a:t>truth</a:t>
            </a:r>
            <a:r>
              <a:rPr lang="en-US" altLang="en-US" sz="2000" dirty="0"/>
              <a:t> of a sentence in a </a:t>
            </a:r>
            <a:r>
              <a:rPr lang="en-US" altLang="en-US" sz="2000" dirty="0" smtClean="0"/>
              <a:t>world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E.g., the language of </a:t>
            </a:r>
            <a:r>
              <a:rPr lang="en-US" altLang="en-US" sz="2400" dirty="0" smtClean="0"/>
              <a:t>arithmetic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x+2 ≥ y is a sentence; x2+y &gt; {} is not a </a:t>
            </a:r>
            <a:r>
              <a:rPr lang="en-US" altLang="en-US" sz="2000" dirty="0" smtClean="0"/>
              <a:t>sentence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x+2 ≥ y is true </a:t>
            </a:r>
            <a:r>
              <a:rPr lang="en-US" altLang="en-US" sz="2000" dirty="0" err="1"/>
              <a:t>iff</a:t>
            </a:r>
            <a:r>
              <a:rPr lang="en-US" altLang="en-US" sz="2000" dirty="0"/>
              <a:t> the number x+2 is no less than the number </a:t>
            </a:r>
            <a:r>
              <a:rPr lang="en-US" altLang="en-US" sz="2000" dirty="0" smtClean="0"/>
              <a:t>y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x+2 ≥ y is true in a world where x = 7, y = 1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x+2 ≥ y is false in a world where x = 0, y = </a:t>
            </a:r>
            <a:r>
              <a:rPr lang="en-US" altLang="en-US" sz="2000" dirty="0" smtClean="0"/>
              <a:t>6</a:t>
            </a:r>
            <a:endParaRPr lang="en-US" alt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E1805C-3E20-419D-9AE3-421FF2EEA6D4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9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Entailment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solidFill>
                  <a:schemeClr val="accent2"/>
                </a:solidFill>
              </a:rPr>
              <a:t>Entailment</a:t>
            </a:r>
            <a:r>
              <a:rPr lang="en-US" altLang="en-US" sz="2800" dirty="0"/>
              <a:t> means that one thing </a:t>
            </a:r>
            <a:r>
              <a:rPr lang="en-US" altLang="en-US" sz="2800" dirty="0">
                <a:solidFill>
                  <a:srgbClr val="FF0000"/>
                </a:solidFill>
              </a:rPr>
              <a:t>follows from </a:t>
            </a:r>
            <a:r>
              <a:rPr lang="en-US" altLang="en-US" sz="2800" dirty="0"/>
              <a:t>another</a:t>
            </a:r>
            <a:r>
              <a:rPr lang="en-US" altLang="en-US" sz="2800" dirty="0" smtClean="0"/>
              <a:t>:</a:t>
            </a:r>
            <a:endParaRPr lang="en-US" altLang="en-US" sz="28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2800" dirty="0"/>
              <a:t>KB </a:t>
            </a:r>
            <a:r>
              <a:rPr lang="en-US" altLang="en-US" sz="2800" dirty="0">
                <a:cs typeface="Arial" panose="020B0604020202020204" pitchFamily="34" charset="0"/>
              </a:rPr>
              <a:t>╞</a:t>
            </a:r>
            <a:r>
              <a:rPr lang="en-US" altLang="en-US" sz="2800" dirty="0"/>
              <a:t> </a:t>
            </a:r>
            <a:r>
              <a:rPr lang="el-GR" altLang="en-US" sz="2800" dirty="0">
                <a:cs typeface="Arial" panose="020B0604020202020204" pitchFamily="34" charset="0"/>
              </a:rPr>
              <a:t>α</a:t>
            </a:r>
            <a:r>
              <a:rPr lang="en-US" altLang="en-US" sz="2800" dirty="0"/>
              <a:t>
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Knowledge base </a:t>
            </a:r>
            <a:r>
              <a:rPr lang="en-US" altLang="en-US" sz="2800" i="1" dirty="0"/>
              <a:t>KB</a:t>
            </a:r>
            <a:r>
              <a:rPr lang="en-US" altLang="en-US" sz="2800" dirty="0"/>
              <a:t> entails sentence α if and only if α is true in all worlds where </a:t>
            </a:r>
            <a:r>
              <a:rPr lang="en-US" altLang="en-US" sz="2800" i="1" dirty="0"/>
              <a:t>KB</a:t>
            </a:r>
            <a:r>
              <a:rPr lang="en-US" altLang="en-US" sz="2800" dirty="0"/>
              <a:t> is true</a:t>
            </a:r>
          </a:p>
          <a:p>
            <a:pPr lvl="4">
              <a:lnSpc>
                <a:spcPct val="80000"/>
              </a:lnSpc>
            </a:pP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E.g., the KB containing “the Giants won” and “the Reds won” entails “Either the Giants won or the Reds won</a:t>
            </a:r>
            <a:r>
              <a:rPr lang="en-US" altLang="en-US" sz="2400" dirty="0" smtClean="0"/>
              <a:t>”</a:t>
            </a: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E.g., </a:t>
            </a:r>
            <a:r>
              <a:rPr lang="en-US" altLang="en-US" sz="2400" dirty="0" err="1"/>
              <a:t>x+y</a:t>
            </a:r>
            <a:r>
              <a:rPr lang="en-US" altLang="en-US" sz="2400" dirty="0"/>
              <a:t> = 4 entails  4 = </a:t>
            </a:r>
            <a:r>
              <a:rPr lang="en-US" altLang="en-US" sz="2400" dirty="0" err="1" smtClean="0"/>
              <a:t>x+y</a:t>
            </a: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Entailment is a relationship between sentences (i.e., </a:t>
            </a:r>
            <a:r>
              <a:rPr lang="en-US" altLang="en-US" sz="2400" dirty="0">
                <a:solidFill>
                  <a:srgbClr val="FF0000"/>
                </a:solidFill>
              </a:rPr>
              <a:t>syntax</a:t>
            </a:r>
            <a:r>
              <a:rPr lang="en-US" altLang="en-US" sz="2400" dirty="0"/>
              <a:t>) that is based on </a:t>
            </a:r>
            <a:r>
              <a:rPr lang="en-US" altLang="en-US" sz="2400" dirty="0">
                <a:solidFill>
                  <a:srgbClr val="FF0000"/>
                </a:solidFill>
              </a:rPr>
              <a:t>semantics</a:t>
            </a:r>
            <a:endParaRPr lang="en-US" alt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15ACA0-60DC-4635-8885-E12D082F5ADF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aseline="30000" dirty="0"/>
              <a:t>Logicians typically think in terms of </a:t>
            </a:r>
            <a:r>
              <a:rPr lang="en-US" altLang="en-US" sz="4000" baseline="30000" dirty="0">
                <a:solidFill>
                  <a:schemeClr val="accent2"/>
                </a:solidFill>
              </a:rPr>
              <a:t>models</a:t>
            </a:r>
            <a:r>
              <a:rPr lang="en-US" altLang="en-US" sz="4000" baseline="30000" dirty="0"/>
              <a:t>, which are formally structured worlds with respect to which truth can be </a:t>
            </a:r>
            <a:r>
              <a:rPr lang="en-US" altLang="en-US" sz="4000" baseline="30000" dirty="0" smtClean="0"/>
              <a:t>evaluated</a:t>
            </a:r>
            <a:endParaRPr lang="en-US" altLang="en-US" sz="4000" baseline="30000" dirty="0"/>
          </a:p>
          <a:p>
            <a:pPr>
              <a:lnSpc>
                <a:spcPct val="80000"/>
              </a:lnSpc>
            </a:pPr>
            <a:r>
              <a:rPr lang="en-US" altLang="en-US" sz="4000" baseline="30000" dirty="0"/>
              <a:t>We say </a:t>
            </a:r>
            <a:r>
              <a:rPr lang="en-US" altLang="en-US" sz="4000" i="1" baseline="30000" dirty="0"/>
              <a:t>m</a:t>
            </a:r>
            <a:r>
              <a:rPr lang="en-US" altLang="en-US" sz="4000" baseline="30000" dirty="0"/>
              <a:t> </a:t>
            </a:r>
            <a:r>
              <a:rPr lang="en-US" altLang="en-US" sz="4000" baseline="30000" dirty="0">
                <a:solidFill>
                  <a:schemeClr val="accent2"/>
                </a:solidFill>
              </a:rPr>
              <a:t>is a model of</a:t>
            </a:r>
            <a:r>
              <a:rPr lang="en-US" altLang="en-US" sz="4000" baseline="30000" dirty="0"/>
              <a:t> a sentence α if α is true in </a:t>
            </a:r>
            <a:r>
              <a:rPr lang="en-US" altLang="en-US" sz="4000" i="1" baseline="30000" dirty="0" smtClean="0"/>
              <a:t>m</a:t>
            </a:r>
            <a:endParaRPr lang="en-US" altLang="en-US" sz="4000" baseline="30000" dirty="0"/>
          </a:p>
          <a:p>
            <a:pPr>
              <a:lnSpc>
                <a:spcPct val="80000"/>
              </a:lnSpc>
            </a:pPr>
            <a:r>
              <a:rPr lang="en-US" altLang="en-US" sz="4000" i="1" baseline="30000" dirty="0"/>
              <a:t>M(α) </a:t>
            </a:r>
            <a:r>
              <a:rPr lang="en-US" altLang="en-US" sz="4000" baseline="30000" dirty="0"/>
              <a:t>is the set of all models of </a:t>
            </a:r>
            <a:r>
              <a:rPr lang="en-US" altLang="en-US" sz="4000" baseline="30000" dirty="0" smtClean="0"/>
              <a:t>α</a:t>
            </a:r>
            <a:endParaRPr lang="en-US" altLang="en-US" sz="4000" baseline="30000" dirty="0"/>
          </a:p>
          <a:p>
            <a:pPr>
              <a:lnSpc>
                <a:spcPct val="80000"/>
              </a:lnSpc>
            </a:pPr>
            <a:r>
              <a:rPr lang="en-US" altLang="en-US" sz="4000" baseline="30000" dirty="0"/>
              <a:t>Then KB ╞ α </a:t>
            </a:r>
            <a:r>
              <a:rPr lang="en-US" altLang="en-US" sz="4000" baseline="30000" dirty="0" err="1"/>
              <a:t>iff</a:t>
            </a:r>
            <a:r>
              <a:rPr lang="en-US" altLang="en-US" sz="4000" baseline="30000" dirty="0"/>
              <a:t> </a:t>
            </a:r>
            <a:r>
              <a:rPr lang="en-US" altLang="en-US" sz="4000" i="1" baseline="30000" dirty="0"/>
              <a:t>M(KB) </a:t>
            </a:r>
            <a:r>
              <a:rPr lang="en-US" altLang="en-US" sz="4000" baseline="30000" dirty="0">
                <a:sym typeface="Symbol" panose="05050102010706020507" pitchFamily="18" charset="2"/>
              </a:rPr>
              <a:t> </a:t>
            </a:r>
            <a:r>
              <a:rPr lang="en-US" altLang="en-US" sz="4000" i="1" baseline="30000" dirty="0"/>
              <a:t>M(</a:t>
            </a:r>
            <a:r>
              <a:rPr lang="en-US" altLang="en-US" sz="4000" baseline="30000" dirty="0"/>
              <a:t>α</a:t>
            </a:r>
            <a:r>
              <a:rPr lang="en-US" altLang="en-US" sz="4000" baseline="30000" dirty="0" smtClean="0"/>
              <a:t>)</a:t>
            </a:r>
            <a:endParaRPr lang="en-US" altLang="en-US" sz="4000" baseline="30000" dirty="0"/>
          </a:p>
          <a:p>
            <a:pPr lvl="1">
              <a:lnSpc>
                <a:spcPct val="80000"/>
              </a:lnSpc>
            </a:pPr>
            <a:r>
              <a:rPr lang="en-US" altLang="en-US" sz="3600" baseline="30000" dirty="0"/>
              <a:t>E.g. </a:t>
            </a:r>
            <a:r>
              <a:rPr lang="en-US" altLang="en-US" sz="3600" i="1" baseline="30000" dirty="0"/>
              <a:t>KB </a:t>
            </a:r>
            <a:r>
              <a:rPr lang="en-US" altLang="en-US" sz="3600" baseline="30000" dirty="0"/>
              <a:t>= Giants won and Reds</a:t>
            </a:r>
            <a:br>
              <a:rPr lang="en-US" altLang="en-US" sz="3600" baseline="30000" dirty="0"/>
            </a:br>
            <a:r>
              <a:rPr lang="en-US" altLang="en-US" sz="3600" baseline="30000" dirty="0"/>
              <a:t>won α = Giants </a:t>
            </a:r>
            <a:r>
              <a:rPr lang="en-US" altLang="en-US" sz="3600" baseline="30000" dirty="0" smtClean="0"/>
              <a:t>won</a:t>
            </a:r>
            <a:endParaRPr lang="en-US" altLang="en-US" sz="3600" baseline="30000" dirty="0"/>
          </a:p>
        </p:txBody>
      </p:sp>
      <p:pic>
        <p:nvPicPr>
          <p:cNvPr id="19460" name="Picture 4" descr="model-inclu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131" y="3140968"/>
            <a:ext cx="3581400" cy="327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F8ECA9-C8E2-4C00-ABA7-6AC34299F211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9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Entailment in the wumpus world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48768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/>
              <a:t>Situation after detecting nothing in [1,1], moving right, breeze in [2,1]</a:t>
            </a:r>
          </a:p>
          <a:p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Consider possible models for </a:t>
            </a:r>
            <a:r>
              <a:rPr lang="en-US" altLang="en-US" sz="2800" i="1"/>
              <a:t>KB</a:t>
            </a:r>
            <a:r>
              <a:rPr lang="en-US" altLang="en-US" sz="2800"/>
              <a:t> assuming only pits</a:t>
            </a:r>
          </a:p>
          <a:p>
            <a:pPr>
              <a:buFontTx/>
              <a:buNone/>
            </a:pP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3 Boolean choices </a:t>
            </a:r>
            <a:r>
              <a:rPr lang="en-US" altLang="en-US" sz="2800">
                <a:sym typeface="Symbol" panose="05050102010706020507" pitchFamily="18" charset="2"/>
              </a:rPr>
              <a:t> </a:t>
            </a:r>
            <a:r>
              <a:rPr lang="en-US" altLang="en-US" sz="2800"/>
              <a:t>8 possible models
</a:t>
            </a:r>
          </a:p>
        </p:txBody>
      </p:sp>
      <p:pic>
        <p:nvPicPr>
          <p:cNvPr id="20484" name="Picture 4" descr="wumpus-seq1c-a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752" y="2276872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4A7C67-C80B-4C84-9AFA-09FC4AE6B0E1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9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Wumpus models</a:t>
            </a:r>
          </a:p>
        </p:txBody>
      </p:sp>
      <p:pic>
        <p:nvPicPr>
          <p:cNvPr id="21508" name="Picture 4" descr="wumpus-model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00200"/>
            <a:ext cx="41910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F53584-1ABC-4917-8416-C1F0294AD760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Knowledge-based agents</a:t>
            </a:r>
          </a:p>
          <a:p>
            <a:r>
              <a:rPr lang="en-US" altLang="en-US" sz="2800" dirty="0" err="1"/>
              <a:t>Wumpus</a:t>
            </a:r>
            <a:r>
              <a:rPr lang="en-US" altLang="en-US" sz="2800" dirty="0"/>
              <a:t> world</a:t>
            </a:r>
          </a:p>
          <a:p>
            <a:r>
              <a:rPr lang="en-US" altLang="en-US" sz="2800" dirty="0"/>
              <a:t>Logic in general - models and entailment</a:t>
            </a:r>
          </a:p>
          <a:p>
            <a:r>
              <a:rPr lang="en-US" altLang="en-US" sz="2800" dirty="0"/>
              <a:t>Propositional (Boolean) logic</a:t>
            </a:r>
          </a:p>
          <a:p>
            <a:r>
              <a:rPr lang="en-US" altLang="en-US" sz="2800" dirty="0"/>
              <a:t>Equivalence, validity, satisfiability</a:t>
            </a:r>
          </a:p>
          <a:p>
            <a:r>
              <a:rPr lang="en-US" altLang="en-US" sz="2800" dirty="0"/>
              <a:t>Inference rules and theorem proving</a:t>
            </a:r>
          </a:p>
          <a:p>
            <a:pPr lvl="1"/>
            <a:r>
              <a:rPr lang="en-US" altLang="en-US" sz="2400" dirty="0"/>
              <a:t>forward chaining</a:t>
            </a:r>
          </a:p>
          <a:p>
            <a:pPr lvl="1"/>
            <a:r>
              <a:rPr lang="en-US" altLang="en-US" sz="2400" dirty="0"/>
              <a:t>backward chaining</a:t>
            </a:r>
          </a:p>
          <a:p>
            <a:pPr lvl="1"/>
            <a:r>
              <a:rPr lang="en-US" altLang="en-US" sz="2400" dirty="0" smtClean="0"/>
              <a:t>resolution</a:t>
            </a:r>
            <a:endParaRPr lang="en-US" alt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04073" y="6100072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Reference: </a:t>
            </a:r>
            <a:r>
              <a:rPr lang="en-IN" dirty="0" smtClean="0"/>
              <a:t>Chapter 7.1 to 7.5 from </a:t>
            </a:r>
            <a:r>
              <a:rPr lang="en-IN" dirty="0"/>
              <a:t>AI: A modern approach (Russell, </a:t>
            </a:r>
            <a:r>
              <a:rPr lang="en-IN" dirty="0" err="1"/>
              <a:t>Norvig</a:t>
            </a:r>
            <a:r>
              <a:rPr lang="en-IN" dirty="0"/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089A9F-06C6-4C1E-9F1F-7E36A6281BA0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3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Wumpus models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5029201"/>
            <a:ext cx="8229600" cy="1096963"/>
          </a:xfrm>
        </p:spPr>
        <p:txBody>
          <a:bodyPr/>
          <a:lstStyle/>
          <a:p>
            <a:r>
              <a:rPr lang="en-US" altLang="en-US" i="1" dirty="0"/>
              <a:t>KB </a:t>
            </a:r>
            <a:r>
              <a:rPr lang="en-US" altLang="en-US" dirty="0"/>
              <a:t>= </a:t>
            </a:r>
            <a:r>
              <a:rPr lang="en-US" altLang="en-US" dirty="0" err="1"/>
              <a:t>wumpus</a:t>
            </a:r>
            <a:r>
              <a:rPr lang="en-US" altLang="en-US" dirty="0"/>
              <a:t>-world rules + </a:t>
            </a:r>
            <a:r>
              <a:rPr lang="en-US" altLang="en-US" dirty="0" smtClean="0"/>
              <a:t>observations</a:t>
            </a:r>
            <a:endParaRPr lang="en-US" altLang="en-US" dirty="0"/>
          </a:p>
        </p:txBody>
      </p:sp>
      <p:pic>
        <p:nvPicPr>
          <p:cNvPr id="22532" name="Picture 4" descr="wumpus-model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00200"/>
            <a:ext cx="4191000" cy="311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B01E31-4C23-4958-83E1-A22C79EF60E8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1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7" name="Picture 7" descr="wumpus-models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00200"/>
            <a:ext cx="4191000" cy="311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Wumpus models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5029201"/>
            <a:ext cx="8458200" cy="109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i="1" dirty="0"/>
              <a:t>KB </a:t>
            </a:r>
            <a:r>
              <a:rPr lang="en-US" altLang="en-US" sz="2400" dirty="0"/>
              <a:t>= </a:t>
            </a:r>
            <a:r>
              <a:rPr lang="en-US" altLang="en-US" sz="2400" dirty="0" err="1"/>
              <a:t>wumpus</a:t>
            </a:r>
            <a:r>
              <a:rPr lang="en-US" altLang="en-US" sz="2400" dirty="0"/>
              <a:t>-world rules + observations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α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= "[1,2] is safe", </a:t>
            </a:r>
            <a:r>
              <a:rPr lang="en-US" altLang="en-US" sz="2400" i="1" dirty="0"/>
              <a:t>KB</a:t>
            </a:r>
            <a:r>
              <a:rPr lang="en-US" altLang="en-US" sz="2400" dirty="0"/>
              <a:t> ╞ α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proved by </a:t>
            </a:r>
            <a:r>
              <a:rPr lang="en-US" altLang="en-US" sz="2400" dirty="0">
                <a:solidFill>
                  <a:schemeClr val="accent2"/>
                </a:solidFill>
              </a:rPr>
              <a:t>model </a:t>
            </a:r>
            <a:r>
              <a:rPr lang="en-US" altLang="en-US" sz="2400" dirty="0" smtClean="0">
                <a:solidFill>
                  <a:schemeClr val="accent2"/>
                </a:solidFill>
              </a:rPr>
              <a:t>checking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545B66-862E-47D8-9F4A-7A7190FB7624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6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Wumpus models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5029201"/>
            <a:ext cx="8458200" cy="1096963"/>
          </a:xfrm>
        </p:spPr>
        <p:txBody>
          <a:bodyPr/>
          <a:lstStyle/>
          <a:p>
            <a:r>
              <a:rPr lang="en-US" altLang="en-US" i="1"/>
              <a:t>KB </a:t>
            </a:r>
            <a:r>
              <a:rPr lang="en-US" altLang="en-US"/>
              <a:t>= wumpus-world rules + observations</a:t>
            </a:r>
          </a:p>
        </p:txBody>
      </p:sp>
      <p:pic>
        <p:nvPicPr>
          <p:cNvPr id="93188" name="Picture 4" descr="wumpus-model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00200"/>
            <a:ext cx="4191000" cy="311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E4947F-D4FA-4227-9424-8DC4D5268A2A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8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Wumpus models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5029201"/>
            <a:ext cx="8229600" cy="109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/>
              <a:t>KB </a:t>
            </a:r>
            <a:r>
              <a:rPr lang="en-US" altLang="en-US" dirty="0"/>
              <a:t>= </a:t>
            </a:r>
            <a:r>
              <a:rPr lang="en-US" altLang="en-US" dirty="0" err="1"/>
              <a:t>wumpus</a:t>
            </a:r>
            <a:r>
              <a:rPr lang="en-US" altLang="en-US" dirty="0"/>
              <a:t>-world rules + observations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α</a:t>
            </a:r>
            <a:r>
              <a:rPr lang="en-US" altLang="en-US" baseline="-25000" dirty="0"/>
              <a:t>2</a:t>
            </a:r>
            <a:r>
              <a:rPr lang="en-US" altLang="en-US" dirty="0"/>
              <a:t> = "[2,2] is safe", </a:t>
            </a:r>
            <a:r>
              <a:rPr lang="en-US" altLang="en-US" i="1" dirty="0"/>
              <a:t>KB </a:t>
            </a:r>
            <a:r>
              <a:rPr lang="en-US" altLang="en-US" dirty="0"/>
              <a:t>╞ </a:t>
            </a:r>
            <a:r>
              <a:rPr lang="en-US" altLang="en-US" dirty="0" smtClean="0"/>
              <a:t>α</a:t>
            </a:r>
            <a:r>
              <a:rPr lang="en-US" altLang="en-US" baseline="-25000" dirty="0" smtClean="0"/>
              <a:t>2</a:t>
            </a:r>
            <a:endParaRPr lang="en-US" altLang="en-US" dirty="0"/>
          </a:p>
        </p:txBody>
      </p:sp>
      <p:sp>
        <p:nvSpPr>
          <p:cNvPr id="94214" name="Line 6"/>
          <p:cNvSpPr>
            <a:spLocks noChangeShapeType="1"/>
          </p:cNvSpPr>
          <p:nvPr/>
        </p:nvSpPr>
        <p:spPr bwMode="auto">
          <a:xfrm flipV="1">
            <a:off x="6629400" y="5638800"/>
            <a:ext cx="152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94215" name="Picture 7" descr="wumpus-models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00200"/>
            <a:ext cx="4191000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48DEAA-0673-449A-8298-3D92AC1F7236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5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60" y="1600202"/>
            <a:ext cx="8944107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i="1" dirty="0"/>
              <a:t>KB </a:t>
            </a:r>
            <a:r>
              <a:rPr lang="en-US" altLang="en-US" sz="2400" dirty="0">
                <a:cs typeface="Arial" panose="020B0604020202020204" pitchFamily="34" charset="0"/>
              </a:rPr>
              <a:t>├</a:t>
            </a:r>
            <a:r>
              <a:rPr lang="en-US" altLang="en-US" sz="2400" baseline="-25000" dirty="0" err="1"/>
              <a:t>i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α = sentence α can be derived from </a:t>
            </a:r>
            <a:r>
              <a:rPr lang="en-US" altLang="en-US" sz="2400" i="1" dirty="0"/>
              <a:t>KB </a:t>
            </a:r>
            <a:r>
              <a:rPr lang="en-US" altLang="en-US" sz="2400" dirty="0"/>
              <a:t>by procedure </a:t>
            </a:r>
            <a:r>
              <a:rPr lang="en-US" altLang="en-US" sz="2400" i="1" dirty="0" err="1" smtClean="0"/>
              <a:t>i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chemeClr val="accent2"/>
                </a:solidFill>
              </a:rPr>
              <a:t>Soundness</a:t>
            </a:r>
            <a:r>
              <a:rPr lang="en-US" altLang="en-US" sz="2400" dirty="0"/>
              <a:t>: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 is sound if whenever </a:t>
            </a:r>
            <a:r>
              <a:rPr lang="en-US" altLang="en-US" sz="2400" i="1" dirty="0"/>
              <a:t>KB </a:t>
            </a:r>
            <a:r>
              <a:rPr lang="en-US" altLang="en-US" sz="2400" dirty="0">
                <a:cs typeface="Arial" panose="020B0604020202020204" pitchFamily="34" charset="0"/>
              </a:rPr>
              <a:t>├</a:t>
            </a:r>
            <a:r>
              <a:rPr lang="en-US" altLang="en-US" sz="2400" baseline="-25000" dirty="0" err="1"/>
              <a:t>i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α, it is also true that </a:t>
            </a:r>
            <a:r>
              <a:rPr lang="en-US" altLang="en-US" sz="2400" i="1" dirty="0"/>
              <a:t>KB</a:t>
            </a:r>
            <a:r>
              <a:rPr lang="en-US" altLang="en-US" sz="2400" dirty="0"/>
              <a:t>╞ </a:t>
            </a:r>
            <a:r>
              <a:rPr lang="en-US" altLang="en-US" sz="2400" dirty="0" smtClean="0"/>
              <a:t>α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chemeClr val="accent2"/>
                </a:solidFill>
              </a:rPr>
              <a:t>Completeness</a:t>
            </a:r>
            <a:r>
              <a:rPr lang="en-US" altLang="en-US" sz="2400" dirty="0"/>
              <a:t>: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 is complete if whenever </a:t>
            </a:r>
            <a:r>
              <a:rPr lang="en-US" altLang="en-US" sz="2400" i="1" dirty="0"/>
              <a:t>KB</a:t>
            </a:r>
            <a:r>
              <a:rPr lang="en-US" altLang="en-US" sz="2400" dirty="0"/>
              <a:t>╞ α, it is also true that </a:t>
            </a:r>
            <a:r>
              <a:rPr lang="en-US" altLang="en-US" sz="2400" i="1" dirty="0"/>
              <a:t>KB </a:t>
            </a:r>
            <a:r>
              <a:rPr lang="en-US" altLang="en-US" sz="2400" dirty="0">
                <a:cs typeface="Arial" panose="020B0604020202020204" pitchFamily="34" charset="0"/>
              </a:rPr>
              <a:t>├</a:t>
            </a:r>
            <a:r>
              <a:rPr lang="en-US" altLang="en-US" sz="2400" baseline="-25000" dirty="0" err="1"/>
              <a:t>i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α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Preview: we will define a logic (first-order logic) which is expressive enough to say almost anything of interest, and for which there exists a sound and complete inference procedure</a:t>
            </a:r>
            <a:r>
              <a:rPr lang="en-US" altLang="en-US" sz="2400" dirty="0" smtClean="0"/>
              <a:t>.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That is, the procedure will answer any question whose answer follows from what is known by the </a:t>
            </a:r>
            <a:r>
              <a:rPr lang="en-US" altLang="en-US" sz="2400" i="1" dirty="0"/>
              <a:t>KB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CA32D-1679-4B51-AB2A-04E14DF903D7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Propositional logic: Syntax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Propositional logic is the simplest logic –  illustrates basic </a:t>
            </a:r>
            <a:r>
              <a:rPr lang="en-US" altLang="en-US" sz="2400" dirty="0" smtClean="0"/>
              <a:t>ideas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The proposition symbols P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P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etc</a:t>
            </a:r>
            <a:r>
              <a:rPr lang="en-US" altLang="en-US" sz="2400" dirty="0"/>
              <a:t> are sentences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If S is a sentence, </a:t>
            </a:r>
            <a:r>
              <a:rPr lang="en-US" altLang="en-US" sz="2000" dirty="0">
                <a:sym typeface="Symbol" panose="05050102010706020507" pitchFamily="18" charset="2"/>
              </a:rPr>
              <a:t></a:t>
            </a:r>
            <a:r>
              <a:rPr lang="en-US" altLang="en-US" sz="2000" dirty="0"/>
              <a:t>S is a sentence (</a:t>
            </a:r>
            <a:r>
              <a:rPr lang="en-US" altLang="en-US" sz="2000" dirty="0">
                <a:solidFill>
                  <a:schemeClr val="accent2"/>
                </a:solidFill>
              </a:rPr>
              <a:t>negation</a:t>
            </a:r>
            <a:r>
              <a:rPr lang="en-US" altLang="en-US" sz="2000" dirty="0" smtClean="0"/>
              <a:t>)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If S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and S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are sentences, S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S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is a sentence (</a:t>
            </a:r>
            <a:r>
              <a:rPr lang="en-US" altLang="en-US" sz="2000" dirty="0">
                <a:solidFill>
                  <a:schemeClr val="accent2"/>
                </a:solidFill>
              </a:rPr>
              <a:t>conjunction</a:t>
            </a:r>
            <a:r>
              <a:rPr lang="en-US" altLang="en-US" sz="2000" dirty="0" smtClean="0"/>
              <a:t>)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If S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and S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are sentences, S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S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is a sentence (</a:t>
            </a:r>
            <a:r>
              <a:rPr lang="en-US" altLang="en-US" sz="2000" dirty="0">
                <a:solidFill>
                  <a:schemeClr val="accent2"/>
                </a:solidFill>
              </a:rPr>
              <a:t>disjunction</a:t>
            </a:r>
            <a:r>
              <a:rPr lang="en-US" altLang="en-US" sz="2000" dirty="0" smtClean="0"/>
              <a:t>)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If S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and S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are sentences, S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</a:t>
            </a:r>
            <a:r>
              <a:rPr lang="en-US" altLang="en-US" sz="2000" dirty="0"/>
              <a:t> S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is a sentence (</a:t>
            </a:r>
            <a:r>
              <a:rPr lang="en-US" altLang="en-US" sz="2000" dirty="0">
                <a:solidFill>
                  <a:schemeClr val="accent2"/>
                </a:solidFill>
              </a:rPr>
              <a:t>implication</a:t>
            </a:r>
            <a:r>
              <a:rPr lang="en-US" altLang="en-US" sz="2000" dirty="0" smtClean="0"/>
              <a:t>)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If S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and S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are sentences, S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</a:t>
            </a:r>
            <a:r>
              <a:rPr lang="en-US" altLang="en-US" sz="2000" dirty="0"/>
              <a:t> S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is a sentence (</a:t>
            </a:r>
            <a:r>
              <a:rPr lang="en-US" altLang="en-US" sz="2000" dirty="0" err="1">
                <a:solidFill>
                  <a:schemeClr val="accent2"/>
                </a:solidFill>
              </a:rPr>
              <a:t>biconditional</a:t>
            </a:r>
            <a:r>
              <a:rPr lang="en-US" altLang="en-US" sz="2000" dirty="0" smtClean="0"/>
              <a:t>)</a:t>
            </a:r>
            <a:endParaRPr lang="en-US" alt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EE7CBF-F0AC-436F-B7CA-F022E20C8C0B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3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Propositional logic: Semantics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376" y="1268760"/>
            <a:ext cx="8800091" cy="5112568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Each model specifies true/false for each proposition symbol
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/>
              <a:t>E.g. 	P</a:t>
            </a:r>
            <a:r>
              <a:rPr lang="en-US" altLang="en-US" sz="1600" baseline="-25000" dirty="0"/>
              <a:t>1,2</a:t>
            </a:r>
            <a:r>
              <a:rPr lang="en-US" altLang="en-US" sz="1600" dirty="0"/>
              <a:t> 	P</a:t>
            </a:r>
            <a:r>
              <a:rPr lang="en-US" altLang="en-US" sz="1600" baseline="-25000" dirty="0"/>
              <a:t>2,2</a:t>
            </a:r>
            <a:r>
              <a:rPr lang="en-US" altLang="en-US" sz="1600" dirty="0"/>
              <a:t> 	P</a:t>
            </a:r>
            <a:r>
              <a:rPr lang="en-US" altLang="en-US" sz="1600" baseline="-25000" dirty="0"/>
              <a:t>3,1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/>
              <a:t> 		false	true	false
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With these symbols, 8 possible models, can be enumerated automatically.
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Rules for evaluating truth with respect to a model </a:t>
            </a:r>
            <a:r>
              <a:rPr lang="en-US" altLang="en-US" sz="1800" i="1" dirty="0"/>
              <a:t>m</a:t>
            </a:r>
            <a:r>
              <a:rPr lang="en-US" altLang="en-US" sz="1800" dirty="0"/>
              <a:t>:
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		</a:t>
            </a:r>
            <a:r>
              <a:rPr lang="en-US" altLang="en-US" sz="1800" dirty="0"/>
              <a:t>S	is true </a:t>
            </a:r>
            <a:r>
              <a:rPr lang="en-US" altLang="en-US" sz="1800" dirty="0" err="1"/>
              <a:t>iff</a:t>
            </a:r>
            <a:r>
              <a:rPr lang="en-US" altLang="en-US" sz="1800" dirty="0"/>
              <a:t> 	S is false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		S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S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  is true </a:t>
            </a:r>
            <a:r>
              <a:rPr lang="en-US" altLang="en-US" sz="1800" dirty="0" err="1"/>
              <a:t>iff</a:t>
            </a:r>
            <a:r>
              <a:rPr lang="en-US" altLang="en-US" sz="1800" dirty="0"/>
              <a:t> 	S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is true </a:t>
            </a:r>
            <a:r>
              <a:rPr lang="en-US" altLang="en-US" sz="1800" dirty="0">
                <a:solidFill>
                  <a:schemeClr val="accent2"/>
                </a:solidFill>
              </a:rPr>
              <a:t>and 	</a:t>
            </a:r>
            <a:r>
              <a:rPr lang="en-US" altLang="en-US" sz="1800" dirty="0"/>
              <a:t>S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is true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		S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</a:t>
            </a:r>
            <a:r>
              <a:rPr lang="en-US" altLang="en-US" sz="1800" dirty="0"/>
              <a:t> S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  is true </a:t>
            </a:r>
            <a:r>
              <a:rPr lang="en-US" altLang="en-US" sz="1800" dirty="0" err="1"/>
              <a:t>iff</a:t>
            </a:r>
            <a:r>
              <a:rPr lang="en-US" altLang="en-US" sz="1800" dirty="0"/>
              <a:t> 	</a:t>
            </a:r>
            <a:r>
              <a:rPr lang="en-US" altLang="en-US" sz="1800" dirty="0" smtClean="0"/>
              <a:t>S</a:t>
            </a:r>
            <a:r>
              <a:rPr lang="en-US" altLang="en-US" sz="1800" baseline="-25000" dirty="0" smtClean="0"/>
              <a:t>1 </a:t>
            </a:r>
            <a:r>
              <a:rPr lang="en-US" altLang="en-US" sz="1800" dirty="0" smtClean="0"/>
              <a:t>is </a:t>
            </a:r>
            <a:r>
              <a:rPr lang="en-US" altLang="en-US" sz="1800" dirty="0"/>
              <a:t>true </a:t>
            </a:r>
            <a:r>
              <a:rPr lang="en-US" altLang="en-US" sz="1800" dirty="0">
                <a:solidFill>
                  <a:schemeClr val="accent2"/>
                </a:solidFill>
              </a:rPr>
              <a:t>or</a:t>
            </a:r>
            <a:r>
              <a:rPr lang="en-US" altLang="en-US" sz="1800" dirty="0"/>
              <a:t> 	S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is true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		S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altLang="en-US" sz="1800" dirty="0"/>
              <a:t> S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	is true </a:t>
            </a:r>
            <a:r>
              <a:rPr lang="en-US" altLang="en-US" sz="1800" dirty="0" err="1"/>
              <a:t>iff</a:t>
            </a:r>
            <a:r>
              <a:rPr lang="en-US" altLang="en-US" sz="1800" dirty="0"/>
              <a:t>		S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is false </a:t>
            </a:r>
            <a:r>
              <a:rPr lang="en-US" altLang="en-US" sz="1800" dirty="0">
                <a:solidFill>
                  <a:schemeClr val="accent2"/>
                </a:solidFill>
              </a:rPr>
              <a:t>or	</a:t>
            </a:r>
            <a:r>
              <a:rPr lang="en-US" altLang="en-US" sz="1800" dirty="0"/>
              <a:t>S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is true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		 i.e., 	is false </a:t>
            </a:r>
            <a:r>
              <a:rPr lang="en-US" altLang="en-US" sz="1800" dirty="0" err="1"/>
              <a:t>iff</a:t>
            </a:r>
            <a:r>
              <a:rPr lang="en-US" altLang="en-US" sz="1800" dirty="0"/>
              <a:t>	S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is true </a:t>
            </a:r>
            <a:r>
              <a:rPr lang="en-US" altLang="en-US" sz="1800" dirty="0">
                <a:solidFill>
                  <a:schemeClr val="accent2"/>
                </a:solidFill>
              </a:rPr>
              <a:t>and	</a:t>
            </a:r>
            <a:r>
              <a:rPr lang="en-US" altLang="en-US" sz="1800" dirty="0"/>
              <a:t>S</a:t>
            </a:r>
            <a:r>
              <a:rPr lang="en-US" altLang="en-US" sz="1800" baseline="-25000" dirty="0"/>
              <a:t>2 </a:t>
            </a:r>
            <a:r>
              <a:rPr lang="en-US" altLang="en-US" sz="1800" dirty="0"/>
              <a:t>is false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		S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</a:t>
            </a:r>
            <a:r>
              <a:rPr lang="en-US" altLang="en-US" sz="1800" dirty="0"/>
              <a:t> S</a:t>
            </a:r>
            <a:r>
              <a:rPr lang="en-US" altLang="en-US" sz="1800" baseline="-25000" dirty="0"/>
              <a:t>2	</a:t>
            </a:r>
            <a:r>
              <a:rPr lang="en-US" altLang="en-US" sz="1800" dirty="0"/>
              <a:t>is true </a:t>
            </a:r>
            <a:r>
              <a:rPr lang="en-US" altLang="en-US" sz="1800" dirty="0" err="1"/>
              <a:t>iff</a:t>
            </a:r>
            <a:r>
              <a:rPr lang="en-US" altLang="en-US" sz="1800" dirty="0"/>
              <a:t>		S</a:t>
            </a:r>
            <a:r>
              <a:rPr lang="en-US" altLang="en-US" sz="1800" baseline="-25000" dirty="0"/>
              <a:t>1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altLang="en-US" sz="1800" dirty="0"/>
              <a:t>S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is true </a:t>
            </a:r>
            <a:r>
              <a:rPr lang="en-US" altLang="en-US" sz="1800" dirty="0">
                <a:solidFill>
                  <a:schemeClr val="accent2"/>
                </a:solidFill>
              </a:rPr>
              <a:t>and</a:t>
            </a:r>
            <a:r>
              <a:rPr lang="en-US" altLang="en-US" sz="1800" dirty="0"/>
              <a:t>S</a:t>
            </a:r>
            <a:r>
              <a:rPr lang="en-US" altLang="en-US" sz="1800" baseline="-25000" dirty="0"/>
              <a:t>2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altLang="en-US" sz="1800" dirty="0"/>
              <a:t>S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is true
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Simple recursive process evaluates an arbitrary sentence, e.g.,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n-US" altLang="en-US" sz="1800" dirty="0">
              <a:sym typeface="Symbol" panose="05050102010706020507" pitchFamily="18" charset="2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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1,2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(P</a:t>
            </a:r>
            <a:r>
              <a:rPr lang="en-US" altLang="en-US" sz="1800" baseline="-25000" dirty="0"/>
              <a:t>2,2 </a:t>
            </a:r>
            <a:r>
              <a:rPr lang="en-US" altLang="en-US" sz="1800" dirty="0">
                <a:sym typeface="Symbol" panose="05050102010706020507" pitchFamily="18" charset="2"/>
              </a:rPr>
              <a:t></a:t>
            </a:r>
            <a:r>
              <a:rPr lang="en-US" altLang="en-US" sz="1800" baseline="-25000" dirty="0"/>
              <a:t> 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3,1</a:t>
            </a:r>
            <a:r>
              <a:rPr lang="en-US" altLang="en-US" sz="1800" dirty="0"/>
              <a:t>) = </a:t>
            </a:r>
            <a:r>
              <a:rPr lang="en-US" altLang="en-US" sz="1800" i="1" dirty="0"/>
              <a:t>true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i="1" dirty="0"/>
              <a:t> </a:t>
            </a:r>
            <a:r>
              <a:rPr lang="en-US" altLang="en-US" sz="1800" dirty="0"/>
              <a:t>(</a:t>
            </a:r>
            <a:r>
              <a:rPr lang="en-US" altLang="en-US" sz="1800" i="1" dirty="0"/>
              <a:t>true </a:t>
            </a:r>
            <a:r>
              <a:rPr lang="en-US" altLang="en-US" sz="1800" dirty="0">
                <a:sym typeface="Symbol" panose="05050102010706020507" pitchFamily="18" charset="2"/>
              </a:rPr>
              <a:t></a:t>
            </a:r>
            <a:r>
              <a:rPr lang="en-US" altLang="en-US" sz="1800" i="1" dirty="0"/>
              <a:t> false</a:t>
            </a:r>
            <a:r>
              <a:rPr lang="en-US" altLang="en-US" sz="1800" dirty="0"/>
              <a:t>) =  </a:t>
            </a:r>
            <a:r>
              <a:rPr lang="en-US" altLang="en-US" sz="1800" i="1" dirty="0"/>
              <a:t>true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</a:t>
            </a:r>
            <a:r>
              <a:rPr lang="en-US" altLang="en-US" sz="1800" i="1" dirty="0"/>
              <a:t>true </a:t>
            </a:r>
            <a:r>
              <a:rPr lang="en-US" altLang="en-US" sz="1800" dirty="0"/>
              <a:t>= </a:t>
            </a:r>
            <a:r>
              <a:rPr lang="en-US" altLang="en-US" sz="1800" i="1" dirty="0" smtClean="0"/>
              <a:t>true</a:t>
            </a:r>
            <a:endParaRPr lang="en-US" alt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36BDCE-FFE9-406A-B9FE-0ED8797BE51C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8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Truth tables for connectives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0" t="30208" r="7813" b="50000"/>
          <a:stretch>
            <a:fillRect/>
          </a:stretch>
        </p:blipFill>
        <p:spPr bwMode="auto">
          <a:xfrm>
            <a:off x="1703917" y="1371600"/>
            <a:ext cx="7696200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ACF8AC-F43D-4D7A-B2F5-063CBAAA6461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7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Wumpus world sentences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Let </a:t>
            </a:r>
            <a:r>
              <a:rPr lang="en-US" altLang="en-US" sz="2800" dirty="0" err="1"/>
              <a:t>P</a:t>
            </a:r>
            <a:r>
              <a:rPr lang="en-US" altLang="en-US" sz="2800" baseline="-25000" dirty="0" err="1"/>
              <a:t>i,j</a:t>
            </a:r>
            <a:r>
              <a:rPr lang="en-US" altLang="en-US" sz="2800" dirty="0"/>
              <a:t> be true if there is a pit in [</a:t>
            </a:r>
            <a:r>
              <a:rPr lang="en-US" altLang="en-US" sz="2800" dirty="0" err="1"/>
              <a:t>i</a:t>
            </a:r>
            <a:r>
              <a:rPr lang="en-US" altLang="en-US" sz="2800" dirty="0"/>
              <a:t>, j].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Let </a:t>
            </a:r>
            <a:r>
              <a:rPr lang="en-US" altLang="en-US" sz="2800" dirty="0" err="1"/>
              <a:t>B</a:t>
            </a:r>
            <a:r>
              <a:rPr lang="en-US" altLang="en-US" sz="2800" baseline="-25000" dirty="0" err="1"/>
              <a:t>i,j</a:t>
            </a:r>
            <a:r>
              <a:rPr lang="en-US" altLang="en-US" sz="2800" dirty="0"/>
              <a:t> be true if there is a breeze in [</a:t>
            </a:r>
            <a:r>
              <a:rPr lang="en-US" altLang="en-US" sz="2800" dirty="0" err="1"/>
              <a:t>i</a:t>
            </a:r>
            <a:r>
              <a:rPr lang="en-US" altLang="en-US" sz="2800" dirty="0"/>
              <a:t>, j].
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</a:t>
            </a:r>
            <a:r>
              <a:rPr lang="en-US" altLang="en-US" sz="2400" dirty="0"/>
              <a:t> P</a:t>
            </a:r>
            <a:r>
              <a:rPr lang="en-US" altLang="en-US" sz="2400" baseline="-25000" dirty="0"/>
              <a:t>1,1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</a:t>
            </a:r>
            <a:r>
              <a:rPr lang="en-US" altLang="en-US" sz="2400" dirty="0"/>
              <a:t>B</a:t>
            </a:r>
            <a:r>
              <a:rPr lang="en-US" altLang="en-US" sz="2400" baseline="-25000" dirty="0"/>
              <a:t>1,1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   B</a:t>
            </a:r>
            <a:r>
              <a:rPr lang="en-US" altLang="en-US" sz="2400" baseline="-25000" dirty="0" smtClean="0"/>
              <a:t>2,1</a:t>
            </a:r>
            <a:r>
              <a:rPr lang="en-US" altLang="en-US" sz="2400" dirty="0"/>
              <a:t>
</a:t>
            </a:r>
          </a:p>
          <a:p>
            <a:pPr lvl="4">
              <a:lnSpc>
                <a:spcPct val="9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"Pits cause breezes in adjacent squares</a:t>
            </a:r>
            <a:r>
              <a:rPr lang="en-US" altLang="en-US" sz="2800" dirty="0" smtClean="0"/>
              <a:t>"</a:t>
            </a:r>
            <a:endParaRPr lang="en-US" altLang="en-US" sz="2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/>
              <a:t>B</a:t>
            </a:r>
            <a:r>
              <a:rPr lang="en-US" altLang="en-US" sz="2400" baseline="-25000" dirty="0"/>
              <a:t>1,1  </a:t>
            </a:r>
            <a:r>
              <a:rPr lang="en-US" altLang="en-US" sz="2400" dirty="0">
                <a:sym typeface="Symbol" panose="05050102010706020507" pitchFamily="18" charset="2"/>
              </a:rPr>
              <a:t></a:t>
            </a:r>
            <a:r>
              <a:rPr lang="en-US" altLang="en-US" sz="2400" baseline="-25000" dirty="0"/>
              <a:t> 	</a:t>
            </a:r>
            <a:r>
              <a:rPr lang="en-US" altLang="en-US" sz="2400" dirty="0"/>
              <a:t>(P</a:t>
            </a:r>
            <a:r>
              <a:rPr lang="en-US" altLang="en-US" sz="2400" baseline="-25000" dirty="0"/>
              <a:t>1,2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</a:t>
            </a:r>
            <a:r>
              <a:rPr lang="en-US" altLang="en-US" sz="2400" dirty="0"/>
              <a:t> P</a:t>
            </a:r>
            <a:r>
              <a:rPr lang="en-US" altLang="en-US" sz="2400" baseline="-25000" dirty="0"/>
              <a:t>2,1</a:t>
            </a:r>
            <a:r>
              <a:rPr lang="en-US" altLang="en-US" sz="2400" dirty="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/>
              <a:t>B</a:t>
            </a:r>
            <a:r>
              <a:rPr lang="en-US" altLang="en-US" sz="2400" baseline="-25000" dirty="0"/>
              <a:t>2,1  </a:t>
            </a:r>
            <a:r>
              <a:rPr lang="en-US" altLang="en-US" sz="2400" dirty="0">
                <a:sym typeface="Symbol" panose="05050102010706020507" pitchFamily="18" charset="2"/>
              </a:rPr>
              <a:t></a:t>
            </a:r>
            <a:r>
              <a:rPr lang="en-US" altLang="en-US" sz="2400" dirty="0"/>
              <a:t>	(P</a:t>
            </a:r>
            <a:r>
              <a:rPr lang="en-US" altLang="en-US" sz="2400" baseline="-25000" dirty="0"/>
              <a:t>1,1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</a:t>
            </a:r>
            <a:r>
              <a:rPr lang="en-US" altLang="en-US" sz="2400" dirty="0"/>
              <a:t> P</a:t>
            </a:r>
            <a:r>
              <a:rPr lang="en-US" altLang="en-US" sz="2400" baseline="-25000" dirty="0"/>
              <a:t>2,2 </a:t>
            </a:r>
            <a:r>
              <a:rPr lang="en-US" altLang="en-US" sz="2400" dirty="0">
                <a:sym typeface="Symbol" panose="05050102010706020507" pitchFamily="18" charset="2"/>
              </a:rPr>
              <a:t></a:t>
            </a:r>
            <a:r>
              <a:rPr lang="en-US" altLang="en-US" sz="2400" dirty="0"/>
              <a:t> P</a:t>
            </a:r>
            <a:r>
              <a:rPr lang="en-US" altLang="en-US" sz="2400" baseline="-25000" dirty="0"/>
              <a:t>3,1</a:t>
            </a:r>
            <a:r>
              <a:rPr lang="en-US" altLang="en-US" sz="2400" dirty="0"/>
              <a:t>)
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37854D-A8E0-4B5B-9988-260F00B814B1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Truth tables for inference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0" t="30208" r="7813" b="32292"/>
          <a:stretch>
            <a:fillRect/>
          </a:stretch>
        </p:blipFill>
        <p:spPr bwMode="auto">
          <a:xfrm>
            <a:off x="928158" y="1371600"/>
            <a:ext cx="7543800" cy="387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47FF4C-D936-4768-A851-72CC4FFFC404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6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Knowledge bases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344" y="2780928"/>
            <a:ext cx="9205270" cy="3600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Knowledge base = set of </a:t>
            </a:r>
            <a:r>
              <a:rPr lang="en-US" altLang="en-US" sz="2800" dirty="0">
                <a:solidFill>
                  <a:schemeClr val="accent2"/>
                </a:solidFill>
              </a:rPr>
              <a:t>sentences</a:t>
            </a:r>
            <a:r>
              <a:rPr lang="en-US" altLang="en-US" sz="2800" dirty="0"/>
              <a:t> in a </a:t>
            </a:r>
            <a:r>
              <a:rPr lang="en-US" altLang="en-US" sz="2800" dirty="0">
                <a:solidFill>
                  <a:schemeClr val="accent2"/>
                </a:solidFill>
              </a:rPr>
              <a:t>formal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language</a:t>
            </a: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>
                <a:solidFill>
                  <a:schemeClr val="accent2"/>
                </a:solidFill>
              </a:rPr>
              <a:t>Declarative</a:t>
            </a:r>
            <a:r>
              <a:rPr lang="en-US" altLang="en-US" sz="2800" dirty="0"/>
              <a:t> approach to building an agent (or other system):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Courier New" panose="02070309020205020404" pitchFamily="49" charset="0"/>
              </a:rPr>
              <a:t>Tell</a:t>
            </a:r>
            <a:r>
              <a:rPr lang="en-US" altLang="en-US" sz="2400" dirty="0"/>
              <a:t> it what it needs to </a:t>
            </a:r>
            <a:r>
              <a:rPr lang="en-US" altLang="en-US" sz="2400" dirty="0" smtClean="0"/>
              <a:t>know</a:t>
            </a: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Then it can </a:t>
            </a:r>
            <a:r>
              <a:rPr lang="en-US" altLang="en-US" sz="2800" dirty="0">
                <a:latin typeface="Courier New" panose="02070309020205020404" pitchFamily="49" charset="0"/>
              </a:rPr>
              <a:t>Ask</a:t>
            </a:r>
            <a:r>
              <a:rPr lang="en-US" altLang="en-US" sz="2800" dirty="0"/>
              <a:t> itself what to do - answers should follow from the </a:t>
            </a:r>
            <a:r>
              <a:rPr lang="en-US" altLang="en-US" sz="2800" dirty="0" smtClean="0"/>
              <a:t>KB</a:t>
            </a: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Agents can be viewed at the </a:t>
            </a:r>
            <a:r>
              <a:rPr lang="en-US" altLang="en-US" sz="2800" dirty="0">
                <a:solidFill>
                  <a:schemeClr val="accent2"/>
                </a:solidFill>
              </a:rPr>
              <a:t>knowledge level</a:t>
            </a:r>
            <a:endParaRPr lang="en-US" altLang="en-US" sz="2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/>
              <a:t>i.e., what they know, regardless of how implemented
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Or at the </a:t>
            </a:r>
            <a:r>
              <a:rPr lang="en-US" altLang="en-US" sz="2800" dirty="0">
                <a:solidFill>
                  <a:schemeClr val="accent2"/>
                </a:solidFill>
              </a:rPr>
              <a:t>implementation level</a:t>
            </a:r>
            <a:endParaRPr lang="en-US" altLang="en-US" sz="2800" dirty="0"/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i.e., data structures in KB and algorithms that manipulate </a:t>
            </a:r>
            <a:r>
              <a:rPr lang="en-US" altLang="en-US" sz="2400" dirty="0" smtClean="0"/>
              <a:t>them</a:t>
            </a:r>
            <a:endParaRPr lang="en-US" altLang="en-US" sz="2400" dirty="0"/>
          </a:p>
        </p:txBody>
      </p:sp>
      <p:pic>
        <p:nvPicPr>
          <p:cNvPr id="5124" name="Picture 4" descr="k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84" y="1196752"/>
            <a:ext cx="8732136" cy="152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7565F3-785E-4C67-98DF-AF3076C51AC8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5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 by enumeration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Depth-first enumeration of all models is sound and complete 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pPr marL="0" indent="0">
              <a:buNone/>
            </a:pPr>
            <a:endParaRPr lang="en-US" altLang="en-US" sz="2000" dirty="0"/>
          </a:p>
          <a:p>
            <a:r>
              <a:rPr lang="en-US" altLang="en-US" sz="2000" dirty="0"/>
              <a:t>For </a:t>
            </a:r>
            <a:r>
              <a:rPr lang="en-US" altLang="en-US" sz="2000" i="1" dirty="0"/>
              <a:t>n</a:t>
            </a:r>
            <a:r>
              <a:rPr lang="en-US" altLang="en-US" sz="2000" dirty="0"/>
              <a:t> symbols, time complexity is </a:t>
            </a:r>
            <a:r>
              <a:rPr lang="en-US" altLang="en-US" sz="2000" i="1" dirty="0"/>
              <a:t>O(2</a:t>
            </a:r>
            <a:r>
              <a:rPr lang="en-US" altLang="en-US" sz="2000" i="1" baseline="30000" dirty="0"/>
              <a:t>n</a:t>
            </a:r>
            <a:r>
              <a:rPr lang="en-US" altLang="en-US" sz="2000" i="1" dirty="0"/>
              <a:t>)</a:t>
            </a:r>
            <a:r>
              <a:rPr lang="en-US" altLang="en-US" sz="2000" dirty="0"/>
              <a:t>, space complexity is </a:t>
            </a:r>
            <a:r>
              <a:rPr lang="en-US" altLang="en-US" sz="2000" i="1" dirty="0"/>
              <a:t>O(n</a:t>
            </a:r>
            <a:r>
              <a:rPr lang="en-US" altLang="en-US" sz="2000" i="1" dirty="0" smtClean="0"/>
              <a:t>)</a:t>
            </a:r>
            <a:endParaRPr lang="en-US" altLang="en-US" sz="2000" dirty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35417" r="781" b="19792"/>
          <a:stretch>
            <a:fillRect/>
          </a:stretch>
        </p:blipFill>
        <p:spPr bwMode="auto">
          <a:xfrm>
            <a:off x="1385358" y="2132856"/>
            <a:ext cx="66294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C4DD89-912E-4EF8-8CA2-6A2CF8555ADD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equivalence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Two sentences are </a:t>
            </a:r>
            <a:r>
              <a:rPr lang="en-US" altLang="en-US" sz="2400" dirty="0">
                <a:solidFill>
                  <a:schemeClr val="accent2"/>
                </a:solidFill>
              </a:rPr>
              <a:t>logically </a:t>
            </a:r>
            <a:r>
              <a:rPr lang="en-US" altLang="en-US" sz="2400" dirty="0" smtClean="0">
                <a:solidFill>
                  <a:schemeClr val="accent2"/>
                </a:solidFill>
              </a:rPr>
              <a:t>equivalent</a:t>
            </a:r>
            <a:endParaRPr lang="en-US" altLang="en-US" sz="2400" dirty="0"/>
          </a:p>
          <a:p>
            <a:pPr lvl="2"/>
            <a:r>
              <a:rPr lang="en-US" altLang="en-US" sz="2400" dirty="0" err="1" smtClean="0"/>
              <a:t>iff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true in same models: α </a:t>
            </a:r>
            <a:r>
              <a:rPr lang="en-US" altLang="en-US" sz="2400" dirty="0">
                <a:cs typeface="Arial" panose="020B0604020202020204" pitchFamily="34" charset="0"/>
              </a:rPr>
              <a:t>≡ </a:t>
            </a:r>
            <a:r>
              <a:rPr lang="en-US" altLang="en-US" sz="2400" dirty="0"/>
              <a:t>ß </a:t>
            </a:r>
            <a:r>
              <a:rPr lang="en-US" altLang="en-US" sz="2400" dirty="0" err="1"/>
              <a:t>iff</a:t>
            </a:r>
            <a:r>
              <a:rPr lang="en-US" altLang="en-US" sz="2400" dirty="0"/>
              <a:t> α╞ </a:t>
            </a:r>
            <a:r>
              <a:rPr lang="el-GR" altLang="en-US" sz="2400" dirty="0">
                <a:cs typeface="Arial" panose="020B0604020202020204" pitchFamily="34" charset="0"/>
              </a:rPr>
              <a:t>β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/>
              <a:t>and </a:t>
            </a:r>
            <a:r>
              <a:rPr lang="el-GR" altLang="en-US" sz="2400" dirty="0">
                <a:cs typeface="Arial" panose="020B0604020202020204" pitchFamily="34" charset="0"/>
              </a:rPr>
              <a:t>β</a:t>
            </a:r>
            <a:r>
              <a:rPr lang="en-US" altLang="en-US" sz="2400" dirty="0"/>
              <a:t>╞ </a:t>
            </a:r>
            <a:r>
              <a:rPr lang="en-US" altLang="en-US" sz="2400" dirty="0" smtClean="0"/>
              <a:t>α</a:t>
            </a:r>
            <a:endParaRPr lang="en-US" altLang="en-US" sz="2400" dirty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4" t="39583" r="3125" b="15625"/>
          <a:stretch>
            <a:fillRect/>
          </a:stretch>
        </p:blipFill>
        <p:spPr bwMode="auto">
          <a:xfrm>
            <a:off x="1631504" y="2531865"/>
            <a:ext cx="7162800" cy="380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C9A49-6DC2-43AC-BC24-3E4CA6191384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Validity and satisfiability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A sentence is </a:t>
            </a:r>
            <a:r>
              <a:rPr lang="en-US" altLang="en-US" sz="2000" dirty="0">
                <a:solidFill>
                  <a:schemeClr val="accent2"/>
                </a:solidFill>
              </a:rPr>
              <a:t>valid</a:t>
            </a:r>
            <a:r>
              <a:rPr lang="en-US" altLang="en-US" sz="2000" dirty="0"/>
              <a:t> if it is true in </a:t>
            </a:r>
            <a:r>
              <a:rPr lang="en-US" altLang="en-US" sz="2000" dirty="0">
                <a:solidFill>
                  <a:srgbClr val="FF0000"/>
                </a:solidFill>
              </a:rPr>
              <a:t>all</a:t>
            </a:r>
            <a:r>
              <a:rPr lang="en-US" altLang="en-US" sz="2000" dirty="0"/>
              <a:t> models,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e.g., </a:t>
            </a:r>
            <a:r>
              <a:rPr lang="en-US" altLang="en-US" sz="1800" i="1" dirty="0"/>
              <a:t>True</a:t>
            </a:r>
            <a:r>
              <a:rPr lang="en-US" altLang="en-US" sz="1800" dirty="0"/>
              <a:t>,	A </a:t>
            </a:r>
            <a:r>
              <a:rPr lang="en-US" altLang="en-US" sz="1800" dirty="0">
                <a:sym typeface="Symbol" panose="05050102010706020507" pitchFamily="18" charset="2"/>
              </a:rPr>
              <a:t></a:t>
            </a:r>
            <a:r>
              <a:rPr lang="en-US" altLang="en-US" sz="1800" dirty="0"/>
              <a:t>A, 	A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altLang="en-US" sz="1800" dirty="0"/>
              <a:t> A, 	(A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(A </a:t>
            </a:r>
            <a:r>
              <a:rPr lang="en-US" altLang="en-US" sz="1800" dirty="0">
                <a:sym typeface="Symbol" panose="05050102010706020507" pitchFamily="18" charset="2"/>
              </a:rPr>
              <a:t> </a:t>
            </a:r>
            <a:r>
              <a:rPr lang="en-US" altLang="en-US" sz="1800" dirty="0"/>
              <a:t>B))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altLang="en-US" sz="1800" dirty="0"/>
              <a:t> B
</a:t>
            </a:r>
          </a:p>
          <a:p>
            <a:pPr lvl="4">
              <a:lnSpc>
                <a:spcPct val="80000"/>
              </a:lnSpc>
            </a:pPr>
            <a:endParaRPr lang="en-US" altLang="en-US" sz="1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Validity is connected to inference via the </a:t>
            </a:r>
            <a:r>
              <a:rPr lang="en-US" altLang="en-US" sz="2000" dirty="0">
                <a:solidFill>
                  <a:schemeClr val="accent2"/>
                </a:solidFill>
              </a:rPr>
              <a:t>Deduction Theorem</a:t>
            </a:r>
            <a:r>
              <a:rPr lang="en-US" altLang="en-US" sz="2000" dirty="0"/>
              <a:t>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i="1" dirty="0"/>
              <a:t>KB</a:t>
            </a:r>
            <a:r>
              <a:rPr lang="en-US" altLang="en-US" sz="1800" dirty="0"/>
              <a:t> ╞ α if and only if (</a:t>
            </a:r>
            <a:r>
              <a:rPr lang="en-US" altLang="en-US" sz="1800" i="1" dirty="0"/>
              <a:t>KB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 </a:t>
            </a:r>
            <a:r>
              <a:rPr lang="en-US" altLang="en-US" sz="1800" dirty="0"/>
              <a:t>α) is valid
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A sentence is </a:t>
            </a:r>
            <a:r>
              <a:rPr lang="en-US" altLang="en-US" sz="2000" dirty="0" err="1">
                <a:solidFill>
                  <a:schemeClr val="accent2"/>
                </a:solidFill>
              </a:rPr>
              <a:t>satisfiable</a:t>
            </a:r>
            <a:r>
              <a:rPr lang="en-US" altLang="en-US" sz="2000" dirty="0"/>
              <a:t> if it is true in </a:t>
            </a:r>
            <a:r>
              <a:rPr lang="en-US" altLang="en-US" sz="2000" dirty="0">
                <a:solidFill>
                  <a:schemeClr val="accent2"/>
                </a:solidFill>
              </a:rPr>
              <a:t>some</a:t>
            </a:r>
            <a:r>
              <a:rPr lang="en-US" altLang="en-US" sz="2000" dirty="0"/>
              <a:t> model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e.g., A</a:t>
            </a:r>
            <a:r>
              <a:rPr lang="en-US" altLang="en-US" sz="1800" dirty="0">
                <a:sym typeface="Symbol" panose="05050102010706020507" pitchFamily="18" charset="2"/>
              </a:rPr>
              <a:t></a:t>
            </a:r>
            <a:r>
              <a:rPr lang="en-US" altLang="en-US" sz="1800" dirty="0"/>
              <a:t> B, 	C</a:t>
            </a:r>
          </a:p>
          <a:p>
            <a:pPr lvl="4">
              <a:lnSpc>
                <a:spcPct val="80000"/>
              </a:lnSpc>
            </a:pPr>
            <a:endParaRPr lang="en-US" altLang="en-US" sz="1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A sentence is </a:t>
            </a:r>
            <a:r>
              <a:rPr lang="en-US" altLang="en-US" sz="2000" dirty="0" err="1">
                <a:solidFill>
                  <a:schemeClr val="accent2"/>
                </a:solidFill>
              </a:rPr>
              <a:t>unsatisfiable</a:t>
            </a:r>
            <a:r>
              <a:rPr lang="en-US" altLang="en-US" sz="2000" dirty="0"/>
              <a:t> if it is true in </a:t>
            </a:r>
            <a:r>
              <a:rPr lang="en-US" altLang="en-US" sz="2000" dirty="0">
                <a:solidFill>
                  <a:schemeClr val="accent2"/>
                </a:solidFill>
              </a:rPr>
              <a:t>no</a:t>
            </a:r>
            <a:r>
              <a:rPr lang="en-US" altLang="en-US" sz="2000" dirty="0"/>
              <a:t> models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e.g., A</a:t>
            </a:r>
            <a:r>
              <a:rPr lang="en-US" altLang="en-US" sz="1800" dirty="0">
                <a:sym typeface="Symbol" panose="05050102010706020507" pitchFamily="18" charset="2"/>
              </a:rPr>
              <a:t></a:t>
            </a:r>
            <a:r>
              <a:rPr lang="en-US" altLang="en-US" sz="1800" dirty="0"/>
              <a:t>A</a:t>
            </a:r>
          </a:p>
          <a:p>
            <a:pPr lvl="4">
              <a:lnSpc>
                <a:spcPct val="80000"/>
              </a:lnSpc>
            </a:pPr>
            <a:endParaRPr lang="en-US" altLang="en-US" sz="1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Satisfiability is connected to inference via the following: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i="1" dirty="0"/>
              <a:t>KB</a:t>
            </a:r>
            <a:r>
              <a:rPr lang="en-US" altLang="en-US" sz="1800" dirty="0"/>
              <a:t> ╞ α if and only if (</a:t>
            </a:r>
            <a:r>
              <a:rPr lang="en-US" altLang="en-US" sz="1800" i="1" dirty="0"/>
              <a:t>KB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</a:t>
            </a:r>
            <a:r>
              <a:rPr lang="en-US" altLang="en-US" sz="1800" dirty="0"/>
              <a:t>α) is </a:t>
            </a:r>
            <a:r>
              <a:rPr lang="en-US" altLang="en-US" sz="1800" dirty="0" err="1"/>
              <a:t>unsatisfiable</a:t>
            </a:r>
            <a:r>
              <a:rPr lang="en-US" altLang="en-US" sz="1800" dirty="0"/>
              <a:t>
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335087-F021-4C94-BA7F-A2A8021F2CA5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9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Proof methods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Proof methods divide into (roughly) two kinds:</a:t>
            </a:r>
          </a:p>
          <a:p>
            <a:pPr lvl="4">
              <a:lnSpc>
                <a:spcPct val="90000"/>
              </a:lnSpc>
              <a:buFontTx/>
              <a:buNone/>
            </a:pPr>
            <a:endParaRPr lang="en-US" altLang="en-US" sz="1600" dirty="0"/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Application of inference </a:t>
            </a:r>
            <a:r>
              <a:rPr lang="en-US" altLang="en-US" sz="2000" dirty="0" smtClean="0">
                <a:solidFill>
                  <a:schemeClr val="accent2"/>
                </a:solidFill>
              </a:rPr>
              <a:t>rules</a:t>
            </a:r>
            <a:endParaRPr lang="en-US" altLang="en-US" sz="2000" dirty="0"/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Legitimate (sound) generation of new sentences from </a:t>
            </a:r>
            <a:r>
              <a:rPr lang="en-US" altLang="en-US" sz="1800" dirty="0" smtClean="0"/>
              <a:t>old</a:t>
            </a:r>
            <a:endParaRPr lang="en-US" altLang="en-US" sz="1800" dirty="0"/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Proof</a:t>
            </a:r>
            <a:r>
              <a:rPr lang="en-US" altLang="en-US" sz="1800" dirty="0"/>
              <a:t> = a sequence of inference rule applications</a:t>
            </a:r>
            <a:br>
              <a:rPr lang="en-US" altLang="en-US" sz="1800" dirty="0"/>
            </a:br>
            <a:r>
              <a:rPr lang="en-US" altLang="en-US" sz="1800" dirty="0"/>
              <a:t>	Can use inference rules as operators in a standard search </a:t>
            </a:r>
            <a:r>
              <a:rPr lang="en-US" altLang="en-US" sz="1800" dirty="0" smtClean="0"/>
              <a:t>algorithm</a:t>
            </a:r>
            <a:endParaRPr lang="en-US" altLang="en-US" sz="1800" dirty="0"/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Typically require transformation of sentences into a </a:t>
            </a:r>
            <a:r>
              <a:rPr lang="en-US" altLang="en-US" sz="1800" dirty="0">
                <a:solidFill>
                  <a:schemeClr val="accent2"/>
                </a:solidFill>
              </a:rPr>
              <a:t>normal form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en-US" sz="1600" dirty="0"/>
              <a:t>
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Model checking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truth table enumeration (always exponential in </a:t>
            </a:r>
            <a:r>
              <a:rPr lang="en-US" altLang="en-US" sz="1800" i="1" dirty="0"/>
              <a:t>n</a:t>
            </a:r>
            <a:r>
              <a:rPr lang="en-US" altLang="en-US" sz="1800" dirty="0" smtClean="0"/>
              <a:t>)</a:t>
            </a:r>
            <a:endParaRPr lang="en-US" altLang="en-US" sz="1800" dirty="0"/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improved backtracking, e.g., Davis--Putnam-</a:t>
            </a:r>
            <a:r>
              <a:rPr lang="en-US" altLang="en-US" sz="1800" dirty="0" err="1"/>
              <a:t>Logemann</a:t>
            </a:r>
            <a:r>
              <a:rPr lang="en-US" altLang="en-US" sz="1800" dirty="0"/>
              <a:t>-Loveland (DPLL</a:t>
            </a:r>
            <a:r>
              <a:rPr lang="en-US" altLang="en-US" sz="1800" dirty="0" smtClean="0"/>
              <a:t>)</a:t>
            </a:r>
            <a:endParaRPr lang="en-US" altLang="en-US" sz="1800" dirty="0"/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heuristic search in model space (sound but incomplete)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1800" dirty="0"/>
              <a:t>		e.g., min-conflicts-like hill-climbing algorithms
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6DA0CD-DD33-438A-993E-362B2AC97BDD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8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Resolution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Conjunctive Normal Form</a:t>
            </a:r>
            <a:r>
              <a:rPr lang="en-US" altLang="en-US" sz="2000" dirty="0"/>
              <a:t> (CNF)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   </a:t>
            </a:r>
            <a:r>
              <a:rPr lang="en-US" altLang="en-US" sz="1800" dirty="0">
                <a:solidFill>
                  <a:srgbClr val="FF0000"/>
                </a:solidFill>
              </a:rPr>
              <a:t>conjunction</a:t>
            </a:r>
            <a:r>
              <a:rPr lang="en-US" altLang="en-US" sz="1800" dirty="0"/>
              <a:t> of </a:t>
            </a:r>
            <a:r>
              <a:rPr lang="en-US" altLang="en-US" sz="1800" dirty="0">
                <a:solidFill>
                  <a:srgbClr val="FF0000"/>
                </a:solidFill>
              </a:rPr>
              <a:t>disjunctions</a:t>
            </a:r>
            <a:r>
              <a:rPr lang="en-US" altLang="en-US" sz="1800" dirty="0"/>
              <a:t> of </a:t>
            </a:r>
            <a:r>
              <a:rPr lang="en-US" altLang="en-US" sz="1800" dirty="0">
                <a:solidFill>
                  <a:srgbClr val="FF0000"/>
                </a:solidFill>
              </a:rPr>
              <a:t>literals</a:t>
            </a:r>
            <a:endParaRPr lang="en-US" altLang="en-US" sz="1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				clauses</a:t>
            </a:r>
            <a:endParaRPr lang="en-US" altLang="en-US" sz="1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	E.g., (A </a:t>
            </a:r>
            <a:r>
              <a:rPr lang="en-US" altLang="en-US" sz="1800" dirty="0">
                <a:sym typeface="Symbol" panose="05050102010706020507" pitchFamily="18" charset="2"/>
              </a:rPr>
              <a:t>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</a:t>
            </a:r>
            <a:r>
              <a:rPr lang="en-US" altLang="en-US" sz="1800" dirty="0"/>
              <a:t>B)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(B </a:t>
            </a:r>
            <a:r>
              <a:rPr lang="en-US" altLang="en-US" sz="1800" dirty="0">
                <a:sym typeface="Symbol" panose="05050102010706020507" pitchFamily="18" charset="2"/>
              </a:rPr>
              <a:t>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</a:t>
            </a:r>
            <a:r>
              <a:rPr lang="en-US" altLang="en-US" sz="1800" dirty="0"/>
              <a:t>C </a:t>
            </a:r>
            <a:r>
              <a:rPr lang="en-US" altLang="en-US" sz="1800" dirty="0">
                <a:sym typeface="Symbol" panose="05050102010706020507" pitchFamily="18" charset="2"/>
              </a:rPr>
              <a:t>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</a:t>
            </a:r>
            <a:r>
              <a:rPr lang="en-US" altLang="en-US" sz="1800" dirty="0"/>
              <a:t>D)
</a:t>
            </a:r>
          </a:p>
          <a:p>
            <a:pPr lvl="4">
              <a:lnSpc>
                <a:spcPct val="80000"/>
              </a:lnSpc>
              <a:buFontTx/>
              <a:buNone/>
            </a:pPr>
            <a:endParaRPr lang="en-US" altLang="en-US" sz="1400" dirty="0"/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Resolution</a:t>
            </a:r>
            <a:r>
              <a:rPr lang="en-US" altLang="en-US" sz="2000" dirty="0"/>
              <a:t> inference rule (for CNF</a:t>
            </a:r>
            <a:r>
              <a:rPr lang="en-US" altLang="en-US" sz="2000" dirty="0" smtClean="0"/>
              <a:t>):</a:t>
            </a:r>
          </a:p>
          <a:p>
            <a:pPr>
              <a:lnSpc>
                <a:spcPct val="80000"/>
              </a:lnSpc>
            </a:pPr>
            <a:endParaRPr lang="en-US" altLang="en-US" sz="2000" dirty="0" smtClean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Monotype Corsiva" panose="03010101010201010101" pitchFamily="66" charset="0"/>
              </a:rPr>
              <a:t>l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anose="05050102010706020507" pitchFamily="18" charset="2"/>
              </a:rPr>
              <a:t></a:t>
            </a:r>
            <a:r>
              <a:rPr lang="en-US" altLang="en-US" sz="2000" dirty="0" smtClean="0"/>
              <a:t>… </a:t>
            </a:r>
            <a:r>
              <a:rPr lang="en-US" altLang="en-US" sz="2000" dirty="0" smtClean="0">
                <a:sym typeface="Symbol" panose="05050102010706020507" pitchFamily="18" charset="2"/>
              </a:rPr>
              <a:t>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>
                <a:latin typeface="Monotype Corsiva" panose="03010101010201010101" pitchFamily="66" charset="0"/>
              </a:rPr>
              <a:t>l</a:t>
            </a:r>
            <a:r>
              <a:rPr lang="en-US" altLang="en-US" sz="2000" baseline="-25000" dirty="0" err="1" smtClean="0"/>
              <a:t>k</a:t>
            </a:r>
            <a:r>
              <a:rPr lang="en-US" altLang="en-US" sz="2000" dirty="0" smtClean="0"/>
              <a:t>, 		 </a:t>
            </a:r>
            <a:r>
              <a:rPr lang="en-US" altLang="en-US" sz="2000" dirty="0" smtClean="0">
                <a:latin typeface="Monotype Corsiva" panose="03010101010201010101" pitchFamily="66" charset="0"/>
              </a:rPr>
              <a:t>m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anose="05050102010706020507" pitchFamily="18" charset="2"/>
              </a:rPr>
              <a:t></a:t>
            </a:r>
            <a:r>
              <a:rPr lang="en-US" altLang="en-US" sz="2000" dirty="0" smtClean="0"/>
              <a:t> … </a:t>
            </a:r>
            <a:r>
              <a:rPr lang="en-US" altLang="en-US" sz="2000" dirty="0" smtClean="0">
                <a:sym typeface="Symbol" panose="05050102010706020507" pitchFamily="18" charset="2"/>
              </a:rPr>
              <a:t>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>
                <a:latin typeface="Monotype Corsiva" panose="03010101010201010101" pitchFamily="66" charset="0"/>
              </a:rPr>
              <a:t>m</a:t>
            </a:r>
            <a:r>
              <a:rPr lang="en-US" altLang="en-US" sz="2000" baseline="-25000" dirty="0" err="1" smtClean="0"/>
              <a:t>n</a:t>
            </a:r>
            <a:r>
              <a:rPr lang="en-US" altLang="en-US" sz="2000" dirty="0" smtClean="0"/>
              <a:t>
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Monotype Corsiva" panose="03010101010201010101" pitchFamily="66" charset="0"/>
              </a:rPr>
              <a:t>l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 smtClean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…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Monotype Corsiva" panose="03010101010201010101" pitchFamily="66" charset="0"/>
              </a:rPr>
              <a:t>l</a:t>
            </a:r>
            <a:r>
              <a:rPr lang="en-US" altLang="en-US" sz="2000" baseline="-25000" dirty="0"/>
              <a:t>i-1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baseline="-25000" dirty="0"/>
              <a:t> </a:t>
            </a:r>
            <a:r>
              <a:rPr lang="en-US" altLang="en-US" sz="2000" dirty="0">
                <a:latin typeface="Monotype Corsiva" panose="03010101010201010101" pitchFamily="66" charset="0"/>
              </a:rPr>
              <a:t>l</a:t>
            </a:r>
            <a:r>
              <a:rPr lang="en-US" altLang="en-US" sz="2000" baseline="-25000" dirty="0"/>
              <a:t>i+1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…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 err="1">
                <a:latin typeface="Monotype Corsiva" panose="03010101010201010101" pitchFamily="66" charset="0"/>
              </a:rPr>
              <a:t>l</a:t>
            </a:r>
            <a:r>
              <a:rPr lang="en-US" altLang="en-US" sz="2000" baseline="-25000" dirty="0" err="1"/>
              <a:t>k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Monotype Corsiva" panose="03010101010201010101" pitchFamily="66" charset="0"/>
              </a:rPr>
              <a:t>m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…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Monotype Corsiva" panose="03010101010201010101" pitchFamily="66" charset="0"/>
              </a:rPr>
              <a:t>m</a:t>
            </a:r>
            <a:r>
              <a:rPr lang="en-US" altLang="en-US" sz="2000" baseline="-25000" dirty="0"/>
              <a:t>j-1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Monotype Corsiva" panose="03010101010201010101" pitchFamily="66" charset="0"/>
              </a:rPr>
              <a:t>m</a:t>
            </a:r>
            <a:r>
              <a:rPr lang="en-US" altLang="en-US" sz="2000" baseline="-25000" dirty="0"/>
              <a:t>j+1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...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 err="1">
                <a:latin typeface="Monotype Corsiva" panose="03010101010201010101" pitchFamily="66" charset="0"/>
              </a:rPr>
              <a:t>m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 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US" altLang="en-US" sz="1400" dirty="0"/>
              <a:t>
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	where </a:t>
            </a:r>
            <a:r>
              <a:rPr lang="en-US" altLang="en-US" sz="2000" dirty="0">
                <a:latin typeface="Monotype Corsiva" panose="03010101010201010101" pitchFamily="66" charset="0"/>
              </a:rPr>
              <a:t>l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and </a:t>
            </a:r>
            <a:r>
              <a:rPr lang="en-US" altLang="en-US" sz="2000" dirty="0" err="1">
                <a:latin typeface="Monotype Corsiva" panose="03010101010201010101" pitchFamily="66" charset="0"/>
              </a:rPr>
              <a:t>m</a:t>
            </a:r>
            <a:r>
              <a:rPr lang="en-US" altLang="en-US" sz="2000" baseline="-25000" dirty="0" err="1"/>
              <a:t>j</a:t>
            </a:r>
            <a:r>
              <a:rPr lang="en-US" altLang="en-US" sz="2000" dirty="0"/>
              <a:t> are complementary literals. </a:t>
            </a:r>
            <a:endParaRPr lang="en-US" altLang="en-US" sz="2000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	E.g.,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1,3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2,2</a:t>
            </a:r>
            <a:r>
              <a:rPr lang="en-US" altLang="en-US" sz="2000" dirty="0"/>
              <a:t>, 	</a:t>
            </a:r>
            <a:r>
              <a:rPr lang="en-US" altLang="en-US" sz="2000" dirty="0">
                <a:sym typeface="Symbol" panose="05050102010706020507" pitchFamily="18" charset="2"/>
              </a:rPr>
              <a:t>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2,2</a:t>
            </a:r>
            <a:r>
              <a:rPr lang="en-US" altLang="en-US" sz="2000" dirty="0"/>
              <a:t>
</a:t>
            </a:r>
            <a:r>
              <a:rPr lang="en-US" altLang="en-US" sz="2000" dirty="0" smtClean="0"/>
              <a:t>     </a:t>
            </a:r>
            <a:r>
              <a:rPr lang="en-US" altLang="en-US" sz="2000" dirty="0"/>
              <a:t>	 	 </a:t>
            </a:r>
            <a:r>
              <a:rPr lang="en-US" altLang="en-US" sz="2000" dirty="0" smtClean="0"/>
              <a:t>       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                  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1,3</a:t>
            </a:r>
            <a:r>
              <a:rPr lang="en-US" altLang="en-US" sz="2000" dirty="0"/>
              <a:t>
</a:t>
            </a:r>
          </a:p>
          <a:p>
            <a:pPr lvl="4">
              <a:lnSpc>
                <a:spcPct val="80000"/>
              </a:lnSpc>
              <a:buFontTx/>
              <a:buNone/>
            </a:pPr>
            <a:endParaRPr lang="en-US" altLang="en-US" sz="14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Resolution is sound and complete </a:t>
            </a:r>
            <a:r>
              <a:rPr lang="en-US" altLang="en-US" sz="2000" dirty="0" smtClean="0"/>
              <a:t>for </a:t>
            </a:r>
            <a:r>
              <a:rPr lang="en-US" altLang="en-US" sz="2000" dirty="0"/>
              <a:t>propositional </a:t>
            </a:r>
            <a:r>
              <a:rPr lang="en-US" altLang="en-US" sz="2000" dirty="0" smtClean="0"/>
              <a:t>logic</a:t>
            </a:r>
            <a:endParaRPr lang="en-US" altLang="en-US" sz="2000" dirty="0"/>
          </a:p>
        </p:txBody>
      </p:sp>
      <p:pic>
        <p:nvPicPr>
          <p:cNvPr id="36868" name="Picture 4" descr="wumpus-seq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1309688"/>
            <a:ext cx="188912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1991544" y="3645024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1487488" y="5085184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F44921-176E-425B-BD69-598AA6AF2E95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9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Resolution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Soundness of resolution inference rule: 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 sz="2400">
                <a:latin typeface="Monotype Corsiva" panose="03010101010201010101" pitchFamily="66" charset="0"/>
                <a:sym typeface="Symbol" panose="05050102010706020507" pitchFamily="18" charset="2"/>
              </a:rPr>
              <a:t></a:t>
            </a:r>
            <a:r>
              <a:rPr lang="en-US" altLang="en-US" sz="2400"/>
              <a:t>(</a:t>
            </a:r>
            <a:r>
              <a:rPr lang="en-US" altLang="en-US" sz="2400">
                <a:latin typeface="Monotype Corsiva" panose="03010101010201010101" pitchFamily="66" charset="0"/>
              </a:rPr>
              <a:t>l</a:t>
            </a:r>
            <a:r>
              <a:rPr lang="en-US" altLang="en-US" sz="2400" baseline="-25000"/>
              <a:t>i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…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l</a:t>
            </a:r>
            <a:r>
              <a:rPr lang="en-US" altLang="en-US" sz="2400" baseline="-25000"/>
              <a:t>i-1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 baseline="-250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l</a:t>
            </a:r>
            <a:r>
              <a:rPr lang="en-US" altLang="en-US" sz="2400" baseline="-25000"/>
              <a:t>i+1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…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l</a:t>
            </a:r>
            <a:r>
              <a:rPr lang="en-US" altLang="en-US" sz="2400" baseline="-25000"/>
              <a:t>k</a:t>
            </a:r>
            <a:r>
              <a:rPr lang="en-US" altLang="en-US" sz="2400"/>
              <a:t>) </a:t>
            </a:r>
            <a:r>
              <a:rPr lang="en-US" altLang="en-US" sz="2400">
                <a:sym typeface="Symbol" panose="05050102010706020507" pitchFamily="18" charset="2"/>
              </a:rPr>
              <a:t> </a:t>
            </a:r>
            <a:r>
              <a:rPr lang="en-US" altLang="en-US" sz="2400">
                <a:latin typeface="Monotype Corsiva" panose="03010101010201010101" pitchFamily="66" charset="0"/>
              </a:rPr>
              <a:t>l</a:t>
            </a:r>
            <a:r>
              <a:rPr lang="en-US" altLang="en-US" sz="2400" baseline="-25000"/>
              <a:t>i</a:t>
            </a:r>
            <a:endParaRPr lang="en-US" altLang="en-US" sz="2400"/>
          </a:p>
          <a:p>
            <a:pPr>
              <a:buFontTx/>
              <a:buNone/>
            </a:pPr>
            <a:r>
              <a:rPr lang="en-US" altLang="en-US" sz="2400">
                <a:latin typeface="Monotype Corsiva" panose="03010101010201010101" pitchFamily="66" charset="0"/>
                <a:sym typeface="Symbol" panose="05050102010706020507" pitchFamily="18" charset="2"/>
              </a:rPr>
              <a:t>				       </a:t>
            </a:r>
            <a:r>
              <a:rPr lang="en-US" altLang="en-US" sz="2400">
                <a:latin typeface="Monotype Corsiva" panose="03010101010201010101" pitchFamily="66" charset="0"/>
              </a:rPr>
              <a:t>m</a:t>
            </a:r>
            <a:r>
              <a:rPr lang="en-US" altLang="en-US" sz="2400" baseline="-25000"/>
              <a:t>j</a:t>
            </a:r>
            <a:r>
              <a:rPr lang="en-US" altLang="en-US" sz="2400">
                <a:sym typeface="Symbol" panose="05050102010706020507" pitchFamily="18" charset="2"/>
              </a:rPr>
              <a:t>  </a:t>
            </a:r>
            <a:r>
              <a:rPr lang="en-US" altLang="en-US" sz="2400"/>
              <a:t>(</a:t>
            </a:r>
            <a:r>
              <a:rPr lang="en-US" altLang="en-US" sz="2400">
                <a:latin typeface="Monotype Corsiva" panose="03010101010201010101" pitchFamily="66" charset="0"/>
              </a:rPr>
              <a:t>m</a:t>
            </a:r>
            <a:r>
              <a:rPr lang="en-US" altLang="en-US" sz="2400" baseline="-25000"/>
              <a:t>1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…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m</a:t>
            </a:r>
            <a:r>
              <a:rPr lang="en-US" altLang="en-US" sz="2400" baseline="-25000"/>
              <a:t>j-1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m</a:t>
            </a:r>
            <a:r>
              <a:rPr lang="en-US" altLang="en-US" sz="2400" baseline="-25000"/>
              <a:t>j+1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...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m</a:t>
            </a:r>
            <a:r>
              <a:rPr lang="en-US" altLang="en-US" sz="2400" baseline="-25000"/>
              <a:t>n</a:t>
            </a:r>
            <a:r>
              <a:rPr lang="en-US" altLang="en-US" sz="2400"/>
              <a:t>)</a:t>
            </a:r>
          </a:p>
          <a:p>
            <a:pPr>
              <a:buFontTx/>
              <a:buNone/>
            </a:pPr>
            <a:r>
              <a:rPr lang="en-US" altLang="en-US" sz="2400">
                <a:latin typeface="Monotype Corsiva" panose="03010101010201010101" pitchFamily="66" charset="0"/>
                <a:sym typeface="Symbol" panose="05050102010706020507" pitchFamily="18" charset="2"/>
              </a:rPr>
              <a:t></a:t>
            </a:r>
            <a:r>
              <a:rPr lang="en-US" altLang="en-US" sz="2400"/>
              <a:t>(</a:t>
            </a:r>
            <a:r>
              <a:rPr lang="en-US" altLang="en-US" sz="2400">
                <a:latin typeface="Monotype Corsiva" panose="03010101010201010101" pitchFamily="66" charset="0"/>
              </a:rPr>
              <a:t>l</a:t>
            </a:r>
            <a:r>
              <a:rPr lang="en-US" altLang="en-US" sz="2400" baseline="-25000"/>
              <a:t>i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…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l</a:t>
            </a:r>
            <a:r>
              <a:rPr lang="en-US" altLang="en-US" sz="2400" baseline="-25000"/>
              <a:t>i-1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 baseline="-250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l</a:t>
            </a:r>
            <a:r>
              <a:rPr lang="en-US" altLang="en-US" sz="2400" baseline="-25000"/>
              <a:t>i+1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…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l</a:t>
            </a:r>
            <a:r>
              <a:rPr lang="en-US" altLang="en-US" sz="2400" baseline="-25000"/>
              <a:t>k</a:t>
            </a:r>
            <a:r>
              <a:rPr lang="en-US" altLang="en-US" sz="2400"/>
              <a:t>) </a:t>
            </a:r>
            <a:r>
              <a:rPr lang="en-US" altLang="en-US" sz="2400">
                <a:sym typeface="Symbol" panose="05050102010706020507" pitchFamily="18" charset="2"/>
              </a:rPr>
              <a:t> </a:t>
            </a:r>
            <a:r>
              <a:rPr lang="en-US" altLang="en-US" sz="2400"/>
              <a:t>(</a:t>
            </a:r>
            <a:r>
              <a:rPr lang="en-US" altLang="en-US" sz="2400">
                <a:latin typeface="Monotype Corsiva" panose="03010101010201010101" pitchFamily="66" charset="0"/>
              </a:rPr>
              <a:t>m</a:t>
            </a:r>
            <a:r>
              <a:rPr lang="en-US" altLang="en-US" sz="2400" baseline="-25000"/>
              <a:t>1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…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m</a:t>
            </a:r>
            <a:r>
              <a:rPr lang="en-US" altLang="en-US" sz="2400" baseline="-25000"/>
              <a:t>j-1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m</a:t>
            </a:r>
            <a:r>
              <a:rPr lang="en-US" altLang="en-US" sz="2400" baseline="-25000"/>
              <a:t>j+1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...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m</a:t>
            </a:r>
            <a:r>
              <a:rPr lang="en-US" altLang="en-US" sz="2400" baseline="-25000"/>
              <a:t>n</a:t>
            </a:r>
            <a:r>
              <a:rPr lang="en-US" altLang="en-US" sz="2400"/>
              <a:t>)</a:t>
            </a:r>
          </a:p>
          <a:p>
            <a:pPr algn="ctr">
              <a:buFontTx/>
              <a:buNone/>
            </a:pPr>
            <a:endParaRPr lang="en-US" altLang="en-US" sz="2400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609600" y="36576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10FD84-4AF2-4E0F-9D31-0E0558E4F7E8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5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Conversion to CNF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80000"/>
              </a:lnSpc>
              <a:buNone/>
            </a:pPr>
            <a:r>
              <a:rPr lang="en-US" altLang="en-US" sz="2400" dirty="0"/>
              <a:t>B</a:t>
            </a:r>
            <a:r>
              <a:rPr lang="en-US" altLang="en-US" sz="2400" baseline="-25000" dirty="0"/>
              <a:t>1,1</a:t>
            </a:r>
            <a:r>
              <a:rPr lang="en-US" altLang="en-US" sz="2400" dirty="0"/>
              <a:t>  </a:t>
            </a:r>
            <a:r>
              <a:rPr lang="en-US" altLang="en-US" sz="2400" dirty="0">
                <a:sym typeface="Symbol" panose="05050102010706020507" pitchFamily="18" charset="2"/>
              </a:rPr>
              <a:t></a:t>
            </a:r>
            <a:r>
              <a:rPr lang="en-US" altLang="en-US" sz="2400" dirty="0"/>
              <a:t> (P</a:t>
            </a:r>
            <a:r>
              <a:rPr lang="en-US" altLang="en-US" sz="2400" baseline="-25000" dirty="0"/>
              <a:t>1,2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</a:t>
            </a:r>
            <a:r>
              <a:rPr lang="en-US" altLang="en-US" sz="2400" dirty="0"/>
              <a:t> P</a:t>
            </a:r>
            <a:r>
              <a:rPr lang="en-US" altLang="en-US" sz="2400" baseline="-25000" dirty="0"/>
              <a:t>2,1</a:t>
            </a:r>
            <a:r>
              <a:rPr lang="en-US" altLang="en-US" sz="2400" dirty="0"/>
              <a:t>)</a:t>
            </a:r>
            <a:r>
              <a:rPr lang="el-GR" altLang="en-US" sz="2400" dirty="0">
                <a:cs typeface="Arial" panose="020B0604020202020204" pitchFamily="34" charset="0"/>
              </a:rPr>
              <a:t>β</a:t>
            </a:r>
            <a:r>
              <a:rPr lang="en-US" altLang="en-US" sz="2400" dirty="0"/>
              <a:t>
</a:t>
            </a:r>
          </a:p>
          <a:p>
            <a:pPr marL="457200" indent="-457200">
              <a:lnSpc>
                <a:spcPct val="80000"/>
              </a:lnSpc>
              <a:buNone/>
            </a:pPr>
            <a:endParaRPr lang="en-US" altLang="en-US" sz="2400" dirty="0"/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altLang="en-US" sz="2400" dirty="0"/>
              <a:t>Eliminate </a:t>
            </a:r>
            <a:r>
              <a:rPr lang="en-US" altLang="en-US" sz="2400" dirty="0">
                <a:sym typeface="Symbol" panose="05050102010706020507" pitchFamily="18" charset="2"/>
              </a:rPr>
              <a:t>,</a:t>
            </a:r>
            <a:r>
              <a:rPr lang="en-US" altLang="en-US" sz="2400" dirty="0"/>
              <a:t> replacing α </a:t>
            </a:r>
            <a:r>
              <a:rPr lang="en-US" altLang="en-US" sz="2400" dirty="0">
                <a:sym typeface="Symbol" panose="05050102010706020507" pitchFamily="18" charset="2"/>
              </a:rPr>
              <a:t></a:t>
            </a:r>
            <a:r>
              <a:rPr lang="en-US" altLang="en-US" sz="2400" dirty="0"/>
              <a:t> β with (α </a:t>
            </a:r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US" altLang="en-US" sz="2400" dirty="0"/>
              <a:t> β)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(β </a:t>
            </a:r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US" altLang="en-US" sz="2400" dirty="0"/>
              <a:t> α</a:t>
            </a:r>
            <a:r>
              <a:rPr lang="en-US" altLang="en-US" sz="2400" dirty="0" smtClean="0"/>
              <a:t>).</a:t>
            </a:r>
            <a:endParaRPr lang="en-US" altLang="en-US" sz="2400" dirty="0"/>
          </a:p>
          <a:p>
            <a:pPr marL="838200" lvl="1" indent="-381000">
              <a:lnSpc>
                <a:spcPct val="80000"/>
              </a:lnSpc>
              <a:buNone/>
            </a:pPr>
            <a:r>
              <a:rPr lang="en-US" altLang="en-US" sz="2000" dirty="0"/>
              <a:t>(B</a:t>
            </a:r>
            <a:r>
              <a:rPr lang="en-US" altLang="en-US" sz="2000" baseline="-25000" dirty="0"/>
              <a:t>1,1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</a:t>
            </a:r>
            <a:r>
              <a:rPr lang="en-US" altLang="en-US" sz="2000" dirty="0"/>
              <a:t> (P</a:t>
            </a:r>
            <a:r>
              <a:rPr lang="en-US" altLang="en-US" sz="2000" baseline="-25000" dirty="0"/>
              <a:t>1,2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P</a:t>
            </a:r>
            <a:r>
              <a:rPr lang="en-US" altLang="en-US" sz="2000" baseline="-25000" dirty="0"/>
              <a:t>2,1</a:t>
            </a:r>
            <a:r>
              <a:rPr lang="en-US" altLang="en-US" sz="2000" dirty="0"/>
              <a:t>))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((P</a:t>
            </a:r>
            <a:r>
              <a:rPr lang="en-US" altLang="en-US" sz="2000" baseline="-25000" dirty="0"/>
              <a:t>1,2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P</a:t>
            </a:r>
            <a:r>
              <a:rPr lang="en-US" altLang="en-US" sz="2000" baseline="-25000" dirty="0"/>
              <a:t>2,1</a:t>
            </a:r>
            <a:r>
              <a:rPr lang="en-US" altLang="en-US" sz="2000" dirty="0"/>
              <a:t>) </a:t>
            </a:r>
            <a:r>
              <a:rPr lang="en-US" altLang="en-US" sz="2000" dirty="0">
                <a:sym typeface="Symbol" panose="05050102010706020507" pitchFamily="18" charset="2"/>
              </a:rPr>
              <a:t></a:t>
            </a:r>
            <a:r>
              <a:rPr lang="en-US" altLang="en-US" sz="2000" dirty="0"/>
              <a:t> B</a:t>
            </a:r>
            <a:r>
              <a:rPr lang="en-US" altLang="en-US" sz="2000" baseline="-25000" dirty="0"/>
              <a:t>1,1</a:t>
            </a:r>
            <a:r>
              <a:rPr lang="en-US" altLang="en-US" sz="2000" dirty="0"/>
              <a:t>)
</a:t>
            </a:r>
          </a:p>
          <a:p>
            <a:pPr marL="2133600" lvl="4" indent="-304800">
              <a:lnSpc>
                <a:spcPct val="80000"/>
              </a:lnSpc>
              <a:buNone/>
            </a:pPr>
            <a:endParaRPr lang="en-US" altLang="en-US" sz="1600" dirty="0"/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en-US" sz="2400" dirty="0"/>
              <a:t>2. Eliminate </a:t>
            </a:r>
            <a:r>
              <a:rPr lang="en-US" altLang="en-US" sz="2400" dirty="0">
                <a:sym typeface="Symbol" panose="05050102010706020507" pitchFamily="18" charset="2"/>
              </a:rPr>
              <a:t>, r</a:t>
            </a:r>
            <a:r>
              <a:rPr lang="en-US" altLang="en-US" sz="2400" dirty="0"/>
              <a:t>eplacing α </a:t>
            </a:r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US" altLang="en-US" sz="2400" dirty="0"/>
              <a:t> β with </a:t>
            </a:r>
            <a:r>
              <a:rPr lang="en-US" altLang="en-US" sz="2400" dirty="0">
                <a:sym typeface="Symbol" panose="05050102010706020507" pitchFamily="18" charset="2"/>
              </a:rPr>
              <a:t></a:t>
            </a:r>
            <a:r>
              <a:rPr lang="en-US" altLang="en-US" sz="2400" dirty="0"/>
              <a:t>α</a:t>
            </a:r>
            <a:r>
              <a:rPr lang="en-US" altLang="en-US" sz="2400" dirty="0">
                <a:sym typeface="Symbol" panose="05050102010706020507" pitchFamily="18" charset="2"/>
              </a:rPr>
              <a:t></a:t>
            </a:r>
            <a:r>
              <a:rPr lang="en-US" altLang="en-US" sz="2400" dirty="0"/>
              <a:t> β.
</a:t>
            </a:r>
          </a:p>
          <a:p>
            <a:pPr marL="838200" lvl="1" indent="-381000">
              <a:lnSpc>
                <a:spcPct val="80000"/>
              </a:lnSpc>
              <a:buNone/>
            </a:pPr>
            <a:r>
              <a:rPr lang="en-US" altLang="en-US" sz="2000" dirty="0"/>
              <a:t>(</a:t>
            </a:r>
            <a:r>
              <a:rPr lang="en-US" altLang="en-US" sz="2000" dirty="0">
                <a:sym typeface="Symbol" panose="05050102010706020507" pitchFamily="18" charset="2"/>
              </a:rPr>
              <a:t></a:t>
            </a:r>
            <a:r>
              <a:rPr lang="en-US" altLang="en-US" sz="2000" dirty="0"/>
              <a:t>B</a:t>
            </a:r>
            <a:r>
              <a:rPr lang="en-US" altLang="en-US" sz="2000" baseline="-25000" dirty="0"/>
              <a:t>1,1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P</a:t>
            </a:r>
            <a:r>
              <a:rPr lang="en-US" altLang="en-US" sz="2000" baseline="-25000" dirty="0"/>
              <a:t>1,2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P</a:t>
            </a:r>
            <a:r>
              <a:rPr lang="en-US" altLang="en-US" sz="2000" baseline="-25000" dirty="0"/>
              <a:t>2,1</a:t>
            </a:r>
            <a:r>
              <a:rPr lang="en-US" altLang="en-US" sz="2000" dirty="0"/>
              <a:t>)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(</a:t>
            </a:r>
            <a:r>
              <a:rPr lang="en-US" altLang="en-US" sz="2000" dirty="0">
                <a:sym typeface="Symbol" panose="05050102010706020507" pitchFamily="18" charset="2"/>
              </a:rPr>
              <a:t></a:t>
            </a:r>
            <a:r>
              <a:rPr lang="en-US" altLang="en-US" sz="2000" dirty="0"/>
              <a:t>(P</a:t>
            </a:r>
            <a:r>
              <a:rPr lang="en-US" altLang="en-US" sz="2000" baseline="-25000" dirty="0"/>
              <a:t>1,2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 </a:t>
            </a:r>
            <a:r>
              <a:rPr lang="en-US" altLang="en-US" sz="2000" dirty="0"/>
              <a:t>P</a:t>
            </a:r>
            <a:r>
              <a:rPr lang="en-US" altLang="en-US" sz="2000" baseline="-25000" dirty="0"/>
              <a:t>2,1</a:t>
            </a:r>
            <a:r>
              <a:rPr lang="en-US" altLang="en-US" sz="2000" dirty="0"/>
              <a:t>)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B</a:t>
            </a:r>
            <a:r>
              <a:rPr lang="en-US" altLang="en-US" sz="2000" baseline="-25000" dirty="0"/>
              <a:t>1,1</a:t>
            </a:r>
            <a:r>
              <a:rPr lang="en-US" altLang="en-US" sz="2000" dirty="0"/>
              <a:t>)
</a:t>
            </a:r>
          </a:p>
          <a:p>
            <a:pPr marL="2133600" lvl="4" indent="-304800">
              <a:lnSpc>
                <a:spcPct val="80000"/>
              </a:lnSpc>
              <a:buNone/>
            </a:pPr>
            <a:endParaRPr lang="en-US" altLang="en-US" sz="1600" dirty="0"/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en-US" sz="2400" dirty="0"/>
              <a:t>3. Move </a:t>
            </a:r>
            <a:r>
              <a:rPr lang="en-US" altLang="en-US" sz="2400" dirty="0">
                <a:sym typeface="Symbol" panose="05050102010706020507" pitchFamily="18" charset="2"/>
              </a:rPr>
              <a:t></a:t>
            </a:r>
            <a:r>
              <a:rPr lang="en-US" altLang="en-US" sz="2400" dirty="0"/>
              <a:t> inwards using de Morgan's rules and double-negation:
</a:t>
            </a:r>
          </a:p>
          <a:p>
            <a:pPr marL="838200" lvl="1" indent="-381000">
              <a:lnSpc>
                <a:spcPct val="80000"/>
              </a:lnSpc>
              <a:buNone/>
            </a:pPr>
            <a:r>
              <a:rPr lang="en-US" altLang="en-US" sz="2000" dirty="0"/>
              <a:t>(</a:t>
            </a:r>
            <a:r>
              <a:rPr lang="en-US" altLang="en-US" sz="2000" dirty="0">
                <a:sym typeface="Symbol" panose="05050102010706020507" pitchFamily="18" charset="2"/>
              </a:rPr>
              <a:t></a:t>
            </a:r>
            <a:r>
              <a:rPr lang="en-US" altLang="en-US" sz="2000" dirty="0"/>
              <a:t>B</a:t>
            </a:r>
            <a:r>
              <a:rPr lang="en-US" altLang="en-US" sz="2000" baseline="-25000" dirty="0"/>
              <a:t>1,1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P</a:t>
            </a:r>
            <a:r>
              <a:rPr lang="en-US" altLang="en-US" sz="2000" baseline="-25000" dirty="0"/>
              <a:t>1,2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P</a:t>
            </a:r>
            <a:r>
              <a:rPr lang="en-US" altLang="en-US" sz="2000" baseline="-25000" dirty="0"/>
              <a:t>2,1</a:t>
            </a:r>
            <a:r>
              <a:rPr lang="en-US" altLang="en-US" sz="2000" dirty="0"/>
              <a:t>)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((</a:t>
            </a:r>
            <a:r>
              <a:rPr lang="en-US" altLang="en-US" sz="2000" dirty="0">
                <a:sym typeface="Symbol" panose="05050102010706020507" pitchFamily="18" charset="2"/>
              </a:rPr>
              <a:t></a:t>
            </a:r>
            <a:r>
              <a:rPr lang="en-US" altLang="en-US" sz="2000" dirty="0"/>
              <a:t>P</a:t>
            </a:r>
            <a:r>
              <a:rPr lang="en-US" altLang="en-US" sz="2000" baseline="-25000" dirty="0"/>
              <a:t>1,2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</a:t>
            </a:r>
            <a:r>
              <a:rPr lang="en-US" altLang="en-US" sz="2000" dirty="0"/>
              <a:t>P</a:t>
            </a:r>
            <a:r>
              <a:rPr lang="en-US" altLang="en-US" sz="2000" baseline="-25000" dirty="0"/>
              <a:t>2,1</a:t>
            </a:r>
            <a:r>
              <a:rPr lang="en-US" altLang="en-US" sz="2000" dirty="0"/>
              <a:t>)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B</a:t>
            </a:r>
            <a:r>
              <a:rPr lang="en-US" altLang="en-US" sz="2000" baseline="-25000" dirty="0"/>
              <a:t>1,1</a:t>
            </a:r>
            <a:r>
              <a:rPr lang="en-US" altLang="en-US" sz="2000" dirty="0"/>
              <a:t>)
</a:t>
            </a:r>
          </a:p>
          <a:p>
            <a:pPr marL="2133600" lvl="4" indent="-304800">
              <a:lnSpc>
                <a:spcPct val="80000"/>
              </a:lnSpc>
              <a:buNone/>
            </a:pPr>
            <a:endParaRPr lang="en-US" altLang="en-US" sz="1600" dirty="0"/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en-US" sz="2400" dirty="0"/>
              <a:t>4. Apply </a:t>
            </a:r>
            <a:r>
              <a:rPr lang="en-US" altLang="en-US" sz="2400" dirty="0" err="1"/>
              <a:t>distributivity</a:t>
            </a:r>
            <a:r>
              <a:rPr lang="en-US" altLang="en-US" sz="2400" dirty="0"/>
              <a:t> law (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 over </a:t>
            </a:r>
            <a:r>
              <a:rPr lang="en-US" altLang="en-US" sz="2400" dirty="0">
                <a:sym typeface="Symbol" panose="05050102010706020507" pitchFamily="18" charset="2"/>
              </a:rPr>
              <a:t></a:t>
            </a:r>
            <a:r>
              <a:rPr lang="en-US" altLang="en-US" sz="2400" dirty="0"/>
              <a:t>) and flatten:
</a:t>
            </a:r>
          </a:p>
          <a:p>
            <a:pPr marL="838200" lvl="1" indent="-381000">
              <a:lnSpc>
                <a:spcPct val="80000"/>
              </a:lnSpc>
              <a:buNone/>
            </a:pPr>
            <a:r>
              <a:rPr lang="en-US" altLang="en-US" sz="2000" dirty="0"/>
              <a:t>(</a:t>
            </a:r>
            <a:r>
              <a:rPr lang="en-US" altLang="en-US" sz="2000" dirty="0">
                <a:sym typeface="Symbol" panose="05050102010706020507" pitchFamily="18" charset="2"/>
              </a:rPr>
              <a:t></a:t>
            </a:r>
            <a:r>
              <a:rPr lang="en-US" altLang="en-US" sz="2000" dirty="0"/>
              <a:t>B</a:t>
            </a:r>
            <a:r>
              <a:rPr lang="en-US" altLang="en-US" sz="2000" baseline="-25000" dirty="0"/>
              <a:t>1,1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P</a:t>
            </a:r>
            <a:r>
              <a:rPr lang="en-US" altLang="en-US" sz="2000" baseline="-25000" dirty="0"/>
              <a:t>1,2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P</a:t>
            </a:r>
            <a:r>
              <a:rPr lang="en-US" altLang="en-US" sz="2000" baseline="-25000" dirty="0"/>
              <a:t>2,1</a:t>
            </a:r>
            <a:r>
              <a:rPr lang="en-US" altLang="en-US" sz="2000" dirty="0"/>
              <a:t>)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(</a:t>
            </a:r>
            <a:r>
              <a:rPr lang="en-US" altLang="en-US" sz="2000" dirty="0">
                <a:sym typeface="Symbol" panose="05050102010706020507" pitchFamily="18" charset="2"/>
              </a:rPr>
              <a:t></a:t>
            </a:r>
            <a:r>
              <a:rPr lang="en-US" altLang="en-US" sz="2000" dirty="0"/>
              <a:t>P</a:t>
            </a:r>
            <a:r>
              <a:rPr lang="en-US" altLang="en-US" sz="2000" baseline="-25000" dirty="0"/>
              <a:t>1,2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B</a:t>
            </a:r>
            <a:r>
              <a:rPr lang="en-US" altLang="en-US" sz="2000" baseline="-25000" dirty="0"/>
              <a:t>1,1</a:t>
            </a:r>
            <a:r>
              <a:rPr lang="en-US" altLang="en-US" sz="2000" dirty="0"/>
              <a:t>)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(</a:t>
            </a:r>
            <a:r>
              <a:rPr lang="en-US" altLang="en-US" sz="2000" dirty="0">
                <a:sym typeface="Symbol" panose="05050102010706020507" pitchFamily="18" charset="2"/>
              </a:rPr>
              <a:t></a:t>
            </a:r>
            <a:r>
              <a:rPr lang="en-US" altLang="en-US" sz="2000" dirty="0"/>
              <a:t>P</a:t>
            </a:r>
            <a:r>
              <a:rPr lang="en-US" altLang="en-US" sz="2000" baseline="-25000" dirty="0"/>
              <a:t>2,1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B</a:t>
            </a:r>
            <a:r>
              <a:rPr lang="en-US" altLang="en-US" sz="2000" baseline="-25000" dirty="0"/>
              <a:t>1,1</a:t>
            </a:r>
            <a:r>
              <a:rPr lang="en-US" altLang="en-US" sz="2000" dirty="0"/>
              <a:t>)
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E98EFA-16B3-43F8-9D87-B629E4A0FE0B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2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Resolution algorithm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Proof by contradiction, i.e., show </a:t>
            </a:r>
            <a:r>
              <a:rPr lang="en-US" altLang="en-US" sz="2400" i="1" dirty="0"/>
              <a:t>KB</a:t>
            </a:r>
            <a:r>
              <a:rPr lang="en-US" altLang="en-US" sz="2400" dirty="0">
                <a:sym typeface="Symbol" panose="05050102010706020507" pitchFamily="18" charset="2"/>
              </a:rPr>
              <a:t></a:t>
            </a:r>
            <a:r>
              <a:rPr lang="en-US" altLang="en-US" sz="2400" dirty="0"/>
              <a:t>α </a:t>
            </a:r>
            <a:r>
              <a:rPr lang="en-US" altLang="en-US" sz="2400" dirty="0" err="1" smtClean="0"/>
              <a:t>unsatisfiable</a:t>
            </a:r>
            <a:endParaRPr lang="en-US" altLang="en-US" sz="2400" dirty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1" t="28125" r="5469" b="32292"/>
          <a:stretch>
            <a:fillRect/>
          </a:stretch>
        </p:blipFill>
        <p:spPr bwMode="auto">
          <a:xfrm>
            <a:off x="1058333" y="2281561"/>
            <a:ext cx="7772400" cy="335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04E781-A7EB-47DA-A21E-17A2FC502ABC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4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Resolution example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dirty="0"/>
              <a:t>KB</a:t>
            </a:r>
            <a:r>
              <a:rPr lang="en-US" altLang="en-US" dirty="0"/>
              <a:t> = (B</a:t>
            </a:r>
            <a:r>
              <a:rPr lang="en-US" altLang="en-US" baseline="-25000" dirty="0"/>
              <a:t>1,1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</a:t>
            </a:r>
            <a:r>
              <a:rPr lang="en-US" altLang="en-US" dirty="0"/>
              <a:t> (P</a:t>
            </a:r>
            <a:r>
              <a:rPr lang="en-US" altLang="en-US" baseline="-25000" dirty="0"/>
              <a:t>1,2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altLang="en-US" dirty="0"/>
              <a:t> P</a:t>
            </a:r>
            <a:r>
              <a:rPr lang="en-US" altLang="en-US" baseline="-25000" dirty="0"/>
              <a:t>2,1</a:t>
            </a:r>
            <a:r>
              <a:rPr lang="en-US" altLang="en-US" dirty="0"/>
              <a:t>)) </a:t>
            </a:r>
            <a:r>
              <a:rPr lang="en-US" altLang="en-US" dirty="0">
                <a:sym typeface="Symbol" panose="05050102010706020507" pitchFamily="18" charset="2"/>
              </a:rPr>
              <a:t></a:t>
            </a:r>
            <a:r>
              <a:rPr lang="en-US" altLang="en-US" dirty="0"/>
              <a:t> B</a:t>
            </a:r>
            <a:r>
              <a:rPr lang="en-US" altLang="en-US" baseline="-25000" dirty="0"/>
              <a:t>1,1 </a:t>
            </a:r>
            <a:r>
              <a:rPr lang="en-US" altLang="en-US" dirty="0"/>
              <a:t>α = </a:t>
            </a:r>
            <a:r>
              <a:rPr lang="en-US" altLang="en-US" dirty="0">
                <a:sym typeface="Symbol" panose="05050102010706020507" pitchFamily="18" charset="2"/>
              </a:rPr>
              <a:t></a:t>
            </a:r>
            <a:r>
              <a:rPr lang="en-US" altLang="en-US" dirty="0" smtClean="0"/>
              <a:t>P</a:t>
            </a:r>
            <a:r>
              <a:rPr lang="en-US" altLang="en-US" baseline="-25000" dirty="0" smtClean="0"/>
              <a:t>1,2</a:t>
            </a:r>
            <a:endParaRPr lang="en-US" altLang="en-US" dirty="0"/>
          </a:p>
        </p:txBody>
      </p:sp>
      <p:pic>
        <p:nvPicPr>
          <p:cNvPr id="40964" name="Picture 4" descr="wumpus-res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70" y="2991199"/>
            <a:ext cx="80105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1504E9-64FF-4FB8-9C00-520A638CAF0D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7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and backward chaining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Horn Form</a:t>
            </a:r>
            <a:r>
              <a:rPr lang="en-US" altLang="en-US" sz="2000" dirty="0"/>
              <a:t> (restricted)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		KB = </a:t>
            </a:r>
            <a:r>
              <a:rPr lang="en-US" altLang="en-US" sz="1800" dirty="0">
                <a:solidFill>
                  <a:srgbClr val="FF0000"/>
                </a:solidFill>
              </a:rPr>
              <a:t>conjunction</a:t>
            </a:r>
            <a:r>
              <a:rPr lang="en-US" altLang="en-US" sz="1800" dirty="0"/>
              <a:t> of </a:t>
            </a:r>
            <a:r>
              <a:rPr lang="en-US" altLang="en-US" sz="1800" dirty="0">
                <a:solidFill>
                  <a:srgbClr val="FF0000"/>
                </a:solidFill>
              </a:rPr>
              <a:t>Horn clauses</a:t>
            </a:r>
            <a:r>
              <a:rPr lang="en-US" altLang="en-US" sz="1800" dirty="0"/>
              <a:t>
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Horn clause = 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proposition symbol;  or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(conjunction of symbols) </a:t>
            </a:r>
            <a:r>
              <a:rPr lang="en-US" altLang="en-US" sz="1600" dirty="0">
                <a:sym typeface="Symbol" panose="05050102010706020507" pitchFamily="18" charset="2"/>
              </a:rPr>
              <a:t> </a:t>
            </a:r>
            <a:r>
              <a:rPr lang="en-US" altLang="en-US" sz="1600" dirty="0"/>
              <a:t>symbol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E.g., C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(B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altLang="en-US" sz="1800" dirty="0"/>
              <a:t> A)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(C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D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altLang="en-US" sz="1800" dirty="0"/>
              <a:t> B</a:t>
            </a:r>
            <a:r>
              <a:rPr lang="en-US" altLang="en-US" sz="1800" dirty="0" smtClean="0"/>
              <a:t>)</a:t>
            </a:r>
          </a:p>
          <a:p>
            <a:pPr lvl="1"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Modus Ponens</a:t>
            </a:r>
            <a:r>
              <a:rPr lang="en-US" altLang="en-US" sz="2000" dirty="0"/>
              <a:t> (for Horn Form): complete for Horn </a:t>
            </a:r>
            <a:r>
              <a:rPr lang="en-US" altLang="en-US" sz="2000" dirty="0" smtClean="0"/>
              <a:t>KBs</a:t>
            </a:r>
            <a:endParaRPr lang="en-US" altLang="en-US" sz="20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2000" dirty="0"/>
              <a:t>α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… ,α</a:t>
            </a:r>
            <a:r>
              <a:rPr lang="en-US" altLang="en-US" sz="2000" baseline="-25000" dirty="0"/>
              <a:t>n</a:t>
            </a:r>
            <a:r>
              <a:rPr lang="en-US" altLang="en-US" sz="2000" dirty="0"/>
              <a:t>,		α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…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α</a:t>
            </a:r>
            <a:r>
              <a:rPr lang="en-US" altLang="en-US" sz="2000" baseline="-25000" dirty="0"/>
              <a:t>n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</a:t>
            </a:r>
            <a:r>
              <a:rPr lang="en-US" altLang="en-US" sz="2000" dirty="0"/>
              <a:t> </a:t>
            </a:r>
            <a:r>
              <a:rPr lang="el-GR" altLang="en-US" sz="2000" dirty="0">
                <a:cs typeface="Arial" panose="020B0604020202020204" pitchFamily="34" charset="0"/>
              </a:rPr>
              <a:t>β</a:t>
            </a:r>
            <a:r>
              <a:rPr lang="en-US" altLang="en-US" sz="2000" dirty="0"/>
              <a:t>
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l-GR" altLang="en-US" sz="2000" dirty="0">
                <a:cs typeface="Arial" panose="020B0604020202020204" pitchFamily="34" charset="0"/>
              </a:rPr>
              <a:t>β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Can be used with </a:t>
            </a:r>
            <a:r>
              <a:rPr lang="en-US" altLang="en-US" sz="2000" dirty="0">
                <a:solidFill>
                  <a:schemeClr val="accent2"/>
                </a:solidFill>
              </a:rPr>
              <a:t>forward chaining</a:t>
            </a:r>
            <a:r>
              <a:rPr lang="en-US" altLang="en-US" sz="2000" dirty="0"/>
              <a:t> or </a:t>
            </a:r>
            <a:r>
              <a:rPr lang="en-US" altLang="en-US" sz="2000" dirty="0">
                <a:solidFill>
                  <a:schemeClr val="accent2"/>
                </a:solidFill>
              </a:rPr>
              <a:t>backward chaining</a:t>
            </a:r>
            <a:r>
              <a:rPr lang="en-US" altLang="en-US" sz="2000" dirty="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These algorithms are very natural and run in </a:t>
            </a:r>
            <a:r>
              <a:rPr lang="en-US" altLang="en-US" sz="2000" dirty="0">
                <a:solidFill>
                  <a:srgbClr val="FF0000"/>
                </a:solidFill>
              </a:rPr>
              <a:t>linear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time</a:t>
            </a:r>
            <a:endParaRPr lang="en-US" altLang="en-US" sz="2000" dirty="0"/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2783632" y="4581128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98440A-19AB-4798-A1DE-AD62365704F6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3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 simple knowledge-based agent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258" y="3933056"/>
            <a:ext cx="8229600" cy="252028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The agent must be able to</a:t>
            </a:r>
            <a:r>
              <a:rPr lang="en-US" altLang="en-US" sz="2400" dirty="0" smtClean="0"/>
              <a:t>:</a:t>
            </a: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Represent states, actions, etc</a:t>
            </a:r>
            <a:r>
              <a:rPr lang="en-US" altLang="en-US" sz="2000" dirty="0" smtClean="0"/>
              <a:t>.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Incorporate new </a:t>
            </a:r>
            <a:r>
              <a:rPr lang="en-US" altLang="en-US" sz="2000" dirty="0" smtClean="0"/>
              <a:t>percepts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Update internal representations of the </a:t>
            </a:r>
            <a:r>
              <a:rPr lang="en-US" altLang="en-US" sz="2000" dirty="0" smtClean="0"/>
              <a:t>world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Deduce hidden properties of the </a:t>
            </a:r>
            <a:r>
              <a:rPr lang="en-US" altLang="en-US" sz="2000" dirty="0" smtClean="0"/>
              <a:t>world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Deduce appropriate </a:t>
            </a:r>
            <a:r>
              <a:rPr lang="en-US" altLang="en-US" sz="2000" dirty="0" smtClean="0"/>
              <a:t>actions</a:t>
            </a:r>
            <a:endParaRPr lang="en-US" altLang="en-US" sz="20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30208" b="36459"/>
          <a:stretch>
            <a:fillRect/>
          </a:stretch>
        </p:blipFill>
        <p:spPr bwMode="auto">
          <a:xfrm>
            <a:off x="407368" y="1162868"/>
            <a:ext cx="7620000" cy="277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5139EB-D52B-46F1-9D6A-9CB37AB05C5C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8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Idea: fire any rule whose premises are satisfied in the </a:t>
            </a:r>
            <a:r>
              <a:rPr lang="en-US" altLang="en-US" sz="2400" i="1"/>
              <a:t>KB</a:t>
            </a:r>
            <a:r>
              <a:rPr lang="en-US" altLang="en-US" sz="2400"/>
              <a:t>,</a:t>
            </a:r>
          </a:p>
          <a:p>
            <a:pPr lvl="1"/>
            <a:r>
              <a:rPr lang="en-US" altLang="en-US" sz="2000"/>
              <a:t>add its conclusion to the </a:t>
            </a:r>
            <a:r>
              <a:rPr lang="en-US" altLang="en-US" sz="2000" i="1"/>
              <a:t>KB</a:t>
            </a:r>
            <a:r>
              <a:rPr lang="en-US" altLang="en-US" sz="2000"/>
              <a:t>, until query is found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3" t="32292" r="4688" b="30208"/>
          <a:stretch>
            <a:fillRect/>
          </a:stretch>
        </p:blipFill>
        <p:spPr bwMode="auto">
          <a:xfrm>
            <a:off x="3581400" y="2895600"/>
            <a:ext cx="5029200" cy="32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4A797B-B1BB-4F10-A32C-AD19786AED24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3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algorithm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5359400"/>
            <a:ext cx="8229600" cy="7921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Forward chaining is sound and complete for Horn </a:t>
            </a:r>
            <a:r>
              <a:rPr lang="en-US" altLang="en-US" sz="2800" dirty="0" smtClean="0"/>
              <a:t>KB</a:t>
            </a:r>
            <a:endParaRPr lang="en-US" altLang="en-US" sz="2800" dirty="0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30208" r="781" b="17708"/>
          <a:stretch>
            <a:fillRect/>
          </a:stretch>
        </p:blipFill>
        <p:spPr bwMode="auto">
          <a:xfrm>
            <a:off x="2135560" y="1337470"/>
            <a:ext cx="6629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D2F555-9642-40AF-8554-6CFE72F32ED7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1" name="Picture 5" descr="fc-horn-example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1484784"/>
            <a:ext cx="312578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E44016-11E4-40E5-9471-9768208AFDA1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7" name="Picture 5" descr="fc-horn-example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1524496"/>
            <a:ext cx="312578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E7ACD9-EA41-4C8B-B2DF-E9C9D8A6F5AC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6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2" name="Picture 4" descr="fc-horn-example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1524000"/>
            <a:ext cx="312578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3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16EC6B-00B7-4069-A0A0-CAF5E676BA6A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7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6" name="Picture 4" descr="fc-horn-example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1524000"/>
            <a:ext cx="312578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3E87C2-EB01-41AF-A587-98EB689109B4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1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80" name="Picture 4" descr="fc-horn-example0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1524000"/>
            <a:ext cx="312578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3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93D13-D489-4F36-85C1-310DCD1AA143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2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4" name="Picture 4" descr="fc-horn-example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1550020"/>
            <a:ext cx="312578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4A9B41-713F-443B-BEEA-D5DCB6503B95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8" name="Picture 4" descr="fc-horn-example0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1524000"/>
            <a:ext cx="312578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89297D-F864-40D4-887B-2F812D5F1FAB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4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2" name="Picture 4" descr="fc-horn-example0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1524000"/>
            <a:ext cx="312578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FB0077-4418-4862-935A-C4316787E9B0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1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Wumpus</a:t>
            </a:r>
            <a:r>
              <a:rPr lang="en-US" altLang="en-US" dirty="0"/>
              <a:t> World PEAS description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1344" y="1151731"/>
            <a:ext cx="8001000" cy="4525963"/>
          </a:xfrm>
        </p:spPr>
        <p:txBody>
          <a:bodyPr/>
          <a:lstStyle/>
          <a:p>
            <a:r>
              <a:rPr lang="en-US" altLang="en-US" sz="2000" dirty="0">
                <a:solidFill>
                  <a:schemeClr val="accent2"/>
                </a:solidFill>
              </a:rPr>
              <a:t>Performance measure</a:t>
            </a:r>
          </a:p>
          <a:p>
            <a:pPr lvl="1"/>
            <a:r>
              <a:rPr lang="en-US" altLang="en-US" sz="1800" dirty="0"/>
              <a:t>gold +1000, death -1000</a:t>
            </a:r>
          </a:p>
          <a:p>
            <a:pPr lvl="1"/>
            <a:r>
              <a:rPr lang="en-US" altLang="en-US" sz="1800" dirty="0"/>
              <a:t>-1 per step, -10 for using the arrow</a:t>
            </a:r>
          </a:p>
          <a:p>
            <a:pPr lvl="4"/>
            <a:endParaRPr lang="en-US" altLang="en-US" sz="1400" dirty="0"/>
          </a:p>
          <a:p>
            <a:r>
              <a:rPr lang="en-US" altLang="en-US" sz="2000" dirty="0" smtClean="0">
                <a:solidFill>
                  <a:schemeClr val="accent2"/>
                </a:solidFill>
              </a:rPr>
              <a:t>Environment</a:t>
            </a:r>
            <a:endParaRPr lang="en-US" altLang="en-US" sz="2000" dirty="0"/>
          </a:p>
          <a:p>
            <a:pPr lvl="1"/>
            <a:r>
              <a:rPr lang="en-US" altLang="en-US" sz="1800" dirty="0"/>
              <a:t>Squares adjacent to </a:t>
            </a:r>
            <a:r>
              <a:rPr lang="en-US" altLang="en-US" sz="1800" dirty="0" err="1"/>
              <a:t>wumpus</a:t>
            </a:r>
            <a:r>
              <a:rPr lang="en-US" altLang="en-US" sz="1800" dirty="0"/>
              <a:t> are </a:t>
            </a:r>
            <a:r>
              <a:rPr lang="en-US" altLang="en-US" sz="1800" dirty="0" smtClean="0"/>
              <a:t>smelly</a:t>
            </a:r>
            <a:endParaRPr lang="en-US" altLang="en-US" sz="1800" dirty="0"/>
          </a:p>
          <a:p>
            <a:pPr lvl="1"/>
            <a:r>
              <a:rPr lang="en-US" altLang="en-US" sz="1800" dirty="0"/>
              <a:t>Squares adjacent to pit are </a:t>
            </a:r>
            <a:r>
              <a:rPr lang="en-US" altLang="en-US" sz="1800" dirty="0" smtClean="0"/>
              <a:t>breezy</a:t>
            </a:r>
            <a:endParaRPr lang="en-US" altLang="en-US" sz="1800" dirty="0"/>
          </a:p>
          <a:p>
            <a:pPr lvl="1"/>
            <a:r>
              <a:rPr lang="en-US" altLang="en-US" sz="1800" dirty="0"/>
              <a:t>Glitter </a:t>
            </a:r>
            <a:r>
              <a:rPr lang="en-US" altLang="en-US" sz="1800" dirty="0" err="1"/>
              <a:t>iff</a:t>
            </a:r>
            <a:r>
              <a:rPr lang="en-US" altLang="en-US" sz="1800" dirty="0"/>
              <a:t> gold is in the same </a:t>
            </a:r>
            <a:r>
              <a:rPr lang="en-US" altLang="en-US" sz="1800" dirty="0" smtClean="0"/>
              <a:t>square</a:t>
            </a:r>
            <a:endParaRPr lang="en-US" altLang="en-US" sz="1800" dirty="0"/>
          </a:p>
          <a:p>
            <a:pPr lvl="1"/>
            <a:r>
              <a:rPr lang="en-US" altLang="en-US" sz="1800" dirty="0"/>
              <a:t>Shooting kills </a:t>
            </a:r>
            <a:r>
              <a:rPr lang="en-US" altLang="en-US" sz="1800" dirty="0" err="1"/>
              <a:t>wumpus</a:t>
            </a:r>
            <a:r>
              <a:rPr lang="en-US" altLang="en-US" sz="1800" dirty="0"/>
              <a:t> if you are facing </a:t>
            </a:r>
            <a:r>
              <a:rPr lang="en-US" altLang="en-US" sz="1800" dirty="0" smtClean="0"/>
              <a:t>it</a:t>
            </a:r>
            <a:endParaRPr lang="en-US" altLang="en-US" sz="1800" dirty="0"/>
          </a:p>
          <a:p>
            <a:pPr lvl="1"/>
            <a:r>
              <a:rPr lang="en-US" altLang="en-US" sz="1800" dirty="0"/>
              <a:t>Shooting uses up the only </a:t>
            </a:r>
            <a:r>
              <a:rPr lang="en-US" altLang="en-US" sz="1800" dirty="0" smtClean="0"/>
              <a:t>arrow</a:t>
            </a:r>
            <a:endParaRPr lang="en-US" altLang="en-US" sz="1800" dirty="0"/>
          </a:p>
          <a:p>
            <a:pPr lvl="1"/>
            <a:r>
              <a:rPr lang="en-US" altLang="en-US" sz="1800" dirty="0"/>
              <a:t>Grabbing picks up gold if in same </a:t>
            </a:r>
            <a:r>
              <a:rPr lang="en-US" altLang="en-US" sz="1800" dirty="0" smtClean="0"/>
              <a:t>square</a:t>
            </a:r>
            <a:endParaRPr lang="en-US" altLang="en-US" sz="1800" dirty="0"/>
          </a:p>
          <a:p>
            <a:pPr lvl="1"/>
            <a:r>
              <a:rPr lang="en-US" altLang="en-US" sz="1800" dirty="0"/>
              <a:t>Releasing drops the gold in same </a:t>
            </a:r>
            <a:r>
              <a:rPr lang="en-US" altLang="en-US" sz="1800" dirty="0" smtClean="0"/>
              <a:t>square</a:t>
            </a:r>
            <a:endParaRPr lang="en-US" altLang="en-US" sz="1800" dirty="0"/>
          </a:p>
          <a:p>
            <a:pPr lvl="4"/>
            <a:endParaRPr lang="en-US" altLang="en-US" sz="1400" dirty="0"/>
          </a:p>
          <a:p>
            <a:r>
              <a:rPr lang="en-US" altLang="en-US" sz="2000" dirty="0">
                <a:solidFill>
                  <a:schemeClr val="accent2"/>
                </a:solidFill>
              </a:rPr>
              <a:t>Sensors:</a:t>
            </a:r>
            <a:r>
              <a:rPr lang="en-US" altLang="en-US" sz="2000" dirty="0"/>
              <a:t> Stench, Breeze, Glitter, Bump, </a:t>
            </a:r>
            <a:r>
              <a:rPr lang="en-US" altLang="en-US" sz="2000" dirty="0" smtClean="0"/>
              <a:t>Scream</a:t>
            </a:r>
            <a:endParaRPr lang="en-US" altLang="en-US" sz="2000" dirty="0"/>
          </a:p>
          <a:p>
            <a:r>
              <a:rPr lang="en-US" altLang="en-US" sz="2000" dirty="0">
                <a:solidFill>
                  <a:schemeClr val="accent2"/>
                </a:solidFill>
              </a:rPr>
              <a:t>Actuators:</a:t>
            </a:r>
            <a:r>
              <a:rPr lang="en-US" altLang="en-US" sz="2000" dirty="0"/>
              <a:t> Left turn, Right turn, Forward, Grab, Release, </a:t>
            </a:r>
            <a:r>
              <a:rPr lang="en-US" altLang="en-US" sz="2000" dirty="0" smtClean="0"/>
              <a:t>Shoot</a:t>
            </a:r>
            <a:endParaRPr lang="en-US" altLang="en-US" sz="2000" dirty="0"/>
          </a:p>
        </p:txBody>
      </p:sp>
      <p:pic>
        <p:nvPicPr>
          <p:cNvPr id="7173" name="Picture 5" descr="wumpus-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377" y="1340768"/>
            <a:ext cx="4428229" cy="433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E4CBB3-46F4-4B41-BA75-B58B197575B0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9EF8F-76BF-4C1E-800D-331B123EDED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2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Proof of completeness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352" y="1600202"/>
            <a:ext cx="9016115" cy="4525963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en-US" sz="2800" dirty="0"/>
              <a:t>FC derives every atomic sentence that is entailed by </a:t>
            </a:r>
            <a:r>
              <a:rPr lang="en-US" altLang="en-US" sz="2800" i="1" dirty="0" smtClean="0"/>
              <a:t>KB</a:t>
            </a:r>
            <a:endParaRPr lang="en-US" altLang="en-US" sz="2800" dirty="0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FC reaches a </a:t>
            </a:r>
            <a:r>
              <a:rPr lang="en-US" altLang="en-US" sz="2400" dirty="0">
                <a:solidFill>
                  <a:schemeClr val="accent2"/>
                </a:solidFill>
              </a:rPr>
              <a:t>fixed point</a:t>
            </a:r>
            <a:r>
              <a:rPr lang="en-US" altLang="en-US" sz="2400" dirty="0"/>
              <a:t> where no new atomic sentences are </a:t>
            </a:r>
            <a:r>
              <a:rPr lang="en-US" altLang="en-US" sz="2400" dirty="0" smtClean="0"/>
              <a:t>derived</a:t>
            </a:r>
            <a:endParaRPr lang="en-US" altLang="en-US" sz="2400" dirty="0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Consider the final state as a model </a:t>
            </a:r>
            <a:r>
              <a:rPr lang="en-US" altLang="en-US" sz="2400" i="1" dirty="0"/>
              <a:t>m</a:t>
            </a:r>
            <a:r>
              <a:rPr lang="en-US" altLang="en-US" sz="2400" dirty="0"/>
              <a:t>, assigning true/false to </a:t>
            </a:r>
            <a:r>
              <a:rPr lang="en-US" altLang="en-US" sz="2400" dirty="0" smtClean="0"/>
              <a:t>symbols</a:t>
            </a:r>
            <a:endParaRPr lang="en-US" altLang="en-US" sz="2400" dirty="0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Every clause in the original </a:t>
            </a:r>
            <a:r>
              <a:rPr lang="en-US" altLang="en-US" sz="2400" i="1" dirty="0"/>
              <a:t>KB</a:t>
            </a:r>
            <a:r>
              <a:rPr lang="en-US" altLang="en-US" sz="2400" dirty="0"/>
              <a:t> is true in </a:t>
            </a:r>
            <a:r>
              <a:rPr lang="en-US" altLang="en-US" sz="2400" i="1" dirty="0" smtClean="0"/>
              <a:t>m</a:t>
            </a:r>
            <a:endParaRPr lang="en-US" altLang="en-US" sz="2400" dirty="0"/>
          </a:p>
          <a:p>
            <a:pPr marL="1371600" lvl="2" indent="-457200">
              <a:lnSpc>
                <a:spcPct val="90000"/>
              </a:lnSpc>
              <a:buNone/>
            </a:pPr>
            <a:r>
              <a:rPr lang="en-US" altLang="en-US" sz="2000" dirty="0"/>
              <a:t>  </a:t>
            </a:r>
            <a:r>
              <a:rPr lang="en-US" altLang="en-US" sz="2000" i="1" dirty="0"/>
              <a:t>a</a:t>
            </a:r>
            <a:r>
              <a:rPr lang="en-US" altLang="en-US" sz="2000" baseline="-25000" dirty="0"/>
              <a:t>1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 …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 </a:t>
            </a:r>
            <a:r>
              <a:rPr lang="en-US" altLang="en-US" sz="2000" i="1" dirty="0"/>
              <a:t>a</a:t>
            </a:r>
            <a:r>
              <a:rPr lang="en-US" altLang="en-US" sz="2000" baseline="-25000" dirty="0"/>
              <a:t>k </a:t>
            </a:r>
            <a:r>
              <a:rPr lang="en-US" altLang="en-US" sz="2000" baseline="-25000" dirty="0">
                <a:sym typeface="Symbol" panose="05050102010706020507" pitchFamily="18" charset="2"/>
              </a:rPr>
              <a:t> </a:t>
            </a:r>
            <a:r>
              <a:rPr lang="en-US" altLang="en-US" sz="2000" i="1" dirty="0"/>
              <a:t>b</a:t>
            </a:r>
            <a:r>
              <a:rPr lang="en-US" altLang="en-US" sz="2000" dirty="0"/>
              <a:t>
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Hence </a:t>
            </a:r>
            <a:r>
              <a:rPr lang="en-US" altLang="en-US" sz="2400" i="1" dirty="0"/>
              <a:t>m</a:t>
            </a:r>
            <a:r>
              <a:rPr lang="en-US" altLang="en-US" sz="2400" dirty="0"/>
              <a:t> is a model of </a:t>
            </a:r>
            <a:r>
              <a:rPr lang="en-US" altLang="en-US" sz="2400" i="1" dirty="0" smtClean="0"/>
              <a:t>KB</a:t>
            </a:r>
            <a:endParaRPr lang="en-US" altLang="en-US" sz="2400" dirty="0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If </a:t>
            </a:r>
            <a:r>
              <a:rPr lang="en-US" altLang="en-US" sz="2400" i="1" dirty="0"/>
              <a:t>KB</a:t>
            </a:r>
            <a:r>
              <a:rPr lang="en-US" altLang="en-US" sz="2400" dirty="0"/>
              <a:t>╞ </a:t>
            </a:r>
            <a:r>
              <a:rPr lang="en-US" altLang="en-US" sz="2400" i="1" dirty="0"/>
              <a:t>q</a:t>
            </a:r>
            <a:r>
              <a:rPr lang="en-US" altLang="en-US" sz="2400" dirty="0"/>
              <a:t>, </a:t>
            </a:r>
            <a:r>
              <a:rPr lang="en-US" altLang="en-US" sz="2400" i="1" dirty="0"/>
              <a:t>q</a:t>
            </a:r>
            <a:r>
              <a:rPr lang="en-US" altLang="en-US" sz="2400" dirty="0"/>
              <a:t> is true in </a:t>
            </a:r>
            <a:r>
              <a:rPr lang="en-US" altLang="en-US" sz="2400" dirty="0">
                <a:solidFill>
                  <a:srgbClr val="FF0000"/>
                </a:solidFill>
              </a:rPr>
              <a:t>every</a:t>
            </a:r>
            <a:r>
              <a:rPr lang="en-US" altLang="en-US" sz="2400" dirty="0"/>
              <a:t> model of </a:t>
            </a:r>
            <a:r>
              <a:rPr lang="en-US" altLang="en-US" sz="2400" i="1" dirty="0"/>
              <a:t>KB</a:t>
            </a:r>
            <a:r>
              <a:rPr lang="en-US" altLang="en-US" sz="2400" dirty="0"/>
              <a:t>, including </a:t>
            </a:r>
            <a:r>
              <a:rPr lang="en-US" altLang="en-US" sz="2400" i="1" dirty="0" smtClean="0"/>
              <a:t>m</a:t>
            </a:r>
            <a:endParaRPr lang="en-US" alt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429443-54E7-4BBF-B04A-BFE957781B30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7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altLang="en-US" sz="2800" dirty="0"/>
              <a:t>Idea: work backwards from the query </a:t>
            </a:r>
            <a:r>
              <a:rPr lang="en-US" altLang="en-US" sz="2800" i="1" dirty="0"/>
              <a:t>q</a:t>
            </a:r>
            <a:r>
              <a:rPr lang="en-US" altLang="en-US" sz="2800" dirty="0"/>
              <a:t>:
</a:t>
            </a:r>
          </a:p>
          <a:p>
            <a:pPr marL="990600" lvl="1" indent="-533400">
              <a:lnSpc>
                <a:spcPct val="90000"/>
              </a:lnSpc>
              <a:buNone/>
            </a:pPr>
            <a:r>
              <a:rPr lang="en-US" altLang="en-US" sz="2400" dirty="0"/>
              <a:t>to prove </a:t>
            </a:r>
            <a:r>
              <a:rPr lang="en-US" altLang="en-US" sz="2400" i="1" dirty="0"/>
              <a:t>q</a:t>
            </a:r>
            <a:r>
              <a:rPr lang="en-US" altLang="en-US" sz="2400" dirty="0"/>
              <a:t> by BC,</a:t>
            </a:r>
          </a:p>
          <a:p>
            <a:pPr marL="1371600" lvl="2" indent="-457200">
              <a:lnSpc>
                <a:spcPct val="90000"/>
              </a:lnSpc>
              <a:buNone/>
            </a:pPr>
            <a:r>
              <a:rPr lang="en-US" altLang="en-US" sz="2000" dirty="0"/>
              <a:t>check if </a:t>
            </a:r>
            <a:r>
              <a:rPr lang="en-US" altLang="en-US" sz="2000" i="1" dirty="0"/>
              <a:t>q</a:t>
            </a:r>
            <a:r>
              <a:rPr lang="en-US" altLang="en-US" sz="2000" dirty="0"/>
              <a:t> is known already, or</a:t>
            </a:r>
          </a:p>
          <a:p>
            <a:pPr marL="1371600" lvl="2" indent="-457200">
              <a:lnSpc>
                <a:spcPct val="90000"/>
              </a:lnSpc>
              <a:buNone/>
            </a:pPr>
            <a:r>
              <a:rPr lang="en-US" altLang="en-US" sz="2000" dirty="0"/>
              <a:t>prove by BC all premises of some rule concluding </a:t>
            </a:r>
            <a:r>
              <a:rPr lang="en-US" altLang="en-US" sz="2000" i="1" dirty="0"/>
              <a:t>q</a:t>
            </a:r>
            <a:r>
              <a:rPr lang="en-US" altLang="en-US" sz="2000" dirty="0"/>
              <a:t>
</a:t>
            </a:r>
          </a:p>
          <a:p>
            <a:pPr marL="1371600" lvl="2" indent="-457200">
              <a:lnSpc>
                <a:spcPct val="90000"/>
              </a:lnSpc>
              <a:buNone/>
            </a:pPr>
            <a:endParaRPr lang="en-US" altLang="en-US" sz="20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en-US" sz="2400" dirty="0"/>
              <a:t>Avoid loops: check if new </a:t>
            </a:r>
            <a:r>
              <a:rPr lang="en-US" altLang="en-US" sz="2400" dirty="0" err="1"/>
              <a:t>subgoal</a:t>
            </a:r>
            <a:r>
              <a:rPr lang="en-US" altLang="en-US" sz="2400" dirty="0"/>
              <a:t> is already on the goal stack
</a:t>
            </a:r>
          </a:p>
          <a:p>
            <a:pPr marL="609600" indent="-609600">
              <a:lnSpc>
                <a:spcPct val="90000"/>
              </a:lnSpc>
              <a:buNone/>
            </a:pPr>
            <a:endParaRPr lang="en-US" alt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en-US" sz="2400" dirty="0"/>
              <a:t>Avoid repeated work: check if new </a:t>
            </a:r>
            <a:r>
              <a:rPr lang="en-US" altLang="en-US" sz="2400" dirty="0" err="1"/>
              <a:t>subgoal</a:t>
            </a:r>
            <a:r>
              <a:rPr lang="en-US" altLang="en-US" sz="2400" dirty="0"/>
              <a:t>
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has already been proved true, </a:t>
            </a:r>
            <a:r>
              <a:rPr lang="en-US" altLang="en-US" sz="2400" dirty="0" smtClean="0"/>
              <a:t>or</a:t>
            </a:r>
            <a:endParaRPr lang="en-US" altLang="en-US" sz="2400" dirty="0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has already </a:t>
            </a:r>
            <a:r>
              <a:rPr lang="en-US" altLang="en-US" sz="2400" dirty="0" smtClean="0"/>
              <a:t>failed</a:t>
            </a:r>
            <a:endParaRPr lang="en-US" alt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E87441-02D8-4C9B-A35E-51CF97272456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7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55301" name="Picture 5" descr="bc-horn-example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DEC2D8-D8A5-4267-B4CA-3B772E8FB5CE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1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114693" name="Picture 5" descr="bc-horn-example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9E4ACF-4CF6-44EC-8E03-B1DBB9977C35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8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115716" name="Picture 4" descr="bc-horn-example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66B185-2FCD-4482-87FE-524CB7174488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116740" name="Picture 4" descr="bc-horn-example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0B35E5-2ED8-4FEE-8FE1-32B0B94CF660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8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117764" name="Picture 4" descr="bc-horn-example0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526A23-8496-443D-8A93-FEE2E1FBA350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1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118788" name="Picture 4" descr="bc-horn-example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DD1DD1-9A86-4A21-A39F-6C492862118F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3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119812" name="Picture 4" descr="bc-horn-example0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DB5754-1741-49C3-A610-B6EBBF9F3C5B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120836" name="Picture 4" descr="bc-horn-example0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6DFF0-A676-4D09-95F5-C2A0DC916AA7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6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Wumpus world characterization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2"/>
            <a:ext cx="9014792" cy="4525963"/>
          </a:xfrm>
        </p:spPr>
        <p:txBody>
          <a:bodyPr/>
          <a:lstStyle/>
          <a:p>
            <a:r>
              <a:rPr lang="en-US" altLang="en-US" sz="2800" u="sng" dirty="0">
                <a:solidFill>
                  <a:srgbClr val="CC0099"/>
                </a:solidFill>
              </a:rPr>
              <a:t>Fully</a:t>
            </a:r>
            <a:r>
              <a:rPr lang="en-US" altLang="en-US" sz="2800" u="sng" dirty="0"/>
              <a:t> </a:t>
            </a:r>
            <a:r>
              <a:rPr lang="en-US" altLang="en-US" sz="2800" u="sng" dirty="0">
                <a:solidFill>
                  <a:srgbClr val="CC0099"/>
                </a:solidFill>
              </a:rPr>
              <a:t>Observable</a:t>
            </a:r>
            <a:r>
              <a:rPr lang="en-US" altLang="en-US" sz="2800" dirty="0"/>
              <a:t> No – only </a:t>
            </a:r>
            <a:r>
              <a:rPr lang="en-US" altLang="en-US" sz="2800" dirty="0">
                <a:solidFill>
                  <a:schemeClr val="accent2"/>
                </a:solidFill>
              </a:rPr>
              <a:t>local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perception</a:t>
            </a:r>
            <a:endParaRPr lang="en-US" altLang="en-US" sz="2800" dirty="0"/>
          </a:p>
          <a:p>
            <a:r>
              <a:rPr lang="en-US" altLang="en-US" sz="2800" u="sng" dirty="0">
                <a:solidFill>
                  <a:srgbClr val="CC0099"/>
                </a:solidFill>
              </a:rPr>
              <a:t>Deterministic</a:t>
            </a:r>
            <a:r>
              <a:rPr lang="en-US" altLang="en-US" sz="2800" dirty="0"/>
              <a:t> Yes – outcomes exactly </a:t>
            </a:r>
            <a:r>
              <a:rPr lang="en-US" altLang="en-US" sz="2800" dirty="0" smtClean="0"/>
              <a:t>specified</a:t>
            </a:r>
            <a:endParaRPr lang="en-US" altLang="en-US" sz="2800" dirty="0"/>
          </a:p>
          <a:p>
            <a:r>
              <a:rPr lang="en-US" altLang="en-US" sz="2800" u="sng" dirty="0">
                <a:solidFill>
                  <a:srgbClr val="CC0099"/>
                </a:solidFill>
              </a:rPr>
              <a:t>Episodic</a:t>
            </a:r>
            <a:r>
              <a:rPr lang="en-US" altLang="en-US" sz="2800" dirty="0"/>
              <a:t> No – sequential at the level of </a:t>
            </a:r>
            <a:r>
              <a:rPr lang="en-US" altLang="en-US" sz="2800" dirty="0" smtClean="0"/>
              <a:t>actions</a:t>
            </a:r>
            <a:endParaRPr lang="en-US" altLang="en-US" sz="2800" dirty="0"/>
          </a:p>
          <a:p>
            <a:r>
              <a:rPr lang="en-US" altLang="en-US" sz="2800" u="sng" dirty="0">
                <a:solidFill>
                  <a:srgbClr val="CC0099"/>
                </a:solidFill>
              </a:rPr>
              <a:t>Static</a:t>
            </a:r>
            <a:r>
              <a:rPr lang="en-US" altLang="en-US" sz="2800" dirty="0"/>
              <a:t>  Yes – </a:t>
            </a:r>
            <a:r>
              <a:rPr lang="en-US" altLang="en-US" sz="2800" dirty="0" err="1"/>
              <a:t>Wumpus</a:t>
            </a:r>
            <a:r>
              <a:rPr lang="en-US" altLang="en-US" sz="2800" dirty="0"/>
              <a:t> and Pits do not </a:t>
            </a:r>
            <a:r>
              <a:rPr lang="en-US" altLang="en-US" sz="2800" dirty="0" smtClean="0"/>
              <a:t>move</a:t>
            </a:r>
            <a:endParaRPr lang="en-US" altLang="en-US" sz="2800" dirty="0"/>
          </a:p>
          <a:p>
            <a:r>
              <a:rPr lang="en-US" altLang="en-US" sz="2800" u="sng" dirty="0">
                <a:solidFill>
                  <a:srgbClr val="CC0099"/>
                </a:solidFill>
              </a:rPr>
              <a:t>Discrete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Yes</a:t>
            </a:r>
            <a:endParaRPr lang="en-US" altLang="en-US" sz="2800" dirty="0"/>
          </a:p>
          <a:p>
            <a:r>
              <a:rPr lang="en-US" altLang="en-US" sz="2800" u="sng" dirty="0">
                <a:solidFill>
                  <a:srgbClr val="CC0099"/>
                </a:solidFill>
              </a:rPr>
              <a:t>Single-agent?</a:t>
            </a:r>
            <a:r>
              <a:rPr lang="en-US" altLang="en-US" sz="2800" dirty="0"/>
              <a:t> Yes – </a:t>
            </a:r>
            <a:r>
              <a:rPr lang="en-US" altLang="en-US" sz="2800" dirty="0" err="1"/>
              <a:t>Wumpus</a:t>
            </a:r>
            <a:r>
              <a:rPr lang="en-US" altLang="en-US" sz="2800" dirty="0"/>
              <a:t> is essentially a natural </a:t>
            </a:r>
            <a:r>
              <a:rPr lang="en-US" altLang="en-US" sz="2800" dirty="0" smtClean="0"/>
              <a:t>feature</a:t>
            </a:r>
            <a:endParaRPr lang="en-US" alt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0CE51B-FFFE-40F4-91C5-25BB9B732669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1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121860" name="Picture 4" descr="bc-horn-example09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E400E3-1FA7-43EF-8A53-53DA7A71F8A2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5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122884" name="Picture 4" descr="bc-horn-example1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47800"/>
            <a:ext cx="3176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9A9CF-7EA8-40D3-9230-7A42BEC18560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5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vs. backward chaining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FC is </a:t>
            </a:r>
            <a:r>
              <a:rPr lang="en-US" altLang="en-US" sz="2400" dirty="0">
                <a:solidFill>
                  <a:schemeClr val="accent2"/>
                </a:solidFill>
              </a:rPr>
              <a:t>data-driven</a:t>
            </a:r>
            <a:r>
              <a:rPr lang="en-US" altLang="en-US" sz="2400" dirty="0"/>
              <a:t>, automatic, unconscious processing,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e.g., object recognition, routine </a:t>
            </a:r>
            <a:r>
              <a:rPr lang="en-US" altLang="en-US" sz="2000" dirty="0" smtClean="0"/>
              <a:t>decisions</a:t>
            </a:r>
            <a:endParaRPr lang="en-US" altLang="en-US" sz="2000" dirty="0"/>
          </a:p>
          <a:p>
            <a:pPr lvl="4"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May do lots of work that is irrelevant to the goal </a:t>
            </a:r>
          </a:p>
          <a:p>
            <a:pPr lvl="4"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BC is </a:t>
            </a:r>
            <a:r>
              <a:rPr lang="en-US" altLang="en-US" sz="2400" dirty="0">
                <a:solidFill>
                  <a:schemeClr val="accent2"/>
                </a:solidFill>
              </a:rPr>
              <a:t>goal-driven</a:t>
            </a:r>
            <a:r>
              <a:rPr lang="en-US" altLang="en-US" sz="2400" dirty="0"/>
              <a:t>, appropriate for problem-solving,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e.g., Where are my keys? How do I get into a PhD program?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en-US" sz="1600" dirty="0"/>
              <a:t>
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Complexity of BC can be </a:t>
            </a:r>
            <a:r>
              <a:rPr lang="en-US" altLang="en-US" sz="2400" dirty="0">
                <a:solidFill>
                  <a:srgbClr val="FF0000"/>
                </a:solidFill>
              </a:rPr>
              <a:t>much less </a:t>
            </a:r>
            <a:r>
              <a:rPr lang="en-US" altLang="en-US" sz="2400" dirty="0"/>
              <a:t>than linear in size of </a:t>
            </a:r>
            <a:r>
              <a:rPr lang="en-US" altLang="en-US" sz="2400" dirty="0" smtClean="0"/>
              <a:t>KB</a:t>
            </a:r>
            <a:endParaRPr lang="en-US" alt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E98BCB-C714-4C4C-B196-7E99CB36A5E2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6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Efficient propositional inference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 dirty="0"/>
              <a:t>Two families of efficient algorithms for propositional inference:
</a:t>
            </a:r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Complete backtracking search algorithms</a:t>
            </a:r>
          </a:p>
          <a:p>
            <a:r>
              <a:rPr lang="en-US" altLang="en-US" sz="2400" dirty="0"/>
              <a:t>DPLL algorithm (Davis, Putnam, </a:t>
            </a:r>
            <a:r>
              <a:rPr lang="en-US" altLang="en-US" sz="2400" dirty="0" err="1"/>
              <a:t>Logemann</a:t>
            </a:r>
            <a:r>
              <a:rPr lang="en-US" altLang="en-US" sz="2400" dirty="0"/>
              <a:t>, Loveland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r>
              <a:rPr lang="en-US" altLang="en-US" sz="2400" dirty="0"/>
              <a:t>Incomplete local search algorithms</a:t>
            </a:r>
          </a:p>
          <a:p>
            <a:pPr lvl="1"/>
            <a:r>
              <a:rPr lang="en-US" altLang="en-US" sz="2000" dirty="0" err="1">
                <a:latin typeface="Courier New" panose="02070309020205020404" pitchFamily="49" charset="0"/>
              </a:rPr>
              <a:t>WalkSAT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algorithm</a:t>
            </a:r>
            <a:endParaRPr lang="en-US" alt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97AD9F-782B-4F9D-9344-3B77ECE93E41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7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DPLL algorithm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381000" indent="-381000">
              <a:lnSpc>
                <a:spcPct val="80000"/>
              </a:lnSpc>
              <a:buNone/>
            </a:pPr>
            <a:r>
              <a:rPr lang="en-US" altLang="en-US" sz="2000" dirty="0"/>
              <a:t>Determine if an input propositional logic sentence (in CNF) is </a:t>
            </a:r>
            <a:r>
              <a:rPr lang="en-US" altLang="en-US" sz="2000" dirty="0" err="1"/>
              <a:t>satisfiable</a:t>
            </a:r>
            <a:r>
              <a:rPr lang="en-US" altLang="en-US" sz="2000" dirty="0"/>
              <a:t>.
</a:t>
            </a:r>
          </a:p>
          <a:p>
            <a:pPr marL="2095500" lvl="4" indent="-266700">
              <a:lnSpc>
                <a:spcPct val="80000"/>
              </a:lnSpc>
              <a:buNone/>
            </a:pPr>
            <a:endParaRPr lang="en-US" altLang="en-US" sz="1400" dirty="0"/>
          </a:p>
          <a:p>
            <a:pPr marL="381000" indent="-381000">
              <a:lnSpc>
                <a:spcPct val="80000"/>
              </a:lnSpc>
              <a:buNone/>
            </a:pPr>
            <a:r>
              <a:rPr lang="en-US" altLang="en-US" sz="2000" dirty="0"/>
              <a:t>Improvements over truth table enumeration:
</a:t>
            </a:r>
          </a:p>
          <a:p>
            <a:pPr marL="800100" lvl="1" indent="-342900">
              <a:lnSpc>
                <a:spcPct val="80000"/>
              </a:lnSpc>
              <a:buFontTx/>
              <a:buAutoNum type="arabicPeriod"/>
            </a:pPr>
            <a:r>
              <a:rPr lang="en-US" altLang="en-US" sz="1800" dirty="0"/>
              <a:t>Early termination</a:t>
            </a:r>
          </a:p>
          <a:p>
            <a:pPr marL="1219200" lvl="2" indent="-304800">
              <a:lnSpc>
                <a:spcPct val="80000"/>
              </a:lnSpc>
              <a:buNone/>
            </a:pPr>
            <a:r>
              <a:rPr lang="en-US" altLang="en-US" sz="1600" dirty="0"/>
              <a:t>A clause is true if any literal is true.</a:t>
            </a:r>
          </a:p>
          <a:p>
            <a:pPr marL="1219200" lvl="2" indent="-304800">
              <a:lnSpc>
                <a:spcPct val="80000"/>
              </a:lnSpc>
              <a:buNone/>
            </a:pPr>
            <a:r>
              <a:rPr lang="en-US" altLang="en-US" sz="1600" dirty="0"/>
              <a:t>A sentence is false if any clause is false.
</a:t>
            </a:r>
          </a:p>
          <a:p>
            <a:pPr marL="2095500" lvl="4" indent="-266700">
              <a:lnSpc>
                <a:spcPct val="80000"/>
              </a:lnSpc>
              <a:buNone/>
            </a:pPr>
            <a:endParaRPr lang="en-US" altLang="en-US" sz="1400" dirty="0"/>
          </a:p>
          <a:p>
            <a:pPr marL="800100" lvl="1" indent="-342900">
              <a:lnSpc>
                <a:spcPct val="80000"/>
              </a:lnSpc>
              <a:buFontTx/>
              <a:buAutoNum type="arabicPeriod"/>
            </a:pPr>
            <a:r>
              <a:rPr lang="en-US" altLang="en-US" sz="1800" dirty="0"/>
              <a:t>Pure symbol heuristic</a:t>
            </a:r>
          </a:p>
          <a:p>
            <a:pPr marL="1219200" lvl="2" indent="-304800">
              <a:lnSpc>
                <a:spcPct val="80000"/>
              </a:lnSpc>
              <a:buNone/>
            </a:pPr>
            <a:r>
              <a:rPr lang="en-US" altLang="en-US" sz="1600" dirty="0"/>
              <a:t>Pure symbol: always appears with the same "sign" in all clauses. </a:t>
            </a:r>
          </a:p>
          <a:p>
            <a:pPr marL="1219200" lvl="2" indent="-304800">
              <a:lnSpc>
                <a:spcPct val="80000"/>
              </a:lnSpc>
              <a:buNone/>
            </a:pPr>
            <a:r>
              <a:rPr lang="en-US" altLang="en-US" sz="1600" dirty="0"/>
              <a:t>e.g., In the three clauses (A </a:t>
            </a:r>
            <a:r>
              <a:rPr lang="en-US" altLang="en-US" sz="1600" dirty="0">
                <a:sym typeface="Symbol" panose="05050102010706020507" pitchFamily="18" charset="2"/>
              </a:rPr>
              <a:t></a:t>
            </a:r>
            <a:r>
              <a:rPr lang="en-US" altLang="en-US" sz="1600" dirty="0"/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</a:t>
            </a:r>
            <a:r>
              <a:rPr lang="en-US" altLang="en-US" sz="1600" dirty="0"/>
              <a:t>B), (</a:t>
            </a:r>
            <a:r>
              <a:rPr lang="en-US" altLang="en-US" sz="1600" dirty="0">
                <a:sym typeface="Symbol" panose="05050102010706020507" pitchFamily="18" charset="2"/>
              </a:rPr>
              <a:t></a:t>
            </a:r>
            <a:r>
              <a:rPr lang="en-US" altLang="en-US" sz="1600" dirty="0"/>
              <a:t>B </a:t>
            </a:r>
            <a:r>
              <a:rPr lang="en-US" altLang="en-US" sz="1600" dirty="0">
                <a:sym typeface="Symbol" panose="05050102010706020507" pitchFamily="18" charset="2"/>
              </a:rPr>
              <a:t></a:t>
            </a:r>
            <a:r>
              <a:rPr lang="en-US" altLang="en-US" sz="1600" dirty="0"/>
              <a:t>  </a:t>
            </a:r>
            <a:r>
              <a:rPr lang="en-US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en-US" sz="1600" dirty="0"/>
              <a:t>C), (C </a:t>
            </a:r>
            <a:r>
              <a:rPr lang="en-US" altLang="en-US" sz="1600" dirty="0">
                <a:sym typeface="Symbol" panose="05050102010706020507" pitchFamily="18" charset="2"/>
              </a:rPr>
              <a:t></a:t>
            </a:r>
            <a:r>
              <a:rPr lang="en-US" altLang="en-US" sz="1600" dirty="0"/>
              <a:t> A), A and B are pure, C is impure. </a:t>
            </a:r>
          </a:p>
          <a:p>
            <a:pPr marL="1219200" lvl="2" indent="-304800">
              <a:lnSpc>
                <a:spcPct val="80000"/>
              </a:lnSpc>
              <a:buNone/>
            </a:pPr>
            <a:r>
              <a:rPr lang="en-US" altLang="en-US" sz="1600" dirty="0"/>
              <a:t>Make a pure symbol literal true.
</a:t>
            </a:r>
          </a:p>
          <a:p>
            <a:pPr marL="2095500" lvl="4" indent="-266700">
              <a:lnSpc>
                <a:spcPct val="80000"/>
              </a:lnSpc>
              <a:buNone/>
            </a:pPr>
            <a:endParaRPr lang="en-US" altLang="en-US" sz="1400" dirty="0"/>
          </a:p>
          <a:p>
            <a:pPr marL="800100" lvl="1" indent="-342900">
              <a:lnSpc>
                <a:spcPct val="80000"/>
              </a:lnSpc>
              <a:buFontTx/>
              <a:buAutoNum type="arabicPeriod"/>
            </a:pPr>
            <a:r>
              <a:rPr lang="en-US" altLang="en-US" sz="1800" dirty="0"/>
              <a:t>Unit clause heuristic</a:t>
            </a:r>
          </a:p>
          <a:p>
            <a:pPr marL="1219200" lvl="2" indent="-304800">
              <a:lnSpc>
                <a:spcPct val="80000"/>
              </a:lnSpc>
              <a:buNone/>
            </a:pPr>
            <a:r>
              <a:rPr lang="en-US" altLang="en-US" sz="1600" dirty="0"/>
              <a:t>Unit clause: only one literal in the clause</a:t>
            </a:r>
          </a:p>
          <a:p>
            <a:pPr marL="1219200" lvl="2" indent="-304800">
              <a:lnSpc>
                <a:spcPct val="80000"/>
              </a:lnSpc>
              <a:buNone/>
            </a:pPr>
            <a:r>
              <a:rPr lang="en-US" altLang="en-US" sz="1600" dirty="0"/>
              <a:t>The only literal in a unit clause must be true.
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45BB6B-9554-4C72-8907-9AB5998531F1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1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DPLL algorithm</a:t>
            </a: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4" t="22917" r="3125" b="17708"/>
          <a:stretch>
            <a:fillRect/>
          </a:stretch>
        </p:blipFill>
        <p:spPr bwMode="auto">
          <a:xfrm>
            <a:off x="890058" y="1358901"/>
            <a:ext cx="7620000" cy="487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9A8AAC-C0ED-43E0-A829-DDE25312A2C4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2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WalkSAT</a:t>
            </a:r>
            <a:r>
              <a:rPr lang="en-US" altLang="en-US"/>
              <a:t> algorithm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Incomplete, local search </a:t>
            </a:r>
            <a:r>
              <a:rPr lang="en-US" altLang="en-US" sz="2400" dirty="0" smtClean="0"/>
              <a:t>algorithm</a:t>
            </a:r>
            <a:endParaRPr lang="en-US" altLang="en-US" sz="2400" dirty="0"/>
          </a:p>
          <a:p>
            <a:r>
              <a:rPr lang="en-US" altLang="en-US" sz="2400" dirty="0"/>
              <a:t>Evaluation function: The min-conflict heuristic of minimizing the number of unsatisfied </a:t>
            </a:r>
            <a:r>
              <a:rPr lang="en-US" altLang="en-US" sz="2400" dirty="0" smtClean="0"/>
              <a:t>clauses</a:t>
            </a:r>
            <a:endParaRPr lang="en-US" altLang="en-US" sz="2400" dirty="0"/>
          </a:p>
          <a:p>
            <a:r>
              <a:rPr lang="en-US" altLang="en-US" sz="2400" dirty="0"/>
              <a:t>Balance between greediness and </a:t>
            </a:r>
            <a:r>
              <a:rPr lang="en-US" altLang="en-US" sz="2400" dirty="0" smtClean="0"/>
              <a:t>randomness</a:t>
            </a:r>
            <a:endParaRPr lang="en-US" alt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F3DC8D-F4DA-45A0-85A4-351F16D8BE08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WalkSAT</a:t>
            </a:r>
            <a:r>
              <a:rPr lang="en-US" altLang="en-US"/>
              <a:t> algorithm</a:t>
            </a:r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4" t="22917" r="3125" b="31250"/>
          <a:stretch>
            <a:fillRect/>
          </a:stretch>
        </p:blipFill>
        <p:spPr bwMode="auto">
          <a:xfrm>
            <a:off x="1415480" y="1524000"/>
            <a:ext cx="7543800" cy="372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733F32-FDCA-4A5A-B8B7-E665FF95BC2D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7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Hard satisfiability problems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Consider random 3-CNF sentences. e.g</a:t>
            </a:r>
            <a:r>
              <a:rPr lang="en-US" altLang="en-US" dirty="0" smtClean="0"/>
              <a:t>.,</a:t>
            </a: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	(</a:t>
            </a:r>
            <a:r>
              <a:rPr lang="en-US" altLang="en-US" dirty="0">
                <a:sym typeface="Symbol" panose="05050102010706020507" pitchFamily="18" charset="2"/>
              </a:rPr>
              <a:t></a:t>
            </a:r>
            <a:r>
              <a:rPr lang="en-US" altLang="en-US" dirty="0"/>
              <a:t>D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</a:t>
            </a:r>
            <a:r>
              <a:rPr lang="en-US" altLang="en-US" dirty="0"/>
              <a:t>B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altLang="en-US" dirty="0"/>
              <a:t> C)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(B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</a:t>
            </a:r>
            <a:r>
              <a:rPr lang="en-US" alt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</a:t>
            </a:r>
            <a:r>
              <a:rPr lang="en-US" altLang="en-US" dirty="0"/>
              <a:t>C)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(</a:t>
            </a:r>
            <a:r>
              <a:rPr lang="en-US" altLang="en-US" dirty="0">
                <a:sym typeface="Symbol" panose="05050102010706020507" pitchFamily="18" charset="2"/>
              </a:rPr>
              <a:t></a:t>
            </a:r>
            <a:r>
              <a:rPr lang="en-US" altLang="en-US" dirty="0"/>
              <a:t>C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altLang="en-US" dirty="0"/>
              <a:t>  </a:t>
            </a:r>
            <a:r>
              <a:rPr lang="en-US" altLang="en-US" dirty="0">
                <a:sym typeface="Symbol" panose="05050102010706020507" pitchFamily="18" charset="2"/>
              </a:rPr>
              <a:t></a:t>
            </a:r>
            <a:r>
              <a:rPr lang="en-US" altLang="en-US" dirty="0"/>
              <a:t>B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altLang="en-US" dirty="0"/>
              <a:t> E)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(E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</a:t>
            </a:r>
            <a:r>
              <a:rPr lang="en-US" altLang="en-US" dirty="0"/>
              <a:t>D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altLang="en-US" dirty="0"/>
              <a:t> B)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(B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altLang="en-US" dirty="0"/>
              <a:t> E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</a:t>
            </a:r>
            <a:r>
              <a:rPr lang="en-US" altLang="en-US" dirty="0"/>
              <a:t>C)
</a:t>
            </a:r>
            <a:endParaRPr lang="en-US" altLang="en-US" i="1" dirty="0"/>
          </a:p>
          <a:p>
            <a:pPr lvl="1">
              <a:buFontTx/>
              <a:buNone/>
            </a:pPr>
            <a:r>
              <a:rPr lang="en-US" altLang="en-US" i="1" dirty="0"/>
              <a:t>m </a:t>
            </a:r>
            <a:r>
              <a:rPr lang="en-US" altLang="en-US" dirty="0"/>
              <a:t>= number of clauses </a:t>
            </a:r>
          </a:p>
          <a:p>
            <a:pPr lvl="1">
              <a:buFontTx/>
              <a:buNone/>
            </a:pPr>
            <a:r>
              <a:rPr lang="en-US" altLang="en-US" i="1" dirty="0"/>
              <a:t>n </a:t>
            </a:r>
            <a:r>
              <a:rPr lang="en-US" altLang="en-US" dirty="0"/>
              <a:t>= number of symbols
</a:t>
            </a:r>
          </a:p>
          <a:p>
            <a:pPr lvl="1"/>
            <a:r>
              <a:rPr lang="en-US" altLang="en-US" dirty="0"/>
              <a:t>Hard problems seem to cluster near </a:t>
            </a:r>
            <a:r>
              <a:rPr lang="en-US" altLang="en-US" i="1" dirty="0"/>
              <a:t>m/n</a:t>
            </a:r>
            <a:r>
              <a:rPr lang="en-US" altLang="en-US" dirty="0"/>
              <a:t> = 4.3 (critical point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91D03A-521F-416A-9372-C04FE8CE8874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6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Hard satisfiability problems</a:t>
            </a:r>
          </a:p>
        </p:txBody>
      </p:sp>
      <p:pic>
        <p:nvPicPr>
          <p:cNvPr id="73732" name="Picture 4" descr="random-3sat-satisfiabil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358" y="1600201"/>
            <a:ext cx="6629400" cy="473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AF288D-53E7-4775-97D6-BDE8A6FA9FFF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3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9220" name="Picture 4" descr="wumpus-seq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138364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AC9AE3-233C-452E-9D31-CEFEA385A13A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2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Hard satisfiability problems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5257801"/>
            <a:ext cx="8229600" cy="868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Median runtime for 100 </a:t>
            </a:r>
            <a:r>
              <a:rPr lang="en-US" altLang="en-US" sz="2800" dirty="0" err="1">
                <a:solidFill>
                  <a:schemeClr val="accent2"/>
                </a:solidFill>
              </a:rPr>
              <a:t>satisfiable</a:t>
            </a:r>
            <a:r>
              <a:rPr lang="en-US" altLang="en-US" sz="2800" dirty="0"/>
              <a:t> random 3-CNF sentences, </a:t>
            </a:r>
            <a:r>
              <a:rPr lang="en-US" altLang="en-US" sz="2800" i="1" dirty="0"/>
              <a:t>n</a:t>
            </a:r>
            <a:r>
              <a:rPr lang="en-US" altLang="en-US" sz="2800" dirty="0"/>
              <a:t> = </a:t>
            </a:r>
            <a:r>
              <a:rPr lang="en-US" altLang="en-US" sz="2800" dirty="0" smtClean="0"/>
              <a:t>50</a:t>
            </a:r>
            <a:endParaRPr lang="en-US" altLang="en-US" sz="2800" dirty="0"/>
          </a:p>
        </p:txBody>
      </p:sp>
      <p:pic>
        <p:nvPicPr>
          <p:cNvPr id="74757" name="Picture 5" descr="random-3sat-perform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219200"/>
            <a:ext cx="5486400" cy="391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30F417-95CC-437F-A3DE-539C250EF756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2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Inference-based agents in the wumpus world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A </a:t>
            </a:r>
            <a:r>
              <a:rPr lang="en-US" altLang="en-US" sz="2400" dirty="0" err="1"/>
              <a:t>wumpus</a:t>
            </a:r>
            <a:r>
              <a:rPr lang="en-US" altLang="en-US" sz="2400" dirty="0"/>
              <a:t>-world agent using propositional logic:
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</a:t>
            </a:r>
            <a:r>
              <a:rPr lang="en-US" altLang="en-US" sz="2000" dirty="0"/>
              <a:t>P</a:t>
            </a:r>
            <a:r>
              <a:rPr lang="en-US" altLang="en-US" sz="2000" baseline="-25000" dirty="0"/>
              <a:t>1,1</a:t>
            </a:r>
            <a:r>
              <a:rPr lang="en-US" altLang="en-US" sz="2000" dirty="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</a:t>
            </a:r>
            <a:r>
              <a:rPr lang="en-US" altLang="en-US" sz="2000" dirty="0"/>
              <a:t>W</a:t>
            </a:r>
            <a:r>
              <a:rPr lang="en-US" altLang="en-US" sz="2000" baseline="-25000" dirty="0"/>
              <a:t>1,1</a:t>
            </a:r>
            <a:r>
              <a:rPr lang="en-US" altLang="en-US" sz="2000" dirty="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 err="1"/>
              <a:t>B</a:t>
            </a:r>
            <a:r>
              <a:rPr lang="en-US" altLang="en-US" sz="2000" baseline="-25000" dirty="0" err="1"/>
              <a:t>x,y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</a:t>
            </a:r>
            <a:r>
              <a:rPr lang="en-US" altLang="en-US" sz="2000" dirty="0"/>
              <a:t> (P</a:t>
            </a:r>
            <a:r>
              <a:rPr lang="en-US" altLang="en-US" sz="2000" baseline="-25000" dirty="0"/>
              <a:t>x,y+1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P</a:t>
            </a:r>
            <a:r>
              <a:rPr lang="en-US" altLang="en-US" sz="2000" baseline="-25000" dirty="0"/>
              <a:t>x,y-1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P</a:t>
            </a:r>
            <a:r>
              <a:rPr lang="en-US" altLang="en-US" sz="2000" baseline="-25000" dirty="0"/>
              <a:t>x+1,y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P</a:t>
            </a:r>
            <a:r>
              <a:rPr lang="en-US" altLang="en-US" sz="2000" baseline="-25000" dirty="0"/>
              <a:t>x-1,y</a:t>
            </a:r>
            <a:r>
              <a:rPr lang="en-US" altLang="en-US" sz="2000" dirty="0"/>
              <a:t>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 err="1"/>
              <a:t>S</a:t>
            </a:r>
            <a:r>
              <a:rPr lang="en-US" altLang="en-US" sz="2000" baseline="-25000" dirty="0" err="1"/>
              <a:t>x,y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</a:t>
            </a:r>
            <a:r>
              <a:rPr lang="en-US" altLang="en-US" sz="2000" dirty="0"/>
              <a:t> (W</a:t>
            </a:r>
            <a:r>
              <a:rPr lang="en-US" altLang="en-US" sz="2000" baseline="-25000" dirty="0"/>
              <a:t>x,y+1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W</a:t>
            </a:r>
            <a:r>
              <a:rPr lang="en-US" altLang="en-US" sz="2000" baseline="-25000" dirty="0"/>
              <a:t>x,y-1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W</a:t>
            </a:r>
            <a:r>
              <a:rPr lang="en-US" altLang="en-US" sz="2000" baseline="-25000" dirty="0"/>
              <a:t>x+1,y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W</a:t>
            </a:r>
            <a:r>
              <a:rPr lang="en-US" altLang="en-US" sz="2000" baseline="-25000" dirty="0"/>
              <a:t>x-1,y</a:t>
            </a:r>
            <a:r>
              <a:rPr lang="en-US" altLang="en-US" sz="2000" dirty="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W</a:t>
            </a:r>
            <a:r>
              <a:rPr lang="en-US" altLang="en-US" sz="2000" baseline="-25000" dirty="0"/>
              <a:t>1,1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W</a:t>
            </a:r>
            <a:r>
              <a:rPr lang="en-US" altLang="en-US" sz="2000" baseline="-25000" dirty="0"/>
              <a:t>1,2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…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W</a:t>
            </a:r>
            <a:r>
              <a:rPr lang="en-US" altLang="en-US" sz="2000" baseline="-25000" dirty="0"/>
              <a:t>4,4</a:t>
            </a:r>
            <a:r>
              <a:rPr lang="en-US" altLang="en-US" sz="2000" dirty="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</a:t>
            </a:r>
            <a:r>
              <a:rPr lang="en-US" altLang="en-US" sz="2000" dirty="0"/>
              <a:t>W</a:t>
            </a:r>
            <a:r>
              <a:rPr lang="en-US" altLang="en-US" sz="2000" baseline="-25000" dirty="0"/>
              <a:t>1,1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</a:t>
            </a:r>
            <a:r>
              <a:rPr lang="en-US" altLang="en-US" sz="2000" dirty="0"/>
              <a:t>W</a:t>
            </a:r>
            <a:r>
              <a:rPr lang="en-US" altLang="en-US" sz="2000" baseline="-25000" dirty="0"/>
              <a:t>1,2</a:t>
            </a:r>
            <a:r>
              <a:rPr lang="en-US" altLang="en-US" sz="2000" dirty="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</a:t>
            </a:r>
            <a:r>
              <a:rPr lang="en-US" altLang="en-US" sz="2000" dirty="0"/>
              <a:t>W</a:t>
            </a:r>
            <a:r>
              <a:rPr lang="en-US" altLang="en-US" sz="2000" baseline="-25000" dirty="0"/>
              <a:t>1,1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</a:t>
            </a:r>
            <a:r>
              <a:rPr lang="en-US" altLang="en-US" sz="2000" dirty="0"/>
              <a:t>W</a:t>
            </a:r>
            <a:r>
              <a:rPr lang="en-US" altLang="en-US" sz="2000" baseline="-25000" dirty="0"/>
              <a:t>1,3</a:t>
            </a:r>
            <a:r>
              <a:rPr lang="en-US" altLang="en-US" sz="2000" dirty="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…
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 </a:t>
            </a:r>
            <a:r>
              <a:rPr lang="en-US" altLang="en-US" sz="2400" dirty="0"/>
              <a:t>64 distinct proposition symbols, 155 sentences
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CBE440-EA37-4639-90B4-5B9483FB47BA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8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4" t="14583" r="4688" b="20833"/>
          <a:stretch>
            <a:fillRect/>
          </a:stretch>
        </p:blipFill>
        <p:spPr bwMode="auto">
          <a:xfrm>
            <a:off x="911424" y="476672"/>
            <a:ext cx="8229600" cy="586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BFB214-FAFF-4002-BCCA-103F006B97F4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59A8A-7DBD-46DB-811A-0FD3F62D5942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8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KB contains "physics" sentences for every single </a:t>
            </a:r>
            <a:r>
              <a:rPr lang="en-US" altLang="en-US" sz="2400" dirty="0" smtClean="0"/>
              <a:t>square</a:t>
            </a:r>
            <a:endParaRPr lang="en-US" altLang="en-US" sz="2400" dirty="0"/>
          </a:p>
          <a:p>
            <a:r>
              <a:rPr lang="en-US" altLang="en-US" sz="2400" dirty="0"/>
              <a:t>For every time </a:t>
            </a:r>
            <a:r>
              <a:rPr lang="en-US" altLang="en-US" sz="2400" i="1" dirty="0"/>
              <a:t>t</a:t>
            </a:r>
            <a:r>
              <a:rPr lang="en-US" altLang="en-US" sz="2400" dirty="0"/>
              <a:t> and every location [</a:t>
            </a:r>
            <a:r>
              <a:rPr lang="en-US" altLang="en-US" sz="2400" i="1" dirty="0" err="1"/>
              <a:t>x,y</a:t>
            </a:r>
            <a:r>
              <a:rPr lang="en-US" altLang="en-US" sz="2400" dirty="0" smtClean="0"/>
              <a:t>],</a:t>
            </a: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i="1" dirty="0" err="1"/>
              <a:t>L</a:t>
            </a:r>
            <a:r>
              <a:rPr lang="en-US" altLang="en-US" sz="2400" baseline="-25000" dirty="0" err="1"/>
              <a:t>x,y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 </a:t>
            </a:r>
            <a:r>
              <a:rPr lang="en-US" altLang="en-US" sz="2400" i="1" dirty="0" err="1"/>
              <a:t>FacingRight</a:t>
            </a:r>
            <a:r>
              <a:rPr lang="en-US" altLang="en-US" sz="2400" baseline="30000" dirty="0" err="1"/>
              <a:t>t</a:t>
            </a:r>
            <a:r>
              <a:rPr lang="en-US" altLang="en-US" sz="2400" i="1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 </a:t>
            </a:r>
            <a:r>
              <a:rPr lang="en-US" altLang="en-US" sz="2400" i="1" dirty="0" err="1"/>
              <a:t>Forward</a:t>
            </a:r>
            <a:r>
              <a:rPr lang="en-US" altLang="en-US" sz="2400" baseline="30000" dirty="0" err="1"/>
              <a:t>t</a:t>
            </a:r>
            <a:r>
              <a:rPr lang="en-US" altLang="en-US" sz="2400" i="1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US" altLang="en-US" sz="2400" dirty="0"/>
              <a:t> </a:t>
            </a:r>
            <a:r>
              <a:rPr lang="en-US" altLang="en-US" sz="2400" i="1" dirty="0"/>
              <a:t>L</a:t>
            </a:r>
            <a:r>
              <a:rPr lang="en-US" altLang="en-US" sz="2400" baseline="-25000" dirty="0"/>
              <a:t>x+1,y</a:t>
            </a:r>
            <a:r>
              <a:rPr lang="en-US" altLang="en-US" sz="2400" dirty="0"/>
              <a:t> </a:t>
            </a:r>
          </a:p>
          <a:p>
            <a:pPr>
              <a:buFontTx/>
              <a:buNone/>
            </a:pPr>
            <a:r>
              <a:rPr lang="en-US" altLang="en-US" sz="2400" dirty="0"/>
              <a:t>
</a:t>
            </a:r>
          </a:p>
          <a:p>
            <a:r>
              <a:rPr lang="en-US" altLang="en-US" sz="2400" dirty="0"/>
              <a:t>Rapid proliferation of </a:t>
            </a:r>
            <a:r>
              <a:rPr lang="en-US" altLang="en-US" sz="2400" dirty="0" smtClean="0"/>
              <a:t>clauses</a:t>
            </a:r>
            <a:endParaRPr lang="en-US" altLang="en-US" sz="2400" dirty="0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Expressiveness limitation of propositional logic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6629400" y="3276600"/>
            <a:ext cx="234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t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2133600" y="3276600"/>
            <a:ext cx="234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3FBEB7-41E0-490D-9F52-BA0FDCFB1BE0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60" y="1600202"/>
            <a:ext cx="8944107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Logical agents apply </a:t>
            </a:r>
            <a:r>
              <a:rPr lang="en-US" altLang="en-US" sz="2000" dirty="0">
                <a:solidFill>
                  <a:schemeClr val="accent2"/>
                </a:solidFill>
              </a:rPr>
              <a:t>inference</a:t>
            </a:r>
            <a:r>
              <a:rPr lang="en-US" altLang="en-US" sz="2000" dirty="0"/>
              <a:t> to a </a:t>
            </a:r>
            <a:r>
              <a:rPr lang="en-US" altLang="en-US" sz="2000" dirty="0">
                <a:solidFill>
                  <a:schemeClr val="accent2"/>
                </a:solidFill>
              </a:rPr>
              <a:t>knowledge base</a:t>
            </a:r>
            <a:r>
              <a:rPr lang="en-US" altLang="en-US" sz="2000" dirty="0"/>
              <a:t> to derive new information and make </a:t>
            </a:r>
            <a:r>
              <a:rPr lang="en-US" altLang="en-US" sz="2000" dirty="0" smtClean="0"/>
              <a:t>decisions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Basic concepts of logic</a:t>
            </a:r>
            <a:r>
              <a:rPr lang="en-US" altLang="en-US" sz="2000" dirty="0" smtClean="0"/>
              <a:t>: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syntax</a:t>
            </a:r>
            <a:r>
              <a:rPr lang="en-US" altLang="en-US" sz="1800" dirty="0"/>
              <a:t>: formal structure of </a:t>
            </a:r>
            <a:r>
              <a:rPr lang="en-US" altLang="en-US" sz="1800" dirty="0" smtClean="0">
                <a:solidFill>
                  <a:schemeClr val="accent2"/>
                </a:solidFill>
              </a:rPr>
              <a:t>sentences</a:t>
            </a: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semantics</a:t>
            </a:r>
            <a:r>
              <a:rPr lang="en-US" altLang="en-US" sz="1800" dirty="0"/>
              <a:t>: </a:t>
            </a:r>
            <a:r>
              <a:rPr lang="en-US" altLang="en-US" sz="1800" dirty="0">
                <a:solidFill>
                  <a:schemeClr val="accent2"/>
                </a:solidFill>
              </a:rPr>
              <a:t>truth</a:t>
            </a:r>
            <a:r>
              <a:rPr lang="en-US" altLang="en-US" sz="1800" dirty="0"/>
              <a:t> of sentences </a:t>
            </a:r>
            <a:r>
              <a:rPr lang="en-US" altLang="en-US" sz="1800" dirty="0" err="1"/>
              <a:t>wrt</a:t>
            </a:r>
            <a:r>
              <a:rPr lang="en-US" altLang="en-US" sz="1800" dirty="0"/>
              <a:t> </a:t>
            </a:r>
            <a:r>
              <a:rPr lang="en-US" altLang="en-US" sz="1800" dirty="0" smtClean="0">
                <a:solidFill>
                  <a:schemeClr val="accent2"/>
                </a:solidFill>
              </a:rPr>
              <a:t>models</a:t>
            </a: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entailment</a:t>
            </a:r>
            <a:r>
              <a:rPr lang="en-US" altLang="en-US" sz="1800" dirty="0"/>
              <a:t>: necessary truth of one sentence given </a:t>
            </a:r>
            <a:r>
              <a:rPr lang="en-US" altLang="en-US" sz="1800" dirty="0" smtClean="0"/>
              <a:t>another</a:t>
            </a: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inference</a:t>
            </a:r>
            <a:r>
              <a:rPr lang="en-US" altLang="en-US" sz="1800" dirty="0"/>
              <a:t>: deriving sentences from other </a:t>
            </a:r>
            <a:r>
              <a:rPr lang="en-US" altLang="en-US" sz="1800" dirty="0" smtClean="0"/>
              <a:t>sentences</a:t>
            </a: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soundness</a:t>
            </a:r>
            <a:r>
              <a:rPr lang="en-US" altLang="en-US" sz="1800" dirty="0"/>
              <a:t>: derivations produce only entailed </a:t>
            </a:r>
            <a:r>
              <a:rPr lang="en-US" altLang="en-US" sz="1800" dirty="0" smtClean="0"/>
              <a:t>sentences</a:t>
            </a: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completeness</a:t>
            </a:r>
            <a:r>
              <a:rPr lang="en-US" altLang="en-US" sz="1800" dirty="0"/>
              <a:t>: derivations can produce all entailed </a:t>
            </a:r>
            <a:r>
              <a:rPr lang="en-US" altLang="en-US" sz="1800" dirty="0" smtClean="0"/>
              <a:t>sentences</a:t>
            </a: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2000" dirty="0" err="1"/>
              <a:t>Wumpus</a:t>
            </a:r>
            <a:r>
              <a:rPr lang="en-US" altLang="en-US" sz="2000" dirty="0"/>
              <a:t> world requires the ability to represent partial and negated information, reason by cases, etc</a:t>
            </a:r>
            <a:r>
              <a:rPr lang="en-US" altLang="en-US" sz="2000" dirty="0" smtClean="0"/>
              <a:t>.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Resolution is complete for propositional logic</a:t>
            </a:r>
            <a:br>
              <a:rPr lang="en-US" altLang="en-US" sz="2000" dirty="0"/>
            </a:br>
            <a:r>
              <a:rPr lang="en-US" altLang="en-US" sz="2000" dirty="0"/>
              <a:t>Forward, backward chaining are linear-time, complete for Horn </a:t>
            </a:r>
            <a:r>
              <a:rPr lang="en-US" altLang="en-US" sz="2000" dirty="0" smtClean="0"/>
              <a:t>clauses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Propositional logic lacks expressive power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688EF5-BAD8-4283-9EA2-2F0886DCD0FA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0F0B4C-5F17-4B85-A59A-42CA7ADDD864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59A8A-7DBD-46DB-811A-0FD3F62D5942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3392" y="2132856"/>
            <a:ext cx="80648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7030A0"/>
                </a:solidFill>
              </a:rPr>
              <a:t>Thank you for your Attention </a:t>
            </a:r>
          </a:p>
          <a:p>
            <a:pPr algn="ctr"/>
            <a:endParaRPr lang="en-US" sz="4800" dirty="0" smtClean="0">
              <a:solidFill>
                <a:srgbClr val="7030A0"/>
              </a:solidFill>
            </a:endParaRPr>
          </a:p>
          <a:p>
            <a:pPr algn="ctr"/>
            <a:endParaRPr lang="en-US" sz="4800" dirty="0">
              <a:solidFill>
                <a:srgbClr val="7030A0"/>
              </a:solidFill>
            </a:endParaRPr>
          </a:p>
          <a:p>
            <a:pPr algn="ctr"/>
            <a:r>
              <a:rPr lang="en-US" sz="4800" dirty="0" smtClean="0">
                <a:solidFill>
                  <a:srgbClr val="7030A0"/>
                </a:solidFill>
              </a:rPr>
              <a:t>Any more queries</a:t>
            </a:r>
            <a:endParaRPr lang="en-IN" sz="4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9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81924" name="Picture 4" descr="wumpus-seq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138364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4751CE-61BE-4956-B994-44939C956AE5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6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83971" name="Picture 3" descr="wumpus-seq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138364"/>
            <a:ext cx="25717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B0E7CB-E5BD-453E-AEA5-FE2A709C95E7}" type="datetime8">
              <a:rPr lang="en-US" smtClean="0"/>
              <a:t>11/29/2020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2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12145</TotalTime>
  <Words>1697</Words>
  <Application>Microsoft Office PowerPoint</Application>
  <PresentationFormat>Widescreen</PresentationFormat>
  <Paragraphs>528</Paragraphs>
  <Slides>75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7" baseType="lpstr">
      <vt:lpstr>Adobe Caslon Pro</vt:lpstr>
      <vt:lpstr>Adobe Caslon Pro Bold</vt:lpstr>
      <vt:lpstr>Arial</vt:lpstr>
      <vt:lpstr>Calibri</vt:lpstr>
      <vt:lpstr>Courier New</vt:lpstr>
      <vt:lpstr>Helvetica</vt:lpstr>
      <vt:lpstr>Helvetica Neue</vt:lpstr>
      <vt:lpstr>Monotype Corsiva</vt:lpstr>
      <vt:lpstr>Palatino</vt:lpstr>
      <vt:lpstr>Palatino Linotype</vt:lpstr>
      <vt:lpstr>Symbol</vt:lpstr>
      <vt:lpstr>Office Theme</vt:lpstr>
      <vt:lpstr>PowerPoint Presentation</vt:lpstr>
      <vt:lpstr>Today</vt:lpstr>
      <vt:lpstr>Knowledge bases</vt:lpstr>
      <vt:lpstr>A simple knowledge-based agent</vt:lpstr>
      <vt:lpstr>Wumpus World PEAS description</vt:lpstr>
      <vt:lpstr>Wumpus world characterization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Logic in general</vt:lpstr>
      <vt:lpstr>Entailment</vt:lpstr>
      <vt:lpstr>Models</vt:lpstr>
      <vt:lpstr>Entailment in the wumpus world</vt:lpstr>
      <vt:lpstr>Wumpus models</vt:lpstr>
      <vt:lpstr>Wumpus models</vt:lpstr>
      <vt:lpstr>Wumpus models</vt:lpstr>
      <vt:lpstr>Wumpus models</vt:lpstr>
      <vt:lpstr>Wumpus models</vt:lpstr>
      <vt:lpstr>Inference</vt:lpstr>
      <vt:lpstr>Propositional logic: Syntax</vt:lpstr>
      <vt:lpstr>Propositional logic: Semantics</vt:lpstr>
      <vt:lpstr>Truth tables for connectives</vt:lpstr>
      <vt:lpstr>Wumpus world sentences</vt:lpstr>
      <vt:lpstr>Truth tables for inference</vt:lpstr>
      <vt:lpstr>Inference by enumeration</vt:lpstr>
      <vt:lpstr>Logical equivalence</vt:lpstr>
      <vt:lpstr>Validity and satisfiability</vt:lpstr>
      <vt:lpstr>Proof methods</vt:lpstr>
      <vt:lpstr>Resolution</vt:lpstr>
      <vt:lpstr>Resolution</vt:lpstr>
      <vt:lpstr>Conversion to CNF</vt:lpstr>
      <vt:lpstr>Resolution algorithm</vt:lpstr>
      <vt:lpstr>Resolution example</vt:lpstr>
      <vt:lpstr>Forward and backward chaining</vt:lpstr>
      <vt:lpstr>Forward chaining</vt:lpstr>
      <vt:lpstr>Forward chaining algorithm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Proof of completeness</vt:lpstr>
      <vt:lpstr>Backward chaining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Forward vs. backward chaining</vt:lpstr>
      <vt:lpstr>Efficient propositional inference</vt:lpstr>
      <vt:lpstr>The DPLL algorithm</vt:lpstr>
      <vt:lpstr>The DPLL algorithm</vt:lpstr>
      <vt:lpstr>The WalkSAT algorithm</vt:lpstr>
      <vt:lpstr>The WalkSAT algorithm</vt:lpstr>
      <vt:lpstr>Hard satisfiability problems</vt:lpstr>
      <vt:lpstr>Hard satisfiability problems</vt:lpstr>
      <vt:lpstr>Hard satisfiability problems</vt:lpstr>
      <vt:lpstr>Inference-based agents in the wumpus world</vt:lpstr>
      <vt:lpstr>PowerPoint Presentation</vt:lpstr>
      <vt:lpstr>Expressiveness limitation of propositional logic</vt:lpstr>
      <vt:lpstr>Summary</vt:lpstr>
      <vt:lpstr>PowerPoint Presentation</vt:lpstr>
    </vt:vector>
  </TitlesOfParts>
  <Company>ambiaance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saikishor jangiti</dc:creator>
  <cp:lastModifiedBy>Saikishor Jangiti</cp:lastModifiedBy>
  <cp:revision>1165</cp:revision>
  <dcterms:created xsi:type="dcterms:W3CDTF">2011-05-03T06:18:41Z</dcterms:created>
  <dcterms:modified xsi:type="dcterms:W3CDTF">2020-11-29T12:52:13Z</dcterms:modified>
</cp:coreProperties>
</file>