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Poppins" panose="00000500000000000000" pitchFamily="2" charset="0"/>
      <p:regular r:id="rId13"/>
    </p:embeddedFont>
    <p:embeddedFont>
      <p:font typeface="Poppins Semi-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6" d="100"/>
          <a:sy n="66" d="100"/>
        </p:scale>
        <p:origin x="24" y="30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202127">
                <a:alpha val="100000"/>
              </a:srgbClr>
            </a:gs>
            <a:gs pos="100000">
              <a:srgbClr val="17181B">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674522" y="8002779"/>
            <a:ext cx="229776" cy="229776"/>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558CE"/>
            </a:solidFill>
          </p:spPr>
        </p:sp>
        <p:sp>
          <p:nvSpPr>
            <p:cNvPr id="4" name="TextBox 4"/>
            <p:cNvSpPr txBox="1"/>
            <p:nvPr/>
          </p:nvSpPr>
          <p:spPr>
            <a:xfrm>
              <a:off x="76200" y="19050"/>
              <a:ext cx="660400" cy="717550"/>
            </a:xfrm>
            <a:prstGeom prst="rect">
              <a:avLst/>
            </a:prstGeom>
          </p:spPr>
          <p:txBody>
            <a:bodyPr lIns="50800" tIns="50800" rIns="50800" bIns="50800" rtlCol="0" anchor="ctr"/>
            <a:lstStyle/>
            <a:p>
              <a:pPr algn="ctr">
                <a:lnSpc>
                  <a:spcPts val="2799"/>
                </a:lnSpc>
              </a:pPr>
              <a:endParaRPr/>
            </a:p>
          </p:txBody>
        </p:sp>
      </p:grpSp>
      <p:grpSp>
        <p:nvGrpSpPr>
          <p:cNvPr id="5" name="Group 5"/>
          <p:cNvGrpSpPr/>
          <p:nvPr/>
        </p:nvGrpSpPr>
        <p:grpSpPr>
          <a:xfrm>
            <a:off x="9900480" y="-2123648"/>
            <a:ext cx="11381948" cy="11381948"/>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558CE"/>
            </a:solidFill>
          </p:spPr>
        </p:sp>
        <p:sp>
          <p:nvSpPr>
            <p:cNvPr id="7" name="TextBox 7"/>
            <p:cNvSpPr txBox="1"/>
            <p:nvPr/>
          </p:nvSpPr>
          <p:spPr>
            <a:xfrm>
              <a:off x="76200" y="19050"/>
              <a:ext cx="660400" cy="717550"/>
            </a:xfrm>
            <a:prstGeom prst="rect">
              <a:avLst/>
            </a:prstGeom>
          </p:spPr>
          <p:txBody>
            <a:bodyPr lIns="50800" tIns="50800" rIns="50800" bIns="50800" rtlCol="0" anchor="ctr"/>
            <a:lstStyle/>
            <a:p>
              <a:pPr algn="ctr">
                <a:lnSpc>
                  <a:spcPts val="2799"/>
                </a:lnSpc>
              </a:pPr>
              <a:endParaRPr/>
            </a:p>
          </p:txBody>
        </p:sp>
      </p:grpSp>
      <p:grpSp>
        <p:nvGrpSpPr>
          <p:cNvPr id="8" name="Group 8"/>
          <p:cNvGrpSpPr/>
          <p:nvPr/>
        </p:nvGrpSpPr>
        <p:grpSpPr>
          <a:xfrm>
            <a:off x="10293183" y="-1730945"/>
            <a:ext cx="10596542" cy="10596542"/>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t="-43661" b="-6432"/>
              </a:stretch>
            </a:blipFill>
          </p:spPr>
        </p:sp>
      </p:grpSp>
      <p:sp>
        <p:nvSpPr>
          <p:cNvPr id="10" name="TextBox 10"/>
          <p:cNvSpPr txBox="1"/>
          <p:nvPr/>
        </p:nvSpPr>
        <p:spPr>
          <a:xfrm>
            <a:off x="1057661" y="1872547"/>
            <a:ext cx="4308949" cy="391795"/>
          </a:xfrm>
          <a:prstGeom prst="rect">
            <a:avLst/>
          </a:prstGeom>
        </p:spPr>
        <p:txBody>
          <a:bodyPr lIns="0" tIns="0" rIns="0" bIns="0" rtlCol="0" anchor="t">
            <a:spAutoFit/>
          </a:bodyPr>
          <a:lstStyle/>
          <a:p>
            <a:pPr algn="l">
              <a:lnSpc>
                <a:spcPts val="3080"/>
              </a:lnSpc>
            </a:pPr>
            <a:r>
              <a:rPr lang="en-US" sz="2200" spc="275">
                <a:solidFill>
                  <a:srgbClr val="FFFFFF"/>
                </a:solidFill>
                <a:latin typeface="Poppins"/>
                <a:ea typeface="Poppins"/>
                <a:cs typeface="Poppins"/>
                <a:sym typeface="Poppins"/>
              </a:rPr>
              <a:t>JANUARY-MARCH 2019</a:t>
            </a:r>
          </a:p>
        </p:txBody>
      </p:sp>
      <p:sp>
        <p:nvSpPr>
          <p:cNvPr id="11" name="AutoShape 11"/>
          <p:cNvSpPr/>
          <p:nvPr/>
        </p:nvSpPr>
        <p:spPr>
          <a:xfrm>
            <a:off x="1075862" y="2302442"/>
            <a:ext cx="4155589" cy="0"/>
          </a:xfrm>
          <a:prstGeom prst="line">
            <a:avLst/>
          </a:prstGeom>
          <a:ln w="38100" cap="flat">
            <a:solidFill>
              <a:srgbClr val="8558CE"/>
            </a:solidFill>
            <a:prstDash val="solid"/>
            <a:headEnd type="none" w="sm" len="sm"/>
            <a:tailEnd type="none" w="sm" len="sm"/>
          </a:ln>
        </p:spPr>
      </p:sp>
      <p:sp>
        <p:nvSpPr>
          <p:cNvPr id="12" name="Freeform 12"/>
          <p:cNvSpPr/>
          <p:nvPr/>
        </p:nvSpPr>
        <p:spPr>
          <a:xfrm>
            <a:off x="11135348" y="6732571"/>
            <a:ext cx="2064909" cy="2057400"/>
          </a:xfrm>
          <a:custGeom>
            <a:avLst/>
            <a:gdLst/>
            <a:ahLst/>
            <a:cxnLst/>
            <a:rect l="l" t="t" r="r" b="b"/>
            <a:pathLst>
              <a:path w="2064909" h="2057400">
                <a:moveTo>
                  <a:pt x="0" y="0"/>
                </a:moveTo>
                <a:lnTo>
                  <a:pt x="2064909" y="0"/>
                </a:lnTo>
                <a:lnTo>
                  <a:pt x="2064909" y="2057400"/>
                </a:lnTo>
                <a:lnTo>
                  <a:pt x="0" y="20574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3" name="Group 13"/>
          <p:cNvGrpSpPr/>
          <p:nvPr/>
        </p:nvGrpSpPr>
        <p:grpSpPr>
          <a:xfrm>
            <a:off x="1028700" y="-1175453"/>
            <a:ext cx="1326712" cy="3086100"/>
            <a:chOff x="0" y="0"/>
            <a:chExt cx="349422" cy="812800"/>
          </a:xfrm>
        </p:grpSpPr>
        <p:sp>
          <p:nvSpPr>
            <p:cNvPr id="14" name="Freeform 14"/>
            <p:cNvSpPr/>
            <p:nvPr/>
          </p:nvSpPr>
          <p:spPr>
            <a:xfrm>
              <a:off x="0" y="0"/>
              <a:ext cx="349422" cy="812800"/>
            </a:xfrm>
            <a:custGeom>
              <a:avLst/>
              <a:gdLst/>
              <a:ahLst/>
              <a:cxnLst/>
              <a:rect l="l" t="t" r="r" b="b"/>
              <a:pathLst>
                <a:path w="349422" h="812800">
                  <a:moveTo>
                    <a:pt x="174711" y="0"/>
                  </a:moveTo>
                  <a:lnTo>
                    <a:pt x="174711" y="0"/>
                  </a:lnTo>
                  <a:cubicBezTo>
                    <a:pt x="271201" y="0"/>
                    <a:pt x="349422" y="78221"/>
                    <a:pt x="349422" y="174711"/>
                  </a:cubicBezTo>
                  <a:lnTo>
                    <a:pt x="349422" y="638089"/>
                  </a:lnTo>
                  <a:cubicBezTo>
                    <a:pt x="349422" y="684425"/>
                    <a:pt x="331015" y="728864"/>
                    <a:pt x="298250" y="761628"/>
                  </a:cubicBezTo>
                  <a:cubicBezTo>
                    <a:pt x="265486" y="794393"/>
                    <a:pt x="221047" y="812800"/>
                    <a:pt x="174711" y="812800"/>
                  </a:cubicBezTo>
                  <a:lnTo>
                    <a:pt x="174711" y="812800"/>
                  </a:lnTo>
                  <a:cubicBezTo>
                    <a:pt x="128375" y="812800"/>
                    <a:pt x="83936" y="794393"/>
                    <a:pt x="51172" y="761628"/>
                  </a:cubicBezTo>
                  <a:cubicBezTo>
                    <a:pt x="18407" y="728864"/>
                    <a:pt x="0" y="684425"/>
                    <a:pt x="0" y="638089"/>
                  </a:cubicBezTo>
                  <a:lnTo>
                    <a:pt x="0" y="174711"/>
                  </a:lnTo>
                  <a:cubicBezTo>
                    <a:pt x="0" y="128375"/>
                    <a:pt x="18407" y="83936"/>
                    <a:pt x="51172" y="51172"/>
                  </a:cubicBezTo>
                  <a:cubicBezTo>
                    <a:pt x="83936" y="18407"/>
                    <a:pt x="128375" y="0"/>
                    <a:pt x="174711" y="0"/>
                  </a:cubicBezTo>
                  <a:close/>
                </a:path>
              </a:pathLst>
            </a:custGeom>
            <a:solidFill>
              <a:srgbClr val="A685E2"/>
            </a:solidFill>
          </p:spPr>
        </p:sp>
        <p:sp>
          <p:nvSpPr>
            <p:cNvPr id="15" name="TextBox 15"/>
            <p:cNvSpPr txBox="1"/>
            <p:nvPr/>
          </p:nvSpPr>
          <p:spPr>
            <a:xfrm>
              <a:off x="0" y="-57150"/>
              <a:ext cx="349422" cy="869950"/>
            </a:xfrm>
            <a:prstGeom prst="rect">
              <a:avLst/>
            </a:prstGeom>
          </p:spPr>
          <p:txBody>
            <a:bodyPr lIns="50800" tIns="50800" rIns="50800" bIns="50800" rtlCol="0" anchor="ctr"/>
            <a:lstStyle/>
            <a:p>
              <a:pPr algn="ctr">
                <a:lnSpc>
                  <a:spcPts val="3080"/>
                </a:lnSpc>
              </a:pPr>
              <a:endParaRPr/>
            </a:p>
          </p:txBody>
        </p:sp>
      </p:grpSp>
      <p:sp>
        <p:nvSpPr>
          <p:cNvPr id="16" name="TextBox 16"/>
          <p:cNvSpPr txBox="1"/>
          <p:nvPr/>
        </p:nvSpPr>
        <p:spPr>
          <a:xfrm>
            <a:off x="1057661" y="2670661"/>
            <a:ext cx="8617899" cy="3974988"/>
          </a:xfrm>
          <a:prstGeom prst="rect">
            <a:avLst/>
          </a:prstGeom>
        </p:spPr>
        <p:txBody>
          <a:bodyPr lIns="0" tIns="0" rIns="0" bIns="0" rtlCol="0" anchor="t">
            <a:spAutoFit/>
          </a:bodyPr>
          <a:lstStyle/>
          <a:p>
            <a:pPr algn="l">
              <a:lnSpc>
                <a:spcPts val="9996"/>
              </a:lnSpc>
            </a:pPr>
            <a:r>
              <a:rPr lang="en-US" sz="10413" b="1" spc="-531">
                <a:solidFill>
                  <a:srgbClr val="FFFFFF"/>
                </a:solidFill>
                <a:latin typeface="Poppins Semi-Bold"/>
                <a:ea typeface="Poppins Semi-Bold"/>
                <a:cs typeface="Poppins Semi-Bold"/>
                <a:sym typeface="Poppins Semi-Bold"/>
              </a:rPr>
              <a:t>SALES ANALYSIS REPORT</a:t>
            </a:r>
          </a:p>
        </p:txBody>
      </p:sp>
      <p:sp>
        <p:nvSpPr>
          <p:cNvPr id="17" name="TextBox 17"/>
          <p:cNvSpPr txBox="1"/>
          <p:nvPr/>
        </p:nvSpPr>
        <p:spPr>
          <a:xfrm>
            <a:off x="1441670" y="7893195"/>
            <a:ext cx="6494525" cy="391795"/>
          </a:xfrm>
          <a:prstGeom prst="rect">
            <a:avLst/>
          </a:prstGeom>
        </p:spPr>
        <p:txBody>
          <a:bodyPr lIns="0" tIns="0" rIns="0" bIns="0" rtlCol="0" anchor="t">
            <a:spAutoFit/>
          </a:bodyPr>
          <a:lstStyle/>
          <a:p>
            <a:pPr algn="l">
              <a:lnSpc>
                <a:spcPts val="3080"/>
              </a:lnSpc>
            </a:pPr>
            <a:r>
              <a:rPr lang="en-US" sz="2200" spc="275">
                <a:solidFill>
                  <a:srgbClr val="FFFFFF"/>
                </a:solidFill>
                <a:latin typeface="Poppins"/>
                <a:ea typeface="Poppins"/>
                <a:cs typeface="Poppins"/>
                <a:sym typeface="Poppins"/>
              </a:rPr>
              <a:t>POWER BI PROJECT</a:t>
            </a:r>
          </a:p>
        </p:txBody>
      </p:sp>
      <p:sp>
        <p:nvSpPr>
          <p:cNvPr id="18" name="TextBox 18"/>
          <p:cNvSpPr txBox="1"/>
          <p:nvPr/>
        </p:nvSpPr>
        <p:spPr>
          <a:xfrm>
            <a:off x="1441670" y="8364521"/>
            <a:ext cx="8086339" cy="854075"/>
          </a:xfrm>
          <a:prstGeom prst="rect">
            <a:avLst/>
          </a:prstGeom>
        </p:spPr>
        <p:txBody>
          <a:bodyPr lIns="0" tIns="0" rIns="0" bIns="0" rtlCol="0" anchor="t">
            <a:spAutoFit/>
          </a:bodyPr>
          <a:lstStyle/>
          <a:p>
            <a:pPr algn="l">
              <a:lnSpc>
                <a:spcPts val="3400"/>
              </a:lnSpc>
            </a:pPr>
            <a:r>
              <a:rPr lang="en-US" sz="2000">
                <a:solidFill>
                  <a:srgbClr val="FFFFFF">
                    <a:alpha val="69804"/>
                  </a:srgbClr>
                </a:solidFill>
                <a:latin typeface="Poppins"/>
                <a:ea typeface="Poppins"/>
                <a:cs typeface="Poppins"/>
                <a:sym typeface="Poppins"/>
              </a:rPr>
              <a:t>GROUP A </a:t>
            </a:r>
          </a:p>
          <a:p>
            <a:pPr algn="l">
              <a:lnSpc>
                <a:spcPts val="3400"/>
              </a:lnSpc>
            </a:pPr>
            <a:r>
              <a:rPr lang="en-US" sz="2000">
                <a:solidFill>
                  <a:srgbClr val="FFFFFF">
                    <a:alpha val="69804"/>
                  </a:srgbClr>
                </a:solidFill>
                <a:latin typeface="Poppins"/>
                <a:ea typeface="Poppins"/>
                <a:cs typeface="Poppins"/>
                <a:sym typeface="Poppins"/>
              </a:rPr>
              <a:t>OCTOBER 2025</a:t>
            </a:r>
          </a:p>
        </p:txBody>
      </p:sp>
      <p:sp>
        <p:nvSpPr>
          <p:cNvPr id="19" name="Freeform 19"/>
          <p:cNvSpPr/>
          <p:nvPr/>
        </p:nvSpPr>
        <p:spPr>
          <a:xfrm>
            <a:off x="1326783" y="837698"/>
            <a:ext cx="764276" cy="802198"/>
          </a:xfrm>
          <a:custGeom>
            <a:avLst/>
            <a:gdLst/>
            <a:ahLst/>
            <a:cxnLst/>
            <a:rect l="l" t="t" r="r" b="b"/>
            <a:pathLst>
              <a:path w="764276" h="802198">
                <a:moveTo>
                  <a:pt x="0" y="0"/>
                </a:moveTo>
                <a:lnTo>
                  <a:pt x="764275" y="0"/>
                </a:lnTo>
                <a:lnTo>
                  <a:pt x="764275" y="802198"/>
                </a:lnTo>
                <a:lnTo>
                  <a:pt x="0" y="80219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0" name="TextBox 20"/>
          <p:cNvSpPr txBox="1"/>
          <p:nvPr/>
        </p:nvSpPr>
        <p:spPr>
          <a:xfrm>
            <a:off x="1326783" y="6508098"/>
            <a:ext cx="2887638" cy="391795"/>
          </a:xfrm>
          <a:prstGeom prst="rect">
            <a:avLst/>
          </a:prstGeom>
        </p:spPr>
        <p:txBody>
          <a:bodyPr lIns="0" tIns="0" rIns="0" bIns="0" rtlCol="0" anchor="t">
            <a:spAutoFit/>
          </a:bodyPr>
          <a:lstStyle/>
          <a:p>
            <a:pPr algn="ctr">
              <a:lnSpc>
                <a:spcPts val="3080"/>
              </a:lnSpc>
              <a:spcBef>
                <a:spcPct val="0"/>
              </a:spcBef>
            </a:pPr>
            <a:r>
              <a:rPr lang="en-US" sz="2200" spc="275">
                <a:solidFill>
                  <a:srgbClr val="FFFFFF"/>
                </a:solidFill>
                <a:latin typeface="Poppins"/>
                <a:ea typeface="Poppins"/>
                <a:cs typeface="Poppins"/>
                <a:sym typeface="Poppins"/>
              </a:rPr>
              <a:t>BRANCH A, B &amp; 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202127">
                <a:alpha val="100000"/>
              </a:srgbClr>
            </a:gs>
            <a:gs pos="100000">
              <a:srgbClr val="17181B">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1028700" y="-1175453"/>
            <a:ext cx="1326712" cy="3086100"/>
            <a:chOff x="0" y="0"/>
            <a:chExt cx="349422" cy="812800"/>
          </a:xfrm>
        </p:grpSpPr>
        <p:sp>
          <p:nvSpPr>
            <p:cNvPr id="3" name="Freeform 3"/>
            <p:cNvSpPr/>
            <p:nvPr/>
          </p:nvSpPr>
          <p:spPr>
            <a:xfrm>
              <a:off x="0" y="0"/>
              <a:ext cx="349422" cy="812800"/>
            </a:xfrm>
            <a:custGeom>
              <a:avLst/>
              <a:gdLst/>
              <a:ahLst/>
              <a:cxnLst/>
              <a:rect l="l" t="t" r="r" b="b"/>
              <a:pathLst>
                <a:path w="349422" h="812800">
                  <a:moveTo>
                    <a:pt x="174711" y="0"/>
                  </a:moveTo>
                  <a:lnTo>
                    <a:pt x="174711" y="0"/>
                  </a:lnTo>
                  <a:cubicBezTo>
                    <a:pt x="271201" y="0"/>
                    <a:pt x="349422" y="78221"/>
                    <a:pt x="349422" y="174711"/>
                  </a:cubicBezTo>
                  <a:lnTo>
                    <a:pt x="349422" y="638089"/>
                  </a:lnTo>
                  <a:cubicBezTo>
                    <a:pt x="349422" y="684425"/>
                    <a:pt x="331015" y="728864"/>
                    <a:pt x="298250" y="761628"/>
                  </a:cubicBezTo>
                  <a:cubicBezTo>
                    <a:pt x="265486" y="794393"/>
                    <a:pt x="221047" y="812800"/>
                    <a:pt x="174711" y="812800"/>
                  </a:cubicBezTo>
                  <a:lnTo>
                    <a:pt x="174711" y="812800"/>
                  </a:lnTo>
                  <a:cubicBezTo>
                    <a:pt x="128375" y="812800"/>
                    <a:pt x="83936" y="794393"/>
                    <a:pt x="51172" y="761628"/>
                  </a:cubicBezTo>
                  <a:cubicBezTo>
                    <a:pt x="18407" y="728864"/>
                    <a:pt x="0" y="684425"/>
                    <a:pt x="0" y="638089"/>
                  </a:cubicBezTo>
                  <a:lnTo>
                    <a:pt x="0" y="174711"/>
                  </a:lnTo>
                  <a:cubicBezTo>
                    <a:pt x="0" y="128375"/>
                    <a:pt x="18407" y="83936"/>
                    <a:pt x="51172" y="51172"/>
                  </a:cubicBezTo>
                  <a:cubicBezTo>
                    <a:pt x="83936" y="18407"/>
                    <a:pt x="128375" y="0"/>
                    <a:pt x="174711" y="0"/>
                  </a:cubicBezTo>
                  <a:close/>
                </a:path>
              </a:pathLst>
            </a:custGeom>
            <a:solidFill>
              <a:srgbClr val="A685E2"/>
            </a:solidFill>
          </p:spPr>
        </p:sp>
        <p:sp>
          <p:nvSpPr>
            <p:cNvPr id="4" name="TextBox 4"/>
            <p:cNvSpPr txBox="1"/>
            <p:nvPr/>
          </p:nvSpPr>
          <p:spPr>
            <a:xfrm>
              <a:off x="0" y="-57150"/>
              <a:ext cx="349422" cy="869950"/>
            </a:xfrm>
            <a:prstGeom prst="rect">
              <a:avLst/>
            </a:prstGeom>
          </p:spPr>
          <p:txBody>
            <a:bodyPr lIns="50800" tIns="50800" rIns="50800" bIns="50800" rtlCol="0" anchor="ctr"/>
            <a:lstStyle/>
            <a:p>
              <a:pPr algn="ctr">
                <a:lnSpc>
                  <a:spcPts val="3080"/>
                </a:lnSpc>
              </a:pPr>
              <a:endParaRPr/>
            </a:p>
          </p:txBody>
        </p:sp>
      </p:grpSp>
      <p:sp>
        <p:nvSpPr>
          <p:cNvPr id="5" name="Freeform 5"/>
          <p:cNvSpPr/>
          <p:nvPr/>
        </p:nvSpPr>
        <p:spPr>
          <a:xfrm>
            <a:off x="1326783" y="837698"/>
            <a:ext cx="764276" cy="802198"/>
          </a:xfrm>
          <a:custGeom>
            <a:avLst/>
            <a:gdLst/>
            <a:ahLst/>
            <a:cxnLst/>
            <a:rect l="l" t="t" r="r" b="b"/>
            <a:pathLst>
              <a:path w="764276" h="802198">
                <a:moveTo>
                  <a:pt x="0" y="0"/>
                </a:moveTo>
                <a:lnTo>
                  <a:pt x="764275" y="0"/>
                </a:lnTo>
                <a:lnTo>
                  <a:pt x="764275" y="802198"/>
                </a:lnTo>
                <a:lnTo>
                  <a:pt x="0" y="8021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2809891" y="1028700"/>
            <a:ext cx="4449409" cy="565784"/>
            <a:chOff x="0" y="0"/>
            <a:chExt cx="1171861" cy="149013"/>
          </a:xfrm>
        </p:grpSpPr>
        <p:sp>
          <p:nvSpPr>
            <p:cNvPr id="7" name="Freeform 7"/>
            <p:cNvSpPr/>
            <p:nvPr/>
          </p:nvSpPr>
          <p:spPr>
            <a:xfrm>
              <a:off x="0" y="0"/>
              <a:ext cx="1171861" cy="149013"/>
            </a:xfrm>
            <a:custGeom>
              <a:avLst/>
              <a:gdLst/>
              <a:ahLst/>
              <a:cxnLst/>
              <a:rect l="l" t="t" r="r" b="b"/>
              <a:pathLst>
                <a:path w="1171861" h="149013">
                  <a:moveTo>
                    <a:pt x="74507" y="0"/>
                  </a:moveTo>
                  <a:lnTo>
                    <a:pt x="1097354" y="0"/>
                  </a:lnTo>
                  <a:cubicBezTo>
                    <a:pt x="1138503" y="0"/>
                    <a:pt x="1171861" y="33358"/>
                    <a:pt x="1171861" y="74507"/>
                  </a:cubicBezTo>
                  <a:lnTo>
                    <a:pt x="1171861" y="74507"/>
                  </a:lnTo>
                  <a:cubicBezTo>
                    <a:pt x="1171861" y="115655"/>
                    <a:pt x="1138503" y="149013"/>
                    <a:pt x="1097354" y="149013"/>
                  </a:cubicBezTo>
                  <a:lnTo>
                    <a:pt x="74507" y="149013"/>
                  </a:lnTo>
                  <a:cubicBezTo>
                    <a:pt x="33358" y="149013"/>
                    <a:pt x="0" y="115655"/>
                    <a:pt x="0" y="74507"/>
                  </a:cubicBezTo>
                  <a:lnTo>
                    <a:pt x="0" y="74507"/>
                  </a:lnTo>
                  <a:cubicBezTo>
                    <a:pt x="0" y="33358"/>
                    <a:pt x="33358" y="0"/>
                    <a:pt x="74507" y="0"/>
                  </a:cubicBezTo>
                  <a:close/>
                </a:path>
              </a:pathLst>
            </a:custGeom>
            <a:solidFill>
              <a:srgbClr val="A685E2"/>
            </a:solidFill>
          </p:spPr>
        </p:sp>
        <p:sp>
          <p:nvSpPr>
            <p:cNvPr id="8" name="TextBox 8"/>
            <p:cNvSpPr txBox="1"/>
            <p:nvPr/>
          </p:nvSpPr>
          <p:spPr>
            <a:xfrm>
              <a:off x="0" y="-57150"/>
              <a:ext cx="1171861" cy="206163"/>
            </a:xfrm>
            <a:prstGeom prst="rect">
              <a:avLst/>
            </a:prstGeom>
          </p:spPr>
          <p:txBody>
            <a:bodyPr lIns="50800" tIns="50800" rIns="50800" bIns="50800" rtlCol="0" anchor="ctr"/>
            <a:lstStyle/>
            <a:p>
              <a:pPr algn="ctr">
                <a:lnSpc>
                  <a:spcPts val="3080"/>
                </a:lnSpc>
              </a:pPr>
              <a:endParaRPr/>
            </a:p>
          </p:txBody>
        </p:sp>
      </p:grpSp>
      <p:grpSp>
        <p:nvGrpSpPr>
          <p:cNvPr id="9" name="Group 9"/>
          <p:cNvGrpSpPr/>
          <p:nvPr/>
        </p:nvGrpSpPr>
        <p:grpSpPr>
          <a:xfrm>
            <a:off x="-139770" y="2551437"/>
            <a:ext cx="11625529" cy="1162552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7181B">
                    <a:alpha val="100000"/>
                  </a:srgbClr>
                </a:gs>
                <a:gs pos="100000">
                  <a:srgbClr val="202127">
                    <a:alpha val="100000"/>
                  </a:srgbClr>
                </a:gs>
              </a:gsLst>
              <a:lin ang="0"/>
            </a:gradFill>
          </p:spPr>
        </p:sp>
        <p:sp>
          <p:nvSpPr>
            <p:cNvPr id="11" name="TextBox 11"/>
            <p:cNvSpPr txBox="1"/>
            <p:nvPr/>
          </p:nvSpPr>
          <p:spPr>
            <a:xfrm>
              <a:off x="76200" y="19050"/>
              <a:ext cx="660400" cy="717550"/>
            </a:xfrm>
            <a:prstGeom prst="rect">
              <a:avLst/>
            </a:prstGeom>
          </p:spPr>
          <p:txBody>
            <a:bodyPr lIns="50800" tIns="50800" rIns="50800" bIns="50800" rtlCol="0" anchor="ctr"/>
            <a:lstStyle/>
            <a:p>
              <a:pPr algn="ctr">
                <a:lnSpc>
                  <a:spcPts val="3080"/>
                </a:lnSpc>
              </a:pPr>
              <a:endParaRPr/>
            </a:p>
          </p:txBody>
        </p:sp>
      </p:grpSp>
      <p:grpSp>
        <p:nvGrpSpPr>
          <p:cNvPr id="12" name="Group 12"/>
          <p:cNvGrpSpPr/>
          <p:nvPr/>
        </p:nvGrpSpPr>
        <p:grpSpPr>
          <a:xfrm>
            <a:off x="1692056" y="3407758"/>
            <a:ext cx="12772212" cy="4490414"/>
            <a:chOff x="0" y="0"/>
            <a:chExt cx="3363875" cy="1182660"/>
          </a:xfrm>
        </p:grpSpPr>
        <p:sp>
          <p:nvSpPr>
            <p:cNvPr id="13" name="Freeform 13"/>
            <p:cNvSpPr/>
            <p:nvPr/>
          </p:nvSpPr>
          <p:spPr>
            <a:xfrm>
              <a:off x="0" y="0"/>
              <a:ext cx="3363875" cy="1182660"/>
            </a:xfrm>
            <a:custGeom>
              <a:avLst/>
              <a:gdLst/>
              <a:ahLst/>
              <a:cxnLst/>
              <a:rect l="l" t="t" r="r" b="b"/>
              <a:pathLst>
                <a:path w="3363875" h="1182660">
                  <a:moveTo>
                    <a:pt x="21215" y="0"/>
                  </a:moveTo>
                  <a:lnTo>
                    <a:pt x="3342659" y="0"/>
                  </a:lnTo>
                  <a:cubicBezTo>
                    <a:pt x="3348286" y="0"/>
                    <a:pt x="3353682" y="2235"/>
                    <a:pt x="3357661" y="6214"/>
                  </a:cubicBezTo>
                  <a:cubicBezTo>
                    <a:pt x="3361639" y="10192"/>
                    <a:pt x="3363875" y="15589"/>
                    <a:pt x="3363875" y="21215"/>
                  </a:cubicBezTo>
                  <a:lnTo>
                    <a:pt x="3363875" y="1161445"/>
                  </a:lnTo>
                  <a:cubicBezTo>
                    <a:pt x="3363875" y="1167072"/>
                    <a:pt x="3361639" y="1172468"/>
                    <a:pt x="3357661" y="1176447"/>
                  </a:cubicBezTo>
                  <a:cubicBezTo>
                    <a:pt x="3353682" y="1180425"/>
                    <a:pt x="3348286" y="1182660"/>
                    <a:pt x="3342659" y="1182660"/>
                  </a:cubicBezTo>
                  <a:lnTo>
                    <a:pt x="21215" y="1182660"/>
                  </a:lnTo>
                  <a:cubicBezTo>
                    <a:pt x="15589" y="1182660"/>
                    <a:pt x="10192" y="1180425"/>
                    <a:pt x="6214" y="1176447"/>
                  </a:cubicBezTo>
                  <a:cubicBezTo>
                    <a:pt x="2235" y="1172468"/>
                    <a:pt x="0" y="1167072"/>
                    <a:pt x="0" y="1161445"/>
                  </a:cubicBezTo>
                  <a:lnTo>
                    <a:pt x="0" y="21215"/>
                  </a:lnTo>
                  <a:cubicBezTo>
                    <a:pt x="0" y="15589"/>
                    <a:pt x="2235" y="10192"/>
                    <a:pt x="6214" y="6214"/>
                  </a:cubicBezTo>
                  <a:cubicBezTo>
                    <a:pt x="10192" y="2235"/>
                    <a:pt x="15589" y="0"/>
                    <a:pt x="21215" y="0"/>
                  </a:cubicBezTo>
                  <a:close/>
                </a:path>
              </a:pathLst>
            </a:custGeom>
            <a:solidFill>
              <a:srgbClr val="A685E2">
                <a:alpha val="31765"/>
              </a:srgbClr>
            </a:solidFill>
          </p:spPr>
        </p:sp>
        <p:sp>
          <p:nvSpPr>
            <p:cNvPr id="14" name="TextBox 14"/>
            <p:cNvSpPr txBox="1"/>
            <p:nvPr/>
          </p:nvSpPr>
          <p:spPr>
            <a:xfrm>
              <a:off x="0" y="-57150"/>
              <a:ext cx="3363875" cy="1239810"/>
            </a:xfrm>
            <a:prstGeom prst="rect">
              <a:avLst/>
            </a:prstGeom>
          </p:spPr>
          <p:txBody>
            <a:bodyPr lIns="50800" tIns="50800" rIns="50800" bIns="50800" rtlCol="0" anchor="ctr"/>
            <a:lstStyle/>
            <a:p>
              <a:pPr algn="ctr">
                <a:lnSpc>
                  <a:spcPts val="3080"/>
                </a:lnSpc>
              </a:pPr>
              <a:endParaRPr/>
            </a:p>
          </p:txBody>
        </p:sp>
      </p:grpSp>
      <p:grpSp>
        <p:nvGrpSpPr>
          <p:cNvPr id="15" name="Group 15"/>
          <p:cNvGrpSpPr/>
          <p:nvPr/>
        </p:nvGrpSpPr>
        <p:grpSpPr>
          <a:xfrm>
            <a:off x="1976171" y="3636132"/>
            <a:ext cx="229776" cy="229776"/>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558CE"/>
            </a:solidFill>
          </p:spPr>
        </p:sp>
        <p:sp>
          <p:nvSpPr>
            <p:cNvPr id="17" name="TextBox 17"/>
            <p:cNvSpPr txBox="1"/>
            <p:nvPr/>
          </p:nvSpPr>
          <p:spPr>
            <a:xfrm>
              <a:off x="76200" y="19050"/>
              <a:ext cx="660400" cy="717550"/>
            </a:xfrm>
            <a:prstGeom prst="rect">
              <a:avLst/>
            </a:prstGeom>
          </p:spPr>
          <p:txBody>
            <a:bodyPr lIns="50800" tIns="50800" rIns="50800" bIns="50800" rtlCol="0" anchor="ctr"/>
            <a:lstStyle/>
            <a:p>
              <a:pPr algn="ctr">
                <a:lnSpc>
                  <a:spcPts val="2799"/>
                </a:lnSpc>
              </a:pPr>
              <a:endParaRPr/>
            </a:p>
          </p:txBody>
        </p:sp>
      </p:grpSp>
      <p:grpSp>
        <p:nvGrpSpPr>
          <p:cNvPr id="18" name="Group 18"/>
          <p:cNvGrpSpPr/>
          <p:nvPr/>
        </p:nvGrpSpPr>
        <p:grpSpPr>
          <a:xfrm>
            <a:off x="922668" y="4513676"/>
            <a:ext cx="1572504" cy="1572504"/>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558CE"/>
            </a:solidFill>
          </p:spPr>
        </p:sp>
        <p:sp>
          <p:nvSpPr>
            <p:cNvPr id="20" name="TextBox 20"/>
            <p:cNvSpPr txBox="1"/>
            <p:nvPr/>
          </p:nvSpPr>
          <p:spPr>
            <a:xfrm>
              <a:off x="76200" y="19050"/>
              <a:ext cx="660400" cy="717550"/>
            </a:xfrm>
            <a:prstGeom prst="rect">
              <a:avLst/>
            </a:prstGeom>
          </p:spPr>
          <p:txBody>
            <a:bodyPr lIns="50800" tIns="50800" rIns="50800" bIns="50800" rtlCol="0" anchor="ctr"/>
            <a:lstStyle/>
            <a:p>
              <a:pPr algn="ctr">
                <a:lnSpc>
                  <a:spcPts val="3080"/>
                </a:lnSpc>
              </a:pPr>
              <a:endParaRPr/>
            </a:p>
          </p:txBody>
        </p:sp>
      </p:grpSp>
      <p:sp>
        <p:nvSpPr>
          <p:cNvPr id="21" name="TextBox 21"/>
          <p:cNvSpPr txBox="1"/>
          <p:nvPr/>
        </p:nvSpPr>
        <p:spPr>
          <a:xfrm>
            <a:off x="4153456" y="1302067"/>
            <a:ext cx="8212959" cy="1389656"/>
          </a:xfrm>
          <a:prstGeom prst="rect">
            <a:avLst/>
          </a:prstGeom>
        </p:spPr>
        <p:txBody>
          <a:bodyPr lIns="0" tIns="0" rIns="0" bIns="0" rtlCol="0" anchor="t">
            <a:spAutoFit/>
          </a:bodyPr>
          <a:lstStyle/>
          <a:p>
            <a:pPr marL="0" lvl="0" indent="0" algn="ctr">
              <a:lnSpc>
                <a:spcPts val="10078"/>
              </a:lnSpc>
              <a:spcBef>
                <a:spcPct val="0"/>
              </a:spcBef>
            </a:pPr>
            <a:r>
              <a:rPr lang="en-US" sz="9079" b="1" spc="-463">
                <a:solidFill>
                  <a:srgbClr val="FFFFFF"/>
                </a:solidFill>
                <a:latin typeface="Poppins Semi-Bold"/>
                <a:ea typeface="Poppins Semi-Bold"/>
                <a:cs typeface="Poppins Semi-Bold"/>
                <a:sym typeface="Poppins Semi-Bold"/>
              </a:rPr>
              <a:t>CONCLUSION</a:t>
            </a:r>
          </a:p>
        </p:txBody>
      </p:sp>
      <p:sp>
        <p:nvSpPr>
          <p:cNvPr id="22" name="TextBox 22"/>
          <p:cNvSpPr txBox="1"/>
          <p:nvPr/>
        </p:nvSpPr>
        <p:spPr>
          <a:xfrm>
            <a:off x="2606445" y="4104809"/>
            <a:ext cx="11306982" cy="3425825"/>
          </a:xfrm>
          <a:prstGeom prst="rect">
            <a:avLst/>
          </a:prstGeom>
        </p:spPr>
        <p:txBody>
          <a:bodyPr lIns="0" tIns="0" rIns="0" bIns="0" rtlCol="0" anchor="t">
            <a:spAutoFit/>
          </a:bodyPr>
          <a:lstStyle/>
          <a:p>
            <a:pPr algn="l">
              <a:lnSpc>
                <a:spcPts val="3400"/>
              </a:lnSpc>
            </a:pPr>
            <a:r>
              <a:rPr lang="en-US" sz="2000">
                <a:solidFill>
                  <a:srgbClr val="FFFFFF">
                    <a:alpha val="69804"/>
                  </a:srgbClr>
                </a:solidFill>
                <a:latin typeface="Poppins"/>
                <a:ea typeface="Poppins"/>
                <a:cs typeface="Poppins"/>
                <a:sym typeface="Poppins"/>
              </a:rPr>
              <a:t>From the analysis, we can see products, cities, and branches bring in the most money. We also learned how different types of customers buy and pay for items. Looking at monthly sales helped us see when business is high or low. Comparing products across cities showed that people in different places prefer and pay for things differently. Customer ratings gave us an idea of how satisfied they are. We also saw that the type of customer affects how each branch performs. Overall, these findings can help the business make better decisions, improve sales, and give customers a better experience.</a:t>
            </a:r>
          </a:p>
          <a:p>
            <a:pPr marL="0" lvl="0" indent="0" algn="l">
              <a:lnSpc>
                <a:spcPts val="3400"/>
              </a:lnSpc>
              <a:spcBef>
                <a:spcPct val="0"/>
              </a:spcBef>
            </a:pPr>
            <a:endParaRPr lang="en-US" sz="2000">
              <a:solidFill>
                <a:srgbClr val="FFFFFF">
                  <a:alpha val="69804"/>
                </a:srgbClr>
              </a:solidFill>
              <a:latin typeface="Poppins"/>
              <a:ea typeface="Poppins"/>
              <a:cs typeface="Poppins"/>
              <a:sym typeface="Poppins"/>
            </a:endParaRPr>
          </a:p>
        </p:txBody>
      </p:sp>
      <p:sp>
        <p:nvSpPr>
          <p:cNvPr id="23" name="TextBox 23"/>
          <p:cNvSpPr txBox="1"/>
          <p:nvPr/>
        </p:nvSpPr>
        <p:spPr>
          <a:xfrm>
            <a:off x="12809891" y="1077595"/>
            <a:ext cx="4449409" cy="341119"/>
          </a:xfrm>
          <a:prstGeom prst="rect">
            <a:avLst/>
          </a:prstGeom>
        </p:spPr>
        <p:txBody>
          <a:bodyPr lIns="0" tIns="0" rIns="0" bIns="0" rtlCol="0" anchor="t">
            <a:spAutoFit/>
          </a:bodyPr>
          <a:lstStyle/>
          <a:p>
            <a:pPr algn="ctr">
              <a:lnSpc>
                <a:spcPts val="2800"/>
              </a:lnSpc>
            </a:pPr>
            <a:r>
              <a:rPr lang="en-US" sz="2000" spc="250" dirty="0">
                <a:solidFill>
                  <a:srgbClr val="FFFFFF"/>
                </a:solidFill>
                <a:latin typeface="Poppins"/>
                <a:ea typeface="Poppins"/>
                <a:cs typeface="Poppins"/>
                <a:sym typeface="Poppins"/>
              </a:rPr>
              <a:t>Trip tech</a:t>
            </a:r>
          </a:p>
        </p:txBody>
      </p:sp>
      <p:sp>
        <p:nvSpPr>
          <p:cNvPr id="24" name="TextBox 24"/>
          <p:cNvSpPr txBox="1"/>
          <p:nvPr/>
        </p:nvSpPr>
        <p:spPr>
          <a:xfrm>
            <a:off x="2606445" y="3578982"/>
            <a:ext cx="3480152" cy="391795"/>
          </a:xfrm>
          <a:prstGeom prst="rect">
            <a:avLst/>
          </a:prstGeom>
        </p:spPr>
        <p:txBody>
          <a:bodyPr lIns="0" tIns="0" rIns="0" bIns="0" rtlCol="0" anchor="t">
            <a:spAutoFit/>
          </a:bodyPr>
          <a:lstStyle/>
          <a:p>
            <a:pPr algn="l">
              <a:lnSpc>
                <a:spcPts val="3080"/>
              </a:lnSpc>
            </a:pPr>
            <a:r>
              <a:rPr lang="en-US" sz="2200" spc="275">
                <a:solidFill>
                  <a:srgbClr val="FFFFFF"/>
                </a:solidFill>
                <a:latin typeface="Poppins"/>
                <a:ea typeface="Poppins"/>
                <a:cs typeface="Poppins"/>
                <a:sym typeface="Poppins"/>
              </a:rPr>
              <a:t>OUR STRENGHT</a:t>
            </a:r>
          </a:p>
        </p:txBody>
      </p:sp>
      <p:sp>
        <p:nvSpPr>
          <p:cNvPr id="25" name="TextBox 25"/>
          <p:cNvSpPr txBox="1"/>
          <p:nvPr/>
        </p:nvSpPr>
        <p:spPr>
          <a:xfrm>
            <a:off x="1120828" y="4600338"/>
            <a:ext cx="1176185" cy="1389656"/>
          </a:xfrm>
          <a:prstGeom prst="rect">
            <a:avLst/>
          </a:prstGeom>
        </p:spPr>
        <p:txBody>
          <a:bodyPr lIns="0" tIns="0" rIns="0" bIns="0" rtlCol="0" anchor="t">
            <a:spAutoFit/>
          </a:bodyPr>
          <a:lstStyle/>
          <a:p>
            <a:pPr marL="0" lvl="0" indent="0" algn="ctr">
              <a:lnSpc>
                <a:spcPts val="10078"/>
              </a:lnSpc>
              <a:spcBef>
                <a:spcPct val="0"/>
              </a:spcBef>
            </a:pPr>
            <a:r>
              <a:rPr lang="en-US" sz="9079" b="1" spc="-463">
                <a:solidFill>
                  <a:srgbClr val="FFFFFF"/>
                </a:solidFill>
                <a:latin typeface="Poppins Semi-Bold"/>
                <a:ea typeface="Poppins Semi-Bold"/>
                <a:cs typeface="Poppins Semi-Bold"/>
                <a:sym typeface="Poppins Semi-Bold"/>
              </a:rPr>
              <a: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rgbClr val="202127">
                <a:alpha val="100000"/>
              </a:srgbClr>
            </a:gs>
            <a:gs pos="100000">
              <a:srgbClr val="17181B">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1211895" y="8744810"/>
            <a:ext cx="229776" cy="229776"/>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558CE"/>
            </a:solidFill>
          </p:spPr>
        </p:sp>
        <p:sp>
          <p:nvSpPr>
            <p:cNvPr id="4" name="TextBox 4"/>
            <p:cNvSpPr txBox="1"/>
            <p:nvPr/>
          </p:nvSpPr>
          <p:spPr>
            <a:xfrm>
              <a:off x="76200" y="19050"/>
              <a:ext cx="660400" cy="717550"/>
            </a:xfrm>
            <a:prstGeom prst="rect">
              <a:avLst/>
            </a:prstGeom>
          </p:spPr>
          <p:txBody>
            <a:bodyPr lIns="50800" tIns="50800" rIns="50800" bIns="50800" rtlCol="0" anchor="ctr"/>
            <a:lstStyle/>
            <a:p>
              <a:pPr algn="ctr">
                <a:lnSpc>
                  <a:spcPts val="2799"/>
                </a:lnSpc>
              </a:pPr>
              <a:endParaRPr/>
            </a:p>
          </p:txBody>
        </p:sp>
      </p:grpSp>
      <p:sp>
        <p:nvSpPr>
          <p:cNvPr id="5" name="TextBox 5"/>
          <p:cNvSpPr txBox="1"/>
          <p:nvPr/>
        </p:nvSpPr>
        <p:spPr>
          <a:xfrm>
            <a:off x="1135696" y="3655318"/>
            <a:ext cx="4781123" cy="391795"/>
          </a:xfrm>
          <a:prstGeom prst="rect">
            <a:avLst/>
          </a:prstGeom>
        </p:spPr>
        <p:txBody>
          <a:bodyPr lIns="0" tIns="0" rIns="0" bIns="0" rtlCol="0" anchor="t">
            <a:spAutoFit/>
          </a:bodyPr>
          <a:lstStyle/>
          <a:p>
            <a:pPr algn="l">
              <a:lnSpc>
                <a:spcPts val="3080"/>
              </a:lnSpc>
            </a:pPr>
            <a:r>
              <a:rPr lang="en-US" sz="2200" spc="275">
                <a:solidFill>
                  <a:srgbClr val="FFFFFF"/>
                </a:solidFill>
                <a:latin typeface="Poppins"/>
                <a:ea typeface="Poppins"/>
                <a:cs typeface="Poppins"/>
                <a:sym typeface="Poppins"/>
              </a:rPr>
              <a:t>OCTOBER 2025</a:t>
            </a:r>
          </a:p>
        </p:txBody>
      </p:sp>
      <p:grpSp>
        <p:nvGrpSpPr>
          <p:cNvPr id="6" name="Group 6"/>
          <p:cNvGrpSpPr/>
          <p:nvPr/>
        </p:nvGrpSpPr>
        <p:grpSpPr>
          <a:xfrm>
            <a:off x="6662471" y="-4938979"/>
            <a:ext cx="11625529" cy="11625529"/>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7181B">
                    <a:alpha val="100000"/>
                  </a:srgbClr>
                </a:gs>
                <a:gs pos="100000">
                  <a:srgbClr val="202127">
                    <a:alpha val="100000"/>
                  </a:srgbClr>
                </a:gs>
              </a:gsLst>
              <a:lin ang="0"/>
            </a:gradFill>
          </p:spPr>
        </p:sp>
        <p:sp>
          <p:nvSpPr>
            <p:cNvPr id="8" name="TextBox 8"/>
            <p:cNvSpPr txBox="1"/>
            <p:nvPr/>
          </p:nvSpPr>
          <p:spPr>
            <a:xfrm>
              <a:off x="76200" y="19050"/>
              <a:ext cx="660400" cy="717550"/>
            </a:xfrm>
            <a:prstGeom prst="rect">
              <a:avLst/>
            </a:prstGeom>
          </p:spPr>
          <p:txBody>
            <a:bodyPr lIns="50800" tIns="50800" rIns="50800" bIns="50800" rtlCol="0" anchor="ctr"/>
            <a:lstStyle/>
            <a:p>
              <a:pPr algn="ctr">
                <a:lnSpc>
                  <a:spcPts val="3080"/>
                </a:lnSpc>
              </a:pPr>
              <a:endParaRPr/>
            </a:p>
          </p:txBody>
        </p:sp>
      </p:grpSp>
      <p:sp>
        <p:nvSpPr>
          <p:cNvPr id="9" name="AutoShape 9"/>
          <p:cNvSpPr/>
          <p:nvPr/>
        </p:nvSpPr>
        <p:spPr>
          <a:xfrm>
            <a:off x="4550897" y="3942338"/>
            <a:ext cx="7924338" cy="0"/>
          </a:xfrm>
          <a:prstGeom prst="line">
            <a:avLst/>
          </a:prstGeom>
          <a:ln w="38100" cap="flat">
            <a:solidFill>
              <a:srgbClr val="8558CE"/>
            </a:solidFill>
            <a:prstDash val="solid"/>
            <a:headEnd type="none" w="sm" len="sm"/>
            <a:tailEnd type="none" w="sm" len="sm"/>
          </a:ln>
        </p:spPr>
      </p:sp>
      <p:grpSp>
        <p:nvGrpSpPr>
          <p:cNvPr id="10" name="Group 10"/>
          <p:cNvGrpSpPr/>
          <p:nvPr/>
        </p:nvGrpSpPr>
        <p:grpSpPr>
          <a:xfrm>
            <a:off x="1028700" y="-1175453"/>
            <a:ext cx="1326712" cy="3086100"/>
            <a:chOff x="0" y="0"/>
            <a:chExt cx="349422" cy="812800"/>
          </a:xfrm>
        </p:grpSpPr>
        <p:sp>
          <p:nvSpPr>
            <p:cNvPr id="11" name="Freeform 11"/>
            <p:cNvSpPr/>
            <p:nvPr/>
          </p:nvSpPr>
          <p:spPr>
            <a:xfrm>
              <a:off x="0" y="0"/>
              <a:ext cx="349422" cy="812800"/>
            </a:xfrm>
            <a:custGeom>
              <a:avLst/>
              <a:gdLst/>
              <a:ahLst/>
              <a:cxnLst/>
              <a:rect l="l" t="t" r="r" b="b"/>
              <a:pathLst>
                <a:path w="349422" h="812800">
                  <a:moveTo>
                    <a:pt x="174711" y="0"/>
                  </a:moveTo>
                  <a:lnTo>
                    <a:pt x="174711" y="0"/>
                  </a:lnTo>
                  <a:cubicBezTo>
                    <a:pt x="271201" y="0"/>
                    <a:pt x="349422" y="78221"/>
                    <a:pt x="349422" y="174711"/>
                  </a:cubicBezTo>
                  <a:lnTo>
                    <a:pt x="349422" y="638089"/>
                  </a:lnTo>
                  <a:cubicBezTo>
                    <a:pt x="349422" y="684425"/>
                    <a:pt x="331015" y="728864"/>
                    <a:pt x="298250" y="761628"/>
                  </a:cubicBezTo>
                  <a:cubicBezTo>
                    <a:pt x="265486" y="794393"/>
                    <a:pt x="221047" y="812800"/>
                    <a:pt x="174711" y="812800"/>
                  </a:cubicBezTo>
                  <a:lnTo>
                    <a:pt x="174711" y="812800"/>
                  </a:lnTo>
                  <a:cubicBezTo>
                    <a:pt x="128375" y="812800"/>
                    <a:pt x="83936" y="794393"/>
                    <a:pt x="51172" y="761628"/>
                  </a:cubicBezTo>
                  <a:cubicBezTo>
                    <a:pt x="18407" y="728864"/>
                    <a:pt x="0" y="684425"/>
                    <a:pt x="0" y="638089"/>
                  </a:cubicBezTo>
                  <a:lnTo>
                    <a:pt x="0" y="174711"/>
                  </a:lnTo>
                  <a:cubicBezTo>
                    <a:pt x="0" y="128375"/>
                    <a:pt x="18407" y="83936"/>
                    <a:pt x="51172" y="51172"/>
                  </a:cubicBezTo>
                  <a:cubicBezTo>
                    <a:pt x="83936" y="18407"/>
                    <a:pt x="128375" y="0"/>
                    <a:pt x="174711" y="0"/>
                  </a:cubicBezTo>
                  <a:close/>
                </a:path>
              </a:pathLst>
            </a:custGeom>
            <a:solidFill>
              <a:srgbClr val="A685E2"/>
            </a:solidFill>
          </p:spPr>
        </p:sp>
        <p:sp>
          <p:nvSpPr>
            <p:cNvPr id="12" name="TextBox 12"/>
            <p:cNvSpPr txBox="1"/>
            <p:nvPr/>
          </p:nvSpPr>
          <p:spPr>
            <a:xfrm>
              <a:off x="0" y="-57150"/>
              <a:ext cx="349422" cy="869950"/>
            </a:xfrm>
            <a:prstGeom prst="rect">
              <a:avLst/>
            </a:prstGeom>
          </p:spPr>
          <p:txBody>
            <a:bodyPr lIns="50800" tIns="50800" rIns="50800" bIns="50800" rtlCol="0" anchor="ctr"/>
            <a:lstStyle/>
            <a:p>
              <a:pPr algn="ctr">
                <a:lnSpc>
                  <a:spcPts val="3080"/>
                </a:lnSpc>
              </a:pPr>
              <a:endParaRPr/>
            </a:p>
          </p:txBody>
        </p:sp>
      </p:grpSp>
      <p:sp>
        <p:nvSpPr>
          <p:cNvPr id="13" name="TextBox 13"/>
          <p:cNvSpPr txBox="1"/>
          <p:nvPr/>
        </p:nvSpPr>
        <p:spPr>
          <a:xfrm>
            <a:off x="1135696" y="4437638"/>
            <a:ext cx="12880804" cy="4031605"/>
          </a:xfrm>
          <a:prstGeom prst="rect">
            <a:avLst/>
          </a:prstGeom>
        </p:spPr>
        <p:txBody>
          <a:bodyPr lIns="0" tIns="0" rIns="0" bIns="0" rtlCol="0" anchor="t">
            <a:spAutoFit/>
          </a:bodyPr>
          <a:lstStyle/>
          <a:p>
            <a:pPr algn="l">
              <a:lnSpc>
                <a:spcPts val="14941"/>
              </a:lnSpc>
            </a:pPr>
            <a:r>
              <a:rPr lang="en-US" sz="15563" b="1" spc="-793">
                <a:solidFill>
                  <a:srgbClr val="FFFFFF"/>
                </a:solidFill>
                <a:latin typeface="Poppins Semi-Bold"/>
                <a:ea typeface="Poppins Semi-Bold"/>
                <a:cs typeface="Poppins Semi-Bold"/>
                <a:sym typeface="Poppins Semi-Bold"/>
              </a:rPr>
              <a:t>Thank You</a:t>
            </a:r>
          </a:p>
          <a:p>
            <a:pPr algn="l">
              <a:lnSpc>
                <a:spcPts val="14941"/>
              </a:lnSpc>
            </a:pPr>
            <a:r>
              <a:rPr lang="en-US" sz="15563" b="1" spc="-793">
                <a:solidFill>
                  <a:srgbClr val="FFFFFF"/>
                </a:solidFill>
                <a:latin typeface="Poppins Semi-Bold"/>
                <a:ea typeface="Poppins Semi-Bold"/>
                <a:cs typeface="Poppins Semi-Bold"/>
                <a:sym typeface="Poppins Semi-Bold"/>
              </a:rPr>
              <a:t>For Attention</a:t>
            </a:r>
          </a:p>
        </p:txBody>
      </p:sp>
      <p:sp>
        <p:nvSpPr>
          <p:cNvPr id="14" name="Freeform 14"/>
          <p:cNvSpPr/>
          <p:nvPr/>
        </p:nvSpPr>
        <p:spPr>
          <a:xfrm>
            <a:off x="1326783" y="837698"/>
            <a:ext cx="764276" cy="802198"/>
          </a:xfrm>
          <a:custGeom>
            <a:avLst/>
            <a:gdLst/>
            <a:ahLst/>
            <a:cxnLst/>
            <a:rect l="l" t="t" r="r" b="b"/>
            <a:pathLst>
              <a:path w="764276" h="802198">
                <a:moveTo>
                  <a:pt x="0" y="0"/>
                </a:moveTo>
                <a:lnTo>
                  <a:pt x="764275" y="0"/>
                </a:lnTo>
                <a:lnTo>
                  <a:pt x="764275" y="802198"/>
                </a:lnTo>
                <a:lnTo>
                  <a:pt x="0" y="8021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5" name="Group 15"/>
          <p:cNvGrpSpPr/>
          <p:nvPr/>
        </p:nvGrpSpPr>
        <p:grpSpPr>
          <a:xfrm>
            <a:off x="12809891" y="1028700"/>
            <a:ext cx="4449409" cy="565784"/>
            <a:chOff x="0" y="0"/>
            <a:chExt cx="1171861" cy="149013"/>
          </a:xfrm>
        </p:grpSpPr>
        <p:sp>
          <p:nvSpPr>
            <p:cNvPr id="16" name="Freeform 16"/>
            <p:cNvSpPr/>
            <p:nvPr/>
          </p:nvSpPr>
          <p:spPr>
            <a:xfrm>
              <a:off x="0" y="0"/>
              <a:ext cx="1171861" cy="149013"/>
            </a:xfrm>
            <a:custGeom>
              <a:avLst/>
              <a:gdLst/>
              <a:ahLst/>
              <a:cxnLst/>
              <a:rect l="l" t="t" r="r" b="b"/>
              <a:pathLst>
                <a:path w="1171861" h="149013">
                  <a:moveTo>
                    <a:pt x="74507" y="0"/>
                  </a:moveTo>
                  <a:lnTo>
                    <a:pt x="1097354" y="0"/>
                  </a:lnTo>
                  <a:cubicBezTo>
                    <a:pt x="1138503" y="0"/>
                    <a:pt x="1171861" y="33358"/>
                    <a:pt x="1171861" y="74507"/>
                  </a:cubicBezTo>
                  <a:lnTo>
                    <a:pt x="1171861" y="74507"/>
                  </a:lnTo>
                  <a:cubicBezTo>
                    <a:pt x="1171861" y="115655"/>
                    <a:pt x="1138503" y="149013"/>
                    <a:pt x="1097354" y="149013"/>
                  </a:cubicBezTo>
                  <a:lnTo>
                    <a:pt x="74507" y="149013"/>
                  </a:lnTo>
                  <a:cubicBezTo>
                    <a:pt x="33358" y="149013"/>
                    <a:pt x="0" y="115655"/>
                    <a:pt x="0" y="74507"/>
                  </a:cubicBezTo>
                  <a:lnTo>
                    <a:pt x="0" y="74507"/>
                  </a:lnTo>
                  <a:cubicBezTo>
                    <a:pt x="0" y="33358"/>
                    <a:pt x="33358" y="0"/>
                    <a:pt x="74507" y="0"/>
                  </a:cubicBezTo>
                  <a:close/>
                </a:path>
              </a:pathLst>
            </a:custGeom>
            <a:solidFill>
              <a:srgbClr val="A685E2"/>
            </a:solidFill>
          </p:spPr>
        </p:sp>
        <p:sp>
          <p:nvSpPr>
            <p:cNvPr id="17" name="TextBox 17"/>
            <p:cNvSpPr txBox="1"/>
            <p:nvPr/>
          </p:nvSpPr>
          <p:spPr>
            <a:xfrm>
              <a:off x="0" y="-57150"/>
              <a:ext cx="1171861" cy="206163"/>
            </a:xfrm>
            <a:prstGeom prst="rect">
              <a:avLst/>
            </a:prstGeom>
          </p:spPr>
          <p:txBody>
            <a:bodyPr lIns="50800" tIns="50800" rIns="50800" bIns="50800" rtlCol="0" anchor="ctr"/>
            <a:lstStyle/>
            <a:p>
              <a:pPr algn="ctr">
                <a:lnSpc>
                  <a:spcPts val="3080"/>
                </a:lnSpc>
              </a:pPr>
              <a:endParaRPr/>
            </a:p>
          </p:txBody>
        </p:sp>
      </p:grpSp>
      <p:grpSp>
        <p:nvGrpSpPr>
          <p:cNvPr id="18" name="Group 18"/>
          <p:cNvGrpSpPr/>
          <p:nvPr/>
        </p:nvGrpSpPr>
        <p:grpSpPr>
          <a:xfrm>
            <a:off x="16541815" y="8859698"/>
            <a:ext cx="3086100" cy="3086100"/>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685E2"/>
            </a:solidFill>
          </p:spPr>
        </p:sp>
        <p:sp>
          <p:nvSpPr>
            <p:cNvPr id="20" name="TextBox 20"/>
            <p:cNvSpPr txBox="1"/>
            <p:nvPr/>
          </p:nvSpPr>
          <p:spPr>
            <a:xfrm>
              <a:off x="76200" y="19050"/>
              <a:ext cx="660400" cy="717550"/>
            </a:xfrm>
            <a:prstGeom prst="rect">
              <a:avLst/>
            </a:prstGeom>
          </p:spPr>
          <p:txBody>
            <a:bodyPr lIns="50800" tIns="50800" rIns="50800" bIns="50800" rtlCol="0" anchor="ctr"/>
            <a:lstStyle/>
            <a:p>
              <a:pPr algn="ctr">
                <a:lnSpc>
                  <a:spcPts val="3080"/>
                </a:lnSpc>
              </a:pPr>
              <a:endParaRPr/>
            </a:p>
          </p:txBody>
        </p:sp>
      </p:grpSp>
      <p:sp>
        <p:nvSpPr>
          <p:cNvPr id="21" name="TextBox 21"/>
          <p:cNvSpPr txBox="1"/>
          <p:nvPr/>
        </p:nvSpPr>
        <p:spPr>
          <a:xfrm>
            <a:off x="1758624" y="8678135"/>
            <a:ext cx="9424721" cy="391795"/>
          </a:xfrm>
          <a:prstGeom prst="rect">
            <a:avLst/>
          </a:prstGeom>
        </p:spPr>
        <p:txBody>
          <a:bodyPr lIns="0" tIns="0" rIns="0" bIns="0" rtlCol="0" anchor="t">
            <a:spAutoFit/>
          </a:bodyPr>
          <a:lstStyle/>
          <a:p>
            <a:pPr algn="l">
              <a:lnSpc>
                <a:spcPts val="3080"/>
              </a:lnSpc>
            </a:pPr>
            <a:r>
              <a:rPr lang="en-US" sz="2200" spc="275">
                <a:solidFill>
                  <a:srgbClr val="FFFFFF"/>
                </a:solidFill>
                <a:latin typeface="Poppins"/>
                <a:ea typeface="Poppins"/>
                <a:cs typeface="Poppins"/>
                <a:sym typeface="Poppins"/>
              </a:rPr>
              <a:t>COMPANY PERFORMANCE OVERVIEW PRESENTATION</a:t>
            </a:r>
          </a:p>
        </p:txBody>
      </p:sp>
      <p:sp>
        <p:nvSpPr>
          <p:cNvPr id="22" name="TextBox 22"/>
          <p:cNvSpPr txBox="1"/>
          <p:nvPr/>
        </p:nvSpPr>
        <p:spPr>
          <a:xfrm>
            <a:off x="12809891" y="1077595"/>
            <a:ext cx="4449409" cy="341119"/>
          </a:xfrm>
          <a:prstGeom prst="rect">
            <a:avLst/>
          </a:prstGeom>
        </p:spPr>
        <p:txBody>
          <a:bodyPr lIns="0" tIns="0" rIns="0" bIns="0" rtlCol="0" anchor="t">
            <a:spAutoFit/>
          </a:bodyPr>
          <a:lstStyle/>
          <a:p>
            <a:pPr algn="ctr">
              <a:lnSpc>
                <a:spcPts val="2800"/>
              </a:lnSpc>
            </a:pPr>
            <a:r>
              <a:rPr lang="en-US" sz="2000" spc="250" dirty="0">
                <a:solidFill>
                  <a:srgbClr val="FFFFFF"/>
                </a:solidFill>
                <a:latin typeface="Poppins"/>
                <a:ea typeface="Poppins"/>
                <a:cs typeface="Poppins"/>
                <a:sym typeface="Poppins"/>
              </a:rPr>
              <a:t>Trip tech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202127">
                <a:alpha val="100000"/>
              </a:srgbClr>
            </a:gs>
            <a:gs pos="100000">
              <a:srgbClr val="17181B">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9582971" y="1173025"/>
            <a:ext cx="229776" cy="229776"/>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558CE"/>
            </a:solidFill>
          </p:spPr>
        </p:sp>
        <p:sp>
          <p:nvSpPr>
            <p:cNvPr id="4" name="TextBox 4"/>
            <p:cNvSpPr txBox="1"/>
            <p:nvPr/>
          </p:nvSpPr>
          <p:spPr>
            <a:xfrm>
              <a:off x="76200" y="19050"/>
              <a:ext cx="660400" cy="717550"/>
            </a:xfrm>
            <a:prstGeom prst="rect">
              <a:avLst/>
            </a:prstGeom>
          </p:spPr>
          <p:txBody>
            <a:bodyPr lIns="50800" tIns="50800" rIns="50800" bIns="50800" rtlCol="0" anchor="ctr"/>
            <a:lstStyle/>
            <a:p>
              <a:pPr algn="ctr">
                <a:lnSpc>
                  <a:spcPts val="2799"/>
                </a:lnSpc>
              </a:pPr>
              <a:endParaRPr/>
            </a:p>
          </p:txBody>
        </p:sp>
      </p:grpSp>
      <p:grpSp>
        <p:nvGrpSpPr>
          <p:cNvPr id="5" name="Group 5"/>
          <p:cNvGrpSpPr/>
          <p:nvPr/>
        </p:nvGrpSpPr>
        <p:grpSpPr>
          <a:xfrm>
            <a:off x="-4120708" y="1238797"/>
            <a:ext cx="11625529" cy="1162552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7181B">
                    <a:alpha val="100000"/>
                  </a:srgbClr>
                </a:gs>
                <a:gs pos="100000">
                  <a:srgbClr val="202127">
                    <a:alpha val="100000"/>
                  </a:srgbClr>
                </a:gs>
              </a:gsLst>
              <a:lin ang="0"/>
            </a:gradFill>
          </p:spPr>
        </p:sp>
        <p:sp>
          <p:nvSpPr>
            <p:cNvPr id="7" name="TextBox 7"/>
            <p:cNvSpPr txBox="1"/>
            <p:nvPr/>
          </p:nvSpPr>
          <p:spPr>
            <a:xfrm>
              <a:off x="76200" y="19050"/>
              <a:ext cx="660400" cy="717550"/>
            </a:xfrm>
            <a:prstGeom prst="rect">
              <a:avLst/>
            </a:prstGeom>
          </p:spPr>
          <p:txBody>
            <a:bodyPr lIns="50800" tIns="50800" rIns="50800" bIns="50800" rtlCol="0" anchor="ctr"/>
            <a:lstStyle/>
            <a:p>
              <a:pPr algn="ctr">
                <a:lnSpc>
                  <a:spcPts val="3080"/>
                </a:lnSpc>
              </a:pPr>
              <a:endParaRPr/>
            </a:p>
          </p:txBody>
        </p:sp>
      </p:grpSp>
      <p:grpSp>
        <p:nvGrpSpPr>
          <p:cNvPr id="8" name="Group 8"/>
          <p:cNvGrpSpPr/>
          <p:nvPr/>
        </p:nvGrpSpPr>
        <p:grpSpPr>
          <a:xfrm>
            <a:off x="1028700" y="-1175453"/>
            <a:ext cx="1326712" cy="3086100"/>
            <a:chOff x="0" y="0"/>
            <a:chExt cx="349422" cy="812800"/>
          </a:xfrm>
        </p:grpSpPr>
        <p:sp>
          <p:nvSpPr>
            <p:cNvPr id="9" name="Freeform 9"/>
            <p:cNvSpPr/>
            <p:nvPr/>
          </p:nvSpPr>
          <p:spPr>
            <a:xfrm>
              <a:off x="0" y="0"/>
              <a:ext cx="349422" cy="812800"/>
            </a:xfrm>
            <a:custGeom>
              <a:avLst/>
              <a:gdLst/>
              <a:ahLst/>
              <a:cxnLst/>
              <a:rect l="l" t="t" r="r" b="b"/>
              <a:pathLst>
                <a:path w="349422" h="812800">
                  <a:moveTo>
                    <a:pt x="174711" y="0"/>
                  </a:moveTo>
                  <a:lnTo>
                    <a:pt x="174711" y="0"/>
                  </a:lnTo>
                  <a:cubicBezTo>
                    <a:pt x="271201" y="0"/>
                    <a:pt x="349422" y="78221"/>
                    <a:pt x="349422" y="174711"/>
                  </a:cubicBezTo>
                  <a:lnTo>
                    <a:pt x="349422" y="638089"/>
                  </a:lnTo>
                  <a:cubicBezTo>
                    <a:pt x="349422" y="684425"/>
                    <a:pt x="331015" y="728864"/>
                    <a:pt x="298250" y="761628"/>
                  </a:cubicBezTo>
                  <a:cubicBezTo>
                    <a:pt x="265486" y="794393"/>
                    <a:pt x="221047" y="812800"/>
                    <a:pt x="174711" y="812800"/>
                  </a:cubicBezTo>
                  <a:lnTo>
                    <a:pt x="174711" y="812800"/>
                  </a:lnTo>
                  <a:cubicBezTo>
                    <a:pt x="128375" y="812800"/>
                    <a:pt x="83936" y="794393"/>
                    <a:pt x="51172" y="761628"/>
                  </a:cubicBezTo>
                  <a:cubicBezTo>
                    <a:pt x="18407" y="728864"/>
                    <a:pt x="0" y="684425"/>
                    <a:pt x="0" y="638089"/>
                  </a:cubicBezTo>
                  <a:lnTo>
                    <a:pt x="0" y="174711"/>
                  </a:lnTo>
                  <a:cubicBezTo>
                    <a:pt x="0" y="128375"/>
                    <a:pt x="18407" y="83936"/>
                    <a:pt x="51172" y="51172"/>
                  </a:cubicBezTo>
                  <a:cubicBezTo>
                    <a:pt x="83936" y="18407"/>
                    <a:pt x="128375" y="0"/>
                    <a:pt x="174711" y="0"/>
                  </a:cubicBezTo>
                  <a:close/>
                </a:path>
              </a:pathLst>
            </a:custGeom>
            <a:solidFill>
              <a:srgbClr val="A685E2"/>
            </a:solidFill>
          </p:spPr>
        </p:sp>
        <p:sp>
          <p:nvSpPr>
            <p:cNvPr id="10" name="TextBox 10"/>
            <p:cNvSpPr txBox="1"/>
            <p:nvPr/>
          </p:nvSpPr>
          <p:spPr>
            <a:xfrm>
              <a:off x="0" y="-57150"/>
              <a:ext cx="349422" cy="869950"/>
            </a:xfrm>
            <a:prstGeom prst="rect">
              <a:avLst/>
            </a:prstGeom>
          </p:spPr>
          <p:txBody>
            <a:bodyPr lIns="50800" tIns="50800" rIns="50800" bIns="50800" rtlCol="0" anchor="ctr"/>
            <a:lstStyle/>
            <a:p>
              <a:pPr algn="ctr">
                <a:lnSpc>
                  <a:spcPts val="3080"/>
                </a:lnSpc>
              </a:pPr>
              <a:endParaRPr/>
            </a:p>
          </p:txBody>
        </p:sp>
      </p:grpSp>
      <p:sp>
        <p:nvSpPr>
          <p:cNvPr id="11" name="Freeform 11"/>
          <p:cNvSpPr/>
          <p:nvPr/>
        </p:nvSpPr>
        <p:spPr>
          <a:xfrm>
            <a:off x="1326783" y="837698"/>
            <a:ext cx="764276" cy="802198"/>
          </a:xfrm>
          <a:custGeom>
            <a:avLst/>
            <a:gdLst/>
            <a:ahLst/>
            <a:cxnLst/>
            <a:rect l="l" t="t" r="r" b="b"/>
            <a:pathLst>
              <a:path w="764276" h="802198">
                <a:moveTo>
                  <a:pt x="0" y="0"/>
                </a:moveTo>
                <a:lnTo>
                  <a:pt x="764275" y="0"/>
                </a:lnTo>
                <a:lnTo>
                  <a:pt x="764275" y="802198"/>
                </a:lnTo>
                <a:lnTo>
                  <a:pt x="0" y="8021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9582971" y="1393276"/>
            <a:ext cx="7117453" cy="1384582"/>
          </a:xfrm>
          <a:prstGeom prst="rect">
            <a:avLst/>
          </a:prstGeom>
        </p:spPr>
        <p:txBody>
          <a:bodyPr lIns="0" tIns="0" rIns="0" bIns="0" rtlCol="0" anchor="t">
            <a:spAutoFit/>
          </a:bodyPr>
          <a:lstStyle/>
          <a:p>
            <a:pPr marL="0" lvl="0" indent="0" algn="l">
              <a:lnSpc>
                <a:spcPts val="10078"/>
              </a:lnSpc>
              <a:spcBef>
                <a:spcPct val="0"/>
              </a:spcBef>
            </a:pPr>
            <a:r>
              <a:rPr lang="en-US" sz="9079" b="1" u="none" strike="noStrike" spc="-463">
                <a:solidFill>
                  <a:srgbClr val="FFFFFF"/>
                </a:solidFill>
                <a:latin typeface="Poppins Semi-Bold"/>
                <a:ea typeface="Poppins Semi-Bold"/>
                <a:cs typeface="Poppins Semi-Bold"/>
                <a:sym typeface="Poppins Semi-Bold"/>
              </a:rPr>
              <a:t>Our Journey </a:t>
            </a:r>
          </a:p>
        </p:txBody>
      </p:sp>
      <p:sp>
        <p:nvSpPr>
          <p:cNvPr id="13" name="TextBox 13"/>
          <p:cNvSpPr txBox="1"/>
          <p:nvPr/>
        </p:nvSpPr>
        <p:spPr>
          <a:xfrm>
            <a:off x="10320787" y="1063440"/>
            <a:ext cx="2935798" cy="391795"/>
          </a:xfrm>
          <a:prstGeom prst="rect">
            <a:avLst/>
          </a:prstGeom>
        </p:spPr>
        <p:txBody>
          <a:bodyPr lIns="0" tIns="0" rIns="0" bIns="0" rtlCol="0" anchor="t">
            <a:spAutoFit/>
          </a:bodyPr>
          <a:lstStyle/>
          <a:p>
            <a:pPr algn="l">
              <a:lnSpc>
                <a:spcPts val="3080"/>
              </a:lnSpc>
            </a:pPr>
            <a:r>
              <a:rPr lang="en-US" sz="2200" spc="275">
                <a:solidFill>
                  <a:srgbClr val="FFFFFF"/>
                </a:solidFill>
                <a:latin typeface="Poppins"/>
                <a:ea typeface="Poppins"/>
                <a:cs typeface="Poppins"/>
                <a:sym typeface="Poppins"/>
              </a:rPr>
              <a:t>INTRODUCTION</a:t>
            </a:r>
          </a:p>
        </p:txBody>
      </p:sp>
      <p:sp>
        <p:nvSpPr>
          <p:cNvPr id="14" name="TextBox 14"/>
          <p:cNvSpPr txBox="1"/>
          <p:nvPr/>
        </p:nvSpPr>
        <p:spPr>
          <a:xfrm>
            <a:off x="9894696" y="2787382"/>
            <a:ext cx="6494003" cy="6854825"/>
          </a:xfrm>
          <a:prstGeom prst="rect">
            <a:avLst/>
          </a:prstGeom>
        </p:spPr>
        <p:txBody>
          <a:bodyPr lIns="0" tIns="0" rIns="0" bIns="0" rtlCol="0" anchor="t">
            <a:spAutoFit/>
          </a:bodyPr>
          <a:lstStyle/>
          <a:p>
            <a:pPr algn="l">
              <a:lnSpc>
                <a:spcPts val="3400"/>
              </a:lnSpc>
            </a:pPr>
            <a:r>
              <a:rPr lang="en-US" sz="2000">
                <a:solidFill>
                  <a:srgbClr val="FFFFFF">
                    <a:alpha val="69804"/>
                  </a:srgbClr>
                </a:solidFill>
                <a:latin typeface="Poppins"/>
                <a:ea typeface="Poppins"/>
                <a:cs typeface="Poppins"/>
                <a:sym typeface="Poppins"/>
              </a:rPr>
              <a:t>This project analyzes a supermarket sales dataset containing detailed information on customer transactions across multiple branches. The aim is to identify sales trends, understand customer purchasing behavior, and evaluate overall business performance. Using Power BI, the data was cleaned, transformed, and visualized through interactive dashboards. These dashboards highlight sales trends across branches, top-performing product lines, customer preferences, and payment patterns. The insights gained from this analysis provide a clear understanding of what drives revenue and customer satisfaction, supporting data-driven decision-making for future growth..</a:t>
            </a:r>
          </a:p>
          <a:p>
            <a:pPr marL="0" lvl="0" indent="0" algn="l">
              <a:lnSpc>
                <a:spcPts val="3400"/>
              </a:lnSpc>
              <a:spcBef>
                <a:spcPct val="0"/>
              </a:spcBef>
            </a:pPr>
            <a:endParaRPr lang="en-US" sz="2000">
              <a:solidFill>
                <a:srgbClr val="FFFFFF">
                  <a:alpha val="69804"/>
                </a:srgbClr>
              </a:solidFill>
              <a:latin typeface="Poppins"/>
              <a:ea typeface="Poppins"/>
              <a:cs typeface="Poppins"/>
              <a:sym typeface="Poppins"/>
            </a:endParaRPr>
          </a:p>
        </p:txBody>
      </p:sp>
      <p:grpSp>
        <p:nvGrpSpPr>
          <p:cNvPr id="15" name="Group 15"/>
          <p:cNvGrpSpPr/>
          <p:nvPr/>
        </p:nvGrpSpPr>
        <p:grpSpPr>
          <a:xfrm>
            <a:off x="1028700" y="2153156"/>
            <a:ext cx="7347653" cy="7347653"/>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558CE"/>
            </a:solidFill>
          </p:spPr>
        </p:sp>
        <p:sp>
          <p:nvSpPr>
            <p:cNvPr id="17" name="TextBox 17"/>
            <p:cNvSpPr txBox="1"/>
            <p:nvPr/>
          </p:nvSpPr>
          <p:spPr>
            <a:xfrm>
              <a:off x="76200" y="19050"/>
              <a:ext cx="660400" cy="717550"/>
            </a:xfrm>
            <a:prstGeom prst="rect">
              <a:avLst/>
            </a:prstGeom>
          </p:spPr>
          <p:txBody>
            <a:bodyPr lIns="50800" tIns="50800" rIns="50800" bIns="50800" rtlCol="0" anchor="ctr"/>
            <a:lstStyle/>
            <a:p>
              <a:pPr algn="ctr">
                <a:lnSpc>
                  <a:spcPts val="2799"/>
                </a:lnSpc>
              </a:pPr>
              <a:endParaRPr/>
            </a:p>
          </p:txBody>
        </p:sp>
      </p:grpSp>
      <p:grpSp>
        <p:nvGrpSpPr>
          <p:cNvPr id="18" name="Group 18"/>
          <p:cNvGrpSpPr/>
          <p:nvPr/>
        </p:nvGrpSpPr>
        <p:grpSpPr>
          <a:xfrm>
            <a:off x="1282211" y="2406667"/>
            <a:ext cx="6840632" cy="6840632"/>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21190" r="-28903"/>
              </a:stretch>
            </a:blipFill>
          </p:spPr>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202127">
                <a:alpha val="100000"/>
              </a:srgbClr>
            </a:gs>
            <a:gs pos="100000">
              <a:srgbClr val="17181B">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1028700" y="-1175453"/>
            <a:ext cx="1326712" cy="3086100"/>
            <a:chOff x="0" y="0"/>
            <a:chExt cx="349422" cy="812800"/>
          </a:xfrm>
        </p:grpSpPr>
        <p:sp>
          <p:nvSpPr>
            <p:cNvPr id="3" name="Freeform 3"/>
            <p:cNvSpPr/>
            <p:nvPr/>
          </p:nvSpPr>
          <p:spPr>
            <a:xfrm>
              <a:off x="0" y="0"/>
              <a:ext cx="349422" cy="812800"/>
            </a:xfrm>
            <a:custGeom>
              <a:avLst/>
              <a:gdLst/>
              <a:ahLst/>
              <a:cxnLst/>
              <a:rect l="l" t="t" r="r" b="b"/>
              <a:pathLst>
                <a:path w="349422" h="812800">
                  <a:moveTo>
                    <a:pt x="174711" y="0"/>
                  </a:moveTo>
                  <a:lnTo>
                    <a:pt x="174711" y="0"/>
                  </a:lnTo>
                  <a:cubicBezTo>
                    <a:pt x="271201" y="0"/>
                    <a:pt x="349422" y="78221"/>
                    <a:pt x="349422" y="174711"/>
                  </a:cubicBezTo>
                  <a:lnTo>
                    <a:pt x="349422" y="638089"/>
                  </a:lnTo>
                  <a:cubicBezTo>
                    <a:pt x="349422" y="684425"/>
                    <a:pt x="331015" y="728864"/>
                    <a:pt x="298250" y="761628"/>
                  </a:cubicBezTo>
                  <a:cubicBezTo>
                    <a:pt x="265486" y="794393"/>
                    <a:pt x="221047" y="812800"/>
                    <a:pt x="174711" y="812800"/>
                  </a:cubicBezTo>
                  <a:lnTo>
                    <a:pt x="174711" y="812800"/>
                  </a:lnTo>
                  <a:cubicBezTo>
                    <a:pt x="128375" y="812800"/>
                    <a:pt x="83936" y="794393"/>
                    <a:pt x="51172" y="761628"/>
                  </a:cubicBezTo>
                  <a:cubicBezTo>
                    <a:pt x="18407" y="728864"/>
                    <a:pt x="0" y="684425"/>
                    <a:pt x="0" y="638089"/>
                  </a:cubicBezTo>
                  <a:lnTo>
                    <a:pt x="0" y="174711"/>
                  </a:lnTo>
                  <a:cubicBezTo>
                    <a:pt x="0" y="128375"/>
                    <a:pt x="18407" y="83936"/>
                    <a:pt x="51172" y="51172"/>
                  </a:cubicBezTo>
                  <a:cubicBezTo>
                    <a:pt x="83936" y="18407"/>
                    <a:pt x="128375" y="0"/>
                    <a:pt x="174711" y="0"/>
                  </a:cubicBezTo>
                  <a:close/>
                </a:path>
              </a:pathLst>
            </a:custGeom>
            <a:solidFill>
              <a:srgbClr val="A685E2"/>
            </a:solidFill>
          </p:spPr>
        </p:sp>
        <p:sp>
          <p:nvSpPr>
            <p:cNvPr id="4" name="TextBox 4"/>
            <p:cNvSpPr txBox="1"/>
            <p:nvPr/>
          </p:nvSpPr>
          <p:spPr>
            <a:xfrm>
              <a:off x="0" y="-57150"/>
              <a:ext cx="349422" cy="869950"/>
            </a:xfrm>
            <a:prstGeom prst="rect">
              <a:avLst/>
            </a:prstGeom>
          </p:spPr>
          <p:txBody>
            <a:bodyPr lIns="50800" tIns="50800" rIns="50800" bIns="50800" rtlCol="0" anchor="ctr"/>
            <a:lstStyle/>
            <a:p>
              <a:pPr algn="ctr">
                <a:lnSpc>
                  <a:spcPts val="3080"/>
                </a:lnSpc>
              </a:pPr>
              <a:endParaRPr/>
            </a:p>
          </p:txBody>
        </p:sp>
      </p:grpSp>
      <p:sp>
        <p:nvSpPr>
          <p:cNvPr id="5" name="Freeform 5"/>
          <p:cNvSpPr/>
          <p:nvPr/>
        </p:nvSpPr>
        <p:spPr>
          <a:xfrm>
            <a:off x="1326783" y="837698"/>
            <a:ext cx="764276" cy="802198"/>
          </a:xfrm>
          <a:custGeom>
            <a:avLst/>
            <a:gdLst/>
            <a:ahLst/>
            <a:cxnLst/>
            <a:rect l="l" t="t" r="r" b="b"/>
            <a:pathLst>
              <a:path w="764276" h="802198">
                <a:moveTo>
                  <a:pt x="0" y="0"/>
                </a:moveTo>
                <a:lnTo>
                  <a:pt x="764275" y="0"/>
                </a:lnTo>
                <a:lnTo>
                  <a:pt x="764275" y="802198"/>
                </a:lnTo>
                <a:lnTo>
                  <a:pt x="0" y="8021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0681026" y="-1590183"/>
            <a:ext cx="11625529" cy="11625529"/>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7181B">
                    <a:alpha val="100000"/>
                  </a:srgbClr>
                </a:gs>
                <a:gs pos="100000">
                  <a:srgbClr val="202127">
                    <a:alpha val="100000"/>
                  </a:srgbClr>
                </a:gs>
              </a:gsLst>
              <a:lin ang="0"/>
            </a:gradFill>
          </p:spPr>
        </p:sp>
        <p:sp>
          <p:nvSpPr>
            <p:cNvPr id="8" name="TextBox 8"/>
            <p:cNvSpPr txBox="1"/>
            <p:nvPr/>
          </p:nvSpPr>
          <p:spPr>
            <a:xfrm>
              <a:off x="76200" y="19050"/>
              <a:ext cx="660400" cy="717550"/>
            </a:xfrm>
            <a:prstGeom prst="rect">
              <a:avLst/>
            </a:prstGeom>
          </p:spPr>
          <p:txBody>
            <a:bodyPr lIns="50800" tIns="50800" rIns="50800" bIns="50800" rtlCol="0" anchor="ctr"/>
            <a:lstStyle/>
            <a:p>
              <a:pPr algn="ctr">
                <a:lnSpc>
                  <a:spcPts val="3080"/>
                </a:lnSpc>
              </a:pPr>
              <a:endParaRPr/>
            </a:p>
          </p:txBody>
        </p:sp>
      </p:grpSp>
      <p:sp>
        <p:nvSpPr>
          <p:cNvPr id="9" name="TextBox 9"/>
          <p:cNvSpPr txBox="1"/>
          <p:nvPr/>
        </p:nvSpPr>
        <p:spPr>
          <a:xfrm>
            <a:off x="1571528" y="2024952"/>
            <a:ext cx="13897078" cy="4283075"/>
          </a:xfrm>
          <a:prstGeom prst="rect">
            <a:avLst/>
          </a:prstGeom>
        </p:spPr>
        <p:txBody>
          <a:bodyPr lIns="0" tIns="0" rIns="0" bIns="0" rtlCol="0" anchor="t">
            <a:spAutoFit/>
          </a:bodyPr>
          <a:lstStyle/>
          <a:p>
            <a:pPr algn="l">
              <a:lnSpc>
                <a:spcPts val="3400"/>
              </a:lnSpc>
            </a:pPr>
            <a:r>
              <a:rPr lang="en-US" sz="2000">
                <a:solidFill>
                  <a:srgbClr val="FFFFFF">
                    <a:alpha val="69804"/>
                  </a:srgbClr>
                </a:solidFill>
                <a:latin typeface="Poppins"/>
                <a:ea typeface="Poppins"/>
                <a:cs typeface="Poppins"/>
                <a:sym typeface="Poppins"/>
              </a:rPr>
              <a:t>This project analyzes a supermarket sales dataset containing detailed information on customer transactions across multiple branches.</a:t>
            </a:r>
          </a:p>
          <a:p>
            <a:pPr algn="l">
              <a:lnSpc>
                <a:spcPts val="3400"/>
              </a:lnSpc>
            </a:pPr>
            <a:endParaRPr lang="en-US" sz="2000">
              <a:solidFill>
                <a:srgbClr val="FFFFFF">
                  <a:alpha val="69804"/>
                </a:srgbClr>
              </a:solidFill>
              <a:latin typeface="Poppins"/>
              <a:ea typeface="Poppins"/>
              <a:cs typeface="Poppins"/>
              <a:sym typeface="Poppins"/>
            </a:endParaRPr>
          </a:p>
          <a:p>
            <a:pPr algn="l">
              <a:lnSpc>
                <a:spcPts val="3400"/>
              </a:lnSpc>
            </a:pPr>
            <a:r>
              <a:rPr lang="en-US" sz="2000">
                <a:solidFill>
                  <a:srgbClr val="FFFFFF">
                    <a:alpha val="69804"/>
                  </a:srgbClr>
                </a:solidFill>
                <a:latin typeface="Poppins"/>
                <a:ea typeface="Poppins"/>
                <a:cs typeface="Poppins"/>
                <a:sym typeface="Poppins"/>
              </a:rPr>
              <a:t>The dataset captures detailed transaction information from January through March 2019, with 100 records representing customer purchases.</a:t>
            </a:r>
          </a:p>
          <a:p>
            <a:pPr algn="l">
              <a:lnSpc>
                <a:spcPts val="3400"/>
              </a:lnSpc>
            </a:pPr>
            <a:endParaRPr lang="en-US" sz="2000">
              <a:solidFill>
                <a:srgbClr val="FFFFFF">
                  <a:alpha val="69804"/>
                </a:srgbClr>
              </a:solidFill>
              <a:latin typeface="Poppins"/>
              <a:ea typeface="Poppins"/>
              <a:cs typeface="Poppins"/>
              <a:sym typeface="Poppins"/>
            </a:endParaRPr>
          </a:p>
          <a:p>
            <a:pPr algn="l">
              <a:lnSpc>
                <a:spcPts val="3400"/>
              </a:lnSpc>
            </a:pPr>
            <a:r>
              <a:rPr lang="en-US" sz="2000">
                <a:solidFill>
                  <a:srgbClr val="FFFFFF">
                    <a:alpha val="69804"/>
                  </a:srgbClr>
                </a:solidFill>
                <a:latin typeface="Poppins"/>
                <a:ea typeface="Poppins"/>
                <a:cs typeface="Poppins"/>
                <a:sym typeface="Poppins"/>
              </a:rPr>
              <a:t>The aim is to identify sales trends, understand customer purchasing behavior, and evaluate overall business performance to support data-driven decision-making for future growth.</a:t>
            </a:r>
          </a:p>
          <a:p>
            <a:pPr algn="l">
              <a:lnSpc>
                <a:spcPts val="3400"/>
              </a:lnSpc>
            </a:pPr>
            <a:endParaRPr lang="en-US" sz="2000">
              <a:solidFill>
                <a:srgbClr val="FFFFFF">
                  <a:alpha val="69804"/>
                </a:srgbClr>
              </a:solidFill>
              <a:latin typeface="Poppins"/>
              <a:ea typeface="Poppins"/>
              <a:cs typeface="Poppins"/>
              <a:sym typeface="Poppins"/>
            </a:endParaRPr>
          </a:p>
          <a:p>
            <a:pPr algn="l">
              <a:lnSpc>
                <a:spcPts val="3400"/>
              </a:lnSpc>
              <a:spcBef>
                <a:spcPct val="0"/>
              </a:spcBef>
            </a:pPr>
            <a:endParaRPr lang="en-US" sz="2000">
              <a:solidFill>
                <a:srgbClr val="FFFFFF">
                  <a:alpha val="69804"/>
                </a:srgbClr>
              </a:solidFill>
              <a:latin typeface="Poppins"/>
              <a:ea typeface="Poppins"/>
              <a:cs typeface="Poppins"/>
              <a:sym typeface="Poppins"/>
            </a:endParaRPr>
          </a:p>
        </p:txBody>
      </p:sp>
      <p:sp>
        <p:nvSpPr>
          <p:cNvPr id="10" name="Freeform 10"/>
          <p:cNvSpPr/>
          <p:nvPr/>
        </p:nvSpPr>
        <p:spPr>
          <a:xfrm>
            <a:off x="14399559" y="7412701"/>
            <a:ext cx="2859741" cy="2209800"/>
          </a:xfrm>
          <a:custGeom>
            <a:avLst/>
            <a:gdLst/>
            <a:ahLst/>
            <a:cxnLst/>
            <a:rect l="l" t="t" r="r" b="b"/>
            <a:pathLst>
              <a:path w="2859741" h="2209800">
                <a:moveTo>
                  <a:pt x="0" y="0"/>
                </a:moveTo>
                <a:lnTo>
                  <a:pt x="2859741" y="0"/>
                </a:lnTo>
                <a:lnTo>
                  <a:pt x="2859741" y="2209800"/>
                </a:lnTo>
                <a:lnTo>
                  <a:pt x="0" y="2209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TextBox 11"/>
          <p:cNvSpPr txBox="1"/>
          <p:nvPr/>
        </p:nvSpPr>
        <p:spPr>
          <a:xfrm>
            <a:off x="5041307" y="331647"/>
            <a:ext cx="7117453" cy="1384582"/>
          </a:xfrm>
          <a:prstGeom prst="rect">
            <a:avLst/>
          </a:prstGeom>
        </p:spPr>
        <p:txBody>
          <a:bodyPr lIns="0" tIns="0" rIns="0" bIns="0" rtlCol="0" anchor="t">
            <a:spAutoFit/>
          </a:bodyPr>
          <a:lstStyle/>
          <a:p>
            <a:pPr marL="0" lvl="0" indent="0" algn="l">
              <a:lnSpc>
                <a:spcPts val="10078"/>
              </a:lnSpc>
              <a:spcBef>
                <a:spcPct val="0"/>
              </a:spcBef>
            </a:pPr>
            <a:r>
              <a:rPr lang="en-US" sz="9079" b="1" spc="-463">
                <a:solidFill>
                  <a:srgbClr val="FFFFFF"/>
                </a:solidFill>
                <a:latin typeface="Poppins Semi-Bold"/>
                <a:ea typeface="Poppins Semi-Bold"/>
                <a:cs typeface="Poppins Semi-Bold"/>
                <a:sym typeface="Poppins Semi-Bold"/>
              </a:rPr>
              <a:t>DESCRIPTION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202127">
                <a:alpha val="100000"/>
              </a:srgbClr>
            </a:gs>
            <a:gs pos="100000">
              <a:srgbClr val="17181B">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11294953" y="555488"/>
            <a:ext cx="229776" cy="229776"/>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558CE"/>
            </a:solidFill>
          </p:spPr>
        </p:sp>
        <p:sp>
          <p:nvSpPr>
            <p:cNvPr id="4" name="TextBox 4"/>
            <p:cNvSpPr txBox="1"/>
            <p:nvPr/>
          </p:nvSpPr>
          <p:spPr>
            <a:xfrm>
              <a:off x="76200" y="19050"/>
              <a:ext cx="660400" cy="717550"/>
            </a:xfrm>
            <a:prstGeom prst="rect">
              <a:avLst/>
            </a:prstGeom>
          </p:spPr>
          <p:txBody>
            <a:bodyPr lIns="50800" tIns="50800" rIns="50800" bIns="50800" rtlCol="0" anchor="ctr"/>
            <a:lstStyle/>
            <a:p>
              <a:pPr algn="ctr">
                <a:lnSpc>
                  <a:spcPts val="2799"/>
                </a:lnSpc>
              </a:pPr>
              <a:endParaRPr/>
            </a:p>
          </p:txBody>
        </p:sp>
      </p:grpSp>
      <p:grpSp>
        <p:nvGrpSpPr>
          <p:cNvPr id="5" name="Group 5"/>
          <p:cNvGrpSpPr/>
          <p:nvPr/>
        </p:nvGrpSpPr>
        <p:grpSpPr>
          <a:xfrm>
            <a:off x="1028700" y="-1175453"/>
            <a:ext cx="1326712" cy="3086100"/>
            <a:chOff x="0" y="0"/>
            <a:chExt cx="349422" cy="812800"/>
          </a:xfrm>
        </p:grpSpPr>
        <p:sp>
          <p:nvSpPr>
            <p:cNvPr id="6" name="Freeform 6"/>
            <p:cNvSpPr/>
            <p:nvPr/>
          </p:nvSpPr>
          <p:spPr>
            <a:xfrm>
              <a:off x="0" y="0"/>
              <a:ext cx="349422" cy="812800"/>
            </a:xfrm>
            <a:custGeom>
              <a:avLst/>
              <a:gdLst/>
              <a:ahLst/>
              <a:cxnLst/>
              <a:rect l="l" t="t" r="r" b="b"/>
              <a:pathLst>
                <a:path w="349422" h="812800">
                  <a:moveTo>
                    <a:pt x="174711" y="0"/>
                  </a:moveTo>
                  <a:lnTo>
                    <a:pt x="174711" y="0"/>
                  </a:lnTo>
                  <a:cubicBezTo>
                    <a:pt x="271201" y="0"/>
                    <a:pt x="349422" y="78221"/>
                    <a:pt x="349422" y="174711"/>
                  </a:cubicBezTo>
                  <a:lnTo>
                    <a:pt x="349422" y="638089"/>
                  </a:lnTo>
                  <a:cubicBezTo>
                    <a:pt x="349422" y="684425"/>
                    <a:pt x="331015" y="728864"/>
                    <a:pt x="298250" y="761628"/>
                  </a:cubicBezTo>
                  <a:cubicBezTo>
                    <a:pt x="265486" y="794393"/>
                    <a:pt x="221047" y="812800"/>
                    <a:pt x="174711" y="812800"/>
                  </a:cubicBezTo>
                  <a:lnTo>
                    <a:pt x="174711" y="812800"/>
                  </a:lnTo>
                  <a:cubicBezTo>
                    <a:pt x="128375" y="812800"/>
                    <a:pt x="83936" y="794393"/>
                    <a:pt x="51172" y="761628"/>
                  </a:cubicBezTo>
                  <a:cubicBezTo>
                    <a:pt x="18407" y="728864"/>
                    <a:pt x="0" y="684425"/>
                    <a:pt x="0" y="638089"/>
                  </a:cubicBezTo>
                  <a:lnTo>
                    <a:pt x="0" y="174711"/>
                  </a:lnTo>
                  <a:cubicBezTo>
                    <a:pt x="0" y="128375"/>
                    <a:pt x="18407" y="83936"/>
                    <a:pt x="51172" y="51172"/>
                  </a:cubicBezTo>
                  <a:cubicBezTo>
                    <a:pt x="83936" y="18407"/>
                    <a:pt x="128375" y="0"/>
                    <a:pt x="174711" y="0"/>
                  </a:cubicBezTo>
                  <a:close/>
                </a:path>
              </a:pathLst>
            </a:custGeom>
            <a:solidFill>
              <a:srgbClr val="A685E2"/>
            </a:solidFill>
          </p:spPr>
        </p:sp>
        <p:sp>
          <p:nvSpPr>
            <p:cNvPr id="7" name="TextBox 7"/>
            <p:cNvSpPr txBox="1"/>
            <p:nvPr/>
          </p:nvSpPr>
          <p:spPr>
            <a:xfrm>
              <a:off x="0" y="-57150"/>
              <a:ext cx="349422" cy="869950"/>
            </a:xfrm>
            <a:prstGeom prst="rect">
              <a:avLst/>
            </a:prstGeom>
          </p:spPr>
          <p:txBody>
            <a:bodyPr lIns="50800" tIns="50800" rIns="50800" bIns="50800" rtlCol="0" anchor="ctr"/>
            <a:lstStyle/>
            <a:p>
              <a:pPr algn="ctr">
                <a:lnSpc>
                  <a:spcPts val="3080"/>
                </a:lnSpc>
              </a:pPr>
              <a:endParaRPr/>
            </a:p>
          </p:txBody>
        </p:sp>
      </p:grpSp>
      <p:sp>
        <p:nvSpPr>
          <p:cNvPr id="8" name="Freeform 8"/>
          <p:cNvSpPr/>
          <p:nvPr/>
        </p:nvSpPr>
        <p:spPr>
          <a:xfrm>
            <a:off x="1326783" y="837698"/>
            <a:ext cx="764276" cy="802198"/>
          </a:xfrm>
          <a:custGeom>
            <a:avLst/>
            <a:gdLst/>
            <a:ahLst/>
            <a:cxnLst/>
            <a:rect l="l" t="t" r="r" b="b"/>
            <a:pathLst>
              <a:path w="764276" h="802198">
                <a:moveTo>
                  <a:pt x="0" y="0"/>
                </a:moveTo>
                <a:lnTo>
                  <a:pt x="764275" y="0"/>
                </a:lnTo>
                <a:lnTo>
                  <a:pt x="764275" y="802198"/>
                </a:lnTo>
                <a:lnTo>
                  <a:pt x="0" y="8021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9" name="Group 9"/>
          <p:cNvGrpSpPr/>
          <p:nvPr/>
        </p:nvGrpSpPr>
        <p:grpSpPr>
          <a:xfrm>
            <a:off x="6662471" y="-4938979"/>
            <a:ext cx="11625529" cy="11625529"/>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7181B">
                    <a:alpha val="100000"/>
                  </a:srgbClr>
                </a:gs>
                <a:gs pos="100000">
                  <a:srgbClr val="202127">
                    <a:alpha val="100000"/>
                  </a:srgbClr>
                </a:gs>
              </a:gsLst>
              <a:lin ang="0"/>
            </a:gradFill>
          </p:spPr>
        </p:sp>
        <p:sp>
          <p:nvSpPr>
            <p:cNvPr id="11" name="TextBox 11"/>
            <p:cNvSpPr txBox="1"/>
            <p:nvPr/>
          </p:nvSpPr>
          <p:spPr>
            <a:xfrm>
              <a:off x="76200" y="19050"/>
              <a:ext cx="660400" cy="717550"/>
            </a:xfrm>
            <a:prstGeom prst="rect">
              <a:avLst/>
            </a:prstGeom>
          </p:spPr>
          <p:txBody>
            <a:bodyPr lIns="50800" tIns="50800" rIns="50800" bIns="50800" rtlCol="0" anchor="ctr"/>
            <a:lstStyle/>
            <a:p>
              <a:pPr algn="ctr">
                <a:lnSpc>
                  <a:spcPts val="3080"/>
                </a:lnSpc>
              </a:pPr>
              <a:endParaRPr/>
            </a:p>
          </p:txBody>
        </p:sp>
      </p:grpSp>
      <p:grpSp>
        <p:nvGrpSpPr>
          <p:cNvPr id="12" name="Group 12"/>
          <p:cNvGrpSpPr/>
          <p:nvPr/>
        </p:nvGrpSpPr>
        <p:grpSpPr>
          <a:xfrm>
            <a:off x="13052575" y="5143500"/>
            <a:ext cx="4449409" cy="565784"/>
            <a:chOff x="0" y="0"/>
            <a:chExt cx="1171861" cy="149013"/>
          </a:xfrm>
        </p:grpSpPr>
        <p:sp>
          <p:nvSpPr>
            <p:cNvPr id="13" name="Freeform 13"/>
            <p:cNvSpPr/>
            <p:nvPr/>
          </p:nvSpPr>
          <p:spPr>
            <a:xfrm>
              <a:off x="0" y="0"/>
              <a:ext cx="1171861" cy="149013"/>
            </a:xfrm>
            <a:custGeom>
              <a:avLst/>
              <a:gdLst/>
              <a:ahLst/>
              <a:cxnLst/>
              <a:rect l="l" t="t" r="r" b="b"/>
              <a:pathLst>
                <a:path w="1171861" h="149013">
                  <a:moveTo>
                    <a:pt x="74507" y="0"/>
                  </a:moveTo>
                  <a:lnTo>
                    <a:pt x="1097354" y="0"/>
                  </a:lnTo>
                  <a:cubicBezTo>
                    <a:pt x="1138503" y="0"/>
                    <a:pt x="1171861" y="33358"/>
                    <a:pt x="1171861" y="74507"/>
                  </a:cubicBezTo>
                  <a:lnTo>
                    <a:pt x="1171861" y="74507"/>
                  </a:lnTo>
                  <a:cubicBezTo>
                    <a:pt x="1171861" y="115655"/>
                    <a:pt x="1138503" y="149013"/>
                    <a:pt x="1097354" y="149013"/>
                  </a:cubicBezTo>
                  <a:lnTo>
                    <a:pt x="74507" y="149013"/>
                  </a:lnTo>
                  <a:cubicBezTo>
                    <a:pt x="33358" y="149013"/>
                    <a:pt x="0" y="115655"/>
                    <a:pt x="0" y="74507"/>
                  </a:cubicBezTo>
                  <a:lnTo>
                    <a:pt x="0" y="74507"/>
                  </a:lnTo>
                  <a:cubicBezTo>
                    <a:pt x="0" y="33358"/>
                    <a:pt x="33358" y="0"/>
                    <a:pt x="74507" y="0"/>
                  </a:cubicBezTo>
                  <a:close/>
                </a:path>
              </a:pathLst>
            </a:custGeom>
            <a:solidFill>
              <a:srgbClr val="A685E2"/>
            </a:solidFill>
          </p:spPr>
        </p:sp>
        <p:sp>
          <p:nvSpPr>
            <p:cNvPr id="14" name="TextBox 14"/>
            <p:cNvSpPr txBox="1"/>
            <p:nvPr/>
          </p:nvSpPr>
          <p:spPr>
            <a:xfrm>
              <a:off x="0" y="-57150"/>
              <a:ext cx="1171861" cy="206163"/>
            </a:xfrm>
            <a:prstGeom prst="rect">
              <a:avLst/>
            </a:prstGeom>
          </p:spPr>
          <p:txBody>
            <a:bodyPr lIns="50800" tIns="50800" rIns="50800" bIns="50800" rtlCol="0" anchor="ctr"/>
            <a:lstStyle/>
            <a:p>
              <a:pPr algn="ctr">
                <a:lnSpc>
                  <a:spcPts val="3080"/>
                </a:lnSpc>
              </a:pPr>
              <a:endParaRPr/>
            </a:p>
          </p:txBody>
        </p:sp>
      </p:grpSp>
      <p:sp>
        <p:nvSpPr>
          <p:cNvPr id="15" name="TextBox 15"/>
          <p:cNvSpPr txBox="1"/>
          <p:nvPr/>
        </p:nvSpPr>
        <p:spPr>
          <a:xfrm>
            <a:off x="4231040" y="307205"/>
            <a:ext cx="8715811" cy="2655857"/>
          </a:xfrm>
          <a:prstGeom prst="rect">
            <a:avLst/>
          </a:prstGeom>
        </p:spPr>
        <p:txBody>
          <a:bodyPr lIns="0" tIns="0" rIns="0" bIns="0" rtlCol="0" anchor="t">
            <a:spAutoFit/>
          </a:bodyPr>
          <a:lstStyle/>
          <a:p>
            <a:pPr marL="0" lvl="0" indent="0" algn="l">
              <a:lnSpc>
                <a:spcPts val="10078"/>
              </a:lnSpc>
              <a:spcBef>
                <a:spcPct val="0"/>
              </a:spcBef>
            </a:pPr>
            <a:r>
              <a:rPr lang="en-US" sz="9079" b="1" spc="-463">
                <a:solidFill>
                  <a:srgbClr val="FFFFFF"/>
                </a:solidFill>
                <a:latin typeface="Poppins Semi-Bold"/>
                <a:ea typeface="Poppins Semi-Bold"/>
                <a:cs typeface="Poppins Semi-Bold"/>
                <a:sym typeface="Poppins Semi-Bold"/>
              </a:rPr>
              <a:t>OBJECTIVES OF THE ANALYSIS</a:t>
            </a:r>
          </a:p>
        </p:txBody>
      </p:sp>
      <p:sp>
        <p:nvSpPr>
          <p:cNvPr id="16" name="TextBox 16"/>
          <p:cNvSpPr txBox="1"/>
          <p:nvPr/>
        </p:nvSpPr>
        <p:spPr>
          <a:xfrm>
            <a:off x="13360877" y="5201920"/>
            <a:ext cx="4430559" cy="391795"/>
          </a:xfrm>
          <a:prstGeom prst="rect">
            <a:avLst/>
          </a:prstGeom>
        </p:spPr>
        <p:txBody>
          <a:bodyPr lIns="0" tIns="0" rIns="0" bIns="0" rtlCol="0" anchor="t">
            <a:spAutoFit/>
          </a:bodyPr>
          <a:lstStyle/>
          <a:p>
            <a:pPr algn="l">
              <a:lnSpc>
                <a:spcPts val="3080"/>
              </a:lnSpc>
            </a:pPr>
            <a:r>
              <a:rPr lang="en-US" sz="2200" spc="275">
                <a:solidFill>
                  <a:srgbClr val="FFFFFF"/>
                </a:solidFill>
                <a:latin typeface="Poppins"/>
                <a:ea typeface="Poppins"/>
                <a:cs typeface="Poppins"/>
                <a:sym typeface="Poppins"/>
              </a:rPr>
              <a:t>REVENUE AND GROWTH</a:t>
            </a:r>
          </a:p>
        </p:txBody>
      </p:sp>
      <p:sp>
        <p:nvSpPr>
          <p:cNvPr id="17" name="TextBox 17"/>
          <p:cNvSpPr txBox="1"/>
          <p:nvPr/>
        </p:nvSpPr>
        <p:spPr>
          <a:xfrm>
            <a:off x="1028700" y="3411538"/>
            <a:ext cx="8811505" cy="6426200"/>
          </a:xfrm>
          <a:prstGeom prst="rect">
            <a:avLst/>
          </a:prstGeom>
        </p:spPr>
        <p:txBody>
          <a:bodyPr lIns="0" tIns="0" rIns="0" bIns="0" rtlCol="0" anchor="t">
            <a:spAutoFit/>
          </a:bodyPr>
          <a:lstStyle/>
          <a:p>
            <a:pPr algn="l">
              <a:lnSpc>
                <a:spcPts val="3400"/>
              </a:lnSpc>
            </a:pPr>
            <a:r>
              <a:rPr lang="en-US" sz="2000">
                <a:solidFill>
                  <a:srgbClr val="FFFFFF">
                    <a:alpha val="69804"/>
                  </a:srgbClr>
                </a:solidFill>
                <a:latin typeface="Poppins"/>
                <a:ea typeface="Poppins"/>
                <a:cs typeface="Poppins"/>
                <a:sym typeface="Poppins"/>
              </a:rPr>
              <a:t>1. To analyze overall sales performance across different product categories, cities, and branches to identify key revenue drivers.</a:t>
            </a:r>
          </a:p>
          <a:p>
            <a:pPr algn="l">
              <a:lnSpc>
                <a:spcPts val="3400"/>
              </a:lnSpc>
            </a:pPr>
            <a:r>
              <a:rPr lang="en-US" sz="2000">
                <a:solidFill>
                  <a:srgbClr val="FFFFFF">
                    <a:alpha val="69804"/>
                  </a:srgbClr>
                </a:solidFill>
                <a:latin typeface="Poppins"/>
                <a:ea typeface="Poppins"/>
                <a:cs typeface="Poppins"/>
                <a:sym typeface="Poppins"/>
              </a:rPr>
              <a:t>2.  To evaluate customer distribution and purchasing behavior based on customer type, gender, and payment method.</a:t>
            </a:r>
          </a:p>
          <a:p>
            <a:pPr algn="l">
              <a:lnSpc>
                <a:spcPts val="3400"/>
              </a:lnSpc>
            </a:pPr>
            <a:r>
              <a:rPr lang="en-US" sz="2000">
                <a:solidFill>
                  <a:srgbClr val="FFFFFF">
                    <a:alpha val="69804"/>
                  </a:srgbClr>
                </a:solidFill>
                <a:latin typeface="Poppins"/>
                <a:ea typeface="Poppins"/>
                <a:cs typeface="Poppins"/>
                <a:sym typeface="Poppins"/>
              </a:rPr>
              <a:t>3. To monitor monthly sales trends in order to identify peak and low-performing periods.</a:t>
            </a:r>
          </a:p>
          <a:p>
            <a:pPr algn="l">
              <a:lnSpc>
                <a:spcPts val="3400"/>
              </a:lnSpc>
            </a:pPr>
            <a:r>
              <a:rPr lang="en-US" sz="2000">
                <a:solidFill>
                  <a:srgbClr val="FFFFFF">
                    <a:alpha val="69804"/>
                  </a:srgbClr>
                </a:solidFill>
                <a:latin typeface="Poppins"/>
                <a:ea typeface="Poppins"/>
                <a:cs typeface="Poppins"/>
                <a:sym typeface="Poppins"/>
              </a:rPr>
              <a:t> 4. To assess product category performance by comparing total sales and average unit prices across cities.</a:t>
            </a:r>
          </a:p>
          <a:p>
            <a:pPr algn="l">
              <a:lnSpc>
                <a:spcPts val="3400"/>
              </a:lnSpc>
            </a:pPr>
            <a:r>
              <a:rPr lang="en-US" sz="2000">
                <a:solidFill>
                  <a:srgbClr val="FFFFFF">
                    <a:alpha val="69804"/>
                  </a:srgbClr>
                </a:solidFill>
                <a:latin typeface="Poppins"/>
                <a:ea typeface="Poppins"/>
                <a:cs typeface="Poppins"/>
                <a:sym typeface="Poppins"/>
              </a:rPr>
              <a:t>5. To measure customer engagement and satisfaction levels through the average rating metric.</a:t>
            </a:r>
          </a:p>
          <a:p>
            <a:pPr algn="l">
              <a:lnSpc>
                <a:spcPts val="3400"/>
              </a:lnSpc>
            </a:pPr>
            <a:r>
              <a:rPr lang="en-US" sz="2000">
                <a:solidFill>
                  <a:srgbClr val="FFFFFF">
                    <a:alpha val="69804"/>
                  </a:srgbClr>
                </a:solidFill>
                <a:latin typeface="Poppins"/>
                <a:ea typeface="Poppins"/>
                <a:cs typeface="Poppins"/>
                <a:sym typeface="Poppins"/>
              </a:rPr>
              <a:t>6. To understand branch-level performance and how customer type influences sales within each branch.</a:t>
            </a:r>
          </a:p>
          <a:p>
            <a:pPr algn="l">
              <a:lnSpc>
                <a:spcPts val="3400"/>
              </a:lnSpc>
            </a:pPr>
            <a:r>
              <a:rPr lang="en-US" sz="2000">
                <a:solidFill>
                  <a:srgbClr val="FFFFFF">
                    <a:alpha val="69804"/>
                  </a:srgbClr>
                </a:solidFill>
                <a:latin typeface="Poppins"/>
                <a:ea typeface="Poppins"/>
                <a:cs typeface="Poppins"/>
                <a:sym typeface="Poppins"/>
              </a:rPr>
              <a:t>7. To identify actionable insights that can guide business strategies, improve sales efficiency, and enhance customer experience.</a:t>
            </a:r>
          </a:p>
          <a:p>
            <a:pPr algn="l">
              <a:lnSpc>
                <a:spcPts val="3400"/>
              </a:lnSpc>
            </a:pPr>
            <a:endParaRPr lang="en-US" sz="2000">
              <a:solidFill>
                <a:srgbClr val="FFFFFF">
                  <a:alpha val="69804"/>
                </a:srgbClr>
              </a:solidFill>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202127">
                <a:alpha val="100000"/>
              </a:srgbClr>
            </a:gs>
            <a:gs pos="100000">
              <a:srgbClr val="17181B">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2481529" y="-4938979"/>
            <a:ext cx="11625529" cy="11625529"/>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7181B">
                    <a:alpha val="100000"/>
                  </a:srgbClr>
                </a:gs>
                <a:gs pos="100000">
                  <a:srgbClr val="202127">
                    <a:alpha val="100000"/>
                  </a:srgbClr>
                </a:gs>
              </a:gsLst>
              <a:lin ang="0"/>
            </a:gradFill>
          </p:spPr>
        </p:sp>
        <p:sp>
          <p:nvSpPr>
            <p:cNvPr id="4" name="TextBox 4"/>
            <p:cNvSpPr txBox="1"/>
            <p:nvPr/>
          </p:nvSpPr>
          <p:spPr>
            <a:xfrm>
              <a:off x="76200" y="19050"/>
              <a:ext cx="660400" cy="717550"/>
            </a:xfrm>
            <a:prstGeom prst="rect">
              <a:avLst/>
            </a:prstGeom>
          </p:spPr>
          <p:txBody>
            <a:bodyPr lIns="50800" tIns="50800" rIns="50800" bIns="50800" rtlCol="0" anchor="ctr"/>
            <a:lstStyle/>
            <a:p>
              <a:pPr algn="ctr">
                <a:lnSpc>
                  <a:spcPts val="3080"/>
                </a:lnSpc>
              </a:pPr>
              <a:endParaRPr/>
            </a:p>
          </p:txBody>
        </p:sp>
      </p:grpSp>
      <p:grpSp>
        <p:nvGrpSpPr>
          <p:cNvPr id="5" name="Group 5"/>
          <p:cNvGrpSpPr/>
          <p:nvPr/>
        </p:nvGrpSpPr>
        <p:grpSpPr>
          <a:xfrm>
            <a:off x="1028700" y="-1175453"/>
            <a:ext cx="1326712" cy="3086100"/>
            <a:chOff x="0" y="0"/>
            <a:chExt cx="349422" cy="812800"/>
          </a:xfrm>
        </p:grpSpPr>
        <p:sp>
          <p:nvSpPr>
            <p:cNvPr id="6" name="Freeform 6"/>
            <p:cNvSpPr/>
            <p:nvPr/>
          </p:nvSpPr>
          <p:spPr>
            <a:xfrm>
              <a:off x="0" y="0"/>
              <a:ext cx="349422" cy="812800"/>
            </a:xfrm>
            <a:custGeom>
              <a:avLst/>
              <a:gdLst/>
              <a:ahLst/>
              <a:cxnLst/>
              <a:rect l="l" t="t" r="r" b="b"/>
              <a:pathLst>
                <a:path w="349422" h="812800">
                  <a:moveTo>
                    <a:pt x="174711" y="0"/>
                  </a:moveTo>
                  <a:lnTo>
                    <a:pt x="174711" y="0"/>
                  </a:lnTo>
                  <a:cubicBezTo>
                    <a:pt x="271201" y="0"/>
                    <a:pt x="349422" y="78221"/>
                    <a:pt x="349422" y="174711"/>
                  </a:cubicBezTo>
                  <a:lnTo>
                    <a:pt x="349422" y="638089"/>
                  </a:lnTo>
                  <a:cubicBezTo>
                    <a:pt x="349422" y="684425"/>
                    <a:pt x="331015" y="728864"/>
                    <a:pt x="298250" y="761628"/>
                  </a:cubicBezTo>
                  <a:cubicBezTo>
                    <a:pt x="265486" y="794393"/>
                    <a:pt x="221047" y="812800"/>
                    <a:pt x="174711" y="812800"/>
                  </a:cubicBezTo>
                  <a:lnTo>
                    <a:pt x="174711" y="812800"/>
                  </a:lnTo>
                  <a:cubicBezTo>
                    <a:pt x="128375" y="812800"/>
                    <a:pt x="83936" y="794393"/>
                    <a:pt x="51172" y="761628"/>
                  </a:cubicBezTo>
                  <a:cubicBezTo>
                    <a:pt x="18407" y="728864"/>
                    <a:pt x="0" y="684425"/>
                    <a:pt x="0" y="638089"/>
                  </a:cubicBezTo>
                  <a:lnTo>
                    <a:pt x="0" y="174711"/>
                  </a:lnTo>
                  <a:cubicBezTo>
                    <a:pt x="0" y="128375"/>
                    <a:pt x="18407" y="83936"/>
                    <a:pt x="51172" y="51172"/>
                  </a:cubicBezTo>
                  <a:cubicBezTo>
                    <a:pt x="83936" y="18407"/>
                    <a:pt x="128375" y="0"/>
                    <a:pt x="174711" y="0"/>
                  </a:cubicBezTo>
                  <a:close/>
                </a:path>
              </a:pathLst>
            </a:custGeom>
            <a:solidFill>
              <a:srgbClr val="A685E2"/>
            </a:solidFill>
          </p:spPr>
        </p:sp>
        <p:sp>
          <p:nvSpPr>
            <p:cNvPr id="7" name="TextBox 7"/>
            <p:cNvSpPr txBox="1"/>
            <p:nvPr/>
          </p:nvSpPr>
          <p:spPr>
            <a:xfrm>
              <a:off x="0" y="-57150"/>
              <a:ext cx="349422" cy="869950"/>
            </a:xfrm>
            <a:prstGeom prst="rect">
              <a:avLst/>
            </a:prstGeom>
          </p:spPr>
          <p:txBody>
            <a:bodyPr lIns="50800" tIns="50800" rIns="50800" bIns="50800" rtlCol="0" anchor="ctr"/>
            <a:lstStyle/>
            <a:p>
              <a:pPr algn="ctr">
                <a:lnSpc>
                  <a:spcPts val="3080"/>
                </a:lnSpc>
              </a:pPr>
              <a:endParaRPr/>
            </a:p>
          </p:txBody>
        </p:sp>
      </p:grpSp>
      <p:sp>
        <p:nvSpPr>
          <p:cNvPr id="8" name="Freeform 8"/>
          <p:cNvSpPr/>
          <p:nvPr/>
        </p:nvSpPr>
        <p:spPr>
          <a:xfrm>
            <a:off x="1326783" y="837698"/>
            <a:ext cx="764276" cy="802198"/>
          </a:xfrm>
          <a:custGeom>
            <a:avLst/>
            <a:gdLst/>
            <a:ahLst/>
            <a:cxnLst/>
            <a:rect l="l" t="t" r="r" b="b"/>
            <a:pathLst>
              <a:path w="764276" h="802198">
                <a:moveTo>
                  <a:pt x="0" y="0"/>
                </a:moveTo>
                <a:lnTo>
                  <a:pt x="764275" y="0"/>
                </a:lnTo>
                <a:lnTo>
                  <a:pt x="764275" y="802198"/>
                </a:lnTo>
                <a:lnTo>
                  <a:pt x="0" y="8021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9" name="Group 9"/>
          <p:cNvGrpSpPr/>
          <p:nvPr/>
        </p:nvGrpSpPr>
        <p:grpSpPr>
          <a:xfrm>
            <a:off x="12809891" y="1028700"/>
            <a:ext cx="4449409" cy="565784"/>
            <a:chOff x="0" y="0"/>
            <a:chExt cx="1171861" cy="149013"/>
          </a:xfrm>
        </p:grpSpPr>
        <p:sp>
          <p:nvSpPr>
            <p:cNvPr id="10" name="Freeform 10"/>
            <p:cNvSpPr/>
            <p:nvPr/>
          </p:nvSpPr>
          <p:spPr>
            <a:xfrm>
              <a:off x="0" y="0"/>
              <a:ext cx="1171861" cy="149013"/>
            </a:xfrm>
            <a:custGeom>
              <a:avLst/>
              <a:gdLst/>
              <a:ahLst/>
              <a:cxnLst/>
              <a:rect l="l" t="t" r="r" b="b"/>
              <a:pathLst>
                <a:path w="1171861" h="149013">
                  <a:moveTo>
                    <a:pt x="74507" y="0"/>
                  </a:moveTo>
                  <a:lnTo>
                    <a:pt x="1097354" y="0"/>
                  </a:lnTo>
                  <a:cubicBezTo>
                    <a:pt x="1138503" y="0"/>
                    <a:pt x="1171861" y="33358"/>
                    <a:pt x="1171861" y="74507"/>
                  </a:cubicBezTo>
                  <a:lnTo>
                    <a:pt x="1171861" y="74507"/>
                  </a:lnTo>
                  <a:cubicBezTo>
                    <a:pt x="1171861" y="115655"/>
                    <a:pt x="1138503" y="149013"/>
                    <a:pt x="1097354" y="149013"/>
                  </a:cubicBezTo>
                  <a:lnTo>
                    <a:pt x="74507" y="149013"/>
                  </a:lnTo>
                  <a:cubicBezTo>
                    <a:pt x="33358" y="149013"/>
                    <a:pt x="0" y="115655"/>
                    <a:pt x="0" y="74507"/>
                  </a:cubicBezTo>
                  <a:lnTo>
                    <a:pt x="0" y="74507"/>
                  </a:lnTo>
                  <a:cubicBezTo>
                    <a:pt x="0" y="33358"/>
                    <a:pt x="33358" y="0"/>
                    <a:pt x="74507" y="0"/>
                  </a:cubicBezTo>
                  <a:close/>
                </a:path>
              </a:pathLst>
            </a:custGeom>
            <a:solidFill>
              <a:srgbClr val="A685E2"/>
            </a:solidFill>
          </p:spPr>
        </p:sp>
        <p:sp>
          <p:nvSpPr>
            <p:cNvPr id="11" name="TextBox 11"/>
            <p:cNvSpPr txBox="1"/>
            <p:nvPr/>
          </p:nvSpPr>
          <p:spPr>
            <a:xfrm>
              <a:off x="0" y="-57150"/>
              <a:ext cx="1171861" cy="206163"/>
            </a:xfrm>
            <a:prstGeom prst="rect">
              <a:avLst/>
            </a:prstGeom>
          </p:spPr>
          <p:txBody>
            <a:bodyPr lIns="50800" tIns="50800" rIns="50800" bIns="50800" rtlCol="0" anchor="ctr"/>
            <a:lstStyle/>
            <a:p>
              <a:pPr algn="ctr">
                <a:lnSpc>
                  <a:spcPts val="3080"/>
                </a:lnSpc>
              </a:pPr>
              <a:endParaRPr/>
            </a:p>
          </p:txBody>
        </p:sp>
      </p:grpSp>
      <p:sp>
        <p:nvSpPr>
          <p:cNvPr id="12" name="TextBox 12"/>
          <p:cNvSpPr txBox="1"/>
          <p:nvPr/>
        </p:nvSpPr>
        <p:spPr>
          <a:xfrm>
            <a:off x="10008491" y="1971734"/>
            <a:ext cx="7805685" cy="2666006"/>
          </a:xfrm>
          <a:prstGeom prst="rect">
            <a:avLst/>
          </a:prstGeom>
        </p:spPr>
        <p:txBody>
          <a:bodyPr lIns="0" tIns="0" rIns="0" bIns="0" rtlCol="0" anchor="t">
            <a:spAutoFit/>
          </a:bodyPr>
          <a:lstStyle/>
          <a:p>
            <a:pPr algn="l">
              <a:lnSpc>
                <a:spcPts val="10078"/>
              </a:lnSpc>
            </a:pPr>
            <a:r>
              <a:rPr lang="en-US" sz="9079" b="1" spc="-463" dirty="0">
                <a:solidFill>
                  <a:srgbClr val="FFFFFF"/>
                </a:solidFill>
                <a:latin typeface="Poppins Semi-Bold"/>
                <a:ea typeface="Poppins Semi-Bold"/>
                <a:cs typeface="Poppins Semi-Bold"/>
                <a:sym typeface="Poppins Semi-Bold"/>
              </a:rPr>
              <a:t>DATA PREPARATION</a:t>
            </a:r>
          </a:p>
        </p:txBody>
      </p:sp>
      <p:sp>
        <p:nvSpPr>
          <p:cNvPr id="13" name="TextBox 13"/>
          <p:cNvSpPr txBox="1"/>
          <p:nvPr/>
        </p:nvSpPr>
        <p:spPr>
          <a:xfrm>
            <a:off x="745039" y="4632610"/>
            <a:ext cx="7250809" cy="2997200"/>
          </a:xfrm>
          <a:prstGeom prst="rect">
            <a:avLst/>
          </a:prstGeom>
        </p:spPr>
        <p:txBody>
          <a:bodyPr lIns="0" tIns="0" rIns="0" bIns="0" rtlCol="0" anchor="t">
            <a:spAutoFit/>
          </a:bodyPr>
          <a:lstStyle/>
          <a:p>
            <a:pPr marL="0" lvl="0" indent="0" algn="l">
              <a:lnSpc>
                <a:spcPts val="3400"/>
              </a:lnSpc>
              <a:spcBef>
                <a:spcPct val="0"/>
              </a:spcBef>
            </a:pPr>
            <a:r>
              <a:rPr lang="en-US" sz="2000" u="none" strike="noStrike">
                <a:solidFill>
                  <a:srgbClr val="FFFFFF">
                    <a:alpha val="69804"/>
                  </a:srgbClr>
                </a:solidFill>
                <a:latin typeface="Poppins"/>
                <a:ea typeface="Poppins"/>
                <a:cs typeface="Poppins"/>
                <a:sym typeface="Poppins"/>
              </a:rPr>
              <a:t>Using Power BI, we created:</a:t>
            </a:r>
          </a:p>
          <a:p>
            <a:pPr marL="431801" lvl="1" indent="-215900" algn="l">
              <a:lnSpc>
                <a:spcPts val="3400"/>
              </a:lnSpc>
              <a:spcBef>
                <a:spcPct val="0"/>
              </a:spcBef>
              <a:buFont typeface="Arial"/>
              <a:buChar char="•"/>
            </a:pPr>
            <a:r>
              <a:rPr lang="en-US" sz="2000" u="none" strike="noStrike">
                <a:solidFill>
                  <a:srgbClr val="FFFFFF">
                    <a:alpha val="69804"/>
                  </a:srgbClr>
                </a:solidFill>
                <a:latin typeface="Poppins"/>
                <a:ea typeface="Poppins"/>
                <a:cs typeface="Poppins"/>
                <a:sym typeface="Poppins"/>
              </a:rPr>
              <a:t>Line Charts to show trends over time</a:t>
            </a:r>
          </a:p>
          <a:p>
            <a:pPr marL="431801" lvl="1" indent="-215900" algn="l">
              <a:lnSpc>
                <a:spcPts val="3400"/>
              </a:lnSpc>
              <a:spcBef>
                <a:spcPct val="0"/>
              </a:spcBef>
              <a:buFont typeface="Arial"/>
              <a:buChar char="•"/>
            </a:pPr>
            <a:r>
              <a:rPr lang="en-US" sz="2000" u="none" strike="noStrike">
                <a:solidFill>
                  <a:srgbClr val="FFFFFF">
                    <a:alpha val="69804"/>
                  </a:srgbClr>
                </a:solidFill>
                <a:latin typeface="Poppins"/>
                <a:ea typeface="Poppins"/>
                <a:cs typeface="Poppins"/>
                <a:sym typeface="Poppins"/>
              </a:rPr>
              <a:t>Bar Charts for category comparisons</a:t>
            </a:r>
          </a:p>
          <a:p>
            <a:pPr marL="431801" lvl="1" indent="-215900" algn="l">
              <a:lnSpc>
                <a:spcPts val="3400"/>
              </a:lnSpc>
              <a:spcBef>
                <a:spcPct val="0"/>
              </a:spcBef>
              <a:buFont typeface="Arial"/>
              <a:buChar char="•"/>
            </a:pPr>
            <a:r>
              <a:rPr lang="en-US" sz="2000" u="none" strike="noStrike">
                <a:solidFill>
                  <a:srgbClr val="FFFFFF">
                    <a:alpha val="69804"/>
                  </a:srgbClr>
                </a:solidFill>
                <a:latin typeface="Poppins"/>
                <a:ea typeface="Poppins"/>
                <a:cs typeface="Poppins"/>
                <a:sym typeface="Poppins"/>
              </a:rPr>
              <a:t>Pie Charts to illustrate proportions</a:t>
            </a:r>
          </a:p>
          <a:p>
            <a:pPr marL="431801" lvl="1" indent="-215900" algn="l">
              <a:lnSpc>
                <a:spcPts val="3400"/>
              </a:lnSpc>
              <a:spcBef>
                <a:spcPct val="0"/>
              </a:spcBef>
              <a:buFont typeface="Arial"/>
              <a:buChar char="•"/>
            </a:pPr>
            <a:r>
              <a:rPr lang="en-US" sz="2000" u="none" strike="noStrike">
                <a:solidFill>
                  <a:srgbClr val="FFFFFF">
                    <a:alpha val="69804"/>
                  </a:srgbClr>
                </a:solidFill>
                <a:latin typeface="Poppins"/>
                <a:ea typeface="Poppins"/>
                <a:cs typeface="Poppins"/>
                <a:sym typeface="Poppins"/>
              </a:rPr>
              <a:t>Doughnut Charts for a modern visual alternative</a:t>
            </a:r>
          </a:p>
          <a:p>
            <a:pPr marL="431801" lvl="1" indent="-215900" algn="l">
              <a:lnSpc>
                <a:spcPts val="3400"/>
              </a:lnSpc>
              <a:spcBef>
                <a:spcPct val="0"/>
              </a:spcBef>
              <a:buFont typeface="Arial"/>
              <a:buChar char="•"/>
            </a:pPr>
            <a:r>
              <a:rPr lang="en-US" sz="2000" u="none" strike="noStrike">
                <a:solidFill>
                  <a:srgbClr val="FFFFFF">
                    <a:alpha val="69804"/>
                  </a:srgbClr>
                </a:solidFill>
                <a:latin typeface="Poppins"/>
                <a:ea typeface="Poppins"/>
                <a:cs typeface="Poppins"/>
                <a:sym typeface="Poppins"/>
              </a:rPr>
              <a:t>Column Chart – to display vertical comparisons</a:t>
            </a:r>
          </a:p>
          <a:p>
            <a:pPr marL="0" lvl="0" indent="0" algn="l">
              <a:lnSpc>
                <a:spcPts val="3400"/>
              </a:lnSpc>
              <a:spcBef>
                <a:spcPct val="0"/>
              </a:spcBef>
            </a:pPr>
            <a:endParaRPr lang="en-US" sz="2000" u="none" strike="noStrike">
              <a:solidFill>
                <a:srgbClr val="FFFFFF">
                  <a:alpha val="69804"/>
                </a:srgbClr>
              </a:solidFill>
              <a:latin typeface="Poppins"/>
              <a:ea typeface="Poppins"/>
              <a:cs typeface="Poppins"/>
              <a:sym typeface="Poppins"/>
            </a:endParaRPr>
          </a:p>
        </p:txBody>
      </p:sp>
      <p:sp>
        <p:nvSpPr>
          <p:cNvPr id="14" name="TextBox 14"/>
          <p:cNvSpPr txBox="1"/>
          <p:nvPr/>
        </p:nvSpPr>
        <p:spPr>
          <a:xfrm>
            <a:off x="12809891" y="1077595"/>
            <a:ext cx="4449409" cy="341119"/>
          </a:xfrm>
          <a:prstGeom prst="rect">
            <a:avLst/>
          </a:prstGeom>
        </p:spPr>
        <p:txBody>
          <a:bodyPr lIns="0" tIns="0" rIns="0" bIns="0" rtlCol="0" anchor="t">
            <a:spAutoFit/>
          </a:bodyPr>
          <a:lstStyle/>
          <a:p>
            <a:pPr algn="ctr">
              <a:lnSpc>
                <a:spcPts val="2800"/>
              </a:lnSpc>
            </a:pPr>
            <a:r>
              <a:rPr lang="en-US" sz="2000" spc="250" dirty="0">
                <a:solidFill>
                  <a:srgbClr val="FFFFFF"/>
                </a:solidFill>
                <a:latin typeface="Poppins"/>
                <a:ea typeface="Poppins"/>
                <a:cs typeface="Poppins"/>
                <a:sym typeface="Poppins"/>
              </a:rPr>
              <a:t>Trip tech</a:t>
            </a:r>
          </a:p>
        </p:txBody>
      </p:sp>
      <p:sp>
        <p:nvSpPr>
          <p:cNvPr id="15" name="TextBox 15"/>
          <p:cNvSpPr txBox="1"/>
          <p:nvPr/>
        </p:nvSpPr>
        <p:spPr>
          <a:xfrm>
            <a:off x="10008491" y="4632610"/>
            <a:ext cx="7250809" cy="2139950"/>
          </a:xfrm>
          <a:prstGeom prst="rect">
            <a:avLst/>
          </a:prstGeom>
        </p:spPr>
        <p:txBody>
          <a:bodyPr lIns="0" tIns="0" rIns="0" bIns="0" rtlCol="0" anchor="t">
            <a:spAutoFit/>
          </a:bodyPr>
          <a:lstStyle/>
          <a:p>
            <a:pPr marL="0" lvl="0" indent="0" algn="l">
              <a:lnSpc>
                <a:spcPts val="3400"/>
              </a:lnSpc>
              <a:spcBef>
                <a:spcPct val="0"/>
              </a:spcBef>
            </a:pPr>
            <a:r>
              <a:rPr lang="en-US" sz="2000">
                <a:solidFill>
                  <a:srgbClr val="FFFFFF">
                    <a:alpha val="69804"/>
                  </a:srgbClr>
                </a:solidFill>
                <a:latin typeface="Poppins"/>
                <a:ea typeface="Poppins"/>
                <a:cs typeface="Poppins"/>
                <a:sym typeface="Poppins"/>
              </a:rPr>
              <a:t>We began by cleaning our dataset in Excel, where we removed irrelevant columns, checked for blank cells, duplicated the file for backup, and verified numerical accuracy through calculations. The cleaned data was then imported into Power BI for visualization.</a:t>
            </a:r>
          </a:p>
        </p:txBody>
      </p:sp>
      <p:sp>
        <p:nvSpPr>
          <p:cNvPr id="16" name="TextBox 16"/>
          <p:cNvSpPr txBox="1"/>
          <p:nvPr/>
        </p:nvSpPr>
        <p:spPr>
          <a:xfrm>
            <a:off x="745039" y="7912029"/>
            <a:ext cx="7250809" cy="1711325"/>
          </a:xfrm>
          <a:prstGeom prst="rect">
            <a:avLst/>
          </a:prstGeom>
        </p:spPr>
        <p:txBody>
          <a:bodyPr lIns="0" tIns="0" rIns="0" bIns="0" rtlCol="0" anchor="t">
            <a:spAutoFit/>
          </a:bodyPr>
          <a:lstStyle/>
          <a:p>
            <a:pPr algn="l">
              <a:lnSpc>
                <a:spcPts val="3400"/>
              </a:lnSpc>
            </a:pPr>
            <a:r>
              <a:rPr lang="en-US" sz="2000">
                <a:solidFill>
                  <a:srgbClr val="FFFFFF">
                    <a:alpha val="69804"/>
                  </a:srgbClr>
                </a:solidFill>
                <a:latin typeface="Poppins"/>
                <a:ea typeface="Poppins"/>
                <a:cs typeface="Poppins"/>
                <a:sym typeface="Poppins"/>
              </a:rPr>
              <a:t>This workflow enables us to understand the data better, uncover key insights, and communicate findings through interactive dashboards.</a:t>
            </a:r>
          </a:p>
          <a:p>
            <a:pPr marL="0" lvl="0" indent="0" algn="l">
              <a:lnSpc>
                <a:spcPts val="3400"/>
              </a:lnSpc>
              <a:spcBef>
                <a:spcPct val="0"/>
              </a:spcBef>
            </a:pPr>
            <a:endParaRPr lang="en-US" sz="2000">
              <a:solidFill>
                <a:srgbClr val="FFFFFF">
                  <a:alpha val="69804"/>
                </a:srgbClr>
              </a:solidFill>
              <a:latin typeface="Poppins"/>
              <a:ea typeface="Poppins"/>
              <a:cs typeface="Poppins"/>
              <a:sym typeface="Poppins"/>
            </a:endParaRPr>
          </a:p>
        </p:txBody>
      </p:sp>
      <p:sp>
        <p:nvSpPr>
          <p:cNvPr id="17" name="Freeform 17"/>
          <p:cNvSpPr/>
          <p:nvPr/>
        </p:nvSpPr>
        <p:spPr>
          <a:xfrm rot="-1037933" flipH="1" flipV="1">
            <a:off x="7957470" y="4522594"/>
            <a:ext cx="1390635" cy="831852"/>
          </a:xfrm>
          <a:custGeom>
            <a:avLst/>
            <a:gdLst/>
            <a:ahLst/>
            <a:cxnLst/>
            <a:rect l="l" t="t" r="r" b="b"/>
            <a:pathLst>
              <a:path w="1390635" h="831852">
                <a:moveTo>
                  <a:pt x="1390635" y="831852"/>
                </a:moveTo>
                <a:lnTo>
                  <a:pt x="0" y="831852"/>
                </a:lnTo>
                <a:lnTo>
                  <a:pt x="0" y="0"/>
                </a:lnTo>
                <a:lnTo>
                  <a:pt x="1390635" y="0"/>
                </a:lnTo>
                <a:lnTo>
                  <a:pt x="1390635" y="831852"/>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202127">
                <a:alpha val="100000"/>
              </a:srgbClr>
            </a:gs>
            <a:gs pos="100000">
              <a:srgbClr val="17181B">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1028700" y="-1175453"/>
            <a:ext cx="1326712" cy="3086100"/>
            <a:chOff x="0" y="0"/>
            <a:chExt cx="349422" cy="812800"/>
          </a:xfrm>
        </p:grpSpPr>
        <p:sp>
          <p:nvSpPr>
            <p:cNvPr id="3" name="Freeform 3"/>
            <p:cNvSpPr/>
            <p:nvPr/>
          </p:nvSpPr>
          <p:spPr>
            <a:xfrm>
              <a:off x="0" y="0"/>
              <a:ext cx="349422" cy="812800"/>
            </a:xfrm>
            <a:custGeom>
              <a:avLst/>
              <a:gdLst/>
              <a:ahLst/>
              <a:cxnLst/>
              <a:rect l="l" t="t" r="r" b="b"/>
              <a:pathLst>
                <a:path w="349422" h="812800">
                  <a:moveTo>
                    <a:pt x="174711" y="0"/>
                  </a:moveTo>
                  <a:lnTo>
                    <a:pt x="174711" y="0"/>
                  </a:lnTo>
                  <a:cubicBezTo>
                    <a:pt x="271201" y="0"/>
                    <a:pt x="349422" y="78221"/>
                    <a:pt x="349422" y="174711"/>
                  </a:cubicBezTo>
                  <a:lnTo>
                    <a:pt x="349422" y="638089"/>
                  </a:lnTo>
                  <a:cubicBezTo>
                    <a:pt x="349422" y="684425"/>
                    <a:pt x="331015" y="728864"/>
                    <a:pt x="298250" y="761628"/>
                  </a:cubicBezTo>
                  <a:cubicBezTo>
                    <a:pt x="265486" y="794393"/>
                    <a:pt x="221047" y="812800"/>
                    <a:pt x="174711" y="812800"/>
                  </a:cubicBezTo>
                  <a:lnTo>
                    <a:pt x="174711" y="812800"/>
                  </a:lnTo>
                  <a:cubicBezTo>
                    <a:pt x="128375" y="812800"/>
                    <a:pt x="83936" y="794393"/>
                    <a:pt x="51172" y="761628"/>
                  </a:cubicBezTo>
                  <a:cubicBezTo>
                    <a:pt x="18407" y="728864"/>
                    <a:pt x="0" y="684425"/>
                    <a:pt x="0" y="638089"/>
                  </a:cubicBezTo>
                  <a:lnTo>
                    <a:pt x="0" y="174711"/>
                  </a:lnTo>
                  <a:cubicBezTo>
                    <a:pt x="0" y="128375"/>
                    <a:pt x="18407" y="83936"/>
                    <a:pt x="51172" y="51172"/>
                  </a:cubicBezTo>
                  <a:cubicBezTo>
                    <a:pt x="83936" y="18407"/>
                    <a:pt x="128375" y="0"/>
                    <a:pt x="174711" y="0"/>
                  </a:cubicBezTo>
                  <a:close/>
                </a:path>
              </a:pathLst>
            </a:custGeom>
            <a:solidFill>
              <a:srgbClr val="A685E2"/>
            </a:solidFill>
          </p:spPr>
        </p:sp>
        <p:sp>
          <p:nvSpPr>
            <p:cNvPr id="4" name="TextBox 4"/>
            <p:cNvSpPr txBox="1"/>
            <p:nvPr/>
          </p:nvSpPr>
          <p:spPr>
            <a:xfrm>
              <a:off x="0" y="-57150"/>
              <a:ext cx="349422" cy="869950"/>
            </a:xfrm>
            <a:prstGeom prst="rect">
              <a:avLst/>
            </a:prstGeom>
          </p:spPr>
          <p:txBody>
            <a:bodyPr lIns="50800" tIns="50800" rIns="50800" bIns="50800" rtlCol="0" anchor="ctr"/>
            <a:lstStyle/>
            <a:p>
              <a:pPr algn="ctr">
                <a:lnSpc>
                  <a:spcPts val="3080"/>
                </a:lnSpc>
              </a:pPr>
              <a:endParaRPr/>
            </a:p>
          </p:txBody>
        </p:sp>
      </p:grpSp>
      <p:sp>
        <p:nvSpPr>
          <p:cNvPr id="5" name="Freeform 5"/>
          <p:cNvSpPr/>
          <p:nvPr/>
        </p:nvSpPr>
        <p:spPr>
          <a:xfrm>
            <a:off x="1326783" y="837698"/>
            <a:ext cx="764276" cy="802198"/>
          </a:xfrm>
          <a:custGeom>
            <a:avLst/>
            <a:gdLst/>
            <a:ahLst/>
            <a:cxnLst/>
            <a:rect l="l" t="t" r="r" b="b"/>
            <a:pathLst>
              <a:path w="764276" h="802198">
                <a:moveTo>
                  <a:pt x="0" y="0"/>
                </a:moveTo>
                <a:lnTo>
                  <a:pt x="764275" y="0"/>
                </a:lnTo>
                <a:lnTo>
                  <a:pt x="764275" y="802198"/>
                </a:lnTo>
                <a:lnTo>
                  <a:pt x="0" y="8021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464894" y="1783776"/>
            <a:ext cx="7107706" cy="2655857"/>
          </a:xfrm>
          <a:prstGeom prst="rect">
            <a:avLst/>
          </a:prstGeom>
        </p:spPr>
        <p:txBody>
          <a:bodyPr lIns="0" tIns="0" rIns="0" bIns="0" rtlCol="0" anchor="t">
            <a:spAutoFit/>
          </a:bodyPr>
          <a:lstStyle/>
          <a:p>
            <a:pPr marL="0" lvl="0" indent="0" algn="l">
              <a:lnSpc>
                <a:spcPts val="10078"/>
              </a:lnSpc>
              <a:spcBef>
                <a:spcPct val="0"/>
              </a:spcBef>
            </a:pPr>
            <a:r>
              <a:rPr lang="en-US" sz="9079" b="1" spc="-463">
                <a:solidFill>
                  <a:srgbClr val="FFFFFF"/>
                </a:solidFill>
                <a:latin typeface="Poppins Semi-Bold"/>
                <a:ea typeface="Poppins Semi-Bold"/>
                <a:cs typeface="Poppins Semi-Bold"/>
                <a:sym typeface="Poppins Semi-Bold"/>
              </a:rPr>
              <a:t>EVALUATION &amp; RESULTS</a:t>
            </a:r>
          </a:p>
        </p:txBody>
      </p:sp>
      <p:sp>
        <p:nvSpPr>
          <p:cNvPr id="7" name="TextBox 7"/>
          <p:cNvSpPr txBox="1"/>
          <p:nvPr/>
        </p:nvSpPr>
        <p:spPr>
          <a:xfrm>
            <a:off x="3820955" y="5019675"/>
            <a:ext cx="3054077" cy="2997200"/>
          </a:xfrm>
          <a:prstGeom prst="rect">
            <a:avLst/>
          </a:prstGeom>
        </p:spPr>
        <p:txBody>
          <a:bodyPr lIns="0" tIns="0" rIns="0" bIns="0" rtlCol="0" anchor="t">
            <a:spAutoFit/>
          </a:bodyPr>
          <a:lstStyle/>
          <a:p>
            <a:pPr algn="l">
              <a:lnSpc>
                <a:spcPts val="3400"/>
              </a:lnSpc>
            </a:pPr>
            <a:r>
              <a:rPr lang="en-US" sz="2000">
                <a:solidFill>
                  <a:srgbClr val="FFFFFF">
                    <a:alpha val="69804"/>
                  </a:srgbClr>
                </a:solidFill>
                <a:latin typeface="Poppins"/>
                <a:ea typeface="Poppins"/>
                <a:cs typeface="Poppins"/>
                <a:sym typeface="Poppins"/>
              </a:rPr>
              <a:t>🛍️ Key Metrics</a:t>
            </a:r>
          </a:p>
          <a:p>
            <a:pPr marL="431801" lvl="1" indent="-215900" algn="l">
              <a:lnSpc>
                <a:spcPts val="3400"/>
              </a:lnSpc>
              <a:buFont typeface="Arial"/>
              <a:buChar char="•"/>
            </a:pPr>
            <a:r>
              <a:rPr lang="en-US" sz="2000">
                <a:solidFill>
                  <a:srgbClr val="FFFFFF">
                    <a:alpha val="69804"/>
                  </a:srgbClr>
                </a:solidFill>
                <a:latin typeface="Poppins"/>
                <a:ea typeface="Poppins"/>
                <a:cs typeface="Poppins"/>
                <a:sym typeface="Poppins"/>
              </a:rPr>
              <a:t>Sales: 36,630k</a:t>
            </a:r>
          </a:p>
          <a:p>
            <a:pPr marL="431801" lvl="1" indent="-215900" algn="l">
              <a:lnSpc>
                <a:spcPts val="3400"/>
              </a:lnSpc>
              <a:buFont typeface="Arial"/>
              <a:buChar char="•"/>
            </a:pPr>
            <a:r>
              <a:rPr lang="en-US" sz="2000">
                <a:solidFill>
                  <a:srgbClr val="FFFFFF">
                    <a:alpha val="69804"/>
                  </a:srgbClr>
                </a:solidFill>
                <a:latin typeface="Poppins"/>
                <a:ea typeface="Poppins"/>
                <a:cs typeface="Poppins"/>
                <a:sym typeface="Poppins"/>
              </a:rPr>
              <a:t>Units Sold: 582</a:t>
            </a:r>
          </a:p>
          <a:p>
            <a:pPr marL="431801" lvl="1" indent="-215900" algn="l">
              <a:lnSpc>
                <a:spcPts val="3400"/>
              </a:lnSpc>
              <a:buFont typeface="Arial"/>
              <a:buChar char="•"/>
            </a:pPr>
            <a:r>
              <a:rPr lang="en-US" sz="2000">
                <a:solidFill>
                  <a:srgbClr val="FFFFFF">
                    <a:alpha val="69804"/>
                  </a:srgbClr>
                </a:solidFill>
                <a:latin typeface="Poppins"/>
                <a:ea typeface="Poppins"/>
                <a:cs typeface="Poppins"/>
                <a:sym typeface="Poppins"/>
              </a:rPr>
              <a:t>Invoices: 100</a:t>
            </a:r>
          </a:p>
          <a:p>
            <a:pPr marL="431801" lvl="1" indent="-215900" algn="l">
              <a:lnSpc>
                <a:spcPts val="3400"/>
              </a:lnSpc>
              <a:buFont typeface="Arial"/>
              <a:buChar char="•"/>
            </a:pPr>
            <a:r>
              <a:rPr lang="en-US" sz="2000">
                <a:solidFill>
                  <a:srgbClr val="FFFFFF">
                    <a:alpha val="69804"/>
                  </a:srgbClr>
                </a:solidFill>
                <a:latin typeface="Poppins"/>
                <a:ea typeface="Poppins"/>
                <a:cs typeface="Poppins"/>
                <a:sym typeface="Poppins"/>
              </a:rPr>
              <a:t>Tax Paid: 1,740k</a:t>
            </a:r>
          </a:p>
          <a:p>
            <a:pPr marL="431801" lvl="1" indent="-215900" algn="l">
              <a:lnSpc>
                <a:spcPts val="3400"/>
              </a:lnSpc>
              <a:buFont typeface="Arial"/>
              <a:buChar char="•"/>
            </a:pPr>
            <a:r>
              <a:rPr lang="en-US" sz="2000">
                <a:solidFill>
                  <a:srgbClr val="FFFFFF">
                    <a:alpha val="69804"/>
                  </a:srgbClr>
                </a:solidFill>
                <a:latin typeface="Poppins"/>
                <a:ea typeface="Poppins"/>
                <a:cs typeface="Poppins"/>
                <a:sym typeface="Poppins"/>
              </a:rPr>
              <a:t>Avg. Rating: 6.89</a:t>
            </a:r>
          </a:p>
          <a:p>
            <a:pPr marL="0" lvl="0" indent="0" algn="l">
              <a:lnSpc>
                <a:spcPts val="3400"/>
              </a:lnSpc>
              <a:spcBef>
                <a:spcPct val="0"/>
              </a:spcBef>
            </a:pPr>
            <a:endParaRPr lang="en-US" sz="2000">
              <a:solidFill>
                <a:srgbClr val="FFFFFF">
                  <a:alpha val="69804"/>
                </a:srgbClr>
              </a:solidFill>
              <a:latin typeface="Poppins"/>
              <a:ea typeface="Poppins"/>
              <a:cs typeface="Poppins"/>
              <a:sym typeface="Poppins"/>
            </a:endParaRPr>
          </a:p>
        </p:txBody>
      </p:sp>
      <p:sp>
        <p:nvSpPr>
          <p:cNvPr id="8" name="TextBox 8"/>
          <p:cNvSpPr txBox="1"/>
          <p:nvPr/>
        </p:nvSpPr>
        <p:spPr>
          <a:xfrm>
            <a:off x="7417957" y="5019675"/>
            <a:ext cx="6308338" cy="4283075"/>
          </a:xfrm>
          <a:prstGeom prst="rect">
            <a:avLst/>
          </a:prstGeom>
        </p:spPr>
        <p:txBody>
          <a:bodyPr lIns="0" tIns="0" rIns="0" bIns="0" rtlCol="0" anchor="t">
            <a:spAutoFit/>
          </a:bodyPr>
          <a:lstStyle/>
          <a:p>
            <a:pPr algn="l">
              <a:lnSpc>
                <a:spcPts val="3400"/>
              </a:lnSpc>
            </a:pPr>
            <a:r>
              <a:rPr lang="en-US" sz="2000">
                <a:solidFill>
                  <a:srgbClr val="FFFFFF">
                    <a:alpha val="69804"/>
                  </a:srgbClr>
                </a:solidFill>
                <a:latin typeface="Poppins"/>
                <a:ea typeface="Poppins"/>
                <a:cs typeface="Poppins"/>
                <a:sym typeface="Poppins"/>
              </a:rPr>
              <a:t>🔍 Highlights</a:t>
            </a:r>
          </a:p>
          <a:p>
            <a:pPr marL="431801" lvl="1" indent="-215900" algn="l">
              <a:lnSpc>
                <a:spcPts val="3400"/>
              </a:lnSpc>
              <a:buFont typeface="Arial"/>
              <a:buChar char="•"/>
            </a:pPr>
            <a:r>
              <a:rPr lang="en-US" sz="2000">
                <a:solidFill>
                  <a:srgbClr val="FFFFFF">
                    <a:alpha val="69804"/>
                  </a:srgbClr>
                </a:solidFill>
                <a:latin typeface="Poppins"/>
                <a:ea typeface="Poppins"/>
                <a:cs typeface="Poppins"/>
                <a:sym typeface="Poppins"/>
              </a:rPr>
              <a:t>Top Product: Health &amp; Beauty (23% of sales)</a:t>
            </a:r>
          </a:p>
          <a:p>
            <a:pPr marL="431801" lvl="1" indent="-215900" algn="l">
              <a:lnSpc>
                <a:spcPts val="3400"/>
              </a:lnSpc>
              <a:buFont typeface="Arial"/>
              <a:buChar char="•"/>
            </a:pPr>
            <a:r>
              <a:rPr lang="en-US" sz="2000">
                <a:solidFill>
                  <a:srgbClr val="FFFFFF">
                    <a:alpha val="69804"/>
                  </a:srgbClr>
                </a:solidFill>
                <a:latin typeface="Poppins"/>
                <a:ea typeface="Poppins"/>
                <a:cs typeface="Poppins"/>
                <a:sym typeface="Poppins"/>
              </a:rPr>
              <a:t>Lowest Sales: Fashion Accessories</a:t>
            </a:r>
          </a:p>
          <a:p>
            <a:pPr marL="431801" lvl="1" indent="-215900" algn="l">
              <a:lnSpc>
                <a:spcPts val="3400"/>
              </a:lnSpc>
              <a:buFont typeface="Arial"/>
              <a:buChar char="•"/>
            </a:pPr>
            <a:r>
              <a:rPr lang="en-US" sz="2000">
                <a:solidFill>
                  <a:srgbClr val="FFFFFF">
                    <a:alpha val="69804"/>
                  </a:srgbClr>
                </a:solidFill>
                <a:latin typeface="Poppins"/>
                <a:ea typeface="Poppins"/>
                <a:cs typeface="Poppins"/>
                <a:sym typeface="Poppins"/>
              </a:rPr>
              <a:t>Best City (Quantity): Yangon</a:t>
            </a:r>
          </a:p>
          <a:p>
            <a:pPr marL="431801" lvl="1" indent="-215900" algn="l">
              <a:lnSpc>
                <a:spcPts val="3400"/>
              </a:lnSpc>
              <a:buFont typeface="Arial"/>
              <a:buChar char="•"/>
            </a:pPr>
            <a:r>
              <a:rPr lang="en-US" sz="2000">
                <a:solidFill>
                  <a:srgbClr val="FFFFFF">
                    <a:alpha val="69804"/>
                  </a:srgbClr>
                </a:solidFill>
                <a:latin typeface="Poppins"/>
                <a:ea typeface="Poppins"/>
                <a:cs typeface="Poppins"/>
                <a:sym typeface="Poppins"/>
              </a:rPr>
              <a:t>Best City (Price): Naypyitaw</a:t>
            </a:r>
          </a:p>
          <a:p>
            <a:pPr marL="431801" lvl="1" indent="-215900" algn="l">
              <a:lnSpc>
                <a:spcPts val="3400"/>
              </a:lnSpc>
              <a:buFont typeface="Arial"/>
              <a:buChar char="•"/>
            </a:pPr>
            <a:r>
              <a:rPr lang="en-US" sz="2000">
                <a:solidFill>
                  <a:srgbClr val="FFFFFF">
                    <a:alpha val="69804"/>
                  </a:srgbClr>
                </a:solidFill>
                <a:latin typeface="Poppins"/>
                <a:ea typeface="Poppins"/>
                <a:cs typeface="Poppins"/>
                <a:sym typeface="Poppins"/>
              </a:rPr>
              <a:t>Strongest Month: March</a:t>
            </a:r>
          </a:p>
          <a:p>
            <a:pPr marL="431801" lvl="1" indent="-215900" algn="l">
              <a:lnSpc>
                <a:spcPts val="3400"/>
              </a:lnSpc>
              <a:buFont typeface="Arial"/>
              <a:buChar char="•"/>
            </a:pPr>
            <a:r>
              <a:rPr lang="en-US" sz="2000">
                <a:solidFill>
                  <a:srgbClr val="FFFFFF">
                    <a:alpha val="69804"/>
                  </a:srgbClr>
                </a:solidFill>
                <a:latin typeface="Poppins"/>
                <a:ea typeface="Poppins"/>
                <a:cs typeface="Poppins"/>
                <a:sym typeface="Poppins"/>
              </a:rPr>
              <a:t>Weakest Month: February</a:t>
            </a:r>
          </a:p>
          <a:p>
            <a:pPr marL="431801" lvl="1" indent="-215900" algn="l">
              <a:lnSpc>
                <a:spcPts val="3400"/>
              </a:lnSpc>
              <a:buFont typeface="Arial"/>
              <a:buChar char="•"/>
            </a:pPr>
            <a:r>
              <a:rPr lang="en-US" sz="2000">
                <a:solidFill>
                  <a:srgbClr val="FFFFFF">
                    <a:alpha val="69804"/>
                  </a:srgbClr>
                </a:solidFill>
                <a:latin typeface="Poppins"/>
                <a:ea typeface="Poppins"/>
                <a:cs typeface="Poppins"/>
                <a:sym typeface="Poppins"/>
              </a:rPr>
              <a:t>Gender Split: Male 51%, Female 49%</a:t>
            </a:r>
          </a:p>
          <a:p>
            <a:pPr marL="431801" lvl="1" indent="-215900" algn="l">
              <a:lnSpc>
                <a:spcPts val="3400"/>
              </a:lnSpc>
              <a:buFont typeface="Arial"/>
              <a:buChar char="•"/>
            </a:pPr>
            <a:r>
              <a:rPr lang="en-US" sz="2000">
                <a:solidFill>
                  <a:srgbClr val="FFFFFF">
                    <a:alpha val="69804"/>
                  </a:srgbClr>
                </a:solidFill>
                <a:latin typeface="Poppins"/>
                <a:ea typeface="Poppins"/>
                <a:cs typeface="Poppins"/>
                <a:sym typeface="Poppins"/>
              </a:rPr>
              <a:t>Most Members: Branch B</a:t>
            </a:r>
          </a:p>
          <a:p>
            <a:pPr algn="l">
              <a:lnSpc>
                <a:spcPts val="3400"/>
              </a:lnSpc>
              <a:spcBef>
                <a:spcPct val="0"/>
              </a:spcBef>
            </a:pPr>
            <a:endParaRPr lang="en-US" sz="2000">
              <a:solidFill>
                <a:srgbClr val="FFFFFF">
                  <a:alpha val="69804"/>
                </a:srgbClr>
              </a:solidFill>
              <a:latin typeface="Poppins"/>
              <a:ea typeface="Poppins"/>
              <a:cs typeface="Poppins"/>
              <a:sym typeface="Poppins"/>
            </a:endParaRPr>
          </a:p>
        </p:txBody>
      </p:sp>
      <p:sp>
        <p:nvSpPr>
          <p:cNvPr id="9" name="TextBox 9"/>
          <p:cNvSpPr txBox="1"/>
          <p:nvPr/>
        </p:nvSpPr>
        <p:spPr>
          <a:xfrm>
            <a:off x="14269697" y="5019675"/>
            <a:ext cx="4018303" cy="3425825"/>
          </a:xfrm>
          <a:prstGeom prst="rect">
            <a:avLst/>
          </a:prstGeom>
        </p:spPr>
        <p:txBody>
          <a:bodyPr lIns="0" tIns="0" rIns="0" bIns="0" rtlCol="0" anchor="t">
            <a:spAutoFit/>
          </a:bodyPr>
          <a:lstStyle/>
          <a:p>
            <a:pPr algn="l">
              <a:lnSpc>
                <a:spcPts val="3400"/>
              </a:lnSpc>
            </a:pPr>
            <a:r>
              <a:rPr lang="en-US" sz="2000">
                <a:solidFill>
                  <a:srgbClr val="FFFFFF">
                    <a:alpha val="69804"/>
                  </a:srgbClr>
                </a:solidFill>
                <a:latin typeface="Poppins"/>
                <a:ea typeface="Poppins"/>
                <a:cs typeface="Poppins"/>
                <a:sym typeface="Poppins"/>
              </a:rPr>
              <a:t>💰 Pricing Insights</a:t>
            </a:r>
          </a:p>
          <a:p>
            <a:pPr marL="431801" lvl="1" indent="-215900" algn="l">
              <a:lnSpc>
                <a:spcPts val="3400"/>
              </a:lnSpc>
              <a:buFont typeface="Arial"/>
              <a:buChar char="•"/>
            </a:pPr>
            <a:r>
              <a:rPr lang="en-US" sz="2000">
                <a:solidFill>
                  <a:srgbClr val="FFFFFF">
                    <a:alpha val="69804"/>
                  </a:srgbClr>
                </a:solidFill>
                <a:latin typeface="Poppins"/>
                <a:ea typeface="Poppins"/>
                <a:cs typeface="Poppins"/>
                <a:sym typeface="Poppins"/>
              </a:rPr>
              <a:t>Highest Avg. Price: Food &amp; Beverages in Naypyitaw (~80)</a:t>
            </a:r>
          </a:p>
          <a:p>
            <a:pPr marL="431801" lvl="1" indent="-215900" algn="l">
              <a:lnSpc>
                <a:spcPts val="3400"/>
              </a:lnSpc>
              <a:buFont typeface="Arial"/>
              <a:buChar char="•"/>
            </a:pPr>
            <a:r>
              <a:rPr lang="en-US" sz="2000">
                <a:solidFill>
                  <a:srgbClr val="FFFFFF">
                    <a:alpha val="69804"/>
                  </a:srgbClr>
                </a:solidFill>
                <a:latin typeface="Poppins"/>
                <a:ea typeface="Poppins"/>
                <a:cs typeface="Poppins"/>
                <a:sym typeface="Poppins"/>
              </a:rPr>
              <a:t>Lowest Avg. Price: Electronics in Mandalay (~46)</a:t>
            </a:r>
          </a:p>
          <a:p>
            <a:pPr algn="l">
              <a:lnSpc>
                <a:spcPts val="3400"/>
              </a:lnSpc>
              <a:spcBef>
                <a:spcPct val="0"/>
              </a:spcBef>
            </a:pPr>
            <a:endParaRPr lang="en-US" sz="2000">
              <a:solidFill>
                <a:srgbClr val="FFFFFF">
                  <a:alpha val="69804"/>
                </a:srgbClr>
              </a:solidFill>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202127">
                <a:alpha val="100000"/>
              </a:srgbClr>
            </a:gs>
            <a:gs pos="100000">
              <a:srgbClr val="17181B">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115695" y="124233"/>
            <a:ext cx="18056610" cy="10038534"/>
          </a:xfrm>
          <a:custGeom>
            <a:avLst/>
            <a:gdLst/>
            <a:ahLst/>
            <a:cxnLst/>
            <a:rect l="l" t="t" r="r" b="b"/>
            <a:pathLst>
              <a:path w="18056610" h="10038534">
                <a:moveTo>
                  <a:pt x="0" y="0"/>
                </a:moveTo>
                <a:lnTo>
                  <a:pt x="18056610" y="0"/>
                </a:lnTo>
                <a:lnTo>
                  <a:pt x="18056610" y="10038534"/>
                </a:lnTo>
                <a:lnTo>
                  <a:pt x="0" y="10038534"/>
                </a:lnTo>
                <a:lnTo>
                  <a:pt x="0" y="0"/>
                </a:lnTo>
                <a:close/>
              </a:path>
            </a:pathLst>
          </a:custGeom>
          <a:blipFill>
            <a:blip r:embed="rId2"/>
            <a:stretch>
              <a:fillRect t="-4026" b="-1539"/>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202127">
                <a:alpha val="100000"/>
              </a:srgbClr>
            </a:gs>
            <a:gs pos="100000">
              <a:srgbClr val="17181B">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813388" y="2888831"/>
            <a:ext cx="11625529" cy="11625529"/>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7181B">
                    <a:alpha val="100000"/>
                  </a:srgbClr>
                </a:gs>
                <a:gs pos="100000">
                  <a:srgbClr val="202127">
                    <a:alpha val="100000"/>
                  </a:srgbClr>
                </a:gs>
              </a:gsLst>
              <a:lin ang="0"/>
            </a:gradFill>
          </p:spPr>
        </p:sp>
        <p:sp>
          <p:nvSpPr>
            <p:cNvPr id="4" name="TextBox 4"/>
            <p:cNvSpPr txBox="1"/>
            <p:nvPr/>
          </p:nvSpPr>
          <p:spPr>
            <a:xfrm>
              <a:off x="76200" y="19050"/>
              <a:ext cx="660400" cy="717550"/>
            </a:xfrm>
            <a:prstGeom prst="rect">
              <a:avLst/>
            </a:prstGeom>
          </p:spPr>
          <p:txBody>
            <a:bodyPr lIns="50800" tIns="50800" rIns="50800" bIns="50800" rtlCol="0" anchor="ctr"/>
            <a:lstStyle/>
            <a:p>
              <a:pPr algn="ctr">
                <a:lnSpc>
                  <a:spcPts val="3080"/>
                </a:lnSpc>
              </a:pPr>
              <a:endParaRPr/>
            </a:p>
          </p:txBody>
        </p:sp>
      </p:grpSp>
      <p:grpSp>
        <p:nvGrpSpPr>
          <p:cNvPr id="5" name="Group 5"/>
          <p:cNvGrpSpPr/>
          <p:nvPr/>
        </p:nvGrpSpPr>
        <p:grpSpPr>
          <a:xfrm>
            <a:off x="1279843" y="3242024"/>
            <a:ext cx="229776" cy="229776"/>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558CE"/>
            </a:solidFill>
          </p:spPr>
        </p:sp>
        <p:sp>
          <p:nvSpPr>
            <p:cNvPr id="7" name="TextBox 7"/>
            <p:cNvSpPr txBox="1"/>
            <p:nvPr/>
          </p:nvSpPr>
          <p:spPr>
            <a:xfrm>
              <a:off x="76200" y="19050"/>
              <a:ext cx="660400" cy="717550"/>
            </a:xfrm>
            <a:prstGeom prst="rect">
              <a:avLst/>
            </a:prstGeom>
          </p:spPr>
          <p:txBody>
            <a:bodyPr lIns="50800" tIns="50800" rIns="50800" bIns="50800" rtlCol="0" anchor="ctr"/>
            <a:lstStyle/>
            <a:p>
              <a:pPr algn="ctr">
                <a:lnSpc>
                  <a:spcPts val="2799"/>
                </a:lnSpc>
              </a:pPr>
              <a:endParaRPr/>
            </a:p>
          </p:txBody>
        </p:sp>
      </p:grpSp>
      <p:grpSp>
        <p:nvGrpSpPr>
          <p:cNvPr id="8" name="Group 8"/>
          <p:cNvGrpSpPr/>
          <p:nvPr/>
        </p:nvGrpSpPr>
        <p:grpSpPr>
          <a:xfrm>
            <a:off x="1028700" y="-1175453"/>
            <a:ext cx="1326712" cy="3086100"/>
            <a:chOff x="0" y="0"/>
            <a:chExt cx="349422" cy="812800"/>
          </a:xfrm>
        </p:grpSpPr>
        <p:sp>
          <p:nvSpPr>
            <p:cNvPr id="9" name="Freeform 9"/>
            <p:cNvSpPr/>
            <p:nvPr/>
          </p:nvSpPr>
          <p:spPr>
            <a:xfrm>
              <a:off x="0" y="0"/>
              <a:ext cx="349422" cy="812800"/>
            </a:xfrm>
            <a:custGeom>
              <a:avLst/>
              <a:gdLst/>
              <a:ahLst/>
              <a:cxnLst/>
              <a:rect l="l" t="t" r="r" b="b"/>
              <a:pathLst>
                <a:path w="349422" h="812800">
                  <a:moveTo>
                    <a:pt x="174711" y="0"/>
                  </a:moveTo>
                  <a:lnTo>
                    <a:pt x="174711" y="0"/>
                  </a:lnTo>
                  <a:cubicBezTo>
                    <a:pt x="271201" y="0"/>
                    <a:pt x="349422" y="78221"/>
                    <a:pt x="349422" y="174711"/>
                  </a:cubicBezTo>
                  <a:lnTo>
                    <a:pt x="349422" y="638089"/>
                  </a:lnTo>
                  <a:cubicBezTo>
                    <a:pt x="349422" y="684425"/>
                    <a:pt x="331015" y="728864"/>
                    <a:pt x="298250" y="761628"/>
                  </a:cubicBezTo>
                  <a:cubicBezTo>
                    <a:pt x="265486" y="794393"/>
                    <a:pt x="221047" y="812800"/>
                    <a:pt x="174711" y="812800"/>
                  </a:cubicBezTo>
                  <a:lnTo>
                    <a:pt x="174711" y="812800"/>
                  </a:lnTo>
                  <a:cubicBezTo>
                    <a:pt x="128375" y="812800"/>
                    <a:pt x="83936" y="794393"/>
                    <a:pt x="51172" y="761628"/>
                  </a:cubicBezTo>
                  <a:cubicBezTo>
                    <a:pt x="18407" y="728864"/>
                    <a:pt x="0" y="684425"/>
                    <a:pt x="0" y="638089"/>
                  </a:cubicBezTo>
                  <a:lnTo>
                    <a:pt x="0" y="174711"/>
                  </a:lnTo>
                  <a:cubicBezTo>
                    <a:pt x="0" y="128375"/>
                    <a:pt x="18407" y="83936"/>
                    <a:pt x="51172" y="51172"/>
                  </a:cubicBezTo>
                  <a:cubicBezTo>
                    <a:pt x="83936" y="18407"/>
                    <a:pt x="128375" y="0"/>
                    <a:pt x="174711" y="0"/>
                  </a:cubicBezTo>
                  <a:close/>
                </a:path>
              </a:pathLst>
            </a:custGeom>
            <a:solidFill>
              <a:srgbClr val="A685E2"/>
            </a:solidFill>
          </p:spPr>
        </p:sp>
        <p:sp>
          <p:nvSpPr>
            <p:cNvPr id="10" name="TextBox 10"/>
            <p:cNvSpPr txBox="1"/>
            <p:nvPr/>
          </p:nvSpPr>
          <p:spPr>
            <a:xfrm>
              <a:off x="0" y="-57150"/>
              <a:ext cx="349422" cy="869950"/>
            </a:xfrm>
            <a:prstGeom prst="rect">
              <a:avLst/>
            </a:prstGeom>
          </p:spPr>
          <p:txBody>
            <a:bodyPr lIns="50800" tIns="50800" rIns="50800" bIns="50800" rtlCol="0" anchor="ctr"/>
            <a:lstStyle/>
            <a:p>
              <a:pPr algn="ctr">
                <a:lnSpc>
                  <a:spcPts val="3080"/>
                </a:lnSpc>
              </a:pPr>
              <a:endParaRPr/>
            </a:p>
          </p:txBody>
        </p:sp>
      </p:grpSp>
      <p:sp>
        <p:nvSpPr>
          <p:cNvPr id="11" name="Freeform 11"/>
          <p:cNvSpPr/>
          <p:nvPr/>
        </p:nvSpPr>
        <p:spPr>
          <a:xfrm>
            <a:off x="1326783" y="837698"/>
            <a:ext cx="764276" cy="802198"/>
          </a:xfrm>
          <a:custGeom>
            <a:avLst/>
            <a:gdLst/>
            <a:ahLst/>
            <a:cxnLst/>
            <a:rect l="l" t="t" r="r" b="b"/>
            <a:pathLst>
              <a:path w="764276" h="802198">
                <a:moveTo>
                  <a:pt x="0" y="0"/>
                </a:moveTo>
                <a:lnTo>
                  <a:pt x="764275" y="0"/>
                </a:lnTo>
                <a:lnTo>
                  <a:pt x="764275" y="802198"/>
                </a:lnTo>
                <a:lnTo>
                  <a:pt x="0" y="8021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12586053" y="1028700"/>
            <a:ext cx="4810994" cy="565784"/>
            <a:chOff x="0" y="0"/>
            <a:chExt cx="1267093" cy="149013"/>
          </a:xfrm>
        </p:grpSpPr>
        <p:sp>
          <p:nvSpPr>
            <p:cNvPr id="13" name="Freeform 13"/>
            <p:cNvSpPr/>
            <p:nvPr/>
          </p:nvSpPr>
          <p:spPr>
            <a:xfrm>
              <a:off x="0" y="0"/>
              <a:ext cx="1267093" cy="149013"/>
            </a:xfrm>
            <a:custGeom>
              <a:avLst/>
              <a:gdLst/>
              <a:ahLst/>
              <a:cxnLst/>
              <a:rect l="l" t="t" r="r" b="b"/>
              <a:pathLst>
                <a:path w="1267093" h="149013">
                  <a:moveTo>
                    <a:pt x="74507" y="0"/>
                  </a:moveTo>
                  <a:lnTo>
                    <a:pt x="1192587" y="0"/>
                  </a:lnTo>
                  <a:cubicBezTo>
                    <a:pt x="1233735" y="0"/>
                    <a:pt x="1267093" y="33358"/>
                    <a:pt x="1267093" y="74507"/>
                  </a:cubicBezTo>
                  <a:lnTo>
                    <a:pt x="1267093" y="74507"/>
                  </a:lnTo>
                  <a:cubicBezTo>
                    <a:pt x="1267093" y="115655"/>
                    <a:pt x="1233735" y="149013"/>
                    <a:pt x="1192587" y="149013"/>
                  </a:cubicBezTo>
                  <a:lnTo>
                    <a:pt x="74507" y="149013"/>
                  </a:lnTo>
                  <a:cubicBezTo>
                    <a:pt x="33358" y="149013"/>
                    <a:pt x="0" y="115655"/>
                    <a:pt x="0" y="74507"/>
                  </a:cubicBezTo>
                  <a:lnTo>
                    <a:pt x="0" y="74507"/>
                  </a:lnTo>
                  <a:cubicBezTo>
                    <a:pt x="0" y="33358"/>
                    <a:pt x="33358" y="0"/>
                    <a:pt x="74507" y="0"/>
                  </a:cubicBezTo>
                  <a:close/>
                </a:path>
              </a:pathLst>
            </a:custGeom>
            <a:solidFill>
              <a:srgbClr val="A685E2"/>
            </a:solidFill>
          </p:spPr>
        </p:sp>
        <p:sp>
          <p:nvSpPr>
            <p:cNvPr id="14" name="TextBox 14"/>
            <p:cNvSpPr txBox="1"/>
            <p:nvPr/>
          </p:nvSpPr>
          <p:spPr>
            <a:xfrm>
              <a:off x="0" y="-57150"/>
              <a:ext cx="1267093" cy="206163"/>
            </a:xfrm>
            <a:prstGeom prst="rect">
              <a:avLst/>
            </a:prstGeom>
          </p:spPr>
          <p:txBody>
            <a:bodyPr lIns="50800" tIns="50800" rIns="50800" bIns="50800" rtlCol="0" anchor="ctr"/>
            <a:lstStyle/>
            <a:p>
              <a:pPr algn="ctr">
                <a:lnSpc>
                  <a:spcPts val="3080"/>
                </a:lnSpc>
              </a:pPr>
              <a:endParaRPr/>
            </a:p>
          </p:txBody>
        </p:sp>
      </p:grpSp>
      <p:sp>
        <p:nvSpPr>
          <p:cNvPr id="15" name="TextBox 15"/>
          <p:cNvSpPr txBox="1"/>
          <p:nvPr/>
        </p:nvSpPr>
        <p:spPr>
          <a:xfrm>
            <a:off x="1203643" y="3889208"/>
            <a:ext cx="8409610" cy="2655857"/>
          </a:xfrm>
          <a:prstGeom prst="rect">
            <a:avLst/>
          </a:prstGeom>
        </p:spPr>
        <p:txBody>
          <a:bodyPr lIns="0" tIns="0" rIns="0" bIns="0" rtlCol="0" anchor="t">
            <a:spAutoFit/>
          </a:bodyPr>
          <a:lstStyle/>
          <a:p>
            <a:pPr marL="0" lvl="0" indent="0" algn="l">
              <a:lnSpc>
                <a:spcPts val="10078"/>
              </a:lnSpc>
              <a:spcBef>
                <a:spcPct val="0"/>
              </a:spcBef>
            </a:pPr>
            <a:r>
              <a:rPr lang="en-US" sz="9079" b="1" u="none" strike="noStrike" spc="-463">
                <a:solidFill>
                  <a:srgbClr val="FFFFFF"/>
                </a:solidFill>
                <a:latin typeface="Poppins Semi-Bold"/>
                <a:ea typeface="Poppins Semi-Bold"/>
                <a:cs typeface="Poppins Semi-Bold"/>
                <a:sym typeface="Poppins Semi-Bold"/>
              </a:rPr>
              <a:t>Understanding Our Audience</a:t>
            </a:r>
          </a:p>
        </p:txBody>
      </p:sp>
      <p:sp>
        <p:nvSpPr>
          <p:cNvPr id="16" name="TextBox 16"/>
          <p:cNvSpPr txBox="1"/>
          <p:nvPr/>
        </p:nvSpPr>
        <p:spPr>
          <a:xfrm>
            <a:off x="1826571" y="3175349"/>
            <a:ext cx="4272158" cy="391795"/>
          </a:xfrm>
          <a:prstGeom prst="rect">
            <a:avLst/>
          </a:prstGeom>
        </p:spPr>
        <p:txBody>
          <a:bodyPr lIns="0" tIns="0" rIns="0" bIns="0" rtlCol="0" anchor="t">
            <a:spAutoFit/>
          </a:bodyPr>
          <a:lstStyle/>
          <a:p>
            <a:pPr algn="l">
              <a:lnSpc>
                <a:spcPts val="3080"/>
              </a:lnSpc>
            </a:pPr>
            <a:r>
              <a:rPr lang="en-US" sz="2200" spc="275">
                <a:solidFill>
                  <a:srgbClr val="FFFFFF"/>
                </a:solidFill>
                <a:latin typeface="Poppins"/>
                <a:ea typeface="Poppins"/>
                <a:cs typeface="Poppins"/>
                <a:sym typeface="Poppins"/>
              </a:rPr>
              <a:t>CUSTOMER INSIGHTS</a:t>
            </a:r>
          </a:p>
        </p:txBody>
      </p:sp>
      <p:sp>
        <p:nvSpPr>
          <p:cNvPr id="17" name="TextBox 17"/>
          <p:cNvSpPr txBox="1"/>
          <p:nvPr/>
        </p:nvSpPr>
        <p:spPr>
          <a:xfrm>
            <a:off x="10105699" y="3233087"/>
            <a:ext cx="7840768" cy="5997575"/>
          </a:xfrm>
          <a:prstGeom prst="rect">
            <a:avLst/>
          </a:prstGeom>
        </p:spPr>
        <p:txBody>
          <a:bodyPr lIns="0" tIns="0" rIns="0" bIns="0" rtlCol="0" anchor="t">
            <a:spAutoFit/>
          </a:bodyPr>
          <a:lstStyle/>
          <a:p>
            <a:pPr marL="431801" lvl="1" indent="-215900" algn="l">
              <a:lnSpc>
                <a:spcPts val="3400"/>
              </a:lnSpc>
              <a:buFont typeface="Arial"/>
              <a:buChar char="•"/>
            </a:pPr>
            <a:r>
              <a:rPr lang="en-US" sz="2000">
                <a:solidFill>
                  <a:srgbClr val="FFFFFF">
                    <a:alpha val="69804"/>
                  </a:srgbClr>
                </a:solidFill>
                <a:latin typeface="Poppins"/>
                <a:ea typeface="Poppins"/>
                <a:cs typeface="Poppins"/>
                <a:sym typeface="Poppins"/>
              </a:rPr>
              <a:t> Health &amp; Beauty, Sports &amp; Travel, and Food &amp; Beverages are the top-performing product categories, driving the majority of sales revenue.</a:t>
            </a:r>
          </a:p>
          <a:p>
            <a:pPr marL="431801" lvl="1" indent="-215900" algn="l">
              <a:lnSpc>
                <a:spcPts val="3400"/>
              </a:lnSpc>
              <a:buFont typeface="Arial"/>
              <a:buChar char="•"/>
            </a:pPr>
            <a:r>
              <a:rPr lang="en-US" sz="2000">
                <a:solidFill>
                  <a:srgbClr val="FFFFFF">
                    <a:alpha val="69804"/>
                  </a:srgbClr>
                </a:solidFill>
                <a:latin typeface="Poppins"/>
                <a:ea typeface="Poppins"/>
                <a:cs typeface="Poppins"/>
                <a:sym typeface="Poppins"/>
              </a:rPr>
              <a:t> Branch C (Naypyitaw) recorded the highest sales.</a:t>
            </a:r>
          </a:p>
          <a:p>
            <a:pPr marL="431801" lvl="1" indent="-215900" algn="l">
              <a:lnSpc>
                <a:spcPts val="3400"/>
              </a:lnSpc>
              <a:buFont typeface="Arial"/>
              <a:buChar char="•"/>
            </a:pPr>
            <a:r>
              <a:rPr lang="en-US" sz="2000">
                <a:solidFill>
                  <a:srgbClr val="FFFFFF">
                    <a:alpha val="69804"/>
                  </a:srgbClr>
                </a:solidFill>
                <a:latin typeface="Poppins"/>
                <a:ea typeface="Poppins"/>
                <a:cs typeface="Poppins"/>
                <a:sym typeface="Poppins"/>
              </a:rPr>
              <a:t> E-wallet payments are the most preferred payment method.</a:t>
            </a:r>
          </a:p>
          <a:p>
            <a:pPr marL="431801" lvl="1" indent="-215900" algn="l">
              <a:lnSpc>
                <a:spcPts val="3400"/>
              </a:lnSpc>
              <a:buFont typeface="Arial"/>
              <a:buChar char="•"/>
            </a:pPr>
            <a:r>
              <a:rPr lang="en-US" sz="2000">
                <a:solidFill>
                  <a:srgbClr val="FFFFFF">
                    <a:alpha val="69804"/>
                  </a:srgbClr>
                </a:solidFill>
                <a:latin typeface="Poppins"/>
                <a:ea typeface="Poppins"/>
                <a:cs typeface="Poppins"/>
                <a:sym typeface="Poppins"/>
              </a:rPr>
              <a:t> Normal customers generate more total revenue than Members.</a:t>
            </a:r>
          </a:p>
          <a:p>
            <a:pPr marL="431801" lvl="1" indent="-215900" algn="l">
              <a:lnSpc>
                <a:spcPts val="3400"/>
              </a:lnSpc>
              <a:buFont typeface="Arial"/>
              <a:buChar char="•"/>
            </a:pPr>
            <a:r>
              <a:rPr lang="en-US" sz="2000">
                <a:solidFill>
                  <a:srgbClr val="FFFFFF">
                    <a:alpha val="69804"/>
                  </a:srgbClr>
                </a:solidFill>
                <a:latin typeface="Poppins"/>
                <a:ea typeface="Poppins"/>
                <a:cs typeface="Poppins"/>
                <a:sym typeface="Poppins"/>
              </a:rPr>
              <a:t> Sales performance peaked in March after a February dip</a:t>
            </a:r>
          </a:p>
          <a:p>
            <a:pPr marL="431801" lvl="1" indent="-215900" algn="l">
              <a:lnSpc>
                <a:spcPts val="3400"/>
              </a:lnSpc>
              <a:buFont typeface="Arial"/>
              <a:buChar char="•"/>
            </a:pPr>
            <a:r>
              <a:rPr lang="en-US" sz="2000">
                <a:solidFill>
                  <a:srgbClr val="FFFFFF">
                    <a:alpha val="69804"/>
                  </a:srgbClr>
                </a:solidFill>
                <a:latin typeface="Poppins"/>
                <a:ea typeface="Poppins"/>
                <a:cs typeface="Poppins"/>
                <a:sym typeface="Poppins"/>
              </a:rPr>
              <a:t> The average customer rating of 6.89 indicates moderate satisfaction, highlighting opportunities for service quality improvements.</a:t>
            </a:r>
          </a:p>
          <a:p>
            <a:pPr marL="431801" lvl="1" indent="-215900" algn="l">
              <a:lnSpc>
                <a:spcPts val="3400"/>
              </a:lnSpc>
              <a:buFont typeface="Arial"/>
              <a:buChar char="•"/>
            </a:pPr>
            <a:r>
              <a:rPr lang="en-US" sz="2000">
                <a:solidFill>
                  <a:srgbClr val="FFFFFF">
                    <a:alpha val="69804"/>
                  </a:srgbClr>
                </a:solidFill>
                <a:latin typeface="Poppins"/>
                <a:ea typeface="Poppins"/>
                <a:cs typeface="Poppins"/>
                <a:sym typeface="Poppins"/>
              </a:rPr>
              <a:t> Electronic Accessories and Fashion Accessories significantly underperformed.</a:t>
            </a:r>
          </a:p>
        </p:txBody>
      </p:sp>
      <p:pic>
        <p:nvPicPr>
          <p:cNvPr id="18" name="Picture 18"/>
          <p:cNvPicPr>
            <a:picLocks noChangeAspect="1"/>
          </p:cNvPicPr>
          <p:nvPr/>
        </p:nvPicPr>
        <p:blipFill>
          <a:blip r:embed="rId4"/>
          <a:stretch>
            <a:fillRect/>
          </a:stretch>
        </p:blipFill>
        <p:spPr>
          <a:xfrm>
            <a:off x="234565" y="6187006"/>
            <a:ext cx="9529622" cy="2939271"/>
          </a:xfrm>
          <a:prstGeom prst="rect">
            <a:avLst/>
          </a:prstGeom>
        </p:spPr>
      </p:pic>
      <p:sp>
        <p:nvSpPr>
          <p:cNvPr id="19" name="TextBox 19"/>
          <p:cNvSpPr txBox="1"/>
          <p:nvPr/>
        </p:nvSpPr>
        <p:spPr>
          <a:xfrm>
            <a:off x="12809891" y="1087120"/>
            <a:ext cx="5275365" cy="391795"/>
          </a:xfrm>
          <a:prstGeom prst="rect">
            <a:avLst/>
          </a:prstGeom>
        </p:spPr>
        <p:txBody>
          <a:bodyPr lIns="0" tIns="0" rIns="0" bIns="0" rtlCol="0" anchor="t">
            <a:spAutoFit/>
          </a:bodyPr>
          <a:lstStyle/>
          <a:p>
            <a:pPr algn="l">
              <a:lnSpc>
                <a:spcPts val="3080"/>
              </a:lnSpc>
            </a:pPr>
            <a:r>
              <a:rPr lang="en-US" sz="2200" spc="275">
                <a:solidFill>
                  <a:srgbClr val="FFFFFF"/>
                </a:solidFill>
                <a:latin typeface="Poppins"/>
                <a:ea typeface="Poppins"/>
                <a:cs typeface="Poppins"/>
                <a:sym typeface="Poppins"/>
              </a:rPr>
              <a:t>CUSTOMER DEMOGRAPHICS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202127">
                <a:alpha val="100000"/>
              </a:srgbClr>
            </a:gs>
            <a:gs pos="100000">
              <a:srgbClr val="17181B">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9702516" y="1961282"/>
            <a:ext cx="229776" cy="229776"/>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558CE"/>
            </a:solidFill>
          </p:spPr>
        </p:sp>
        <p:sp>
          <p:nvSpPr>
            <p:cNvPr id="4" name="TextBox 4"/>
            <p:cNvSpPr txBox="1"/>
            <p:nvPr/>
          </p:nvSpPr>
          <p:spPr>
            <a:xfrm>
              <a:off x="76200" y="19050"/>
              <a:ext cx="660400" cy="717550"/>
            </a:xfrm>
            <a:prstGeom prst="rect">
              <a:avLst/>
            </a:prstGeom>
          </p:spPr>
          <p:txBody>
            <a:bodyPr lIns="50800" tIns="50800" rIns="50800" bIns="50800" rtlCol="0" anchor="ctr"/>
            <a:lstStyle/>
            <a:p>
              <a:pPr algn="ctr">
                <a:lnSpc>
                  <a:spcPts val="2799"/>
                </a:lnSpc>
              </a:pPr>
              <a:endParaRPr/>
            </a:p>
          </p:txBody>
        </p:sp>
      </p:grpSp>
      <p:grpSp>
        <p:nvGrpSpPr>
          <p:cNvPr id="5" name="Group 5"/>
          <p:cNvGrpSpPr/>
          <p:nvPr/>
        </p:nvGrpSpPr>
        <p:grpSpPr>
          <a:xfrm>
            <a:off x="1028700" y="-1175453"/>
            <a:ext cx="1326712" cy="3086100"/>
            <a:chOff x="0" y="0"/>
            <a:chExt cx="349422" cy="812800"/>
          </a:xfrm>
        </p:grpSpPr>
        <p:sp>
          <p:nvSpPr>
            <p:cNvPr id="6" name="Freeform 6"/>
            <p:cNvSpPr/>
            <p:nvPr/>
          </p:nvSpPr>
          <p:spPr>
            <a:xfrm>
              <a:off x="0" y="0"/>
              <a:ext cx="349422" cy="812800"/>
            </a:xfrm>
            <a:custGeom>
              <a:avLst/>
              <a:gdLst/>
              <a:ahLst/>
              <a:cxnLst/>
              <a:rect l="l" t="t" r="r" b="b"/>
              <a:pathLst>
                <a:path w="349422" h="812800">
                  <a:moveTo>
                    <a:pt x="174711" y="0"/>
                  </a:moveTo>
                  <a:lnTo>
                    <a:pt x="174711" y="0"/>
                  </a:lnTo>
                  <a:cubicBezTo>
                    <a:pt x="271201" y="0"/>
                    <a:pt x="349422" y="78221"/>
                    <a:pt x="349422" y="174711"/>
                  </a:cubicBezTo>
                  <a:lnTo>
                    <a:pt x="349422" y="638089"/>
                  </a:lnTo>
                  <a:cubicBezTo>
                    <a:pt x="349422" y="684425"/>
                    <a:pt x="331015" y="728864"/>
                    <a:pt x="298250" y="761628"/>
                  </a:cubicBezTo>
                  <a:cubicBezTo>
                    <a:pt x="265486" y="794393"/>
                    <a:pt x="221047" y="812800"/>
                    <a:pt x="174711" y="812800"/>
                  </a:cubicBezTo>
                  <a:lnTo>
                    <a:pt x="174711" y="812800"/>
                  </a:lnTo>
                  <a:cubicBezTo>
                    <a:pt x="128375" y="812800"/>
                    <a:pt x="83936" y="794393"/>
                    <a:pt x="51172" y="761628"/>
                  </a:cubicBezTo>
                  <a:cubicBezTo>
                    <a:pt x="18407" y="728864"/>
                    <a:pt x="0" y="684425"/>
                    <a:pt x="0" y="638089"/>
                  </a:cubicBezTo>
                  <a:lnTo>
                    <a:pt x="0" y="174711"/>
                  </a:lnTo>
                  <a:cubicBezTo>
                    <a:pt x="0" y="128375"/>
                    <a:pt x="18407" y="83936"/>
                    <a:pt x="51172" y="51172"/>
                  </a:cubicBezTo>
                  <a:cubicBezTo>
                    <a:pt x="83936" y="18407"/>
                    <a:pt x="128375" y="0"/>
                    <a:pt x="174711" y="0"/>
                  </a:cubicBezTo>
                  <a:close/>
                </a:path>
              </a:pathLst>
            </a:custGeom>
            <a:solidFill>
              <a:srgbClr val="A685E2"/>
            </a:solidFill>
          </p:spPr>
        </p:sp>
        <p:sp>
          <p:nvSpPr>
            <p:cNvPr id="7" name="TextBox 7"/>
            <p:cNvSpPr txBox="1"/>
            <p:nvPr/>
          </p:nvSpPr>
          <p:spPr>
            <a:xfrm>
              <a:off x="0" y="-57150"/>
              <a:ext cx="349422" cy="869950"/>
            </a:xfrm>
            <a:prstGeom prst="rect">
              <a:avLst/>
            </a:prstGeom>
          </p:spPr>
          <p:txBody>
            <a:bodyPr lIns="50800" tIns="50800" rIns="50800" bIns="50800" rtlCol="0" anchor="ctr"/>
            <a:lstStyle/>
            <a:p>
              <a:pPr algn="ctr">
                <a:lnSpc>
                  <a:spcPts val="3080"/>
                </a:lnSpc>
              </a:pPr>
              <a:endParaRPr/>
            </a:p>
          </p:txBody>
        </p:sp>
      </p:grpSp>
      <p:sp>
        <p:nvSpPr>
          <p:cNvPr id="8" name="Freeform 8"/>
          <p:cNvSpPr/>
          <p:nvPr/>
        </p:nvSpPr>
        <p:spPr>
          <a:xfrm>
            <a:off x="1326783" y="837698"/>
            <a:ext cx="764276" cy="802198"/>
          </a:xfrm>
          <a:custGeom>
            <a:avLst/>
            <a:gdLst/>
            <a:ahLst/>
            <a:cxnLst/>
            <a:rect l="l" t="t" r="r" b="b"/>
            <a:pathLst>
              <a:path w="764276" h="802198">
                <a:moveTo>
                  <a:pt x="0" y="0"/>
                </a:moveTo>
                <a:lnTo>
                  <a:pt x="764275" y="0"/>
                </a:lnTo>
                <a:lnTo>
                  <a:pt x="764275" y="802198"/>
                </a:lnTo>
                <a:lnTo>
                  <a:pt x="0" y="8021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9" name="Group 9"/>
          <p:cNvGrpSpPr/>
          <p:nvPr/>
        </p:nvGrpSpPr>
        <p:grpSpPr>
          <a:xfrm>
            <a:off x="10957111" y="1793278"/>
            <a:ext cx="6722227" cy="565784"/>
            <a:chOff x="0" y="0"/>
            <a:chExt cx="1770463" cy="149013"/>
          </a:xfrm>
        </p:grpSpPr>
        <p:sp>
          <p:nvSpPr>
            <p:cNvPr id="10" name="Freeform 10"/>
            <p:cNvSpPr/>
            <p:nvPr/>
          </p:nvSpPr>
          <p:spPr>
            <a:xfrm>
              <a:off x="0" y="0"/>
              <a:ext cx="1770463" cy="149013"/>
            </a:xfrm>
            <a:custGeom>
              <a:avLst/>
              <a:gdLst/>
              <a:ahLst/>
              <a:cxnLst/>
              <a:rect l="l" t="t" r="r" b="b"/>
              <a:pathLst>
                <a:path w="1770463" h="149013">
                  <a:moveTo>
                    <a:pt x="74507" y="0"/>
                  </a:moveTo>
                  <a:lnTo>
                    <a:pt x="1695957" y="0"/>
                  </a:lnTo>
                  <a:cubicBezTo>
                    <a:pt x="1715717" y="0"/>
                    <a:pt x="1734668" y="7850"/>
                    <a:pt x="1748641" y="21822"/>
                  </a:cubicBezTo>
                  <a:cubicBezTo>
                    <a:pt x="1762613" y="35795"/>
                    <a:pt x="1770463" y="54746"/>
                    <a:pt x="1770463" y="74507"/>
                  </a:cubicBezTo>
                  <a:lnTo>
                    <a:pt x="1770463" y="74507"/>
                  </a:lnTo>
                  <a:cubicBezTo>
                    <a:pt x="1770463" y="115655"/>
                    <a:pt x="1737105" y="149013"/>
                    <a:pt x="1695957" y="149013"/>
                  </a:cubicBezTo>
                  <a:lnTo>
                    <a:pt x="74507" y="149013"/>
                  </a:lnTo>
                  <a:cubicBezTo>
                    <a:pt x="33358" y="149013"/>
                    <a:pt x="0" y="115655"/>
                    <a:pt x="0" y="74507"/>
                  </a:cubicBezTo>
                  <a:lnTo>
                    <a:pt x="0" y="74507"/>
                  </a:lnTo>
                  <a:cubicBezTo>
                    <a:pt x="0" y="33358"/>
                    <a:pt x="33358" y="0"/>
                    <a:pt x="74507" y="0"/>
                  </a:cubicBezTo>
                  <a:close/>
                </a:path>
              </a:pathLst>
            </a:custGeom>
            <a:solidFill>
              <a:srgbClr val="A685E2"/>
            </a:solidFill>
          </p:spPr>
        </p:sp>
        <p:sp>
          <p:nvSpPr>
            <p:cNvPr id="11" name="TextBox 11"/>
            <p:cNvSpPr txBox="1"/>
            <p:nvPr/>
          </p:nvSpPr>
          <p:spPr>
            <a:xfrm>
              <a:off x="0" y="-57150"/>
              <a:ext cx="1770463" cy="206163"/>
            </a:xfrm>
            <a:prstGeom prst="rect">
              <a:avLst/>
            </a:prstGeom>
          </p:spPr>
          <p:txBody>
            <a:bodyPr lIns="50800" tIns="50800" rIns="50800" bIns="50800" rtlCol="0" anchor="ctr"/>
            <a:lstStyle/>
            <a:p>
              <a:pPr algn="ctr">
                <a:lnSpc>
                  <a:spcPts val="3080"/>
                </a:lnSpc>
              </a:pPr>
              <a:endParaRPr/>
            </a:p>
          </p:txBody>
        </p:sp>
      </p:grpSp>
      <p:grpSp>
        <p:nvGrpSpPr>
          <p:cNvPr id="12" name="Group 12"/>
          <p:cNvGrpSpPr/>
          <p:nvPr/>
        </p:nvGrpSpPr>
        <p:grpSpPr>
          <a:xfrm>
            <a:off x="8505460" y="2787631"/>
            <a:ext cx="11625529" cy="11625529"/>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17181B">
                    <a:alpha val="100000"/>
                  </a:srgbClr>
                </a:gs>
                <a:gs pos="100000">
                  <a:srgbClr val="202127">
                    <a:alpha val="100000"/>
                  </a:srgbClr>
                </a:gs>
              </a:gsLst>
              <a:lin ang="0"/>
            </a:gradFill>
          </p:spPr>
        </p:sp>
        <p:sp>
          <p:nvSpPr>
            <p:cNvPr id="14" name="TextBox 14"/>
            <p:cNvSpPr txBox="1"/>
            <p:nvPr/>
          </p:nvSpPr>
          <p:spPr>
            <a:xfrm>
              <a:off x="76200" y="19050"/>
              <a:ext cx="660400" cy="717550"/>
            </a:xfrm>
            <a:prstGeom prst="rect">
              <a:avLst/>
            </a:prstGeom>
          </p:spPr>
          <p:txBody>
            <a:bodyPr lIns="50800" tIns="50800" rIns="50800" bIns="50800" rtlCol="0" anchor="ctr"/>
            <a:lstStyle/>
            <a:p>
              <a:pPr algn="ctr">
                <a:lnSpc>
                  <a:spcPts val="3080"/>
                </a:lnSpc>
              </a:pPr>
              <a:endParaRPr/>
            </a:p>
          </p:txBody>
        </p:sp>
      </p:grpSp>
      <p:grpSp>
        <p:nvGrpSpPr>
          <p:cNvPr id="15" name="Group 15"/>
          <p:cNvGrpSpPr/>
          <p:nvPr/>
        </p:nvGrpSpPr>
        <p:grpSpPr>
          <a:xfrm>
            <a:off x="15500181" y="9385615"/>
            <a:ext cx="1648045" cy="565784"/>
            <a:chOff x="0" y="0"/>
            <a:chExt cx="434053" cy="149013"/>
          </a:xfrm>
        </p:grpSpPr>
        <p:sp>
          <p:nvSpPr>
            <p:cNvPr id="16" name="Freeform 16"/>
            <p:cNvSpPr/>
            <p:nvPr/>
          </p:nvSpPr>
          <p:spPr>
            <a:xfrm>
              <a:off x="0" y="0"/>
              <a:ext cx="434053" cy="149013"/>
            </a:xfrm>
            <a:custGeom>
              <a:avLst/>
              <a:gdLst/>
              <a:ahLst/>
              <a:cxnLst/>
              <a:rect l="l" t="t" r="r" b="b"/>
              <a:pathLst>
                <a:path w="434053" h="149013">
                  <a:moveTo>
                    <a:pt x="74507" y="0"/>
                  </a:moveTo>
                  <a:lnTo>
                    <a:pt x="359547" y="0"/>
                  </a:lnTo>
                  <a:cubicBezTo>
                    <a:pt x="400695" y="0"/>
                    <a:pt x="434053" y="33358"/>
                    <a:pt x="434053" y="74507"/>
                  </a:cubicBezTo>
                  <a:lnTo>
                    <a:pt x="434053" y="74507"/>
                  </a:lnTo>
                  <a:cubicBezTo>
                    <a:pt x="434053" y="115655"/>
                    <a:pt x="400695" y="149013"/>
                    <a:pt x="359547" y="149013"/>
                  </a:cubicBezTo>
                  <a:lnTo>
                    <a:pt x="74507" y="149013"/>
                  </a:lnTo>
                  <a:cubicBezTo>
                    <a:pt x="33358" y="149013"/>
                    <a:pt x="0" y="115655"/>
                    <a:pt x="0" y="74507"/>
                  </a:cubicBezTo>
                  <a:lnTo>
                    <a:pt x="0" y="74507"/>
                  </a:lnTo>
                  <a:cubicBezTo>
                    <a:pt x="0" y="33358"/>
                    <a:pt x="33358" y="0"/>
                    <a:pt x="74507" y="0"/>
                  </a:cubicBezTo>
                  <a:close/>
                </a:path>
              </a:pathLst>
            </a:custGeom>
            <a:solidFill>
              <a:srgbClr val="A685E2"/>
            </a:solidFill>
          </p:spPr>
        </p:sp>
        <p:sp>
          <p:nvSpPr>
            <p:cNvPr id="17" name="TextBox 17"/>
            <p:cNvSpPr txBox="1"/>
            <p:nvPr/>
          </p:nvSpPr>
          <p:spPr>
            <a:xfrm>
              <a:off x="0" y="-57150"/>
              <a:ext cx="434053" cy="206163"/>
            </a:xfrm>
            <a:prstGeom prst="rect">
              <a:avLst/>
            </a:prstGeom>
          </p:spPr>
          <p:txBody>
            <a:bodyPr lIns="50800" tIns="50800" rIns="50800" bIns="50800" rtlCol="0" anchor="ctr"/>
            <a:lstStyle/>
            <a:p>
              <a:pPr algn="ctr">
                <a:lnSpc>
                  <a:spcPts val="3080"/>
                </a:lnSpc>
              </a:pPr>
              <a:endParaRPr/>
            </a:p>
          </p:txBody>
        </p:sp>
      </p:grpSp>
      <p:sp>
        <p:nvSpPr>
          <p:cNvPr id="18" name="TextBox 18"/>
          <p:cNvSpPr txBox="1"/>
          <p:nvPr/>
        </p:nvSpPr>
        <p:spPr>
          <a:xfrm>
            <a:off x="2605284" y="853292"/>
            <a:ext cx="7327008" cy="2666006"/>
          </a:xfrm>
          <a:prstGeom prst="rect">
            <a:avLst/>
          </a:prstGeom>
        </p:spPr>
        <p:txBody>
          <a:bodyPr lIns="0" tIns="0" rIns="0" bIns="0" rtlCol="0" anchor="t">
            <a:spAutoFit/>
          </a:bodyPr>
          <a:lstStyle/>
          <a:p>
            <a:pPr algn="l">
              <a:lnSpc>
                <a:spcPts val="10078"/>
              </a:lnSpc>
            </a:pPr>
            <a:r>
              <a:rPr lang="en-US" sz="9079" b="1" spc="-463">
                <a:solidFill>
                  <a:srgbClr val="FFFFFF"/>
                </a:solidFill>
                <a:latin typeface="Poppins Semi-Bold"/>
                <a:ea typeface="Poppins Semi-Bold"/>
                <a:cs typeface="Poppins Semi-Bold"/>
                <a:sym typeface="Poppins Semi-Bold"/>
              </a:rPr>
              <a:t>Reaching New Heights</a:t>
            </a:r>
          </a:p>
        </p:txBody>
      </p:sp>
      <p:sp>
        <p:nvSpPr>
          <p:cNvPr id="19" name="TextBox 19"/>
          <p:cNvSpPr txBox="1"/>
          <p:nvPr/>
        </p:nvSpPr>
        <p:spPr>
          <a:xfrm>
            <a:off x="11115770" y="1851698"/>
            <a:ext cx="6896737" cy="391795"/>
          </a:xfrm>
          <a:prstGeom prst="rect">
            <a:avLst/>
          </a:prstGeom>
        </p:spPr>
        <p:txBody>
          <a:bodyPr lIns="0" tIns="0" rIns="0" bIns="0" rtlCol="0" anchor="t">
            <a:spAutoFit/>
          </a:bodyPr>
          <a:lstStyle/>
          <a:p>
            <a:pPr algn="l">
              <a:lnSpc>
                <a:spcPts val="3080"/>
              </a:lnSpc>
            </a:pPr>
            <a:r>
              <a:rPr lang="en-US" sz="2200" spc="275">
                <a:solidFill>
                  <a:srgbClr val="FFFFFF"/>
                </a:solidFill>
                <a:latin typeface="Poppins"/>
                <a:ea typeface="Poppins"/>
                <a:cs typeface="Poppins"/>
                <a:sym typeface="Poppins"/>
              </a:rPr>
              <a:t>MARKET EXPANSION RECOMMENDATION</a:t>
            </a:r>
          </a:p>
        </p:txBody>
      </p:sp>
      <p:sp>
        <p:nvSpPr>
          <p:cNvPr id="20" name="TextBox 20"/>
          <p:cNvSpPr txBox="1"/>
          <p:nvPr/>
        </p:nvSpPr>
        <p:spPr>
          <a:xfrm>
            <a:off x="15003414" y="9451019"/>
            <a:ext cx="2675923" cy="368300"/>
          </a:xfrm>
          <a:prstGeom prst="rect">
            <a:avLst/>
          </a:prstGeom>
        </p:spPr>
        <p:txBody>
          <a:bodyPr lIns="0" tIns="0" rIns="0" bIns="0" rtlCol="0" anchor="t">
            <a:spAutoFit/>
          </a:bodyPr>
          <a:lstStyle/>
          <a:p>
            <a:pPr algn="ctr">
              <a:lnSpc>
                <a:spcPts val="2800"/>
              </a:lnSpc>
            </a:pPr>
            <a:r>
              <a:rPr lang="en-US" sz="2000" spc="250">
                <a:solidFill>
                  <a:srgbClr val="FFFFFF"/>
                </a:solidFill>
                <a:latin typeface="Poppins"/>
                <a:ea typeface="Poppins"/>
                <a:cs typeface="Poppins"/>
                <a:sym typeface="Poppins"/>
              </a:rPr>
              <a:t>REPORT</a:t>
            </a:r>
          </a:p>
        </p:txBody>
      </p:sp>
      <p:sp>
        <p:nvSpPr>
          <p:cNvPr id="21" name="TextBox 21"/>
          <p:cNvSpPr txBox="1"/>
          <p:nvPr/>
        </p:nvSpPr>
        <p:spPr>
          <a:xfrm>
            <a:off x="1028700" y="3891595"/>
            <a:ext cx="7643572" cy="5568950"/>
          </a:xfrm>
          <a:prstGeom prst="rect">
            <a:avLst/>
          </a:prstGeom>
        </p:spPr>
        <p:txBody>
          <a:bodyPr lIns="0" tIns="0" rIns="0" bIns="0" rtlCol="0" anchor="t">
            <a:spAutoFit/>
          </a:bodyPr>
          <a:lstStyle/>
          <a:p>
            <a:pPr marL="431801" lvl="1" indent="-215900" algn="l">
              <a:lnSpc>
                <a:spcPts val="3400"/>
              </a:lnSpc>
              <a:buFont typeface="Arial"/>
              <a:buChar char="•"/>
            </a:pPr>
            <a:r>
              <a:rPr lang="en-US" sz="2000">
                <a:solidFill>
                  <a:srgbClr val="FFFFFF">
                    <a:alpha val="69804"/>
                  </a:srgbClr>
                </a:solidFill>
                <a:latin typeface="Poppins"/>
                <a:ea typeface="Poppins"/>
                <a:cs typeface="Poppins"/>
                <a:sym typeface="Poppins"/>
              </a:rPr>
              <a:t> Increase stock and promotional activities for Health &amp; Beauty, Sports &amp; Travel, and Food &amp; Beverages to capitalize on high demand.</a:t>
            </a:r>
          </a:p>
          <a:p>
            <a:pPr marL="431801" lvl="1" indent="-215900" algn="l">
              <a:lnSpc>
                <a:spcPts val="3400"/>
              </a:lnSpc>
              <a:buFont typeface="Arial"/>
              <a:buChar char="•"/>
            </a:pPr>
            <a:r>
              <a:rPr lang="en-US" sz="2000">
                <a:solidFill>
                  <a:srgbClr val="FFFFFF">
                    <a:alpha val="69804"/>
                  </a:srgbClr>
                </a:solidFill>
                <a:latin typeface="Poppins"/>
                <a:ea typeface="Poppins"/>
                <a:cs typeface="Poppins"/>
                <a:sym typeface="Poppins"/>
              </a:rPr>
              <a:t> Investigate and address underperformance in Electronic Accessories, Fashion Accessories, and Home &amp; Lifestyle through pricing reviews or product repositioning.</a:t>
            </a:r>
          </a:p>
          <a:p>
            <a:pPr marL="431801" lvl="1" indent="-215900" algn="l">
              <a:lnSpc>
                <a:spcPts val="3400"/>
              </a:lnSpc>
              <a:buFont typeface="Arial"/>
              <a:buChar char="•"/>
            </a:pPr>
            <a:r>
              <a:rPr lang="en-US" sz="2000">
                <a:solidFill>
                  <a:srgbClr val="FFFFFF">
                    <a:alpha val="69804"/>
                  </a:srgbClr>
                </a:solidFill>
                <a:latin typeface="Poppins"/>
                <a:ea typeface="Poppins"/>
                <a:cs typeface="Poppins"/>
                <a:sym typeface="Poppins"/>
              </a:rPr>
              <a:t> Study and replicate Branch C's successful strategies across Branch A and Branch B to improve overall sales performance.</a:t>
            </a:r>
          </a:p>
          <a:p>
            <a:pPr marL="431801" lvl="1" indent="-215900" algn="l">
              <a:lnSpc>
                <a:spcPts val="3400"/>
              </a:lnSpc>
              <a:buFont typeface="Arial"/>
              <a:buChar char="•"/>
            </a:pPr>
            <a:r>
              <a:rPr lang="en-US" sz="2000">
                <a:solidFill>
                  <a:srgbClr val="FFFFFF">
                    <a:alpha val="69804"/>
                  </a:srgbClr>
                </a:solidFill>
                <a:latin typeface="Poppins"/>
                <a:ea typeface="Poppins"/>
                <a:cs typeface="Poppins"/>
                <a:sym typeface="Poppins"/>
              </a:rPr>
              <a:t> Strengthen membership programs with exclusive benefits and discounts to convert more normal customers into loyal members.</a:t>
            </a:r>
          </a:p>
        </p:txBody>
      </p:sp>
      <p:sp>
        <p:nvSpPr>
          <p:cNvPr id="22" name="TextBox 22"/>
          <p:cNvSpPr txBox="1"/>
          <p:nvPr/>
        </p:nvSpPr>
        <p:spPr>
          <a:xfrm>
            <a:off x="9504654" y="3891595"/>
            <a:ext cx="7643572" cy="3854450"/>
          </a:xfrm>
          <a:prstGeom prst="rect">
            <a:avLst/>
          </a:prstGeom>
        </p:spPr>
        <p:txBody>
          <a:bodyPr lIns="0" tIns="0" rIns="0" bIns="0" rtlCol="0" anchor="t">
            <a:spAutoFit/>
          </a:bodyPr>
          <a:lstStyle/>
          <a:p>
            <a:pPr marL="431801" lvl="1" indent="-215900" algn="l">
              <a:lnSpc>
                <a:spcPts val="3400"/>
              </a:lnSpc>
              <a:buFont typeface="Arial"/>
              <a:buChar char="•"/>
            </a:pPr>
            <a:r>
              <a:rPr lang="en-US" sz="2000">
                <a:solidFill>
                  <a:srgbClr val="FFFFFF">
                    <a:alpha val="69804"/>
                  </a:srgbClr>
                </a:solidFill>
                <a:latin typeface="Poppins"/>
                <a:ea typeface="Poppins"/>
                <a:cs typeface="Poppins"/>
                <a:sym typeface="Poppins"/>
              </a:rPr>
              <a:t>Introduce E-wallet payment incentives such as cashback or loyalty points to encourage digital adoption and reduce transaction costs.</a:t>
            </a:r>
          </a:p>
          <a:p>
            <a:pPr marL="431801" lvl="1" indent="-215900" algn="l">
              <a:lnSpc>
                <a:spcPts val="3400"/>
              </a:lnSpc>
              <a:buFont typeface="Arial"/>
              <a:buChar char="•"/>
            </a:pPr>
            <a:r>
              <a:rPr lang="en-US" sz="2000">
                <a:solidFill>
                  <a:srgbClr val="FFFFFF">
                    <a:alpha val="69804"/>
                  </a:srgbClr>
                </a:solidFill>
                <a:latin typeface="Poppins"/>
                <a:ea typeface="Poppins"/>
                <a:cs typeface="Poppins"/>
                <a:sym typeface="Poppins"/>
              </a:rPr>
              <a:t>Improve customer experience and service quality to raise the average rating above 6.89, particularly in lower-rated branches.</a:t>
            </a:r>
          </a:p>
          <a:p>
            <a:pPr marL="431801" lvl="1" indent="-215900" algn="l">
              <a:lnSpc>
                <a:spcPts val="3400"/>
              </a:lnSpc>
              <a:buFont typeface="Arial"/>
              <a:buChar char="•"/>
            </a:pPr>
            <a:r>
              <a:rPr lang="en-US" sz="2000">
                <a:solidFill>
                  <a:srgbClr val="FFFFFF">
                    <a:alpha val="69804"/>
                  </a:srgbClr>
                </a:solidFill>
                <a:latin typeface="Poppins"/>
                <a:ea typeface="Poppins"/>
                <a:cs typeface="Poppins"/>
                <a:sym typeface="Poppins"/>
              </a:rPr>
              <a:t>Implement strategic bundling of underperforming products with top sellers to boost sales of weaker categories.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909</Words>
  <Application>Microsoft Office PowerPoint</Application>
  <PresentationFormat>Custom</PresentationFormat>
  <Paragraphs>83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Poppins Semi-Bold</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Purple Modern Company Performance Overview Presentation</dc:title>
  <dc:creator>Spectre</dc:creator>
  <cp:lastModifiedBy>Spectre</cp:lastModifiedBy>
  <cp:revision>2</cp:revision>
  <dcterms:created xsi:type="dcterms:W3CDTF">2006-08-16T00:00:00Z</dcterms:created>
  <dcterms:modified xsi:type="dcterms:W3CDTF">2025-10-28T13:40:33Z</dcterms:modified>
  <dc:identifier>DAG2Uo0GNeU</dc:identifier>
</cp:coreProperties>
</file>