
<file path=[Content_Types].xml><?xml version="1.0" encoding="utf-8"?>
<Types xmlns="http://schemas.openxmlformats.org/package/2006/content-types">
  <Default Extension="bin" ContentType="image/unknown"/>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4" r:id="rId3"/>
    <p:sldId id="263" r:id="rId4"/>
    <p:sldId id="265" r:id="rId5"/>
    <p:sldId id="267" r:id="rId6"/>
    <p:sldId id="257" r:id="rId7"/>
    <p:sldId id="262" r:id="rId8"/>
    <p:sldId id="259" r:id="rId9"/>
    <p:sldId id="26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46DA94-10B3-4EF3-9C61-BCF6B273B85A}" v="7" dt="2022-08-25T12:54:40.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pti singh" userId="2845a02045b480df" providerId="LiveId" clId="{EB46DA94-10B3-4EF3-9C61-BCF6B273B85A}"/>
    <pc:docChg chg="undo custSel addSld delSld modSld sldOrd">
      <pc:chgData name="tripti singh" userId="2845a02045b480df" providerId="LiveId" clId="{EB46DA94-10B3-4EF3-9C61-BCF6B273B85A}" dt="2022-08-25T12:55:04.410" v="304" actId="2696"/>
      <pc:docMkLst>
        <pc:docMk/>
      </pc:docMkLst>
      <pc:sldChg chg="addSp delSp modSp mod">
        <pc:chgData name="tripti singh" userId="2845a02045b480df" providerId="LiveId" clId="{EB46DA94-10B3-4EF3-9C61-BCF6B273B85A}" dt="2022-08-25T12:46:53.318" v="32" actId="2710"/>
        <pc:sldMkLst>
          <pc:docMk/>
          <pc:sldMk cId="447633636" sldId="256"/>
        </pc:sldMkLst>
        <pc:spChg chg="add del mod">
          <ac:chgData name="tripti singh" userId="2845a02045b480df" providerId="LiveId" clId="{EB46DA94-10B3-4EF3-9C61-BCF6B273B85A}" dt="2022-08-25T12:45:04.561" v="6" actId="21"/>
          <ac:spMkLst>
            <pc:docMk/>
            <pc:sldMk cId="447633636" sldId="256"/>
            <ac:spMk id="2" creationId="{7C50553A-0921-7B8B-CB66-3A1FA50BB311}"/>
          </ac:spMkLst>
        </pc:spChg>
        <pc:spChg chg="add mod">
          <ac:chgData name="tripti singh" userId="2845a02045b480df" providerId="LiveId" clId="{EB46DA94-10B3-4EF3-9C61-BCF6B273B85A}" dt="2022-08-25T12:46:53.318" v="32" actId="2710"/>
          <ac:spMkLst>
            <pc:docMk/>
            <pc:sldMk cId="447633636" sldId="256"/>
            <ac:spMk id="5" creationId="{1B03B21F-1683-FFC3-A8CF-FEE3E747A7C0}"/>
          </ac:spMkLst>
        </pc:spChg>
        <pc:spChg chg="mod">
          <ac:chgData name="tripti singh" userId="2845a02045b480df" providerId="LiveId" clId="{EB46DA94-10B3-4EF3-9C61-BCF6B273B85A}" dt="2022-08-25T12:46:30.097" v="27" actId="207"/>
          <ac:spMkLst>
            <pc:docMk/>
            <pc:sldMk cId="447633636" sldId="256"/>
            <ac:spMk id="6" creationId="{2E7CB3D5-C0CD-42C5-870D-6BB83812BF6F}"/>
          </ac:spMkLst>
        </pc:spChg>
        <pc:spChg chg="del">
          <ac:chgData name="tripti singh" userId="2845a02045b480df" providerId="LiveId" clId="{EB46DA94-10B3-4EF3-9C61-BCF6B273B85A}" dt="2022-08-25T12:45:00.609" v="4" actId="21"/>
          <ac:spMkLst>
            <pc:docMk/>
            <pc:sldMk cId="447633636" sldId="256"/>
            <ac:spMk id="8" creationId="{7424C198-B51C-4EEA-8558-8241C529825D}"/>
          </ac:spMkLst>
        </pc:spChg>
      </pc:sldChg>
      <pc:sldChg chg="ord">
        <pc:chgData name="tripti singh" userId="2845a02045b480df" providerId="LiveId" clId="{EB46DA94-10B3-4EF3-9C61-BCF6B273B85A}" dt="2022-08-25T12:54:09.191" v="296"/>
        <pc:sldMkLst>
          <pc:docMk/>
          <pc:sldMk cId="2631678035" sldId="257"/>
        </pc:sldMkLst>
      </pc:sldChg>
      <pc:sldChg chg="ord">
        <pc:chgData name="tripti singh" userId="2845a02045b480df" providerId="LiveId" clId="{EB46DA94-10B3-4EF3-9C61-BCF6B273B85A}" dt="2022-08-25T12:54:14.821" v="300"/>
        <pc:sldMkLst>
          <pc:docMk/>
          <pc:sldMk cId="2161966834" sldId="259"/>
        </pc:sldMkLst>
      </pc:sldChg>
      <pc:sldChg chg="ord">
        <pc:chgData name="tripti singh" userId="2845a02045b480df" providerId="LiveId" clId="{EB46DA94-10B3-4EF3-9C61-BCF6B273B85A}" dt="2022-08-25T12:54:16.235" v="302"/>
        <pc:sldMkLst>
          <pc:docMk/>
          <pc:sldMk cId="1534874649" sldId="260"/>
        </pc:sldMkLst>
      </pc:sldChg>
      <pc:sldChg chg="ord">
        <pc:chgData name="tripti singh" userId="2845a02045b480df" providerId="LiveId" clId="{EB46DA94-10B3-4EF3-9C61-BCF6B273B85A}" dt="2022-08-25T12:54:12.113" v="298"/>
        <pc:sldMkLst>
          <pc:docMk/>
          <pc:sldMk cId="1978567659" sldId="262"/>
        </pc:sldMkLst>
      </pc:sldChg>
      <pc:sldChg chg="addSp delSp modSp add mod">
        <pc:chgData name="tripti singh" userId="2845a02045b480df" providerId="LiveId" clId="{EB46DA94-10B3-4EF3-9C61-BCF6B273B85A}" dt="2022-08-25T12:49:34.237" v="141" actId="26606"/>
        <pc:sldMkLst>
          <pc:docMk/>
          <pc:sldMk cId="1565367319" sldId="263"/>
        </pc:sldMkLst>
        <pc:spChg chg="add mod">
          <ac:chgData name="tripti singh" userId="2845a02045b480df" providerId="LiveId" clId="{EB46DA94-10B3-4EF3-9C61-BCF6B273B85A}" dt="2022-08-25T12:49:34.237" v="141" actId="26606"/>
          <ac:spMkLst>
            <pc:docMk/>
            <pc:sldMk cId="1565367319" sldId="263"/>
            <ac:spMk id="3" creationId="{93F3B60C-E850-B08D-2F07-5E8232326D3B}"/>
          </ac:spMkLst>
        </pc:spChg>
        <pc:spChg chg="mod">
          <ac:chgData name="tripti singh" userId="2845a02045b480df" providerId="LiveId" clId="{EB46DA94-10B3-4EF3-9C61-BCF6B273B85A}" dt="2022-08-25T12:49:34.237" v="141" actId="26606"/>
          <ac:spMkLst>
            <pc:docMk/>
            <pc:sldMk cId="1565367319" sldId="263"/>
            <ac:spMk id="4" creationId="{3DC324D6-70DF-4B7E-A6B8-DA9C4D3E7D33}"/>
          </ac:spMkLst>
        </pc:spChg>
        <pc:spChg chg="mod ord">
          <ac:chgData name="tripti singh" userId="2845a02045b480df" providerId="LiveId" clId="{EB46DA94-10B3-4EF3-9C61-BCF6B273B85A}" dt="2022-08-25T12:49:34.237" v="141" actId="26606"/>
          <ac:spMkLst>
            <pc:docMk/>
            <pc:sldMk cId="1565367319" sldId="263"/>
            <ac:spMk id="5" creationId="{1B03B21F-1683-FFC3-A8CF-FEE3E747A7C0}"/>
          </ac:spMkLst>
        </pc:spChg>
        <pc:spChg chg="del mod">
          <ac:chgData name="tripti singh" userId="2845a02045b480df" providerId="LiveId" clId="{EB46DA94-10B3-4EF3-9C61-BCF6B273B85A}" dt="2022-08-25T12:47:24.534" v="40"/>
          <ac:spMkLst>
            <pc:docMk/>
            <pc:sldMk cId="1565367319" sldId="263"/>
            <ac:spMk id="6" creationId="{2E7CB3D5-C0CD-42C5-870D-6BB83812BF6F}"/>
          </ac:spMkLst>
        </pc:spChg>
        <pc:spChg chg="add del">
          <ac:chgData name="tripti singh" userId="2845a02045b480df" providerId="LiveId" clId="{EB46DA94-10B3-4EF3-9C61-BCF6B273B85A}" dt="2022-08-25T12:49:34.237" v="141" actId="26606"/>
          <ac:spMkLst>
            <pc:docMk/>
            <pc:sldMk cId="1565367319" sldId="263"/>
            <ac:spMk id="13" creationId="{04812C46-200A-4DEB-A05E-3ED6C68C2387}"/>
          </ac:spMkLst>
        </pc:spChg>
        <pc:spChg chg="add del">
          <ac:chgData name="tripti singh" userId="2845a02045b480df" providerId="LiveId" clId="{EB46DA94-10B3-4EF3-9C61-BCF6B273B85A}" dt="2022-08-25T12:49:34.237" v="141" actId="26606"/>
          <ac:spMkLst>
            <pc:docMk/>
            <pc:sldMk cId="1565367319" sldId="263"/>
            <ac:spMk id="15" creationId="{D1EA859B-E555-4109-94F3-6700E046E008}"/>
          </ac:spMkLst>
        </pc:spChg>
        <pc:spChg chg="add del">
          <ac:chgData name="tripti singh" userId="2845a02045b480df" providerId="LiveId" clId="{EB46DA94-10B3-4EF3-9C61-BCF6B273B85A}" dt="2022-08-25T12:49:30.812" v="138" actId="26606"/>
          <ac:spMkLst>
            <pc:docMk/>
            <pc:sldMk cId="1565367319" sldId="263"/>
            <ac:spMk id="20" creationId="{04812C46-200A-4DEB-A05E-3ED6C68C2387}"/>
          </ac:spMkLst>
        </pc:spChg>
        <pc:spChg chg="add del">
          <ac:chgData name="tripti singh" userId="2845a02045b480df" providerId="LiveId" clId="{EB46DA94-10B3-4EF3-9C61-BCF6B273B85A}" dt="2022-08-25T12:49:30.812" v="138" actId="26606"/>
          <ac:spMkLst>
            <pc:docMk/>
            <pc:sldMk cId="1565367319" sldId="263"/>
            <ac:spMk id="22" creationId="{D1EA859B-E555-4109-94F3-6700E046E008}"/>
          </ac:spMkLst>
        </pc:spChg>
        <pc:picChg chg="add mod ord">
          <ac:chgData name="tripti singh" userId="2845a02045b480df" providerId="LiveId" clId="{EB46DA94-10B3-4EF3-9C61-BCF6B273B85A}" dt="2022-08-25T12:49:34.237" v="141" actId="26606"/>
          <ac:picMkLst>
            <pc:docMk/>
            <pc:sldMk cId="1565367319" sldId="263"/>
            <ac:picMk id="8" creationId="{B1CBA67D-47C2-A188-0EB7-16E861DAFB7C}"/>
          </ac:picMkLst>
        </pc:picChg>
      </pc:sldChg>
      <pc:sldChg chg="new del">
        <pc:chgData name="tripti singh" userId="2845a02045b480df" providerId="LiveId" clId="{EB46DA94-10B3-4EF3-9C61-BCF6B273B85A}" dt="2022-08-25T12:47:05.701" v="34" actId="2696"/>
        <pc:sldMkLst>
          <pc:docMk/>
          <pc:sldMk cId="1859405149" sldId="263"/>
        </pc:sldMkLst>
      </pc:sldChg>
      <pc:sldChg chg="new del">
        <pc:chgData name="tripti singh" userId="2845a02045b480df" providerId="LiveId" clId="{EB46DA94-10B3-4EF3-9C61-BCF6B273B85A}" dt="2022-08-25T12:47:29.391" v="41" actId="2696"/>
        <pc:sldMkLst>
          <pc:docMk/>
          <pc:sldMk cId="1170299680" sldId="264"/>
        </pc:sldMkLst>
      </pc:sldChg>
      <pc:sldChg chg="addSp modSp add mod ord">
        <pc:chgData name="tripti singh" userId="2845a02045b480df" providerId="LiveId" clId="{EB46DA94-10B3-4EF3-9C61-BCF6B273B85A}" dt="2022-08-25T12:51:44.449" v="272" actId="207"/>
        <pc:sldMkLst>
          <pc:docMk/>
          <pc:sldMk cId="1566810252" sldId="264"/>
        </pc:sldMkLst>
        <pc:spChg chg="add mod">
          <ac:chgData name="tripti singh" userId="2845a02045b480df" providerId="LiveId" clId="{EB46DA94-10B3-4EF3-9C61-BCF6B273B85A}" dt="2022-08-25T12:51:06.993" v="263" actId="33524"/>
          <ac:spMkLst>
            <pc:docMk/>
            <pc:sldMk cId="1566810252" sldId="264"/>
            <ac:spMk id="3" creationId="{86BB3377-3296-BFB4-3DC7-FC9E2130A882}"/>
          </ac:spMkLst>
        </pc:spChg>
        <pc:spChg chg="mod">
          <ac:chgData name="tripti singh" userId="2845a02045b480df" providerId="LiveId" clId="{EB46DA94-10B3-4EF3-9C61-BCF6B273B85A}" dt="2022-08-25T12:51:30.127" v="264" actId="1076"/>
          <ac:spMkLst>
            <pc:docMk/>
            <pc:sldMk cId="1566810252" sldId="264"/>
            <ac:spMk id="4" creationId="{3DC324D6-70DF-4B7E-A6B8-DA9C4D3E7D33}"/>
          </ac:spMkLst>
        </pc:spChg>
        <pc:spChg chg="mod">
          <ac:chgData name="tripti singh" userId="2845a02045b480df" providerId="LiveId" clId="{EB46DA94-10B3-4EF3-9C61-BCF6B273B85A}" dt="2022-08-25T12:51:44.449" v="272" actId="207"/>
          <ac:spMkLst>
            <pc:docMk/>
            <pc:sldMk cId="1566810252" sldId="264"/>
            <ac:spMk id="5" creationId="{1B03B21F-1683-FFC3-A8CF-FEE3E747A7C0}"/>
          </ac:spMkLst>
        </pc:spChg>
      </pc:sldChg>
      <pc:sldChg chg="addSp modSp add mod">
        <pc:chgData name="tripti singh" userId="2845a02045b480df" providerId="LiveId" clId="{EB46DA94-10B3-4EF3-9C61-BCF6B273B85A}" dt="2022-08-25T12:52:24.162" v="279" actId="403"/>
        <pc:sldMkLst>
          <pc:docMk/>
          <pc:sldMk cId="1128350428" sldId="265"/>
        </pc:sldMkLst>
        <pc:spChg chg="mod">
          <ac:chgData name="tripti singh" userId="2845a02045b480df" providerId="LiveId" clId="{EB46DA94-10B3-4EF3-9C61-BCF6B273B85A}" dt="2022-08-25T12:52:24.162" v="279" actId="403"/>
          <ac:spMkLst>
            <pc:docMk/>
            <pc:sldMk cId="1128350428" sldId="265"/>
            <ac:spMk id="4" creationId="{3DC324D6-70DF-4B7E-A6B8-DA9C4D3E7D33}"/>
          </ac:spMkLst>
        </pc:spChg>
        <pc:picChg chg="add mod">
          <ac:chgData name="tripti singh" userId="2845a02045b480df" providerId="LiveId" clId="{EB46DA94-10B3-4EF3-9C61-BCF6B273B85A}" dt="2022-08-25T12:52:03.635" v="273"/>
          <ac:picMkLst>
            <pc:docMk/>
            <pc:sldMk cId="1128350428" sldId="265"/>
            <ac:picMk id="2" creationId="{6A145574-07E4-585F-F326-C5B04DB24470}"/>
          </ac:picMkLst>
        </pc:picChg>
      </pc:sldChg>
      <pc:sldChg chg="addSp delSp modSp add del mod ord">
        <pc:chgData name="tripti singh" userId="2845a02045b480df" providerId="LiveId" clId="{EB46DA94-10B3-4EF3-9C61-BCF6B273B85A}" dt="2022-08-25T12:55:04.410" v="304" actId="2696"/>
        <pc:sldMkLst>
          <pc:docMk/>
          <pc:sldMk cId="568252977" sldId="266"/>
        </pc:sldMkLst>
        <pc:spChg chg="add mod">
          <ac:chgData name="tripti singh" userId="2845a02045b480df" providerId="LiveId" clId="{EB46DA94-10B3-4EF3-9C61-BCF6B273B85A}" dt="2022-08-25T12:53:26.290" v="283" actId="571"/>
          <ac:spMkLst>
            <pc:docMk/>
            <pc:sldMk cId="568252977" sldId="266"/>
            <ac:spMk id="3" creationId="{49A6EAF1-D226-7799-D8DE-748060B1C632}"/>
          </ac:spMkLst>
        </pc:spChg>
        <pc:spChg chg="mod">
          <ac:chgData name="tripti singh" userId="2845a02045b480df" providerId="LiveId" clId="{EB46DA94-10B3-4EF3-9C61-BCF6B273B85A}" dt="2022-08-25T12:53:25.257" v="282" actId="20577"/>
          <ac:spMkLst>
            <pc:docMk/>
            <pc:sldMk cId="568252977" sldId="266"/>
            <ac:spMk id="4" creationId="{3DC324D6-70DF-4B7E-A6B8-DA9C4D3E7D33}"/>
          </ac:spMkLst>
        </pc:spChg>
        <pc:picChg chg="del">
          <ac:chgData name="tripti singh" userId="2845a02045b480df" providerId="LiveId" clId="{EB46DA94-10B3-4EF3-9C61-BCF6B273B85A}" dt="2022-08-25T12:53:23.015" v="281" actId="21"/>
          <ac:picMkLst>
            <pc:docMk/>
            <pc:sldMk cId="568252977" sldId="266"/>
            <ac:picMk id="2" creationId="{6A145574-07E4-585F-F326-C5B04DB24470}"/>
          </ac:picMkLst>
        </pc:picChg>
        <pc:picChg chg="add del mod">
          <ac:chgData name="tripti singh" userId="2845a02045b480df" providerId="LiveId" clId="{EB46DA94-10B3-4EF3-9C61-BCF6B273B85A}" dt="2022-08-25T12:53:28.828" v="285" actId="21"/>
          <ac:picMkLst>
            <pc:docMk/>
            <pc:sldMk cId="568252977" sldId="266"/>
            <ac:picMk id="6" creationId="{8D1B79BB-9B38-4BF0-8537-917BFFFFAB99}"/>
          </ac:picMkLst>
        </pc:picChg>
      </pc:sldChg>
      <pc:sldChg chg="delSp modSp add mod setBg">
        <pc:chgData name="tripti singh" userId="2845a02045b480df" providerId="LiveId" clId="{EB46DA94-10B3-4EF3-9C61-BCF6B273B85A}" dt="2022-08-25T12:53:56.614" v="290" actId="21"/>
        <pc:sldMkLst>
          <pc:docMk/>
          <pc:sldMk cId="1623690290" sldId="267"/>
        </pc:sldMkLst>
        <pc:spChg chg="del mod">
          <ac:chgData name="tripti singh" userId="2845a02045b480df" providerId="LiveId" clId="{EB46DA94-10B3-4EF3-9C61-BCF6B273B85A}" dt="2022-08-25T12:53:52.555" v="289" actId="21"/>
          <ac:spMkLst>
            <pc:docMk/>
            <pc:sldMk cId="1623690290" sldId="267"/>
            <ac:spMk id="4" creationId="{175C6C2C-E8DF-4C5B-AD65-F2C46DA41139}"/>
          </ac:spMkLst>
        </pc:spChg>
        <pc:picChg chg="del">
          <ac:chgData name="tripti singh" userId="2845a02045b480df" providerId="LiveId" clId="{EB46DA94-10B3-4EF3-9C61-BCF6B273B85A}" dt="2022-08-25T12:53:56.614" v="290" actId="21"/>
          <ac:picMkLst>
            <pc:docMk/>
            <pc:sldMk cId="1623690290" sldId="267"/>
            <ac:picMk id="5" creationId="{D97824F1-60C2-2D8F-1A15-430AAE774C26}"/>
          </ac:picMkLst>
        </pc:picChg>
      </pc:sldChg>
      <pc:sldChg chg="add setBg">
        <pc:chgData name="tripti singh" userId="2845a02045b480df" providerId="LiveId" clId="{EB46DA94-10B3-4EF3-9C61-BCF6B273B85A}" dt="2022-08-25T12:54:40.316" v="303"/>
        <pc:sldMkLst>
          <pc:docMk/>
          <pc:sldMk cId="2058657188" sldId="26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IN" sz="1800" b="1" dirty="0">
                <a:effectLst/>
              </a:rPr>
              <a:t>Outcomes witnessed</a:t>
            </a:r>
            <a:endParaRPr lang="en-IN"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b="1" dirty="0"/>
          </a:p>
        </c:rich>
      </c:tx>
      <c:layout>
        <c:manualLayout>
          <c:xMode val="edge"/>
          <c:yMode val="edge"/>
          <c:x val="0.47040624999999991"/>
          <c:y val="1.111111111111111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injuries</c:v>
                </c:pt>
              </c:strCache>
            </c:strRef>
          </c:tx>
          <c:spPr>
            <a:solidFill>
              <a:schemeClr val="accent1"/>
            </a:solidFill>
            <a:ln>
              <a:noFill/>
            </a:ln>
            <a:effectLst/>
          </c:spPr>
          <c:invertIfNegative val="0"/>
          <c:cat>
            <c:numRef>
              <c:f>Sheet1!$A$2:$A$5</c:f>
              <c:numCache>
                <c:formatCode>General</c:formatCode>
                <c:ptCount val="4"/>
                <c:pt idx="0">
                  <c:v>1965</c:v>
                </c:pt>
                <c:pt idx="1">
                  <c:v>1975</c:v>
                </c:pt>
                <c:pt idx="2">
                  <c:v>1995</c:v>
                </c:pt>
                <c:pt idx="3">
                  <c:v>1999</c:v>
                </c:pt>
              </c:numCache>
            </c:numRef>
          </c:cat>
          <c:val>
            <c:numRef>
              <c:f>Sheet1!$B$2:$B$5</c:f>
              <c:numCache>
                <c:formatCode>General</c:formatCode>
                <c:ptCount val="4"/>
                <c:pt idx="0">
                  <c:v>547</c:v>
                </c:pt>
                <c:pt idx="1">
                  <c:v>685</c:v>
                </c:pt>
                <c:pt idx="2">
                  <c:v>45</c:v>
                </c:pt>
                <c:pt idx="3">
                  <c:v>287</c:v>
                </c:pt>
              </c:numCache>
            </c:numRef>
          </c:val>
          <c:extLst>
            <c:ext xmlns:c16="http://schemas.microsoft.com/office/drawing/2014/chart" uri="{C3380CC4-5D6E-409C-BE32-E72D297353CC}">
              <c16:uniqueId val="{00000000-E355-4FD5-86C4-EAD94645A350}"/>
            </c:ext>
          </c:extLst>
        </c:ser>
        <c:ser>
          <c:idx val="1"/>
          <c:order val="1"/>
          <c:tx>
            <c:strRef>
              <c:f>Sheet1!$C$1</c:f>
              <c:strCache>
                <c:ptCount val="1"/>
                <c:pt idx="0">
                  <c:v>Fatalities</c:v>
                </c:pt>
              </c:strCache>
            </c:strRef>
          </c:tx>
          <c:spPr>
            <a:solidFill>
              <a:schemeClr val="accent2"/>
            </a:solidFill>
            <a:ln>
              <a:noFill/>
            </a:ln>
            <a:effectLst/>
          </c:spPr>
          <c:invertIfNegative val="0"/>
          <c:cat>
            <c:numRef>
              <c:f>Sheet1!$A$2:$A$5</c:f>
              <c:numCache>
                <c:formatCode>General</c:formatCode>
                <c:ptCount val="4"/>
                <c:pt idx="0">
                  <c:v>1965</c:v>
                </c:pt>
                <c:pt idx="1">
                  <c:v>1975</c:v>
                </c:pt>
                <c:pt idx="2">
                  <c:v>1995</c:v>
                </c:pt>
                <c:pt idx="3">
                  <c:v>1999</c:v>
                </c:pt>
              </c:numCache>
            </c:numRef>
          </c:cat>
          <c:val>
            <c:numRef>
              <c:f>Sheet1!$C$2:$C$5</c:f>
              <c:numCache>
                <c:formatCode>General</c:formatCode>
                <c:ptCount val="4"/>
                <c:pt idx="0">
                  <c:v>268</c:v>
                </c:pt>
                <c:pt idx="1">
                  <c:v>372</c:v>
                </c:pt>
                <c:pt idx="2">
                  <c:v>100</c:v>
                </c:pt>
                <c:pt idx="3">
                  <c:v>55</c:v>
                </c:pt>
              </c:numCache>
            </c:numRef>
          </c:val>
          <c:extLst>
            <c:ext xmlns:c16="http://schemas.microsoft.com/office/drawing/2014/chart" uri="{C3380CC4-5D6E-409C-BE32-E72D297353CC}">
              <c16:uniqueId val="{00000001-E355-4FD5-86C4-EAD94645A350}"/>
            </c:ext>
          </c:extLst>
        </c:ser>
        <c:ser>
          <c:idx val="2"/>
          <c:order val="2"/>
          <c:tx>
            <c:strRef>
              <c:f>Sheet1!$D$1</c:f>
              <c:strCache>
                <c:ptCount val="1"/>
                <c:pt idx="0">
                  <c:v>Capital loss in thousands</c:v>
                </c:pt>
              </c:strCache>
            </c:strRef>
          </c:tx>
          <c:spPr>
            <a:solidFill>
              <a:schemeClr val="accent3"/>
            </a:solidFill>
            <a:ln>
              <a:noFill/>
            </a:ln>
            <a:effectLst/>
          </c:spPr>
          <c:invertIfNegative val="0"/>
          <c:cat>
            <c:numRef>
              <c:f>Sheet1!$A$2:$A$5</c:f>
              <c:numCache>
                <c:formatCode>General</c:formatCode>
                <c:ptCount val="4"/>
                <c:pt idx="0">
                  <c:v>1965</c:v>
                </c:pt>
                <c:pt idx="1">
                  <c:v>1975</c:v>
                </c:pt>
                <c:pt idx="2">
                  <c:v>1995</c:v>
                </c:pt>
                <c:pt idx="3">
                  <c:v>1999</c:v>
                </c:pt>
              </c:numCache>
            </c:numRef>
          </c:cat>
          <c:val>
            <c:numRef>
              <c:f>Sheet1!$D$2:$D$5</c:f>
              <c:numCache>
                <c:formatCode>General</c:formatCode>
                <c:ptCount val="4"/>
                <c:pt idx="0">
                  <c:v>750</c:v>
                </c:pt>
                <c:pt idx="1">
                  <c:v>745</c:v>
                </c:pt>
                <c:pt idx="2">
                  <c:v>100</c:v>
                </c:pt>
                <c:pt idx="3">
                  <c:v>450</c:v>
                </c:pt>
              </c:numCache>
            </c:numRef>
          </c:val>
          <c:extLst>
            <c:ext xmlns:c16="http://schemas.microsoft.com/office/drawing/2014/chart" uri="{C3380CC4-5D6E-409C-BE32-E72D297353CC}">
              <c16:uniqueId val="{00000002-E355-4FD5-86C4-EAD94645A350}"/>
            </c:ext>
          </c:extLst>
        </c:ser>
        <c:dLbls>
          <c:showLegendKey val="0"/>
          <c:showVal val="0"/>
          <c:showCatName val="0"/>
          <c:showSerName val="0"/>
          <c:showPercent val="0"/>
          <c:showBubbleSize val="0"/>
        </c:dLbls>
        <c:gapWidth val="219"/>
        <c:overlap val="-27"/>
        <c:axId val="1745757472"/>
        <c:axId val="1787273680"/>
      </c:barChart>
      <c:catAx>
        <c:axId val="174575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7273680"/>
        <c:crosses val="autoZero"/>
        <c:auto val="1"/>
        <c:lblAlgn val="ctr"/>
        <c:lblOffset val="100"/>
        <c:noMultiLvlLbl val="0"/>
      </c:catAx>
      <c:valAx>
        <c:axId val="1787273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75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8E40-D819-479D-8835-B81D76356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7D8B3D-1A76-4094-BB47-0D21CB42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8672DA-1339-4A62-B670-E2CB839D9CB8}"/>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5" name="Footer Placeholder 4">
            <a:extLst>
              <a:ext uri="{FF2B5EF4-FFF2-40B4-BE49-F238E27FC236}">
                <a16:creationId xmlns:a16="http://schemas.microsoft.com/office/drawing/2014/main" id="{7BA4507A-8BF2-4AA6-8DDE-7C26E1DDE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8C374-F328-46AD-BBED-6D103768B0A4}"/>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277472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9C9F-09D5-4736-BD73-815ACA5FD9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47CFB-242A-4978-96E6-3CC98E62C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C8C00-419D-49A4-A851-0E9D9B093FB7}"/>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5" name="Footer Placeholder 4">
            <a:extLst>
              <a:ext uri="{FF2B5EF4-FFF2-40B4-BE49-F238E27FC236}">
                <a16:creationId xmlns:a16="http://schemas.microsoft.com/office/drawing/2014/main" id="{7FA34596-2AB0-4871-883A-C735C02FA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469DA-DDA2-4E3B-B7B1-28B7D88C9062}"/>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395552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F26AC-5F26-4783-A8F7-E96A889880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E47186-6931-4C5B-B066-F69EC04BA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2CC346-B832-4C8C-93BF-F29DBC544B61}"/>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5" name="Footer Placeholder 4">
            <a:extLst>
              <a:ext uri="{FF2B5EF4-FFF2-40B4-BE49-F238E27FC236}">
                <a16:creationId xmlns:a16="http://schemas.microsoft.com/office/drawing/2014/main" id="{2FF51BEF-3839-46C8-90DC-249FD5FA2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66F6B-A611-4AD0-82E3-9DFFC740EE02}"/>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335771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0171-12FC-422F-921E-0E464A0DFF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D49D5E-A583-40B6-AE08-3649F24FA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87DDD-29CB-4120-B4E4-DDAC34866DFF}"/>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5" name="Footer Placeholder 4">
            <a:extLst>
              <a:ext uri="{FF2B5EF4-FFF2-40B4-BE49-F238E27FC236}">
                <a16:creationId xmlns:a16="http://schemas.microsoft.com/office/drawing/2014/main" id="{562F46C4-BEA5-46BC-804E-6C3EEA3FD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9C3DA-866B-44DC-8049-0384DBBF8827}"/>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41678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C78B-F89D-4345-AF22-637B8D974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E8321C-ABFB-42CC-B001-AC592D984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FB97A-8016-4442-AEED-8AF2E4FB2519}"/>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5" name="Footer Placeholder 4">
            <a:extLst>
              <a:ext uri="{FF2B5EF4-FFF2-40B4-BE49-F238E27FC236}">
                <a16:creationId xmlns:a16="http://schemas.microsoft.com/office/drawing/2014/main" id="{AA6D80D9-B838-46B9-B987-C9500F4FF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FCB24-35BC-4285-B317-9402460DEF2F}"/>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232882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E78B-52CA-450D-B974-6F4BE761CA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510D49-C57D-463F-B6AC-D3924CB0A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A7E8E6-AE95-42E5-8339-E590F735DD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5545E6-08CB-4F76-949B-394EF9B9B95E}"/>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6" name="Footer Placeholder 5">
            <a:extLst>
              <a:ext uri="{FF2B5EF4-FFF2-40B4-BE49-F238E27FC236}">
                <a16:creationId xmlns:a16="http://schemas.microsoft.com/office/drawing/2014/main" id="{6C76CACD-E6DA-41BC-973F-BC398A565E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1DCCE5-0723-43A0-8058-8B248084441F}"/>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357284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ABA6-6E8A-45E4-9EC8-EEF53D1230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B2FB30-0D8B-4C4C-BCFF-9A76E1089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7AC4A-9415-434F-88A0-7A1B202F3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D31CC8-1B3B-419B-BD7E-590ECDE02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541F9-109B-40CA-AC86-414D27F39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1B3E62-8968-47F4-8897-1BF0EE3A87A0}"/>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8" name="Footer Placeholder 7">
            <a:extLst>
              <a:ext uri="{FF2B5EF4-FFF2-40B4-BE49-F238E27FC236}">
                <a16:creationId xmlns:a16="http://schemas.microsoft.com/office/drawing/2014/main" id="{A1CEA08D-164F-43BF-9409-4513FCCE66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714EDA-8522-4631-AEB8-B628064275A3}"/>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332299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42D5-8E7C-4CF7-8D36-32C1E3D1A2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30BE8C-31AE-4411-9213-FA00CA8592DA}"/>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4" name="Footer Placeholder 3">
            <a:extLst>
              <a:ext uri="{FF2B5EF4-FFF2-40B4-BE49-F238E27FC236}">
                <a16:creationId xmlns:a16="http://schemas.microsoft.com/office/drawing/2014/main" id="{A6C1A601-7B94-40B9-A8BF-18EE04A522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594783-2F77-47E9-970F-8D19BCBBCF3C}"/>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342936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DFE1C-D48E-4A8C-ABBC-836047912C1A}"/>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3" name="Footer Placeholder 2">
            <a:extLst>
              <a:ext uri="{FF2B5EF4-FFF2-40B4-BE49-F238E27FC236}">
                <a16:creationId xmlns:a16="http://schemas.microsoft.com/office/drawing/2014/main" id="{89A1FC5F-4D9B-492F-A667-83FAFE681A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76BD9B-EBC4-4863-8725-071DB8C22D74}"/>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406231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8771-76DB-4D84-AD8A-1597A9C28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FEEABC-E2EC-413C-A3FB-0B5609DBB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1D3E65-09F8-4EBF-AD9E-B54345922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5D826-53E3-4C9E-AD6F-2DF39D621DFC}"/>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6" name="Footer Placeholder 5">
            <a:extLst>
              <a:ext uri="{FF2B5EF4-FFF2-40B4-BE49-F238E27FC236}">
                <a16:creationId xmlns:a16="http://schemas.microsoft.com/office/drawing/2014/main" id="{4EFDCD77-3BA7-4132-AF7D-866EB6D89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9E9C2-B39A-4806-9174-06F8477D61D6}"/>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15714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A2F-F065-4570-B000-E44F95C1B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BA79F6-1964-4293-BEAD-BDD5E040F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F9C1CB-A657-4876-B1D8-9E574CC6B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A950-32A6-4A6F-8C24-C75D8604CFBD}"/>
              </a:ext>
            </a:extLst>
          </p:cNvPr>
          <p:cNvSpPr>
            <a:spLocks noGrp="1"/>
          </p:cNvSpPr>
          <p:nvPr>
            <p:ph type="dt" sz="half" idx="10"/>
          </p:nvPr>
        </p:nvSpPr>
        <p:spPr/>
        <p:txBody>
          <a:bodyPr/>
          <a:lstStyle/>
          <a:p>
            <a:fld id="{07D80CDA-6E6E-4861-92CF-AC0278EA18B2}" type="datetimeFigureOut">
              <a:rPr lang="en-IN" smtClean="0"/>
              <a:t>25-08-2022</a:t>
            </a:fld>
            <a:endParaRPr lang="en-IN"/>
          </a:p>
        </p:txBody>
      </p:sp>
      <p:sp>
        <p:nvSpPr>
          <p:cNvPr id="6" name="Footer Placeholder 5">
            <a:extLst>
              <a:ext uri="{FF2B5EF4-FFF2-40B4-BE49-F238E27FC236}">
                <a16:creationId xmlns:a16="http://schemas.microsoft.com/office/drawing/2014/main" id="{902C6BEE-1ED9-4DFC-8649-A2ED78BEDB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AAD9D8-6646-458A-B491-819D198CE005}"/>
              </a:ext>
            </a:extLst>
          </p:cNvPr>
          <p:cNvSpPr>
            <a:spLocks noGrp="1"/>
          </p:cNvSpPr>
          <p:nvPr>
            <p:ph type="sldNum" sz="quarter" idx="12"/>
          </p:nvPr>
        </p:nvSpPr>
        <p:spPr/>
        <p:txBody>
          <a:bodyPr/>
          <a:lstStyle/>
          <a:p>
            <a:fld id="{FF15D2B3-E3DF-4467-A279-4153C4AF930B}" type="slidenum">
              <a:rPr lang="en-IN" smtClean="0"/>
              <a:t>‹#›</a:t>
            </a:fld>
            <a:endParaRPr lang="en-IN"/>
          </a:p>
        </p:txBody>
      </p:sp>
    </p:spTree>
    <p:extLst>
      <p:ext uri="{BB962C8B-B14F-4D97-AF65-F5344CB8AC3E}">
        <p14:creationId xmlns:p14="http://schemas.microsoft.com/office/powerpoint/2010/main" val="30967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D7FF27-EFCE-4D80-94FD-7BC7CF0D8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BF19FF-48FF-4A0D-9888-4B5860C48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8F9E1-FD29-4816-AE06-56E366577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80CDA-6E6E-4861-92CF-AC0278EA18B2}" type="datetimeFigureOut">
              <a:rPr lang="en-IN" smtClean="0"/>
              <a:t>25-08-2022</a:t>
            </a:fld>
            <a:endParaRPr lang="en-IN"/>
          </a:p>
        </p:txBody>
      </p:sp>
      <p:sp>
        <p:nvSpPr>
          <p:cNvPr id="5" name="Footer Placeholder 4">
            <a:extLst>
              <a:ext uri="{FF2B5EF4-FFF2-40B4-BE49-F238E27FC236}">
                <a16:creationId xmlns:a16="http://schemas.microsoft.com/office/drawing/2014/main" id="{C85D43C7-3F4E-4059-94AC-A4C963238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18EEF7-2550-4F84-8A2F-F8148B0B9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5D2B3-E3DF-4467-A279-4153C4AF930B}" type="slidenum">
              <a:rPr lang="en-IN" smtClean="0"/>
              <a:t>‹#›</a:t>
            </a:fld>
            <a:endParaRPr lang="en-IN"/>
          </a:p>
        </p:txBody>
      </p:sp>
    </p:spTree>
    <p:extLst>
      <p:ext uri="{BB962C8B-B14F-4D97-AF65-F5344CB8AC3E}">
        <p14:creationId xmlns:p14="http://schemas.microsoft.com/office/powerpoint/2010/main" val="106004943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jpg"/><Relationship Id="rId5" Type="http://schemas.openxmlformats.org/officeDocument/2006/relationships/image" Target="../media/image4.bin"/><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2.jfif"/><Relationship Id="rId3" Type="http://schemas.openxmlformats.org/officeDocument/2006/relationships/image" Target="../media/image7.svg"/><Relationship Id="rId7" Type="http://schemas.openxmlformats.org/officeDocument/2006/relationships/image" Target="../media/image11.jfif"/><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0"/>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E7CB3D5-C0CD-42C5-870D-6BB83812BF6F}"/>
              </a:ext>
            </a:extLst>
          </p:cNvPr>
          <p:cNvSpPr txBox="1"/>
          <p:nvPr/>
        </p:nvSpPr>
        <p:spPr>
          <a:xfrm>
            <a:off x="3536302" y="195942"/>
            <a:ext cx="6991933" cy="1203853"/>
          </a:xfrm>
          <a:prstGeom prst="rect">
            <a:avLst/>
          </a:prstGeom>
          <a:noFill/>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TEAM – VALIANT 6 </a:t>
            </a:r>
          </a:p>
          <a:p>
            <a:endParaRPr lang="en-US" sz="3600" dirty="0">
              <a:solidFill>
                <a:schemeClr val="bg1"/>
              </a:solidFill>
            </a:endParaRPr>
          </a:p>
        </p:txBody>
      </p:sp>
      <p:sp>
        <p:nvSpPr>
          <p:cNvPr id="5" name="TextBox 4">
            <a:extLst>
              <a:ext uri="{FF2B5EF4-FFF2-40B4-BE49-F238E27FC236}">
                <a16:creationId xmlns:a16="http://schemas.microsoft.com/office/drawing/2014/main" id="{1B03B21F-1683-FFC3-A8CF-FEE3E747A7C0}"/>
              </a:ext>
            </a:extLst>
          </p:cNvPr>
          <p:cNvSpPr txBox="1"/>
          <p:nvPr/>
        </p:nvSpPr>
        <p:spPr>
          <a:xfrm>
            <a:off x="1548881" y="1214196"/>
            <a:ext cx="8409214" cy="5028556"/>
          </a:xfrm>
          <a:prstGeom prst="rect">
            <a:avLst/>
          </a:prstGeom>
          <a:noFill/>
        </p:spPr>
        <p:txBody>
          <a:bodyPr wrap="square">
            <a:spAutoFit/>
          </a:bodyPr>
          <a:lstStyle/>
          <a:p>
            <a:endParaRPr lang="en-US" dirty="0"/>
          </a:p>
          <a:p>
            <a:endParaRPr lang="en-US" dirty="0"/>
          </a:p>
          <a:p>
            <a:endParaRPr lang="en-US" dirty="0"/>
          </a:p>
          <a:p>
            <a:pPr>
              <a:lnSpc>
                <a:spcPct val="150000"/>
              </a:lnSpc>
            </a:pPr>
            <a:r>
              <a:rPr lang="en-US" sz="1800" b="1" dirty="0">
                <a:latin typeface="Times New Roman" panose="02020603050405020304" pitchFamily="18" charset="0"/>
                <a:cs typeface="Times New Roman" panose="02020603050405020304" pitchFamily="18" charset="0"/>
              </a:rPr>
              <a:t>TEAM MEMBERS :</a:t>
            </a:r>
          </a:p>
          <a:p>
            <a:pPr>
              <a:lnSpc>
                <a:spcPct val="150000"/>
              </a:lnSpc>
            </a:pPr>
            <a:endParaRPr lang="en-US" sz="1800" b="1"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1.TRIPTI SINGH </a:t>
            </a:r>
          </a:p>
          <a:p>
            <a:pPr>
              <a:lnSpc>
                <a:spcPct val="150000"/>
              </a:lnSpc>
            </a:pPr>
            <a:r>
              <a:rPr lang="en-US" sz="1800" b="1" dirty="0">
                <a:latin typeface="Times New Roman" panose="02020603050405020304" pitchFamily="18" charset="0"/>
                <a:cs typeface="Times New Roman" panose="02020603050405020304" pitchFamily="18" charset="0"/>
              </a:rPr>
              <a:t>2.SHREYASH KUMAR </a:t>
            </a:r>
          </a:p>
          <a:p>
            <a:pPr>
              <a:lnSpc>
                <a:spcPct val="150000"/>
              </a:lnSpc>
            </a:pPr>
            <a:r>
              <a:rPr lang="en-US" sz="1800" b="1" dirty="0">
                <a:latin typeface="Times New Roman" panose="02020603050405020304" pitchFamily="18" charset="0"/>
                <a:cs typeface="Times New Roman" panose="02020603050405020304" pitchFamily="18" charset="0"/>
              </a:rPr>
              <a:t>3.SAFIA AKTAR</a:t>
            </a:r>
          </a:p>
          <a:p>
            <a:pPr>
              <a:lnSpc>
                <a:spcPct val="150000"/>
              </a:lnSpc>
            </a:pPr>
            <a:r>
              <a:rPr lang="en-US" sz="1800" b="1" dirty="0">
                <a:latin typeface="Times New Roman" panose="02020603050405020304" pitchFamily="18" charset="0"/>
                <a:cs typeface="Times New Roman" panose="02020603050405020304" pitchFamily="18" charset="0"/>
              </a:rPr>
              <a:t>4.NAMRATA KUMARI</a:t>
            </a:r>
          </a:p>
          <a:p>
            <a:pPr>
              <a:lnSpc>
                <a:spcPct val="150000"/>
              </a:lnSpc>
            </a:pPr>
            <a:r>
              <a:rPr lang="en-US" sz="1800" b="1" dirty="0">
                <a:latin typeface="Times New Roman" panose="02020603050405020304" pitchFamily="18" charset="0"/>
                <a:cs typeface="Times New Roman" panose="02020603050405020304" pitchFamily="18" charset="0"/>
              </a:rPr>
              <a:t>5.SHIBASHIS PRIYABRAT</a:t>
            </a:r>
          </a:p>
          <a:p>
            <a:pPr>
              <a:lnSpc>
                <a:spcPct val="150000"/>
              </a:lnSpc>
            </a:pPr>
            <a:r>
              <a:rPr lang="en-US" sz="1800" b="1" dirty="0">
                <a:latin typeface="Times New Roman" panose="02020603050405020304" pitchFamily="18" charset="0"/>
                <a:cs typeface="Times New Roman" panose="02020603050405020304" pitchFamily="18" charset="0"/>
              </a:rPr>
              <a:t>6.TITHI SINGH</a:t>
            </a:r>
          </a:p>
          <a:p>
            <a:pPr>
              <a:lnSpc>
                <a:spcPct val="150000"/>
              </a:lnSpc>
            </a:pPr>
            <a:endParaRPr lang="en-US" sz="1800"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MENTOR : PRASANT KUMAR DASH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3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9CD5B03-ACF9-467C-BA74-19C9EEA0F760}"/>
              </a:ext>
            </a:extLst>
          </p:cNvPr>
          <p:cNvSpPr/>
          <p:nvPr/>
        </p:nvSpPr>
        <p:spPr>
          <a:xfrm>
            <a:off x="0" y="0"/>
            <a:ext cx="1133475"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0750233-1CC5-48CB-966A-037A74D8048F}"/>
              </a:ext>
            </a:extLst>
          </p:cNvPr>
          <p:cNvSpPr txBox="1"/>
          <p:nvPr/>
        </p:nvSpPr>
        <p:spPr>
          <a:xfrm>
            <a:off x="1838325" y="533400"/>
            <a:ext cx="9858375" cy="646331"/>
          </a:xfrm>
          <a:prstGeom prst="rect">
            <a:avLst/>
          </a:prstGeom>
          <a:noFill/>
        </p:spPr>
        <p:txBody>
          <a:bodyPr wrap="square" rtlCol="0">
            <a:spAutoFit/>
          </a:bodyPr>
          <a:lstStyle/>
          <a:p>
            <a:r>
              <a:rPr lang="en-IN" sz="3600" dirty="0"/>
              <a:t>STATISTICAL DATA OF HAZARDS IN COAL MINES</a:t>
            </a:r>
          </a:p>
        </p:txBody>
      </p:sp>
      <p:pic>
        <p:nvPicPr>
          <p:cNvPr id="6" name="Picture 5">
            <a:extLst>
              <a:ext uri="{FF2B5EF4-FFF2-40B4-BE49-F238E27FC236}">
                <a16:creationId xmlns:a16="http://schemas.microsoft.com/office/drawing/2014/main" id="{9A6671A7-9FD2-380C-642A-A5DAEF4BA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5" y="6090578"/>
            <a:ext cx="3837110" cy="767422"/>
          </a:xfrm>
          <a:prstGeom prst="rect">
            <a:avLst/>
          </a:prstGeom>
        </p:spPr>
      </p:pic>
      <p:pic>
        <p:nvPicPr>
          <p:cNvPr id="3" name="Picture 2">
            <a:extLst>
              <a:ext uri="{FF2B5EF4-FFF2-40B4-BE49-F238E27FC236}">
                <a16:creationId xmlns:a16="http://schemas.microsoft.com/office/drawing/2014/main" id="{304465E7-8F72-582D-1AB2-87465BFB4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109" y="2190749"/>
            <a:ext cx="5448300" cy="2703979"/>
          </a:xfrm>
          <a:prstGeom prst="rect">
            <a:avLst/>
          </a:prstGeom>
        </p:spPr>
      </p:pic>
    </p:spTree>
    <p:extLst>
      <p:ext uri="{BB962C8B-B14F-4D97-AF65-F5344CB8AC3E}">
        <p14:creationId xmlns:p14="http://schemas.microsoft.com/office/powerpoint/2010/main" val="205865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93306"/>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    </a:t>
            </a:r>
            <a:r>
              <a:rPr lang="en-US" sz="1400" b="1" u="sng" dirty="0"/>
              <a:t>  </a:t>
            </a:r>
            <a:r>
              <a:rPr lang="en-US" sz="800" b="1" dirty="0"/>
              <a:t> </a:t>
            </a:r>
          </a:p>
          <a:p>
            <a:endParaRPr lang="en-US" sz="1400" b="1" dirty="0"/>
          </a:p>
        </p:txBody>
      </p:sp>
      <p:sp>
        <p:nvSpPr>
          <p:cNvPr id="5" name="TextBox 4">
            <a:extLst>
              <a:ext uri="{FF2B5EF4-FFF2-40B4-BE49-F238E27FC236}">
                <a16:creationId xmlns:a16="http://schemas.microsoft.com/office/drawing/2014/main" id="{1B03B21F-1683-FFC3-A8CF-FEE3E747A7C0}"/>
              </a:ext>
            </a:extLst>
          </p:cNvPr>
          <p:cNvSpPr txBox="1"/>
          <p:nvPr/>
        </p:nvSpPr>
        <p:spPr>
          <a:xfrm>
            <a:off x="3247052" y="194641"/>
            <a:ext cx="8409214" cy="646331"/>
          </a:xfrm>
          <a:prstGeom prst="rect">
            <a:avLst/>
          </a:prstGeom>
          <a:noFill/>
        </p:spPr>
        <p:txBody>
          <a:bodyPr wrap="square">
            <a:spAutoFit/>
          </a:bodyPr>
          <a:lstStyle/>
          <a:p>
            <a:r>
              <a:rPr lang="en-US" sz="3600" b="1" u="sng" dirty="0">
                <a:solidFill>
                  <a:schemeClr val="bg1"/>
                </a:solidFill>
              </a:rPr>
              <a:t>PROBLEM STATEMENT </a:t>
            </a:r>
            <a:r>
              <a:rPr lang="en-US" sz="3600" b="1" dirty="0">
                <a:solidFill>
                  <a:schemeClr val="bg1"/>
                </a:solidFill>
              </a:rPr>
              <a:t>: </a:t>
            </a:r>
          </a:p>
        </p:txBody>
      </p:sp>
      <p:sp>
        <p:nvSpPr>
          <p:cNvPr id="3" name="TextBox 2">
            <a:extLst>
              <a:ext uri="{FF2B5EF4-FFF2-40B4-BE49-F238E27FC236}">
                <a16:creationId xmlns:a16="http://schemas.microsoft.com/office/drawing/2014/main" id="{86BB3377-3296-BFB4-3DC7-FC9E2130A882}"/>
              </a:ext>
            </a:extLst>
          </p:cNvPr>
          <p:cNvSpPr txBox="1"/>
          <p:nvPr/>
        </p:nvSpPr>
        <p:spPr>
          <a:xfrm>
            <a:off x="3048778" y="1835391"/>
            <a:ext cx="6097554" cy="2540888"/>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DEVELOPMENT OF VR/AR (VIRTUAL REALITY/ AUGMENTED REALITY) BASED APPLICATION TO TRAIN AND UPSKILL THE WORKFORCE INVOLVED IN SAFELY EXECUTING HIGH RISK TASKS AND PROBLEM-SOLVING KEY OPERATIONAL CHALLENGES IN COAL MINING INDUSTRY</a:t>
            </a:r>
            <a:endParaRPr lang="en-IN" dirty="0"/>
          </a:p>
        </p:txBody>
      </p:sp>
    </p:spTree>
    <p:extLst>
      <p:ext uri="{BB962C8B-B14F-4D97-AF65-F5344CB8AC3E}">
        <p14:creationId xmlns:p14="http://schemas.microsoft.com/office/powerpoint/2010/main" val="156681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46653"/>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                                                                                 WHAT IS AR AND VR?</a:t>
            </a:r>
            <a:endParaRPr lang="en-IN" dirty="0"/>
          </a:p>
        </p:txBody>
      </p:sp>
      <p:sp>
        <p:nvSpPr>
          <p:cNvPr id="5" name="TextBox 4">
            <a:extLst>
              <a:ext uri="{FF2B5EF4-FFF2-40B4-BE49-F238E27FC236}">
                <a16:creationId xmlns:a16="http://schemas.microsoft.com/office/drawing/2014/main" id="{1B03B21F-1683-FFC3-A8CF-FEE3E747A7C0}"/>
              </a:ext>
            </a:extLst>
          </p:cNvPr>
          <p:cNvSpPr txBox="1"/>
          <p:nvPr/>
        </p:nvSpPr>
        <p:spPr>
          <a:xfrm>
            <a:off x="1548881" y="1214196"/>
            <a:ext cx="8409214" cy="1289071"/>
          </a:xfrm>
          <a:prstGeom prst="rect">
            <a:avLst/>
          </a:prstGeom>
          <a:noFill/>
        </p:spPr>
        <p:txBody>
          <a:bodyPr wrap="square">
            <a:spAutoFit/>
          </a:bodyPr>
          <a:lstStyle/>
          <a:p>
            <a:endParaRPr lang="en-US"/>
          </a:p>
          <a:p>
            <a:endParaRPr lang="en-US"/>
          </a:p>
          <a:p>
            <a:endParaRPr lang="en-US"/>
          </a:p>
          <a:p>
            <a:pPr>
              <a:lnSpc>
                <a:spcPct val="150000"/>
              </a:lnSpc>
            </a:pP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F3B60C-E850-B08D-2F07-5E8232326D3B}"/>
              </a:ext>
            </a:extLst>
          </p:cNvPr>
          <p:cNvSpPr txBox="1"/>
          <p:nvPr/>
        </p:nvSpPr>
        <p:spPr>
          <a:xfrm>
            <a:off x="914400" y="1214197"/>
            <a:ext cx="8231932" cy="923330"/>
          </a:xfrm>
          <a:prstGeom prst="rect">
            <a:avLst/>
          </a:prstGeom>
          <a:noFill/>
        </p:spPr>
        <p:txBody>
          <a:bodyPr wrap="square">
            <a:spAutoFit/>
          </a:bodyPr>
          <a:lstStyle/>
          <a:p>
            <a:r>
              <a:rPr lang="en-US"/>
              <a:t>Augmented reality (AR) and Virtual Reality (VR) bridge the digital and physical worlds. They allow you to take in information and content visually, in the same way you take in the world.</a:t>
            </a:r>
            <a:endParaRPr lang="en-IN" dirty="0"/>
          </a:p>
        </p:txBody>
      </p:sp>
      <p:pic>
        <p:nvPicPr>
          <p:cNvPr id="8" name="Picture 7" descr="Diagram&#10;&#10;Description automatically generated">
            <a:extLst>
              <a:ext uri="{FF2B5EF4-FFF2-40B4-BE49-F238E27FC236}">
                <a16:creationId xmlns:a16="http://schemas.microsoft.com/office/drawing/2014/main" id="{B1CBA67D-47C2-A188-0EB7-16E861DAF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592" y="2505929"/>
            <a:ext cx="4861560" cy="3223260"/>
          </a:xfrm>
          <a:prstGeom prst="rect">
            <a:avLst/>
          </a:prstGeom>
        </p:spPr>
      </p:pic>
    </p:spTree>
    <p:extLst>
      <p:ext uri="{BB962C8B-B14F-4D97-AF65-F5344CB8AC3E}">
        <p14:creationId xmlns:p14="http://schemas.microsoft.com/office/powerpoint/2010/main" val="156536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46653"/>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OUR COAL MINE VISIT</a:t>
            </a:r>
          </a:p>
        </p:txBody>
      </p:sp>
      <p:sp>
        <p:nvSpPr>
          <p:cNvPr id="5" name="TextBox 4">
            <a:extLst>
              <a:ext uri="{FF2B5EF4-FFF2-40B4-BE49-F238E27FC236}">
                <a16:creationId xmlns:a16="http://schemas.microsoft.com/office/drawing/2014/main" id="{1B03B21F-1683-FFC3-A8CF-FEE3E747A7C0}"/>
              </a:ext>
            </a:extLst>
          </p:cNvPr>
          <p:cNvSpPr txBox="1"/>
          <p:nvPr/>
        </p:nvSpPr>
        <p:spPr>
          <a:xfrm>
            <a:off x="1548881" y="1214196"/>
            <a:ext cx="8409214" cy="1289071"/>
          </a:xfrm>
          <a:prstGeom prst="rect">
            <a:avLst/>
          </a:prstGeom>
          <a:noFill/>
        </p:spPr>
        <p:txBody>
          <a:bodyPr wrap="square">
            <a:spAutoFit/>
          </a:bodyPr>
          <a:lstStyle/>
          <a:p>
            <a:endParaRPr lang="en-US" dirty="0"/>
          </a:p>
          <a:p>
            <a:endParaRPr lang="en-US" dirty="0"/>
          </a:p>
          <a:p>
            <a:endParaRPr lang="en-US" dirty="0"/>
          </a:p>
          <a:p>
            <a:pPr>
              <a:lnSpc>
                <a:spcPct val="150000"/>
              </a:lnSpc>
            </a:pPr>
            <a:endParaRPr lang="en-IN"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145574-07E4-585F-F326-C5B04DB24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987" y="1748990"/>
            <a:ext cx="8677837" cy="4221504"/>
          </a:xfrm>
          <a:prstGeom prst="rect">
            <a:avLst/>
          </a:prstGeom>
        </p:spPr>
      </p:pic>
    </p:spTree>
    <p:extLst>
      <p:ext uri="{BB962C8B-B14F-4D97-AF65-F5344CB8AC3E}">
        <p14:creationId xmlns:p14="http://schemas.microsoft.com/office/powerpoint/2010/main" val="11283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46C063-F69D-CC91-4A7F-267116030986}"/>
              </a:ext>
            </a:extLst>
          </p:cNvPr>
          <p:cNvSpPr txBox="1"/>
          <p:nvPr/>
        </p:nvSpPr>
        <p:spPr>
          <a:xfrm>
            <a:off x="1750646" y="1039446"/>
            <a:ext cx="7963877" cy="1261884"/>
          </a:xfrm>
          <a:prstGeom prst="rect">
            <a:avLst/>
          </a:prstGeom>
          <a:noFill/>
        </p:spPr>
        <p:txBody>
          <a:bodyPr wrap="square" rtlCol="0">
            <a:spAutoFit/>
          </a:bodyPr>
          <a:lstStyle/>
          <a:p>
            <a:r>
              <a:rPr lang="en-IN" sz="4000" dirty="0"/>
              <a:t>RISK</a:t>
            </a:r>
            <a:r>
              <a:rPr lang="en-IN" dirty="0"/>
              <a:t> </a:t>
            </a:r>
            <a:r>
              <a:rPr lang="en-IN" sz="4000" dirty="0"/>
              <a:t>FACTORS:</a:t>
            </a:r>
          </a:p>
          <a:p>
            <a:pPr marL="342900" indent="-342900">
              <a:buAutoNum type="arabicPeriod"/>
            </a:pPr>
            <a:r>
              <a:rPr lang="en-IN" dirty="0"/>
              <a:t>WATER INUNDATION:</a:t>
            </a:r>
          </a:p>
          <a:p>
            <a:endParaRPr lang="en-IN" dirty="0"/>
          </a:p>
        </p:txBody>
      </p:sp>
      <p:pic>
        <p:nvPicPr>
          <p:cNvPr id="3" name="WhatsApp Video 2022-08-15 at 11.13.31 AM">
            <a:hlinkClick r:id="" action="ppaction://media"/>
            <a:extLst>
              <a:ext uri="{FF2B5EF4-FFF2-40B4-BE49-F238E27FC236}">
                <a16:creationId xmlns:a16="http://schemas.microsoft.com/office/drawing/2014/main" id="{CA23C967-C11E-69F4-3A2D-11B6BEB1D1B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80799" y="2093189"/>
            <a:ext cx="3364932" cy="1904201"/>
          </a:xfrm>
          <a:prstGeom prst="rect">
            <a:avLst/>
          </a:prstGeom>
        </p:spPr>
      </p:pic>
      <p:sp>
        <p:nvSpPr>
          <p:cNvPr id="6" name="TextBox 5">
            <a:extLst>
              <a:ext uri="{FF2B5EF4-FFF2-40B4-BE49-F238E27FC236}">
                <a16:creationId xmlns:a16="http://schemas.microsoft.com/office/drawing/2014/main" id="{B0DF5D2B-2CCD-BDB9-BEFE-403AA5F942D2}"/>
              </a:ext>
            </a:extLst>
          </p:cNvPr>
          <p:cNvSpPr txBox="1"/>
          <p:nvPr/>
        </p:nvSpPr>
        <p:spPr>
          <a:xfrm>
            <a:off x="5385787" y="1670388"/>
            <a:ext cx="2769833" cy="369332"/>
          </a:xfrm>
          <a:prstGeom prst="rect">
            <a:avLst/>
          </a:prstGeom>
          <a:noFill/>
        </p:spPr>
        <p:txBody>
          <a:bodyPr wrap="square" rtlCol="0">
            <a:spAutoFit/>
          </a:bodyPr>
          <a:lstStyle/>
          <a:p>
            <a:r>
              <a:rPr lang="en-IN" dirty="0"/>
              <a:t>2.GAS LEAKAGE:</a:t>
            </a:r>
          </a:p>
        </p:txBody>
      </p:sp>
      <p:sp>
        <p:nvSpPr>
          <p:cNvPr id="7" name="TextBox 6">
            <a:extLst>
              <a:ext uri="{FF2B5EF4-FFF2-40B4-BE49-F238E27FC236}">
                <a16:creationId xmlns:a16="http://schemas.microsoft.com/office/drawing/2014/main" id="{06458936-6D59-F51C-EB2E-BBAA5A0FE020}"/>
              </a:ext>
            </a:extLst>
          </p:cNvPr>
          <p:cNvSpPr txBox="1"/>
          <p:nvPr/>
        </p:nvSpPr>
        <p:spPr>
          <a:xfrm>
            <a:off x="8611340" y="1670388"/>
            <a:ext cx="2698811" cy="369332"/>
          </a:xfrm>
          <a:prstGeom prst="rect">
            <a:avLst/>
          </a:prstGeom>
          <a:noFill/>
        </p:spPr>
        <p:txBody>
          <a:bodyPr wrap="square" rtlCol="0">
            <a:spAutoFit/>
          </a:bodyPr>
          <a:lstStyle/>
          <a:p>
            <a:r>
              <a:rPr lang="en-IN" dirty="0"/>
              <a:t>3.FIRE OUTBREAK:</a:t>
            </a:r>
          </a:p>
        </p:txBody>
      </p:sp>
      <p:pic>
        <p:nvPicPr>
          <p:cNvPr id="9" name="Picture 8">
            <a:extLst>
              <a:ext uri="{FF2B5EF4-FFF2-40B4-BE49-F238E27FC236}">
                <a16:creationId xmlns:a16="http://schemas.microsoft.com/office/drawing/2014/main" id="{FCBA1FB4-0ADF-B514-2E7A-DDA23956BF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719" y="2093189"/>
            <a:ext cx="3249046" cy="1904201"/>
          </a:xfrm>
          <a:prstGeom prst="rect">
            <a:avLst/>
          </a:prstGeom>
        </p:spPr>
      </p:pic>
      <p:pic>
        <p:nvPicPr>
          <p:cNvPr id="11" name="Picture 10">
            <a:extLst>
              <a:ext uri="{FF2B5EF4-FFF2-40B4-BE49-F238E27FC236}">
                <a16:creationId xmlns:a16="http://schemas.microsoft.com/office/drawing/2014/main" id="{FD7D2A3B-F34D-DB54-BDB9-3ABCE8C6B2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2753" y="2093188"/>
            <a:ext cx="3307694" cy="1904201"/>
          </a:xfrm>
          <a:prstGeom prst="rect">
            <a:avLst/>
          </a:prstGeom>
        </p:spPr>
      </p:pic>
    </p:spTree>
    <p:extLst>
      <p:ext uri="{BB962C8B-B14F-4D97-AF65-F5344CB8AC3E}">
        <p14:creationId xmlns:p14="http://schemas.microsoft.com/office/powerpoint/2010/main" val="162369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4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0"/>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1A49A60-D713-4CD4-B445-DFB32B70A1B5}"/>
              </a:ext>
            </a:extLst>
          </p:cNvPr>
          <p:cNvSpPr txBox="1"/>
          <p:nvPr/>
        </p:nvSpPr>
        <p:spPr>
          <a:xfrm>
            <a:off x="3771900" y="282473"/>
            <a:ext cx="6096000" cy="369332"/>
          </a:xfrm>
          <a:prstGeom prst="rect">
            <a:avLst/>
          </a:prstGeom>
          <a:noFill/>
        </p:spPr>
        <p:txBody>
          <a:bodyPr wrap="square">
            <a:spAutoFit/>
          </a:bodyPr>
          <a:lstStyle/>
          <a:p>
            <a:r>
              <a:rPr lang="en-IN" b="1" dirty="0">
                <a:solidFill>
                  <a:srgbClr val="0070C0"/>
                </a:solidFill>
              </a:rPr>
              <a:t>WHAT ARE THE HAZARDS?</a:t>
            </a:r>
            <a:endParaRPr lang="en-IN" dirty="0"/>
          </a:p>
        </p:txBody>
      </p:sp>
      <p:pic>
        <p:nvPicPr>
          <p:cNvPr id="8" name="Graphic 7" descr="Sling with solid fill">
            <a:extLst>
              <a:ext uri="{FF2B5EF4-FFF2-40B4-BE49-F238E27FC236}">
                <a16:creationId xmlns:a16="http://schemas.microsoft.com/office/drawing/2014/main" id="{DBD9E1F9-A1E4-4DF6-942E-88F8A0DCA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366" y="1216751"/>
            <a:ext cx="1651033" cy="1651033"/>
          </a:xfrm>
          <a:prstGeom prst="rect">
            <a:avLst/>
          </a:prstGeom>
        </p:spPr>
      </p:pic>
      <p:pic>
        <p:nvPicPr>
          <p:cNvPr id="3" name="Picture 2" descr="A picture containing dark, night sky&#10;&#10;Description automatically generated">
            <a:extLst>
              <a:ext uri="{FF2B5EF4-FFF2-40B4-BE49-F238E27FC236}">
                <a16:creationId xmlns:a16="http://schemas.microsoft.com/office/drawing/2014/main" id="{91E893DD-0B52-436C-AE04-B81FF6A6D4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936011" y="3220512"/>
            <a:ext cx="1483790" cy="1483790"/>
          </a:xfrm>
          <a:prstGeom prst="rect">
            <a:avLst/>
          </a:prstGeom>
        </p:spPr>
      </p:pic>
      <p:pic>
        <p:nvPicPr>
          <p:cNvPr id="9" name="Picture 8" descr="A picture containing black, dark, night sky&#10;&#10;Description automatically generated">
            <a:extLst>
              <a:ext uri="{FF2B5EF4-FFF2-40B4-BE49-F238E27FC236}">
                <a16:creationId xmlns:a16="http://schemas.microsoft.com/office/drawing/2014/main" id="{933F79B9-C9D0-43EF-A5C4-2CBA93115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045" y="5100136"/>
            <a:ext cx="1763709" cy="1763709"/>
          </a:xfrm>
          <a:prstGeom prst="rect">
            <a:avLst/>
          </a:prstGeom>
        </p:spPr>
      </p:pic>
      <p:pic>
        <p:nvPicPr>
          <p:cNvPr id="12" name="Picture 11">
            <a:extLst>
              <a:ext uri="{FF2B5EF4-FFF2-40B4-BE49-F238E27FC236}">
                <a16:creationId xmlns:a16="http://schemas.microsoft.com/office/drawing/2014/main" id="{12EAC74E-2091-4709-BA66-0645FBECF5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9216" y="876009"/>
            <a:ext cx="2122854" cy="2122854"/>
          </a:xfrm>
          <a:prstGeom prst="rect">
            <a:avLst/>
          </a:prstGeom>
        </p:spPr>
      </p:pic>
      <p:pic>
        <p:nvPicPr>
          <p:cNvPr id="14" name="Picture 13" descr="Icon&#10;&#10;Description automatically generated">
            <a:extLst>
              <a:ext uri="{FF2B5EF4-FFF2-40B4-BE49-F238E27FC236}">
                <a16:creationId xmlns:a16="http://schemas.microsoft.com/office/drawing/2014/main" id="{8A45922C-1579-4BDD-B737-CCD7C46463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8361" y="2909316"/>
            <a:ext cx="1763709" cy="1763709"/>
          </a:xfrm>
          <a:prstGeom prst="rect">
            <a:avLst/>
          </a:prstGeom>
        </p:spPr>
      </p:pic>
      <p:pic>
        <p:nvPicPr>
          <p:cNvPr id="16" name="Picture 15" descr="A black and white logo&#10;&#10;Description automatically generated with medium confidence">
            <a:extLst>
              <a:ext uri="{FF2B5EF4-FFF2-40B4-BE49-F238E27FC236}">
                <a16:creationId xmlns:a16="http://schemas.microsoft.com/office/drawing/2014/main" id="{AF0BD78F-07C2-4BAB-88E0-B8C646D2CD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8482" y="4978966"/>
            <a:ext cx="3430442" cy="1799739"/>
          </a:xfrm>
          <a:prstGeom prst="rect">
            <a:avLst/>
          </a:prstGeom>
        </p:spPr>
      </p:pic>
    </p:spTree>
    <p:extLst>
      <p:ext uri="{BB962C8B-B14F-4D97-AF65-F5344CB8AC3E}">
        <p14:creationId xmlns:p14="http://schemas.microsoft.com/office/powerpoint/2010/main" val="263167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328C071-95C6-4D87-9791-E1BE83A41BEF}"/>
              </a:ext>
            </a:extLst>
          </p:cNvPr>
          <p:cNvGraphicFramePr/>
          <p:nvPr>
            <p:extLst>
              <p:ext uri="{D42A27DB-BD31-4B8C-83A1-F6EECF244321}">
                <p14:modId xmlns:p14="http://schemas.microsoft.com/office/powerpoint/2010/main" val="348017774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856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0"/>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F3C2789-467C-48CA-8761-A1D90D57360E}"/>
              </a:ext>
            </a:extLst>
          </p:cNvPr>
          <p:cNvSpPr txBox="1"/>
          <p:nvPr/>
        </p:nvSpPr>
        <p:spPr>
          <a:xfrm>
            <a:off x="3368351" y="1418252"/>
            <a:ext cx="6137599" cy="4893647"/>
          </a:xfrm>
          <a:prstGeom prst="rect">
            <a:avLst/>
          </a:prstGeom>
          <a:noFill/>
        </p:spPr>
        <p:txBody>
          <a:bodyPr wrap="square">
            <a:spAutoFit/>
          </a:bodyPr>
          <a:lstStyle/>
          <a:p>
            <a:r>
              <a:rPr lang="en-IN" sz="1800" b="1" dirty="0">
                <a:solidFill>
                  <a:schemeClr val="accent1">
                    <a:lumMod val="50000"/>
                  </a:schemeClr>
                </a:solidFill>
                <a:latin typeface="Times New Roman" panose="02020603050405020304" pitchFamily="18" charset="0"/>
                <a:cs typeface="Times New Roman" panose="02020603050405020304" pitchFamily="18" charset="0"/>
              </a:rPr>
              <a:t>  </a:t>
            </a:r>
          </a:p>
          <a:p>
            <a:endParaRPr lang="en-IN" b="1" dirty="0">
              <a:solidFill>
                <a:schemeClr val="accent1">
                  <a:lumMod val="50000"/>
                </a:schemeClr>
              </a:solidFill>
              <a:latin typeface="Times New Roman" panose="02020603050405020304" pitchFamily="18" charset="0"/>
              <a:cs typeface="Times New Roman" panose="02020603050405020304" pitchFamily="18" charset="0"/>
            </a:endParaRPr>
          </a:p>
          <a:p>
            <a:r>
              <a:rPr lang="en-IN" sz="1800" b="1" dirty="0">
                <a:solidFill>
                  <a:schemeClr val="accent1">
                    <a:lumMod val="50000"/>
                  </a:schemeClr>
                </a:solidFill>
                <a:latin typeface="Times New Roman" panose="02020603050405020304" pitchFamily="18" charset="0"/>
                <a:cs typeface="Times New Roman" panose="02020603050405020304" pitchFamily="18" charset="0"/>
              </a:rPr>
              <a:t>Solution statement</a:t>
            </a:r>
            <a:r>
              <a:rPr lang="en-IN" sz="1800" dirty="0">
                <a:solidFill>
                  <a:schemeClr val="accent1">
                    <a:lumMod val="50000"/>
                  </a:schemeClr>
                </a:solidFill>
                <a:latin typeface="Times New Roman" panose="02020603050405020304" pitchFamily="18" charset="0"/>
                <a:cs typeface="Times New Roman" panose="02020603050405020304" pitchFamily="18" charset="0"/>
              </a:rPr>
              <a:t>-To make a Virtual Reality Experience for training workers.</a:t>
            </a:r>
          </a:p>
          <a:p>
            <a:endParaRPr lang="en-IN"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18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180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IN" sz="2400" b="1" u="sng" dirty="0">
                <a:solidFill>
                  <a:schemeClr val="accent1">
                    <a:lumMod val="50000"/>
                  </a:schemeClr>
                </a:solidFill>
                <a:latin typeface="Times New Roman" panose="02020603050405020304" pitchFamily="18" charset="0"/>
                <a:cs typeface="Times New Roman" panose="02020603050405020304" pitchFamily="18" charset="0"/>
              </a:rPr>
              <a:t>Benefits from our solution</a:t>
            </a:r>
          </a:p>
          <a:p>
            <a:pPr marL="285750" indent="-285750">
              <a:buFont typeface="Arial" panose="020B0604020202020204" pitchFamily="34" charset="0"/>
              <a:buChar char="•"/>
            </a:pPr>
            <a:r>
              <a:rPr lang="en-IN" sz="1800" dirty="0">
                <a:solidFill>
                  <a:schemeClr val="accent1">
                    <a:lumMod val="50000"/>
                  </a:schemeClr>
                </a:solidFill>
                <a:latin typeface="Times New Roman" panose="02020603050405020304" pitchFamily="18" charset="0"/>
                <a:cs typeface="Times New Roman" panose="02020603050405020304" pitchFamily="18" charset="0"/>
              </a:rPr>
              <a:t>It will prepare them for  any kind of life risking situations</a:t>
            </a:r>
          </a:p>
          <a:p>
            <a:pPr marL="285750" indent="-285750">
              <a:buFont typeface="Arial" panose="020B0604020202020204" pitchFamily="34" charset="0"/>
              <a:buChar char="•"/>
            </a:pPr>
            <a:r>
              <a:rPr lang="en-IN" sz="1800" dirty="0">
                <a:solidFill>
                  <a:schemeClr val="accent1">
                    <a:lumMod val="50000"/>
                  </a:schemeClr>
                </a:solidFill>
                <a:latin typeface="Times New Roman" panose="02020603050405020304" pitchFamily="18" charset="0"/>
                <a:cs typeface="Times New Roman" panose="02020603050405020304" pitchFamily="18" charset="0"/>
              </a:rPr>
              <a:t>Enhance their skills</a:t>
            </a:r>
          </a:p>
          <a:p>
            <a:pPr marL="285750" indent="-285750">
              <a:buFont typeface="Arial" panose="020B0604020202020204" pitchFamily="34" charset="0"/>
              <a:buChar char="•"/>
            </a:pPr>
            <a:r>
              <a:rPr lang="en-IN" sz="1800" dirty="0">
                <a:solidFill>
                  <a:schemeClr val="accent1">
                    <a:lumMod val="50000"/>
                  </a:schemeClr>
                </a:solidFill>
                <a:latin typeface="Times New Roman" panose="02020603050405020304" pitchFamily="18" charset="0"/>
                <a:cs typeface="Times New Roman" panose="02020603050405020304" pitchFamily="18" charset="0"/>
              </a:rPr>
              <a:t>Prepare them beforehand of the conditions they will face while working in the coal mines. </a:t>
            </a:r>
          </a:p>
          <a:p>
            <a:pPr marL="285750" indent="-285750">
              <a:buFont typeface="Arial" panose="020B0604020202020204" pitchFamily="34" charset="0"/>
              <a:buChar char="•"/>
            </a:pPr>
            <a:r>
              <a:rPr lang="en-IN" sz="1800" dirty="0">
                <a:solidFill>
                  <a:schemeClr val="accent1">
                    <a:lumMod val="50000"/>
                  </a:schemeClr>
                </a:solidFill>
                <a:latin typeface="Times New Roman" panose="02020603050405020304" pitchFamily="18" charset="0"/>
                <a:cs typeface="Times New Roman" panose="02020603050405020304" pitchFamily="18" charset="0"/>
              </a:rPr>
              <a:t>This is also going to help the government choose capable staffs</a:t>
            </a:r>
          </a:p>
          <a:p>
            <a:pPr marL="285750" indent="-285750">
              <a:buFont typeface="Arial" panose="020B0604020202020204" pitchFamily="34" charset="0"/>
              <a:buChar char="•"/>
            </a:pPr>
            <a:r>
              <a:rPr lang="en-IN" sz="1800" dirty="0">
                <a:solidFill>
                  <a:schemeClr val="accent1">
                    <a:lumMod val="50000"/>
                  </a:schemeClr>
                </a:solidFill>
                <a:latin typeface="Times New Roman" panose="02020603050405020304" pitchFamily="18" charset="0"/>
                <a:cs typeface="Times New Roman" panose="02020603050405020304" pitchFamily="18" charset="0"/>
              </a:rPr>
              <a:t>Maximizing the output from the coal mines that in turn is going to increase the revenue for the government</a:t>
            </a:r>
          </a:p>
        </p:txBody>
      </p:sp>
      <p:sp>
        <p:nvSpPr>
          <p:cNvPr id="6" name="TextBox 5">
            <a:extLst>
              <a:ext uri="{FF2B5EF4-FFF2-40B4-BE49-F238E27FC236}">
                <a16:creationId xmlns:a16="http://schemas.microsoft.com/office/drawing/2014/main" id="{C8A47082-1684-4DA0-A483-9860D84E65B6}"/>
              </a:ext>
            </a:extLst>
          </p:cNvPr>
          <p:cNvSpPr txBox="1"/>
          <p:nvPr/>
        </p:nvSpPr>
        <p:spPr>
          <a:xfrm>
            <a:off x="4317741" y="236306"/>
            <a:ext cx="6097554" cy="461665"/>
          </a:xfrm>
          <a:prstGeom prst="rect">
            <a:avLst/>
          </a:prstGeom>
          <a:noFill/>
        </p:spPr>
        <p:txBody>
          <a:bodyPr wrap="square">
            <a:spAutoFit/>
          </a:bodyPr>
          <a:lstStyle/>
          <a:p>
            <a:r>
              <a:rPr lang="en-IN" sz="2400" b="1" dirty="0">
                <a:solidFill>
                  <a:schemeClr val="bg1"/>
                </a:solidFill>
                <a:latin typeface="Times New Roman" panose="02020603050405020304" pitchFamily="18" charset="0"/>
                <a:cs typeface="Times New Roman" panose="02020603050405020304" pitchFamily="18" charset="0"/>
              </a:rPr>
              <a:t>OUR SOLUTION</a:t>
            </a:r>
          </a:p>
        </p:txBody>
      </p:sp>
    </p:spTree>
    <p:extLst>
      <p:ext uri="{BB962C8B-B14F-4D97-AF65-F5344CB8AC3E}">
        <p14:creationId xmlns:p14="http://schemas.microsoft.com/office/powerpoint/2010/main" val="216196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C324D6-70DF-4B7E-A6B8-DA9C4D3E7D33}"/>
              </a:ext>
            </a:extLst>
          </p:cNvPr>
          <p:cNvSpPr/>
          <p:nvPr/>
        </p:nvSpPr>
        <p:spPr>
          <a:xfrm>
            <a:off x="0" y="0"/>
            <a:ext cx="12192000" cy="9342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lumMod val="95000"/>
                  </a:schemeClr>
                </a:solidFill>
              </a:rPr>
              <a:t>Comparison</a:t>
            </a:r>
          </a:p>
        </p:txBody>
      </p:sp>
      <p:sp>
        <p:nvSpPr>
          <p:cNvPr id="5" name="TextBox 4">
            <a:extLst>
              <a:ext uri="{FF2B5EF4-FFF2-40B4-BE49-F238E27FC236}">
                <a16:creationId xmlns:a16="http://schemas.microsoft.com/office/drawing/2014/main" id="{D5B2C5B5-5638-49AC-9C59-900E16CF4699}"/>
              </a:ext>
            </a:extLst>
          </p:cNvPr>
          <p:cNvSpPr txBox="1"/>
          <p:nvPr/>
        </p:nvSpPr>
        <p:spPr>
          <a:xfrm>
            <a:off x="2886075" y="1396484"/>
            <a:ext cx="3467100" cy="369332"/>
          </a:xfrm>
          <a:prstGeom prst="rect">
            <a:avLst/>
          </a:prstGeom>
          <a:noFill/>
        </p:spPr>
        <p:txBody>
          <a:bodyPr wrap="square">
            <a:spAutoFit/>
          </a:bodyPr>
          <a:lstStyle/>
          <a:p>
            <a:r>
              <a:rPr lang="en-IN" dirty="0">
                <a:solidFill>
                  <a:schemeClr val="accent1">
                    <a:lumMod val="50000"/>
                  </a:schemeClr>
                </a:solidFill>
              </a:rPr>
              <a:t>Traditional training</a:t>
            </a:r>
          </a:p>
        </p:txBody>
      </p:sp>
      <p:sp>
        <p:nvSpPr>
          <p:cNvPr id="6" name="TextBox 5">
            <a:extLst>
              <a:ext uri="{FF2B5EF4-FFF2-40B4-BE49-F238E27FC236}">
                <a16:creationId xmlns:a16="http://schemas.microsoft.com/office/drawing/2014/main" id="{81122306-2EA7-4A05-8FF4-CC1F28E18E1C}"/>
              </a:ext>
            </a:extLst>
          </p:cNvPr>
          <p:cNvSpPr txBox="1"/>
          <p:nvPr/>
        </p:nvSpPr>
        <p:spPr>
          <a:xfrm>
            <a:off x="2667000" y="2228022"/>
            <a:ext cx="6096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1">
                    <a:lumMod val="50000"/>
                  </a:schemeClr>
                </a:solidFill>
              </a:rPr>
              <a:t>Potential Injury</a:t>
            </a:r>
          </a:p>
          <a:p>
            <a:pPr marL="285750" indent="-285750">
              <a:buFont typeface="Arial" panose="020B0604020202020204" pitchFamily="34" charset="0"/>
              <a:buChar char="•"/>
            </a:pPr>
            <a:r>
              <a:rPr lang="en-IN" dirty="0">
                <a:solidFill>
                  <a:schemeClr val="accent1">
                    <a:lumMod val="50000"/>
                  </a:schemeClr>
                </a:solidFill>
              </a:rPr>
              <a:t>Likely Hood of fatal accidents</a:t>
            </a:r>
          </a:p>
          <a:p>
            <a:pPr marL="285750" indent="-285750">
              <a:buFont typeface="Arial" panose="020B0604020202020204" pitchFamily="34" charset="0"/>
              <a:buChar char="•"/>
            </a:pPr>
            <a:r>
              <a:rPr lang="en-IN" dirty="0">
                <a:solidFill>
                  <a:schemeClr val="accent1">
                    <a:lumMod val="50000"/>
                  </a:schemeClr>
                </a:solidFill>
              </a:rPr>
              <a:t> Incapable Trainers</a:t>
            </a:r>
          </a:p>
          <a:p>
            <a:pPr marL="285750" indent="-285750">
              <a:buFont typeface="Arial" panose="020B0604020202020204" pitchFamily="34" charset="0"/>
              <a:buChar char="•"/>
            </a:pPr>
            <a:r>
              <a:rPr lang="en-IN" dirty="0">
                <a:solidFill>
                  <a:schemeClr val="accent1">
                    <a:lumMod val="50000"/>
                  </a:schemeClr>
                </a:solidFill>
              </a:rPr>
              <a:t>Equipment Cost</a:t>
            </a:r>
          </a:p>
          <a:p>
            <a:pPr marL="285750" indent="-285750">
              <a:buFont typeface="Arial" panose="020B0604020202020204" pitchFamily="34" charset="0"/>
              <a:buChar char="•"/>
            </a:pPr>
            <a:r>
              <a:rPr lang="en-IN" dirty="0">
                <a:solidFill>
                  <a:schemeClr val="accent1">
                    <a:lumMod val="50000"/>
                  </a:schemeClr>
                </a:solidFill>
              </a:rPr>
              <a:t>Harsh training conditions</a:t>
            </a:r>
          </a:p>
        </p:txBody>
      </p:sp>
      <p:sp>
        <p:nvSpPr>
          <p:cNvPr id="8" name="TextBox 7">
            <a:extLst>
              <a:ext uri="{FF2B5EF4-FFF2-40B4-BE49-F238E27FC236}">
                <a16:creationId xmlns:a16="http://schemas.microsoft.com/office/drawing/2014/main" id="{AEE92271-2F8B-4579-8E34-A68594953E88}"/>
              </a:ext>
            </a:extLst>
          </p:cNvPr>
          <p:cNvSpPr txBox="1"/>
          <p:nvPr/>
        </p:nvSpPr>
        <p:spPr>
          <a:xfrm>
            <a:off x="7239000" y="2181352"/>
            <a:ext cx="6096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1">
                    <a:lumMod val="50000"/>
                  </a:schemeClr>
                </a:solidFill>
              </a:rPr>
              <a:t>No injury</a:t>
            </a:r>
          </a:p>
          <a:p>
            <a:pPr marL="285750" indent="-285750">
              <a:buFont typeface="Arial" panose="020B0604020202020204" pitchFamily="34" charset="0"/>
              <a:buChar char="•"/>
            </a:pPr>
            <a:r>
              <a:rPr lang="en-IN" dirty="0">
                <a:solidFill>
                  <a:schemeClr val="accent1">
                    <a:lumMod val="50000"/>
                  </a:schemeClr>
                </a:solidFill>
              </a:rPr>
              <a:t>No Fatality</a:t>
            </a:r>
          </a:p>
          <a:p>
            <a:pPr marL="285750" indent="-285750">
              <a:buFont typeface="Arial" panose="020B0604020202020204" pitchFamily="34" charset="0"/>
              <a:buChar char="•"/>
            </a:pPr>
            <a:r>
              <a:rPr lang="en-IN" dirty="0">
                <a:solidFill>
                  <a:schemeClr val="accent1">
                    <a:lumMod val="50000"/>
                  </a:schemeClr>
                </a:solidFill>
              </a:rPr>
              <a:t>Fool proof Training</a:t>
            </a:r>
          </a:p>
          <a:p>
            <a:pPr marL="285750" indent="-285750">
              <a:buFont typeface="Arial" panose="020B0604020202020204" pitchFamily="34" charset="0"/>
              <a:buChar char="•"/>
            </a:pPr>
            <a:r>
              <a:rPr lang="en-IN" dirty="0">
                <a:solidFill>
                  <a:schemeClr val="accent1">
                    <a:lumMod val="50000"/>
                  </a:schemeClr>
                </a:solidFill>
              </a:rPr>
              <a:t>Significant reduction in equipment cost</a:t>
            </a:r>
          </a:p>
          <a:p>
            <a:pPr marL="285750" indent="-285750">
              <a:buFont typeface="Arial" panose="020B0604020202020204" pitchFamily="34" charset="0"/>
              <a:buChar char="•"/>
            </a:pPr>
            <a:r>
              <a:rPr lang="en-IN" dirty="0">
                <a:solidFill>
                  <a:schemeClr val="accent1">
                    <a:lumMod val="50000"/>
                  </a:schemeClr>
                </a:solidFill>
              </a:rPr>
              <a:t>User friendly training conditions</a:t>
            </a:r>
          </a:p>
        </p:txBody>
      </p:sp>
      <p:sp>
        <p:nvSpPr>
          <p:cNvPr id="10" name="TextBox 9">
            <a:extLst>
              <a:ext uri="{FF2B5EF4-FFF2-40B4-BE49-F238E27FC236}">
                <a16:creationId xmlns:a16="http://schemas.microsoft.com/office/drawing/2014/main" id="{EDAF9D9E-E7B8-42E1-8A0B-0DF5E9AF9527}"/>
              </a:ext>
            </a:extLst>
          </p:cNvPr>
          <p:cNvSpPr txBox="1"/>
          <p:nvPr/>
        </p:nvSpPr>
        <p:spPr>
          <a:xfrm>
            <a:off x="7162800" y="1349814"/>
            <a:ext cx="6667500" cy="369332"/>
          </a:xfrm>
          <a:prstGeom prst="rect">
            <a:avLst/>
          </a:prstGeom>
          <a:noFill/>
        </p:spPr>
        <p:txBody>
          <a:bodyPr wrap="square">
            <a:spAutoFit/>
          </a:bodyPr>
          <a:lstStyle/>
          <a:p>
            <a:r>
              <a:rPr lang="en-IN" dirty="0"/>
              <a:t>Virtual reality training</a:t>
            </a:r>
          </a:p>
        </p:txBody>
      </p:sp>
    </p:spTree>
    <p:extLst>
      <p:ext uri="{BB962C8B-B14F-4D97-AF65-F5344CB8AC3E}">
        <p14:creationId xmlns:p14="http://schemas.microsoft.com/office/powerpoint/2010/main" val="153487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271</Words>
  <Application>Microsoft Office PowerPoint</Application>
  <PresentationFormat>Widescreen</PresentationFormat>
  <Paragraphs>58</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tripti singh</dc:creator>
  <cp:lastModifiedBy>tripti singh</cp:lastModifiedBy>
  <cp:revision>5</cp:revision>
  <dcterms:created xsi:type="dcterms:W3CDTF">2022-03-28T14:18:04Z</dcterms:created>
  <dcterms:modified xsi:type="dcterms:W3CDTF">2022-08-25T12:55:13Z</dcterms:modified>
</cp:coreProperties>
</file>