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75" r:id="rId5"/>
    <p:sldId id="261" r:id="rId6"/>
    <p:sldId id="281" r:id="rId7"/>
    <p:sldId id="258" r:id="rId8"/>
    <p:sldId id="270" r:id="rId9"/>
    <p:sldId id="259" r:id="rId10"/>
    <p:sldId id="260" r:id="rId11"/>
    <p:sldId id="273" r:id="rId12"/>
    <p:sldId id="272" r:id="rId13"/>
    <p:sldId id="262" r:id="rId14"/>
    <p:sldId id="263" r:id="rId15"/>
    <p:sldId id="264" r:id="rId16"/>
    <p:sldId id="265" r:id="rId17"/>
    <p:sldId id="274" r:id="rId18"/>
    <p:sldId id="266" r:id="rId19"/>
    <p:sldId id="283" r:id="rId20"/>
    <p:sldId id="282" r:id="rId21"/>
    <p:sldId id="269" r:id="rId22"/>
    <p:sldId id="268" r:id="rId23"/>
    <p:sldId id="276" r:id="rId24"/>
    <p:sldId id="271" r:id="rId25"/>
    <p:sldId id="277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7293-1245-4AC5-A2D5-6EEB98D35FC5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20E5-C474-4FAF-9926-967B4913A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fa.vsgcom.net/" TargetMode="External"/><Relationship Id="rId2" Type="http://schemas.openxmlformats.org/officeDocument/2006/relationships/hyperlink" Target="https://sa.vsgcom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dspringle/framework-one-two-factor-auth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nist.gov/800-63-3/sp800-63b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mailto:denard.springle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34506"/>
            <a:ext cx="5372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1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Obfuscated and Encrypted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7" name="Content Placeholder 6" descr="obcryp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427" y="1552303"/>
            <a:ext cx="8975147" cy="375339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Too much of a good thing</a:t>
            </a:r>
            <a:endParaRPr lang="en-US" sz="4800" dirty="0">
              <a:latin typeface="Franklin Gothic Heavy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NOT attempt to hash and encrypt *everything* in the request context</a:t>
            </a:r>
          </a:p>
          <a:p>
            <a:r>
              <a:rPr lang="en-US" dirty="0" smtClean="0"/>
              <a:t>DO NOT expect good performance dynamically hashing and encrypting large lists of data</a:t>
            </a:r>
          </a:p>
          <a:p>
            <a:r>
              <a:rPr lang="en-US" dirty="0" smtClean="0"/>
              <a:t>DO pick and choose important data (database id’s) to obfuscate and encrypt</a:t>
            </a:r>
          </a:p>
          <a:p>
            <a:r>
              <a:rPr lang="en-US" dirty="0" smtClean="0"/>
              <a:t>DO hash() keys and encrypt() values before looping</a:t>
            </a:r>
          </a:p>
          <a:p>
            <a:r>
              <a:rPr lang="en-US" dirty="0" smtClean="0"/>
              <a:t>DO use pagination for large lists of data that require hash() and encrypt()</a:t>
            </a:r>
          </a:p>
          <a:p>
            <a:r>
              <a:rPr lang="en-US" dirty="0" smtClean="0"/>
              <a:t>DO fall back to ECB and/or 128 bit keys if performance is an issue – better some security than none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Attack Vectors Overview</a:t>
            </a:r>
            <a:endParaRPr lang="en-US" dirty="0">
              <a:latin typeface="Franklin Gothic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XSS (Cross-Site Scripting)</a:t>
            </a:r>
          </a:p>
          <a:p>
            <a:r>
              <a:rPr lang="en-US" dirty="0" smtClean="0"/>
              <a:t>CSRF (Cross-Site Request Forgery)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Tidbits</a:t>
            </a:r>
          </a:p>
          <a:p>
            <a:pPr lvl="1"/>
            <a:r>
              <a:rPr lang="en-US" sz="2200" dirty="0" err="1" smtClean="0"/>
              <a:t>Cflocation</a:t>
            </a:r>
            <a:endParaRPr lang="en-US" sz="2200" dirty="0" smtClean="0"/>
          </a:p>
          <a:p>
            <a:pPr lvl="1"/>
            <a:r>
              <a:rPr lang="en-US" sz="2200" dirty="0" smtClean="0"/>
              <a:t>File upload validation</a:t>
            </a:r>
          </a:p>
          <a:p>
            <a:pPr lvl="1"/>
            <a:r>
              <a:rPr lang="en-US" sz="2200" dirty="0" smtClean="0"/>
              <a:t>Form Methods</a:t>
            </a:r>
          </a:p>
          <a:p>
            <a:pPr lvl="1"/>
            <a:r>
              <a:rPr lang="en-US" sz="2200" dirty="0" smtClean="0"/>
              <a:t>File Injection</a:t>
            </a:r>
          </a:p>
          <a:p>
            <a:pPr lvl="1"/>
            <a:r>
              <a:rPr lang="en-US" sz="2200" dirty="0" smtClean="0"/>
              <a:t>Application Naming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SQL Injection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6" name="Content Placeholder 5" descr="sql_inje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829379"/>
            <a:ext cx="8173328" cy="3199242"/>
          </a:xfrm>
        </p:spPr>
      </p:pic>
      <p:sp>
        <p:nvSpPr>
          <p:cNvPr id="2" name="Rectangle 1"/>
          <p:cNvSpPr/>
          <p:nvPr/>
        </p:nvSpPr>
        <p:spPr>
          <a:xfrm>
            <a:off x="1828800" y="5454134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http://codecurmudgeon.com/wp/sql-injection-hall-of-shame/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XSS (Cross-Site Scripting)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7" name="Content Placeholder 6" descr="x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6580" y="2590800"/>
            <a:ext cx="7530840" cy="3369732"/>
          </a:xfrm>
        </p:spPr>
      </p:pic>
      <p:sp>
        <p:nvSpPr>
          <p:cNvPr id="2" name="Rectangle 1"/>
          <p:cNvSpPr/>
          <p:nvPr/>
        </p:nvSpPr>
        <p:spPr>
          <a:xfrm>
            <a:off x="990600" y="12192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Cross-Site Scripting (XSS) attacks are a type of injection, in which malicious scripts are injected into otherwise benign and trusted web sites. XSS attacks occur when an attacker uses a web application to send malicious code, generally in the form of a browser side script, to a different end user.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CSRF </a:t>
            </a:r>
            <a:r>
              <a:rPr lang="en-US" sz="4000" dirty="0" smtClean="0">
                <a:latin typeface="Franklin Gothic Heavy" pitchFamily="34" charset="0"/>
              </a:rPr>
              <a:t>(Cross-Site Request Forgery)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6" name="Content Placeholder 5" descr="CS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2990" y="2057400"/>
            <a:ext cx="7994219" cy="4245792"/>
          </a:xfrm>
        </p:spPr>
      </p:pic>
      <p:sp>
        <p:nvSpPr>
          <p:cNvPr id="2" name="Rectangle 1"/>
          <p:cNvSpPr/>
          <p:nvPr/>
        </p:nvSpPr>
        <p:spPr>
          <a:xfrm>
            <a:off x="457200" y="1143000"/>
            <a:ext cx="8305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Cross-Site Request Forgery (CSRF) is an attack that forces an end user to execute unwanted actions on a web application in which they're currently authenticated. CSRF attacks specifically target state-changing requests, not theft of data, since the attacker has no way to see the response to the forged request.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Cookies. Yummy.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7" name="Content Placeholder 6" descr="cook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308" y="1600200"/>
            <a:ext cx="8469184" cy="1986756"/>
          </a:xfrm>
        </p:spPr>
      </p:pic>
      <p:sp>
        <p:nvSpPr>
          <p:cNvPr id="2" name="Rectangle 1"/>
          <p:cNvSpPr/>
          <p:nvPr/>
        </p:nvSpPr>
        <p:spPr>
          <a:xfrm>
            <a:off x="533400" y="3962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ColdFusion 11 Admin &gt; Server Settings &gt; Memory Variables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798" y="4425199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*** Set </a:t>
            </a:r>
            <a:r>
              <a:rPr lang="en-US" sz="1600" dirty="0" err="1" smtClean="0"/>
              <a:t>httpOnly</a:t>
            </a:r>
            <a:r>
              <a:rPr lang="en-US" sz="1600" dirty="0" smtClean="0"/>
              <a:t> and secure but strictly rely on them. Use Cookie browser plugin to look at them.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HTTP Headers for Security</a:t>
            </a:r>
            <a:endParaRPr lang="en-US" sz="4800" dirty="0">
              <a:latin typeface="Franklin Gothic Heavy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// use HTTP headers to help protect against common attack vectors</a:t>
            </a:r>
          </a:p>
          <a:p>
            <a:pPr>
              <a:buNone/>
            </a:pPr>
            <a:r>
              <a:rPr lang="en-US" sz="1800" dirty="0" err="1" smtClean="0"/>
              <a:t>getPageContext</a:t>
            </a:r>
            <a:r>
              <a:rPr lang="en-US" sz="1800" dirty="0" smtClean="0"/>
              <a:t>().</a:t>
            </a:r>
            <a:r>
              <a:rPr lang="en-US" sz="1800" dirty="0" err="1" smtClean="0"/>
              <a:t>getResponse</a:t>
            </a:r>
            <a:r>
              <a:rPr lang="en-US" sz="1800" dirty="0" smtClean="0"/>
              <a:t>().</a:t>
            </a:r>
            <a:r>
              <a:rPr lang="en-US" sz="1800" dirty="0" err="1" smtClean="0"/>
              <a:t>addHeader</a:t>
            </a:r>
            <a:r>
              <a:rPr lang="en-US" sz="1800" dirty="0" smtClean="0"/>
              <a:t>( 'X-Frame-Options', 'deny' );</a:t>
            </a:r>
          </a:p>
          <a:p>
            <a:pPr>
              <a:buNone/>
            </a:pPr>
            <a:r>
              <a:rPr lang="en-US" sz="1800" dirty="0" err="1" smtClean="0"/>
              <a:t>getPageContext</a:t>
            </a:r>
            <a:r>
              <a:rPr lang="en-US" sz="1800" dirty="0" smtClean="0"/>
              <a:t>().</a:t>
            </a:r>
            <a:r>
              <a:rPr lang="en-US" sz="1800" dirty="0" err="1" smtClean="0"/>
              <a:t>getResponse</a:t>
            </a:r>
            <a:r>
              <a:rPr lang="en-US" sz="1800" dirty="0" smtClean="0"/>
              <a:t>().</a:t>
            </a:r>
            <a:r>
              <a:rPr lang="en-US" sz="1800" dirty="0" err="1" smtClean="0"/>
              <a:t>addHeader</a:t>
            </a:r>
            <a:r>
              <a:rPr lang="en-US" sz="1800" dirty="0" smtClean="0"/>
              <a:t>( 'X-XSS-Protection', '1; mode=block' );</a:t>
            </a:r>
          </a:p>
          <a:p>
            <a:pPr>
              <a:buNone/>
            </a:pPr>
            <a:r>
              <a:rPr lang="en-US" sz="1800" dirty="0" err="1" smtClean="0"/>
              <a:t>getPageContext</a:t>
            </a:r>
            <a:r>
              <a:rPr lang="en-US" sz="1800" dirty="0" smtClean="0"/>
              <a:t>().</a:t>
            </a:r>
            <a:r>
              <a:rPr lang="en-US" sz="1800" dirty="0" err="1" smtClean="0"/>
              <a:t>getResponse</a:t>
            </a:r>
            <a:r>
              <a:rPr lang="en-US" sz="1800" dirty="0" smtClean="0"/>
              <a:t>().</a:t>
            </a:r>
            <a:r>
              <a:rPr lang="en-US" sz="1800" dirty="0" err="1" smtClean="0"/>
              <a:t>addHeader</a:t>
            </a:r>
            <a:r>
              <a:rPr lang="en-US" sz="1800" dirty="0" smtClean="0"/>
              <a:t>( 'X-Content-Type-Options', '</a:t>
            </a:r>
            <a:r>
              <a:rPr lang="en-US" sz="1800" dirty="0" err="1" smtClean="0"/>
              <a:t>nosniff</a:t>
            </a:r>
            <a:r>
              <a:rPr lang="en-US" sz="1800" dirty="0" smtClean="0"/>
              <a:t>' );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The </a:t>
            </a:r>
            <a:r>
              <a:rPr lang="en-US" sz="1800" b="1" dirty="0" smtClean="0"/>
              <a:t>X</a:t>
            </a:r>
            <a:r>
              <a:rPr lang="en-US" sz="1800" dirty="0" smtClean="0"/>
              <a:t>-</a:t>
            </a:r>
            <a:r>
              <a:rPr lang="en-US" sz="1800" b="1" dirty="0" smtClean="0"/>
              <a:t>Frame</a:t>
            </a:r>
            <a:r>
              <a:rPr lang="en-US" sz="1800" dirty="0" smtClean="0"/>
              <a:t>-</a:t>
            </a:r>
            <a:r>
              <a:rPr lang="en-US" sz="1800" b="1" dirty="0" smtClean="0"/>
              <a:t>Options</a:t>
            </a:r>
            <a:r>
              <a:rPr lang="en-US" sz="1800" dirty="0" smtClean="0"/>
              <a:t> HTTP response header can be used to indicate whether or not a browser should be allowed to render a page in a &lt;frame&gt; , &lt;</a:t>
            </a:r>
            <a:r>
              <a:rPr lang="en-US" sz="1800" dirty="0" err="1" smtClean="0"/>
              <a:t>iframe</a:t>
            </a:r>
            <a:r>
              <a:rPr lang="en-US" sz="1800" dirty="0" smtClean="0"/>
              <a:t>&gt; or &lt;object&gt;</a:t>
            </a:r>
          </a:p>
          <a:p>
            <a:r>
              <a:rPr lang="en-US" sz="1800" dirty="0" smtClean="0"/>
              <a:t>The </a:t>
            </a:r>
            <a:r>
              <a:rPr lang="en-US" sz="1800" b="1" dirty="0" smtClean="0"/>
              <a:t>X-XSS-Protection</a:t>
            </a:r>
            <a:r>
              <a:rPr lang="en-US" sz="1800" dirty="0" smtClean="0"/>
              <a:t> HTTP response header enables the Cross-site scripting (XSS) filter built into most recent web browsers. </a:t>
            </a:r>
          </a:p>
          <a:p>
            <a:r>
              <a:rPr lang="en-US" sz="1800" dirty="0" smtClean="0"/>
              <a:t>The </a:t>
            </a:r>
            <a:r>
              <a:rPr lang="en-US" sz="1800" b="1" dirty="0" smtClean="0"/>
              <a:t>X-Content-Type-Options</a:t>
            </a:r>
            <a:r>
              <a:rPr lang="en-US" sz="1800" dirty="0" smtClean="0"/>
              <a:t> HTTP response header has only one defined value, "</a:t>
            </a:r>
            <a:r>
              <a:rPr lang="en-US" sz="1800" dirty="0" err="1" smtClean="0"/>
              <a:t>nosniff</a:t>
            </a:r>
            <a:r>
              <a:rPr lang="en-US" sz="1800" dirty="0" smtClean="0"/>
              <a:t>", which prevents Internet Explorer and Google Chrome from MIME-sniffing (drive-by download prevention). </a:t>
            </a:r>
          </a:p>
          <a:p>
            <a:endParaRPr lang="en-US" sz="1800" dirty="0" smtClean="0"/>
          </a:p>
          <a:p>
            <a:r>
              <a:rPr lang="en-US" sz="2400" b="1" dirty="0" smtClean="0"/>
              <a:t>See Dave </a:t>
            </a:r>
            <a:r>
              <a:rPr lang="en-US" sz="2400" b="1" dirty="0" err="1" smtClean="0"/>
              <a:t>Epler</a:t>
            </a:r>
            <a:r>
              <a:rPr lang="en-US" sz="2400" b="1" dirty="0" smtClean="0"/>
              <a:t> W3C Content Policy session video</a:t>
            </a:r>
          </a:p>
          <a:p>
            <a:r>
              <a:rPr lang="en-US" sz="2400" dirty="0" smtClean="0"/>
              <a:t>SEE </a:t>
            </a:r>
            <a:r>
              <a:rPr lang="en-US" sz="2400" dirty="0" smtClean="0"/>
              <a:t>ALSO: Content Security Policy (CSP) and Check Your Headers (http://cyh.herokuapp.com/cyh)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Other Tidbits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6" name="Content Placeholder 5" descr="tidbi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874" y="1056806"/>
            <a:ext cx="7142251" cy="506935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Tidbits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Webserver (</a:t>
            </a:r>
            <a:r>
              <a:rPr lang="en-US" dirty="0" err="1" smtClean="0"/>
              <a:t>htaccess</a:t>
            </a:r>
            <a:r>
              <a:rPr lang="en-US" dirty="0" smtClean="0"/>
              <a:t>/</a:t>
            </a:r>
            <a:r>
              <a:rPr lang="en-US" dirty="0" err="1" smtClean="0"/>
              <a:t>web.config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Deny access e.g. /</a:t>
            </a:r>
            <a:r>
              <a:rPr lang="en-US" dirty="0" err="1" smtClean="0"/>
              <a:t>cfide</a:t>
            </a:r>
            <a:endParaRPr lang="en-US" dirty="0" smtClean="0"/>
          </a:p>
          <a:p>
            <a:pPr lvl="1"/>
            <a:r>
              <a:rPr lang="en-US" dirty="0" smtClean="0"/>
              <a:t>Disable options (All not listed), get and post</a:t>
            </a:r>
          </a:p>
          <a:p>
            <a:pPr lvl="1"/>
            <a:r>
              <a:rPr lang="en-US" dirty="0" smtClean="0"/>
              <a:t>Set 403/500 status code paths, don’t rely default</a:t>
            </a:r>
            <a:endParaRPr lang="en-US" dirty="0"/>
          </a:p>
          <a:p>
            <a:r>
              <a:rPr lang="en-US" dirty="0" smtClean="0"/>
              <a:t>Remove .BAK, .old – displays as text in browser</a:t>
            </a:r>
          </a:p>
          <a:p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ColdFusion: Code Security</a:t>
            </a:r>
            <a:b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itchFamily="34" charset="0"/>
              </a:rPr>
              <a:t>Best Practices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at CCFUG Mar 2016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Denard Springle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First thing you implement in new project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– Portcullis,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All security functionality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Encrypt/Decrypt</a:t>
            </a:r>
          </a:p>
          <a:p>
            <a:pPr lvl="1"/>
            <a:r>
              <a:rPr lang="en-US" dirty="0" err="1" smtClean="0"/>
              <a:t>Xss</a:t>
            </a:r>
            <a:r>
              <a:rPr lang="en-US" dirty="0" smtClean="0"/>
              <a:t>/</a:t>
            </a:r>
            <a:r>
              <a:rPr lang="en-US" dirty="0" err="1" smtClean="0"/>
              <a:t>csrf</a:t>
            </a:r>
            <a:endParaRPr lang="en-US" dirty="0" smtClean="0"/>
          </a:p>
          <a:p>
            <a:pPr lvl="1"/>
            <a:r>
              <a:rPr lang="en-US" dirty="0" smtClean="0"/>
              <a:t>List of acceptable file types as default</a:t>
            </a:r>
          </a:p>
          <a:p>
            <a:pPr lvl="1"/>
            <a:r>
              <a:rPr lang="en-US" dirty="0" smtClean="0"/>
              <a:t>Throwing security message – stop processing immediately , stops crawlers</a:t>
            </a:r>
          </a:p>
          <a:p>
            <a:pPr lvl="1"/>
            <a:r>
              <a:rPr lang="en-US" dirty="0" smtClean="0"/>
              <a:t>Log catch</a:t>
            </a:r>
          </a:p>
          <a:p>
            <a:r>
              <a:rPr lang="en-US" dirty="0" smtClean="0"/>
              <a:t>Application scope, call in </a:t>
            </a:r>
            <a:r>
              <a:rPr lang="en-US" dirty="0" err="1" smtClean="0"/>
              <a:t>onrequestStart</a:t>
            </a:r>
            <a:endParaRPr lang="en-US" dirty="0" smtClean="0"/>
          </a:p>
          <a:p>
            <a:r>
              <a:rPr lang="en-US" dirty="0" smtClean="0"/>
              <a:t>Hide all errors on external facing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Multi-Factor Authentication</a:t>
            </a:r>
            <a:endParaRPr lang="en-US" dirty="0">
              <a:latin typeface="Franklin Gothic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three factors:</a:t>
            </a:r>
          </a:p>
          <a:p>
            <a:pPr lvl="1"/>
            <a:r>
              <a:rPr lang="en-US" dirty="0" smtClean="0"/>
              <a:t>Something the user knows (password, etc.)</a:t>
            </a:r>
          </a:p>
          <a:p>
            <a:pPr lvl="1"/>
            <a:r>
              <a:rPr lang="en-US" dirty="0" smtClean="0"/>
              <a:t>Something the user has (phone, smartcard, etc.)</a:t>
            </a:r>
          </a:p>
          <a:p>
            <a:pPr lvl="1"/>
            <a:r>
              <a:rPr lang="en-US" dirty="0" smtClean="0"/>
              <a:t>Something the user is (biometrics – iris, fingerprint, etc.)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use two of the three factors:</a:t>
            </a:r>
          </a:p>
          <a:p>
            <a:pPr lvl="1"/>
            <a:r>
              <a:rPr lang="en-US" dirty="0" smtClean="0"/>
              <a:t>Something the user knows (password)</a:t>
            </a:r>
          </a:p>
          <a:p>
            <a:pPr lvl="1"/>
            <a:r>
              <a:rPr lang="en-US" dirty="0" smtClean="0"/>
              <a:t>Something the user has (phone)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Two-Factor Authentication </a:t>
            </a:r>
            <a:endParaRPr lang="en-US" dirty="0">
              <a:latin typeface="Franklin Gothic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3"/>
              </a:rPr>
              <a:t>https://tfa.vsgcom.net/</a:t>
            </a:r>
            <a:r>
              <a:rPr lang="en-US" dirty="0" smtClean="0"/>
              <a:t> - DEMO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https://github.com/ddspringle/framework-one-two-factor-auth</a:t>
            </a:r>
            <a:r>
              <a:rPr lang="en-US" dirty="0" smtClean="0"/>
              <a:t> - FOSS Code (CF10+, </a:t>
            </a:r>
            <a:r>
              <a:rPr lang="en-US" dirty="0" err="1" smtClean="0"/>
              <a:t>Lucee</a:t>
            </a:r>
            <a:r>
              <a:rPr lang="en-US" dirty="0" smtClean="0"/>
              <a:t> 4.5+, FW/1 3.5)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Heavy" pitchFamily="34" charset="0"/>
              </a:rPr>
              <a:t>Two-Factor Authentication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NIST has recommended that using mobile phones as the second factor should now be considered insecure (see </a:t>
            </a:r>
            <a:r>
              <a:rPr lang="en-US" sz="2000" u="sng" dirty="0">
                <a:hlinkClick r:id="rId2"/>
              </a:rPr>
              <a:t>https://pages.nist.gov/800-63-3/sp800-63b.html</a:t>
            </a:r>
            <a:r>
              <a:rPr lang="en-US" sz="2000" dirty="0"/>
              <a:t>). Most notable statement from the new recommendations is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i="1" dirty="0"/>
              <a:t>If the out of band verification is to be made using a SMS message on a public mobile telephone network, the </a:t>
            </a:r>
            <a:r>
              <a:rPr lang="en-US" sz="1600" b="1" i="1" dirty="0"/>
              <a:t>verifier SHALL verify that the pre-registered telephone number being used is actually associated with a mobile network </a:t>
            </a:r>
            <a:r>
              <a:rPr lang="en-US" sz="1600" i="1" dirty="0"/>
              <a:t>and not with a VoIP (or other software-based) service. It then sends the SMS message to the pre-registered telephone number. Changing the pre-registered telephone number SHALL NOT be possible without two-factor authentication at the time of the change. </a:t>
            </a:r>
            <a:r>
              <a:rPr lang="en-US" sz="1600" b="1" i="1" dirty="0"/>
              <a:t>OOB using SMS is deprecated</a:t>
            </a:r>
            <a:r>
              <a:rPr lang="en-US" sz="1600" i="1" dirty="0"/>
              <a:t>, and will no longer be allowed in future releases of this guidance.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Additional Resources</a:t>
            </a:r>
            <a:endParaRPr lang="en-US" dirty="0">
              <a:latin typeface="Franklin Gothic Heavy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www.owasp.org – Open Web Application Security Project – makers of </a:t>
            </a:r>
            <a:r>
              <a:rPr lang="en-US" dirty="0" smtClean="0"/>
              <a:t>ESAPI</a:t>
            </a:r>
          </a:p>
          <a:p>
            <a:r>
              <a:rPr lang="en-US" dirty="0" smtClean="0"/>
              <a:t>css.dvdmenubacks.com – Multi-Factor Auth </a:t>
            </a:r>
            <a:r>
              <a:rPr lang="en-US" dirty="0" err="1" smtClean="0"/>
              <a:t>Preso’s</a:t>
            </a:r>
            <a:r>
              <a:rPr lang="en-US" dirty="0" smtClean="0"/>
              <a:t> and code (tag based)</a:t>
            </a:r>
          </a:p>
          <a:p>
            <a:r>
              <a:rPr lang="en-US" dirty="0" smtClean="0"/>
              <a:t>cfdocs.org/security – Security documentation</a:t>
            </a:r>
          </a:p>
          <a:p>
            <a:r>
              <a:rPr lang="en-US" dirty="0" smtClean="0"/>
              <a:t>www.petefreitag.com – CFML security blog, </a:t>
            </a:r>
            <a:r>
              <a:rPr lang="en-US" dirty="0" err="1" smtClean="0"/>
              <a:t>FuseGuard</a:t>
            </a:r>
            <a:r>
              <a:rPr lang="en-US" dirty="0" smtClean="0"/>
              <a:t> and </a:t>
            </a:r>
            <a:r>
              <a:rPr lang="en-US" dirty="0" err="1" smtClean="0"/>
              <a:t>HackMyCF</a:t>
            </a:r>
            <a:r>
              <a:rPr lang="en-US" dirty="0" smtClean="0"/>
              <a:t> developer.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Legacy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your headers straight</a:t>
            </a:r>
          </a:p>
          <a:p>
            <a:r>
              <a:rPr lang="en-US" dirty="0" smtClean="0"/>
              <a:t>Capitalize on </a:t>
            </a:r>
            <a:r>
              <a:rPr lang="en-US" dirty="0" err="1" smtClean="0"/>
              <a:t>Application.cfc</a:t>
            </a:r>
            <a:endParaRPr lang="en-US" dirty="0" smtClean="0"/>
          </a:p>
          <a:p>
            <a:pPr lvl="1"/>
            <a:r>
              <a:rPr lang="en-US" dirty="0" err="1" smtClean="0"/>
              <a:t>onSessionStart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See Code</a:t>
            </a:r>
          </a:p>
          <a:p>
            <a:r>
              <a:rPr lang="en-US" dirty="0" smtClean="0"/>
              <a:t>Security Object / Portcullis</a:t>
            </a:r>
            <a:endParaRPr lang="en-US" dirty="0" smtClean="0"/>
          </a:p>
          <a:p>
            <a:r>
              <a:rPr lang="en-US" dirty="0" smtClean="0"/>
              <a:t>CF Admin Settings</a:t>
            </a:r>
          </a:p>
          <a:p>
            <a:r>
              <a:rPr lang="en-US" dirty="0" smtClean="0"/>
              <a:t>Bite the bullet and </a:t>
            </a:r>
            <a:r>
              <a:rPr lang="en-US" dirty="0" err="1" smtClean="0"/>
              <a:t>queryParam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34506"/>
            <a:ext cx="5372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26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Who is Denny?</a:t>
            </a:r>
            <a:endParaRPr lang="en-US" dirty="0">
              <a:latin typeface="Franklin Gothic Heavy" pitchFamily="34" charset="0"/>
            </a:endParaRPr>
          </a:p>
        </p:txBody>
      </p:sp>
      <p:pic>
        <p:nvPicPr>
          <p:cNvPr id="7" name="Content Placeholder 6" descr="Denny_Morpheus_Layers_jpeg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600200"/>
            <a:ext cx="1752600" cy="17526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09800" y="1600200"/>
            <a:ext cx="6477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Denard Springle</a:t>
            </a:r>
          </a:p>
          <a:p>
            <a:r>
              <a:rPr lang="en-US" dirty="0" smtClean="0"/>
              <a:t>CEO – Virtual Solutions Group LLC</a:t>
            </a:r>
          </a:p>
          <a:p>
            <a:r>
              <a:rPr lang="en-US" dirty="0" smtClean="0"/>
              <a:t>Over two decades of IT experience</a:t>
            </a:r>
          </a:p>
          <a:p>
            <a:r>
              <a:rPr lang="en-US" dirty="0" smtClean="0"/>
              <a:t>Developing in CFML since version 4</a:t>
            </a:r>
          </a:p>
          <a:p>
            <a:r>
              <a:rPr lang="en-US" dirty="0" smtClean="0"/>
              <a:t>Node.js, Python, </a:t>
            </a:r>
            <a:r>
              <a:rPr lang="en-US" dirty="0" err="1" smtClean="0"/>
              <a:t>jQuery</a:t>
            </a:r>
            <a:r>
              <a:rPr lang="en-US" dirty="0" smtClean="0"/>
              <a:t>, Bootstrap, etc.</a:t>
            </a:r>
          </a:p>
          <a:p>
            <a:r>
              <a:rPr lang="en-US" dirty="0" err="1" smtClean="0"/>
              <a:t>Lucee</a:t>
            </a:r>
            <a:r>
              <a:rPr lang="en-US" dirty="0" smtClean="0"/>
              <a:t> as primary CFML engine</a:t>
            </a:r>
          </a:p>
          <a:p>
            <a:r>
              <a:rPr lang="en-US" dirty="0" smtClean="0">
                <a:hlinkClick r:id="rId4"/>
              </a:rPr>
              <a:t>denard.springle@gmail.com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ddspringle</a:t>
            </a:r>
            <a:r>
              <a:rPr lang="en-US" dirty="0" smtClean="0"/>
              <a:t> (Twitter, Slack)</a:t>
            </a:r>
          </a:p>
          <a:p>
            <a:r>
              <a:rPr lang="en-US" dirty="0" smtClean="0"/>
              <a:t>blog.vsgcom.net</a:t>
            </a:r>
            <a:endParaRPr lang="en-US" dirty="0"/>
          </a:p>
        </p:txBody>
      </p:sp>
      <p:pic>
        <p:nvPicPr>
          <p:cNvPr id="8" name="Picture 7" descr="F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2" y="4440146"/>
            <a:ext cx="2284178" cy="14272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Who Am I?</a:t>
            </a:r>
            <a:endParaRPr lang="en-US" dirty="0">
              <a:latin typeface="Franklin Gothic Heavy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429000" y="1600200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Trip Ward</a:t>
            </a:r>
          </a:p>
          <a:p>
            <a:r>
              <a:rPr lang="en-US" dirty="0" smtClean="0"/>
              <a:t>Just a web guy</a:t>
            </a:r>
          </a:p>
          <a:p>
            <a:r>
              <a:rPr lang="en-US" dirty="0" smtClean="0"/>
              <a:t>20+ years of IT experience</a:t>
            </a:r>
          </a:p>
          <a:p>
            <a:r>
              <a:rPr lang="en-US" dirty="0" smtClean="0"/>
              <a:t>Developing in CFML since version 3</a:t>
            </a:r>
          </a:p>
          <a:p>
            <a:r>
              <a:rPr lang="en-US" dirty="0" smtClean="0"/>
              <a:t>jQuery, Bootstrap, etc.</a:t>
            </a:r>
          </a:p>
          <a:p>
            <a:r>
              <a:rPr lang="en-US" dirty="0" smtClean="0"/>
              <a:t>ACF </a:t>
            </a:r>
            <a:r>
              <a:rPr lang="en-US" dirty="0" smtClean="0"/>
              <a:t>primary </a:t>
            </a:r>
            <a:r>
              <a:rPr lang="en-US" dirty="0" smtClean="0"/>
              <a:t>CFML engine</a:t>
            </a:r>
          </a:p>
          <a:p>
            <a:r>
              <a:rPr lang="en-US" dirty="0" smtClean="0"/>
              <a:t>king@werwards.com</a:t>
            </a:r>
          </a:p>
          <a:p>
            <a:r>
              <a:rPr lang="en-US" dirty="0" smtClean="0"/>
              <a:t>@tripward (Twitter, Slack)</a:t>
            </a:r>
            <a:endParaRPr lang="en-US" dirty="0"/>
          </a:p>
        </p:txBody>
      </p:sp>
      <p:pic>
        <p:nvPicPr>
          <p:cNvPr id="8" name="Picture 7" descr="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2" y="4440146"/>
            <a:ext cx="2284178" cy="142725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0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Heavy" pitchFamily="34" charset="0"/>
              </a:rPr>
              <a:t>Presentation Outline</a:t>
            </a:r>
            <a:endParaRPr lang="en-US" dirty="0">
              <a:latin typeface="Franklin Gothic Heavy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dirty="0" smtClean="0"/>
              <a:t>Who are we</a:t>
            </a:r>
          </a:p>
          <a:p>
            <a:r>
              <a:rPr lang="en-US" sz="4800" dirty="0" smtClean="0"/>
              <a:t>Obfuscation</a:t>
            </a:r>
            <a:endParaRPr lang="en-US" sz="4800" dirty="0" smtClean="0"/>
          </a:p>
          <a:p>
            <a:r>
              <a:rPr lang="en-US" sz="4800" dirty="0" smtClean="0"/>
              <a:t>Encryption</a:t>
            </a:r>
          </a:p>
          <a:p>
            <a:r>
              <a:rPr lang="en-US" sz="4800" dirty="0" smtClean="0"/>
              <a:t>Attack </a:t>
            </a:r>
            <a:r>
              <a:rPr lang="en-US" sz="4800" dirty="0" smtClean="0"/>
              <a:t>Vectors</a:t>
            </a:r>
          </a:p>
          <a:p>
            <a:r>
              <a:rPr lang="en-US" sz="4800" dirty="0" smtClean="0"/>
              <a:t>How/Where Do We start</a:t>
            </a:r>
            <a:endParaRPr lang="en-US" sz="4800" dirty="0" smtClean="0"/>
          </a:p>
          <a:p>
            <a:r>
              <a:rPr lang="en-US" sz="4800" dirty="0" smtClean="0"/>
              <a:t>Secure Authentication</a:t>
            </a:r>
          </a:p>
          <a:p>
            <a:r>
              <a:rPr lang="en-US" sz="4800" dirty="0" smtClean="0"/>
              <a:t>Two-Factor </a:t>
            </a:r>
            <a:r>
              <a:rPr lang="en-US" sz="4800" dirty="0" smtClean="0"/>
              <a:t>Authentication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Who writes these insecure apps???</a:t>
            </a:r>
          </a:p>
          <a:p>
            <a:r>
              <a:rPr lang="en-US" dirty="0" smtClean="0"/>
              <a:t>Who works on insecure project</a:t>
            </a:r>
          </a:p>
          <a:p>
            <a:pPr lvl="1"/>
            <a:r>
              <a:rPr lang="en-US" dirty="0" smtClean="0"/>
              <a:t>Requesting time to fix??</a:t>
            </a:r>
          </a:p>
          <a:p>
            <a:r>
              <a:rPr lang="en-US" dirty="0" smtClean="0"/>
              <a:t>Why does security enhancements fall on deaf ears? Expectations</a:t>
            </a:r>
          </a:p>
          <a:p>
            <a:r>
              <a:rPr lang="en-US" dirty="0" smtClean="0"/>
              <a:t>What is PII?</a:t>
            </a:r>
          </a:p>
          <a:p>
            <a:r>
              <a:rPr lang="en-US" dirty="0" smtClean="0"/>
              <a:t>Real threats are silent – in and out</a:t>
            </a:r>
          </a:p>
          <a:p>
            <a:r>
              <a:rPr lang="en-US" dirty="0" smtClean="0"/>
              <a:t>Most common intrusions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File Traverse</a:t>
            </a:r>
          </a:p>
          <a:p>
            <a:pPr lvl="1"/>
            <a:r>
              <a:rPr lang="en-US" dirty="0" smtClean="0"/>
              <a:t>Not properly identifying surfer to rest password</a:t>
            </a:r>
          </a:p>
          <a:p>
            <a:r>
              <a:rPr lang="en-US" dirty="0" smtClean="0"/>
              <a:t>How do we Help the Bad People</a:t>
            </a:r>
          </a:p>
          <a:p>
            <a:pPr lvl="1"/>
            <a:r>
              <a:rPr lang="en-US" dirty="0" smtClean="0"/>
              <a:t>Displaying error information</a:t>
            </a:r>
          </a:p>
          <a:p>
            <a:pPr lvl="1"/>
            <a:r>
              <a:rPr lang="en-US" dirty="0" smtClean="0"/>
              <a:t>Not parameterizing database queries</a:t>
            </a:r>
          </a:p>
          <a:p>
            <a:r>
              <a:rPr lang="en-US" dirty="0"/>
              <a:t>What fields needed to be hashed/encrypted?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Obfuscation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7" name="Content Placeholder 6" descr="obfusc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4582" y="1109455"/>
            <a:ext cx="7434836" cy="513761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Encryption Primer</a:t>
            </a:r>
            <a:endParaRPr lang="en-US" sz="4800" dirty="0">
              <a:latin typeface="Franklin Gothic Heavy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ColdFusion defaults to ECB (electronic code book) block cipher mode</a:t>
            </a:r>
          </a:p>
          <a:p>
            <a:r>
              <a:rPr lang="en-US" dirty="0" smtClean="0"/>
              <a:t>In ECB mode, the </a:t>
            </a:r>
            <a:r>
              <a:rPr lang="en-US" dirty="0"/>
              <a:t>message is divided into blocks, and each block is encrypted </a:t>
            </a:r>
            <a:r>
              <a:rPr lang="en-US" dirty="0" smtClean="0"/>
              <a:t>separately. Can be decrypted in parallel.</a:t>
            </a:r>
          </a:p>
          <a:p>
            <a:r>
              <a:rPr lang="en-US" dirty="0" smtClean="0"/>
              <a:t>In CBC mode, each block of plaintext is </a:t>
            </a:r>
            <a:r>
              <a:rPr lang="en-US" dirty="0" err="1" smtClean="0"/>
              <a:t>XORed</a:t>
            </a:r>
            <a:r>
              <a:rPr lang="en-US" dirty="0" smtClean="0"/>
              <a:t> with the previous </a:t>
            </a:r>
            <a:r>
              <a:rPr lang="en-US" dirty="0" err="1" smtClean="0"/>
              <a:t>ciphertext</a:t>
            </a:r>
            <a:r>
              <a:rPr lang="en-US" dirty="0" smtClean="0"/>
              <a:t> block before being encrypted. This way, each </a:t>
            </a:r>
            <a:r>
              <a:rPr lang="en-US" dirty="0" err="1" smtClean="0"/>
              <a:t>ciphertext</a:t>
            </a:r>
            <a:r>
              <a:rPr lang="en-US" dirty="0" smtClean="0"/>
              <a:t> block depends on all plaintext blocks processed up to that point.</a:t>
            </a:r>
          </a:p>
          <a:p>
            <a:r>
              <a:rPr lang="en-US" dirty="0" smtClean="0"/>
              <a:t>You *must* specify CBC mode by passing it as an additional option to ‘algorithm’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Heavy" pitchFamily="34" charset="0"/>
              </a:rPr>
              <a:t>Encryption</a:t>
            </a:r>
            <a:endParaRPr lang="en-US" sz="4800" dirty="0">
              <a:latin typeface="Franklin Gothic Heavy" pitchFamily="34" charset="0"/>
            </a:endParaRPr>
          </a:p>
        </p:txBody>
      </p:sp>
      <p:pic>
        <p:nvPicPr>
          <p:cNvPr id="6" name="Content Placeholder 5" descr="encryp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260" y="1350723"/>
            <a:ext cx="8795481" cy="442705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990</Words>
  <Application>Microsoft Office PowerPoint</Application>
  <PresentationFormat>On-screen Show (4:3)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Heavy</vt:lpstr>
      <vt:lpstr>Office Theme</vt:lpstr>
      <vt:lpstr>PowerPoint Presentation</vt:lpstr>
      <vt:lpstr>ColdFusion: Code Security Best Practices</vt:lpstr>
      <vt:lpstr>Who is Denny?</vt:lpstr>
      <vt:lpstr>Who Am I?</vt:lpstr>
      <vt:lpstr>Presentation Outline</vt:lpstr>
      <vt:lpstr>Who are we</vt:lpstr>
      <vt:lpstr>Obfuscation</vt:lpstr>
      <vt:lpstr>Encryption Primer</vt:lpstr>
      <vt:lpstr>Encryption</vt:lpstr>
      <vt:lpstr>Obfuscated and Encrypted</vt:lpstr>
      <vt:lpstr>Too much of a good thing</vt:lpstr>
      <vt:lpstr>Attack Vectors Overview</vt:lpstr>
      <vt:lpstr>SQL Injection</vt:lpstr>
      <vt:lpstr>XSS (Cross-Site Scripting)</vt:lpstr>
      <vt:lpstr>CSRF (Cross-Site Request Forgery)</vt:lpstr>
      <vt:lpstr>Cookies. Yummy.</vt:lpstr>
      <vt:lpstr>HTTP Headers for Security</vt:lpstr>
      <vt:lpstr>Other Tidbits</vt:lpstr>
      <vt:lpstr>More Tidbits</vt:lpstr>
      <vt:lpstr>Security Object</vt:lpstr>
      <vt:lpstr>Multi-Factor Authentication</vt:lpstr>
      <vt:lpstr>Two-Factor Authentication </vt:lpstr>
      <vt:lpstr>Two-Factor Authentication </vt:lpstr>
      <vt:lpstr>Additional Resources</vt:lpstr>
      <vt:lpstr>Securing Legacy Application</vt:lpstr>
      <vt:lpstr>PowerPoint Presentation</vt:lpstr>
    </vt:vector>
  </TitlesOfParts>
  <Company>Virtual Solutions Group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ColdFusion: Code Security Best Practices</dc:title>
  <dc:creator>Denard Davis Springle IV</dc:creator>
  <cp:lastModifiedBy>Ward, Trip</cp:lastModifiedBy>
  <cp:revision>122</cp:revision>
  <dcterms:created xsi:type="dcterms:W3CDTF">2015-09-20T14:13:12Z</dcterms:created>
  <dcterms:modified xsi:type="dcterms:W3CDTF">2016-09-18T17:17:21Z</dcterms:modified>
</cp:coreProperties>
</file>